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F0BDF3-6D77-4EE0-A1F0-D8A228B781BE}" type="datetimeFigureOut">
              <a:rPr lang="en-US" smtClean="0"/>
              <a:t>3/6/2023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46FB489-B557-4BBD-A060-2C89C799C5D6}" type="slidenum">
              <a:rPr lang="en-IN" smtClean="0"/>
              <a:t>‹#›</a:t>
            </a:fld>
            <a:endParaRPr lang="en-IN"/>
          </a:p>
        </p:txBody>
      </p:sp>
    </p:spTree>
    <p:extLst>
      <p:ext uri="{BB962C8B-B14F-4D97-AF65-F5344CB8AC3E}">
        <p14:creationId xmlns:p14="http://schemas.microsoft.com/office/powerpoint/2010/main" val="3996799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Being involved in the entire aspects of a hotel organization a property management system requires some key elements which make the system execute smoothly. </a:t>
            </a:r>
            <a:endParaRPr lang="en-IN" dirty="0"/>
          </a:p>
        </p:txBody>
      </p:sp>
      <p:sp>
        <p:nvSpPr>
          <p:cNvPr id="4" name="Slide Number Placeholder 3"/>
          <p:cNvSpPr>
            <a:spLocks noGrp="1"/>
          </p:cNvSpPr>
          <p:nvPr>
            <p:ph type="sldNum" sz="quarter" idx="10"/>
          </p:nvPr>
        </p:nvSpPr>
        <p:spPr/>
        <p:txBody>
          <a:bodyPr/>
          <a:lstStyle/>
          <a:p>
            <a:fld id="{D46FB489-B557-4BBD-A060-2C89C799C5D6}" type="slidenum">
              <a:rPr lang="en-IN" smtClean="0"/>
              <a:t>2</a:t>
            </a:fld>
            <a:endParaRPr lang="en-IN"/>
          </a:p>
        </p:txBody>
      </p:sp>
    </p:spTree>
    <p:extLst>
      <p:ext uri="{BB962C8B-B14F-4D97-AF65-F5344CB8AC3E}">
        <p14:creationId xmlns:p14="http://schemas.microsoft.com/office/powerpoint/2010/main" val="2205700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CRM (Customer Relationship Management): Keeping customer data with their feedback. Recordkeeping of data of those customers who has the possibility of </a:t>
            </a:r>
            <a:r>
              <a:rPr lang="en-GB" dirty="0" err="1" smtClean="0"/>
              <a:t>revisitation</a:t>
            </a:r>
            <a:r>
              <a:rPr lang="en-GB" dirty="0" smtClean="0"/>
              <a:t>. CRM is an important element in property management systems as it provides the required data of the customers which helps in creating good customer relationships (</a:t>
            </a:r>
            <a:r>
              <a:rPr lang="en-GB" dirty="0" err="1" smtClean="0"/>
              <a:t>Parvez</a:t>
            </a:r>
            <a:r>
              <a:rPr lang="en-GB" dirty="0" smtClean="0"/>
              <a:t>, 2018, p. 290).</a:t>
            </a:r>
            <a:endParaRPr lang="en-IN" dirty="0" smtClean="0"/>
          </a:p>
          <a:p>
            <a:r>
              <a:rPr lang="en-GB" dirty="0" smtClean="0"/>
              <a:t>Channel Management system: This system handles synchronization with the inventory and distribution of particulars to every other system thus providing information to every responsible department to execute a smooth operation.</a:t>
            </a:r>
            <a:endParaRPr lang="en-IN" dirty="0" smtClean="0"/>
          </a:p>
          <a:p>
            <a:r>
              <a:rPr lang="en-GB" dirty="0" smtClean="0"/>
              <a:t>Inventory management: Deals with inventory and inventory-related attributes of a hotel management system.</a:t>
            </a:r>
            <a:endParaRPr lang="en-IN" dirty="0" smtClean="0"/>
          </a:p>
          <a:p>
            <a:r>
              <a:rPr lang="en-GB" dirty="0" smtClean="0"/>
              <a:t>Mobile customer management: In this process booking and scheduling of customers takes place which further deals with front desk operations for scheduling.  </a:t>
            </a:r>
            <a:endParaRPr lang="en-IN" dirty="0" smtClean="0"/>
          </a:p>
          <a:p>
            <a:r>
              <a:rPr lang="en-GB" dirty="0" smtClean="0"/>
              <a:t> </a:t>
            </a:r>
            <a:endParaRPr lang="en-IN" dirty="0" smtClean="0"/>
          </a:p>
          <a:p>
            <a:r>
              <a:rPr lang="en-GB" dirty="0" smtClean="0"/>
              <a:t>Through these elements, the property management system of any modern hotel operates thus generating effective overall management with accurate departmental functions handled by their respective system.</a:t>
            </a:r>
            <a:endParaRPr lang="en-IN" dirty="0" smtClean="0"/>
          </a:p>
          <a:p>
            <a:r>
              <a:rPr lang="en-GB" b="1" dirty="0" smtClean="0"/>
              <a:t> </a:t>
            </a:r>
            <a:endParaRPr lang="en-IN" dirty="0"/>
          </a:p>
        </p:txBody>
      </p:sp>
      <p:sp>
        <p:nvSpPr>
          <p:cNvPr id="4" name="Slide Number Placeholder 3"/>
          <p:cNvSpPr>
            <a:spLocks noGrp="1"/>
          </p:cNvSpPr>
          <p:nvPr>
            <p:ph type="sldNum" sz="quarter" idx="10"/>
          </p:nvPr>
        </p:nvSpPr>
        <p:spPr/>
        <p:txBody>
          <a:bodyPr/>
          <a:lstStyle/>
          <a:p>
            <a:fld id="{D46FB489-B557-4BBD-A060-2C89C799C5D6}" type="slidenum">
              <a:rPr lang="en-IN" smtClean="0"/>
              <a:t>3</a:t>
            </a:fld>
            <a:endParaRPr lang="en-IN"/>
          </a:p>
        </p:txBody>
      </p:sp>
    </p:spTree>
    <p:extLst>
      <p:ext uri="{BB962C8B-B14F-4D97-AF65-F5344CB8AC3E}">
        <p14:creationId xmlns:p14="http://schemas.microsoft.com/office/powerpoint/2010/main" val="42243408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Physical Reputation: This kind of reputation that is generated in the hotel premises can be defined as a physical reputation. To gather this kind of review in the hotel each and every floor that is present needs to have a complaint box present and a dedicated representative needs to be present to acquire reviews of every customer utilising the facilities. To increase reputation at this level the authorities need constantly monitor situations which are not up to the mark and make them better according to their capacity. Thus, when a customer leaves after checking out with a good experience the reputation of the hotel is preceded.</a:t>
            </a:r>
            <a:endParaRPr lang="en-IN" dirty="0" smtClean="0"/>
          </a:p>
          <a:p>
            <a:endParaRPr lang="en-IN" dirty="0"/>
          </a:p>
        </p:txBody>
      </p:sp>
      <p:sp>
        <p:nvSpPr>
          <p:cNvPr id="4" name="Slide Number Placeholder 3"/>
          <p:cNvSpPr>
            <a:spLocks noGrp="1"/>
          </p:cNvSpPr>
          <p:nvPr>
            <p:ph type="sldNum" sz="quarter" idx="10"/>
          </p:nvPr>
        </p:nvSpPr>
        <p:spPr/>
        <p:txBody>
          <a:bodyPr/>
          <a:lstStyle/>
          <a:p>
            <a:fld id="{D46FB489-B557-4BBD-A060-2C89C799C5D6}" type="slidenum">
              <a:rPr lang="en-IN" smtClean="0"/>
              <a:t>4</a:t>
            </a:fld>
            <a:endParaRPr lang="en-IN"/>
          </a:p>
        </p:txBody>
      </p:sp>
    </p:spTree>
    <p:extLst>
      <p:ext uri="{BB962C8B-B14F-4D97-AF65-F5344CB8AC3E}">
        <p14:creationId xmlns:p14="http://schemas.microsoft.com/office/powerpoint/2010/main" val="189757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Creating a good virtual reputation can also work as a marketing tactic for the hotel business, by providing good quality descriptions and virtual experiences hotels can attract potential customers through social media and other search engine platforms. For this opportunity, they need to enrol a digital marketing expert who has the knowledge of how to promote an organization virtually and create reach to attract potential customers.(</a:t>
            </a:r>
            <a:r>
              <a:rPr lang="en-GB" dirty="0" err="1" smtClean="0"/>
              <a:t>Alrawadieh</a:t>
            </a:r>
            <a:r>
              <a:rPr lang="en-GB" dirty="0" smtClean="0"/>
              <a:t> and </a:t>
            </a:r>
            <a:r>
              <a:rPr lang="en-GB" dirty="0" err="1" smtClean="0"/>
              <a:t>Dincer</a:t>
            </a:r>
            <a:r>
              <a:rPr lang="en-GB" dirty="0" smtClean="0"/>
              <a:t>, 2019, p. 110)</a:t>
            </a:r>
            <a:endParaRPr lang="en-IN" dirty="0"/>
          </a:p>
        </p:txBody>
      </p:sp>
      <p:sp>
        <p:nvSpPr>
          <p:cNvPr id="4" name="Slide Number Placeholder 3"/>
          <p:cNvSpPr>
            <a:spLocks noGrp="1"/>
          </p:cNvSpPr>
          <p:nvPr>
            <p:ph type="sldNum" sz="quarter" idx="10"/>
          </p:nvPr>
        </p:nvSpPr>
        <p:spPr/>
        <p:txBody>
          <a:bodyPr/>
          <a:lstStyle/>
          <a:p>
            <a:fld id="{D46FB489-B557-4BBD-A060-2C89C799C5D6}" type="slidenum">
              <a:rPr lang="en-IN" smtClean="0"/>
              <a:t>5</a:t>
            </a:fld>
            <a:endParaRPr lang="en-IN"/>
          </a:p>
        </p:txBody>
      </p:sp>
    </p:spTree>
    <p:extLst>
      <p:ext uri="{BB962C8B-B14F-4D97-AF65-F5344CB8AC3E}">
        <p14:creationId xmlns:p14="http://schemas.microsoft.com/office/powerpoint/2010/main" val="4064945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Communication is one of the most important aspects of a hospitality management system. In a hotel, all the departments that are functional strongly depend on communication for effortless operation. </a:t>
            </a:r>
          </a:p>
          <a:p>
            <a:r>
              <a:rPr lang="en-GB" dirty="0" smtClean="0"/>
              <a:t>When a customer is being addressed by the front desk representative the mode of communication needs to be well-mannered and professional, also the tone needs to be friendly so that the customer feels welcoming and satisfied. Any rude behaviour and bad tone can cause the loss of a potential customer and also create a bad reputation for the hotel. Whenever a customer comes up with a complaint the representative needs to address the situation in a courteous manner and with a proper professional approach.</a:t>
            </a:r>
            <a:endParaRPr lang="en-IN" dirty="0"/>
          </a:p>
        </p:txBody>
      </p:sp>
      <p:sp>
        <p:nvSpPr>
          <p:cNvPr id="4" name="Slide Number Placeholder 3"/>
          <p:cNvSpPr>
            <a:spLocks noGrp="1"/>
          </p:cNvSpPr>
          <p:nvPr>
            <p:ph type="sldNum" sz="quarter" idx="10"/>
          </p:nvPr>
        </p:nvSpPr>
        <p:spPr/>
        <p:txBody>
          <a:bodyPr/>
          <a:lstStyle/>
          <a:p>
            <a:fld id="{D46FB489-B557-4BBD-A060-2C89C799C5D6}" type="slidenum">
              <a:rPr lang="en-IN" smtClean="0"/>
              <a:t>6</a:t>
            </a:fld>
            <a:endParaRPr lang="en-IN"/>
          </a:p>
        </p:txBody>
      </p:sp>
    </p:spTree>
    <p:extLst>
      <p:ext uri="{BB962C8B-B14F-4D97-AF65-F5344CB8AC3E}">
        <p14:creationId xmlns:p14="http://schemas.microsoft.com/office/powerpoint/2010/main" val="816707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Communication between other departments which are responsible for the operation of the system needs to be very good. Every hotel needs an intercommunication system by which every department belonging to the property management system remains updated with each other's whereabouts thus; seamless operations can any place without any hindrance. The hotel also needs its online communication system intact as in modern society people are immensely dependent on virtual communication so digital marketing and virtual connection must be considered as a potential source of revenue generation by a hotel management system.(</a:t>
            </a:r>
            <a:r>
              <a:rPr lang="en-GB" dirty="0" err="1" smtClean="0"/>
              <a:t>Halim</a:t>
            </a:r>
            <a:r>
              <a:rPr lang="en-GB" dirty="0" smtClean="0"/>
              <a:t> </a:t>
            </a:r>
            <a:r>
              <a:rPr lang="en-GB" i="1" dirty="0" smtClean="0"/>
              <a:t>et al., </a:t>
            </a:r>
            <a:r>
              <a:rPr lang="en-GB" dirty="0" smtClean="0"/>
              <a:t>2021, p. 390)</a:t>
            </a:r>
            <a:endParaRPr lang="en-IN" dirty="0" smtClean="0"/>
          </a:p>
          <a:p>
            <a:endParaRPr lang="en-IN" dirty="0"/>
          </a:p>
        </p:txBody>
      </p:sp>
      <p:sp>
        <p:nvSpPr>
          <p:cNvPr id="4" name="Slide Number Placeholder 3"/>
          <p:cNvSpPr>
            <a:spLocks noGrp="1"/>
          </p:cNvSpPr>
          <p:nvPr>
            <p:ph type="sldNum" sz="quarter" idx="10"/>
          </p:nvPr>
        </p:nvSpPr>
        <p:spPr/>
        <p:txBody>
          <a:bodyPr/>
          <a:lstStyle/>
          <a:p>
            <a:fld id="{D46FB489-B557-4BBD-A060-2C89C799C5D6}" type="slidenum">
              <a:rPr lang="en-IN" smtClean="0"/>
              <a:t>7</a:t>
            </a:fld>
            <a:endParaRPr lang="en-IN"/>
          </a:p>
        </p:txBody>
      </p:sp>
    </p:spTree>
    <p:extLst>
      <p:ext uri="{BB962C8B-B14F-4D97-AF65-F5344CB8AC3E}">
        <p14:creationId xmlns:p14="http://schemas.microsoft.com/office/powerpoint/2010/main" val="1177819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Key elements of a recruitment system are planning, employment, induction, training and placement. With constructive planning, by evaluating the requirement of an organization the human resource department needs to calculate the number of entities they need to appoint to run an effective operation, in this scenario if a hotel system remains understaffed there may arise a possibility of poor quality of services. Therefore planning is an essential requirement in recruitment in the hotel system. </a:t>
            </a:r>
            <a:endParaRPr lang="en-IN" dirty="0"/>
          </a:p>
        </p:txBody>
      </p:sp>
      <p:sp>
        <p:nvSpPr>
          <p:cNvPr id="4" name="Slide Number Placeholder 3"/>
          <p:cNvSpPr>
            <a:spLocks noGrp="1"/>
          </p:cNvSpPr>
          <p:nvPr>
            <p:ph type="sldNum" sz="quarter" idx="10"/>
          </p:nvPr>
        </p:nvSpPr>
        <p:spPr/>
        <p:txBody>
          <a:bodyPr/>
          <a:lstStyle/>
          <a:p>
            <a:fld id="{D46FB489-B557-4BBD-A060-2C89C799C5D6}" type="slidenum">
              <a:rPr lang="en-IN" smtClean="0"/>
              <a:t>8</a:t>
            </a:fld>
            <a:endParaRPr lang="en-IN"/>
          </a:p>
        </p:txBody>
      </p:sp>
    </p:spTree>
    <p:extLst>
      <p:ext uri="{BB962C8B-B14F-4D97-AF65-F5344CB8AC3E}">
        <p14:creationId xmlns:p14="http://schemas.microsoft.com/office/powerpoint/2010/main" val="482983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When recruitment is done a candidate who has a general idea of the purpose of hospitality management should be introduced to the speciality of the particular organization as every organization has its individual ways of providing better services to its customers. Therefore, specific training should be provided with a practical approach so that the new recruit gets familiarised with the process in which the particular system operates. Finally, after proper grooming and analysis of the individual abilities right candidates should be placed for the required position in which they can flourish and enhance the productivity of the organization. </a:t>
            </a:r>
            <a:endParaRPr lang="en-IN" dirty="0"/>
          </a:p>
        </p:txBody>
      </p:sp>
      <p:sp>
        <p:nvSpPr>
          <p:cNvPr id="4" name="Slide Number Placeholder 3"/>
          <p:cNvSpPr>
            <a:spLocks noGrp="1"/>
          </p:cNvSpPr>
          <p:nvPr>
            <p:ph type="sldNum" sz="quarter" idx="10"/>
          </p:nvPr>
        </p:nvSpPr>
        <p:spPr/>
        <p:txBody>
          <a:bodyPr/>
          <a:lstStyle/>
          <a:p>
            <a:fld id="{D46FB489-B557-4BBD-A060-2C89C799C5D6}" type="slidenum">
              <a:rPr lang="en-IN" smtClean="0"/>
              <a:t>9</a:t>
            </a:fld>
            <a:endParaRPr lang="en-IN"/>
          </a:p>
        </p:txBody>
      </p:sp>
    </p:spTree>
    <p:extLst>
      <p:ext uri="{BB962C8B-B14F-4D97-AF65-F5344CB8AC3E}">
        <p14:creationId xmlns:p14="http://schemas.microsoft.com/office/powerpoint/2010/main" val="1779914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38FCB39B-9A8A-4A6E-911F-D68C19282A14}" type="datetimeFigureOut">
              <a:rPr lang="en-US" smtClean="0"/>
              <a:t>3/6/2023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8FCB39B-9A8A-4A6E-911F-D68C19282A14}" type="datetimeFigureOut">
              <a:rPr lang="en-US" smtClean="0"/>
              <a:t>3/6/2023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8FCB39B-9A8A-4A6E-911F-D68C19282A14}" type="datetimeFigureOut">
              <a:rPr lang="en-US" smtClean="0"/>
              <a:t>3/6/2023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38FCB39B-9A8A-4A6E-911F-D68C19282A14}" type="datetimeFigureOut">
              <a:rPr lang="en-US" smtClean="0"/>
              <a:t>3/6/2023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38FCB39B-9A8A-4A6E-911F-D68C19282A14}" type="datetimeFigureOut">
              <a:rPr lang="en-US" smtClean="0"/>
              <a:t>3/6/2023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38FCB39B-9A8A-4A6E-911F-D68C19282A14}" type="datetimeFigureOut">
              <a:rPr lang="en-US" smtClean="0"/>
              <a:t>3/6/2023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FCB39B-9A8A-4A6E-911F-D68C19282A14}" type="datetimeFigureOut">
              <a:rPr lang="en-US" smtClean="0"/>
              <a:t>3/6/2023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FCB39B-9A8A-4A6E-911F-D68C19282A14}" type="datetimeFigureOut">
              <a:rPr lang="en-US" smtClean="0"/>
              <a:t>3/6/2023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FCB39B-9A8A-4A6E-911F-D68C19282A14}" type="datetimeFigureOut">
              <a:rPr lang="en-US" smtClean="0"/>
              <a:t>3/6/2023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8FCB39B-9A8A-4A6E-911F-D68C19282A14}" type="datetimeFigureOut">
              <a:rPr lang="en-US" smtClean="0"/>
              <a:t>3/6/2023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8FCB39B-9A8A-4A6E-911F-D68C19282A14}" type="datetimeFigureOut">
              <a:rPr lang="en-US" smtClean="0"/>
              <a:t>3/6/2023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EBFBE2-3115-41B9-BFE2-287FB0482092}"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FCB39B-9A8A-4A6E-911F-D68C19282A14}" type="datetimeFigureOut">
              <a:rPr lang="en-US" smtClean="0"/>
              <a:t>3/6/2023</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EBFBE2-3115-41B9-BFE2-287FB0482092}"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5992"/>
            <a:ext cx="7772400" cy="1314458"/>
          </a:xfrm>
        </p:spPr>
        <p:txBody>
          <a:bodyPr/>
          <a:lstStyle/>
          <a:p>
            <a:r>
              <a:rPr lang="en-GB" b="1" dirty="0"/>
              <a:t>Component Three</a:t>
            </a:r>
            <a:endParaRPr lang="en-IN" dirty="0"/>
          </a:p>
        </p:txBody>
      </p:sp>
      <p:sp>
        <p:nvSpPr>
          <p:cNvPr id="3" name="Subtitle 2"/>
          <p:cNvSpPr>
            <a:spLocks noGrp="1"/>
          </p:cNvSpPr>
          <p:nvPr>
            <p:ph type="subTitle" idx="1"/>
          </p:nvPr>
        </p:nvSpPr>
        <p:spPr/>
        <p:txBody>
          <a:bodyPr>
            <a:normAutofit fontScale="85000" lnSpcReduction="20000"/>
          </a:bodyPr>
          <a:lstStyle/>
          <a:p>
            <a:r>
              <a:rPr lang="en-GB" b="1" i="1" dirty="0"/>
              <a:t>Student </a:t>
            </a:r>
            <a:r>
              <a:rPr lang="en-GB" b="1" i="1" dirty="0" smtClean="0"/>
              <a:t>ID:2130496</a:t>
            </a:r>
            <a:endParaRPr lang="en-IN" dirty="0"/>
          </a:p>
          <a:p>
            <a:r>
              <a:rPr lang="en-GB" b="1" i="1" dirty="0"/>
              <a:t>Student </a:t>
            </a:r>
            <a:r>
              <a:rPr lang="en-GB" b="1" i="1" dirty="0" err="1" smtClean="0"/>
              <a:t>Name:Stefania</a:t>
            </a:r>
            <a:r>
              <a:rPr lang="en-GB" b="1" i="1" dirty="0" smtClean="0"/>
              <a:t> </a:t>
            </a:r>
            <a:r>
              <a:rPr lang="en-GB" b="1" i="1" dirty="0" err="1" smtClean="0"/>
              <a:t>Damaschin</a:t>
            </a:r>
            <a:endParaRPr lang="en-IN" dirty="0"/>
          </a:p>
          <a:p>
            <a:r>
              <a:rPr lang="en-GB" b="1" i="1" dirty="0"/>
              <a:t>Course </a:t>
            </a:r>
            <a:r>
              <a:rPr lang="en-GB" b="1" i="1" dirty="0" smtClean="0"/>
              <a:t>ID: BMIH 4004</a:t>
            </a:r>
            <a:endParaRPr lang="en-IN" dirty="0"/>
          </a:p>
          <a:p>
            <a:r>
              <a:rPr lang="en-GB" b="1" i="1" dirty="0" smtClean="0"/>
              <a:t>Lecturer</a:t>
            </a:r>
            <a:r>
              <a:rPr lang="en-GB" b="1" i="1" dirty="0" smtClean="0"/>
              <a:t> Name: </a:t>
            </a:r>
            <a:r>
              <a:rPr lang="en-GB" b="1" i="1" dirty="0" err="1" smtClean="0"/>
              <a:t>Laurance</a:t>
            </a:r>
            <a:r>
              <a:rPr lang="en-GB" b="1" i="1" dirty="0" smtClean="0"/>
              <a:t> </a:t>
            </a:r>
            <a:r>
              <a:rPr lang="en-GB" b="1" i="1" smtClean="0"/>
              <a:t>Blanke</a:t>
            </a:r>
            <a:endParaRPr lang="en-IN" dirty="0"/>
          </a:p>
          <a:p>
            <a:endParaRPr lang="en-IN"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i="1" dirty="0" smtClean="0"/>
              <a:t/>
            </a:r>
            <a:br>
              <a:rPr lang="en-GB" sz="3200" b="1" i="1" dirty="0" smtClean="0"/>
            </a:br>
            <a:r>
              <a:rPr lang="en-GB" sz="3200" b="1" i="1" dirty="0" smtClean="0"/>
              <a:t>Element </a:t>
            </a:r>
            <a:r>
              <a:rPr lang="en-GB" sz="3200" b="1" i="1" dirty="0"/>
              <a:t>1 – Property Management Systems (PMS)</a:t>
            </a:r>
            <a:r>
              <a:rPr lang="en-IN" sz="3200" dirty="0"/>
              <a:t/>
            </a:r>
            <a:br>
              <a:rPr lang="en-IN" sz="3200" dirty="0"/>
            </a:br>
            <a:endParaRPr lang="en-IN" sz="3200" dirty="0"/>
          </a:p>
        </p:txBody>
      </p:sp>
      <p:sp>
        <p:nvSpPr>
          <p:cNvPr id="3" name="Content Placeholder 2"/>
          <p:cNvSpPr>
            <a:spLocks noGrp="1"/>
          </p:cNvSpPr>
          <p:nvPr>
            <p:ph idx="1"/>
          </p:nvPr>
        </p:nvSpPr>
        <p:spPr>
          <a:xfrm>
            <a:off x="457200" y="4286256"/>
            <a:ext cx="8229600" cy="1839907"/>
          </a:xfrm>
        </p:spPr>
        <p:txBody>
          <a:bodyPr>
            <a:normAutofit fontScale="55000" lnSpcReduction="20000"/>
          </a:bodyPr>
          <a:lstStyle/>
          <a:p>
            <a:r>
              <a:rPr lang="en-GB" dirty="0"/>
              <a:t>According to </a:t>
            </a:r>
            <a:r>
              <a:rPr lang="en-GB" dirty="0" err="1"/>
              <a:t>Teece</a:t>
            </a:r>
            <a:r>
              <a:rPr lang="en-GB" dirty="0"/>
              <a:t> (2018, p. 365) traditionally a Property management system was used to be defined as a software system which is used for planning and execution of the operation in a hotel system, this system was limited to the front desk only where the entire distribution of responsibilities was handled, in a modern version of a hotel system Property Management System functions beyond front desk operation and is involved in execution and operation of entire hotel system in order to provide a better experience to the customers. </a:t>
            </a:r>
            <a:endParaRPr lang="en-IN" dirty="0"/>
          </a:p>
          <a:p>
            <a:endParaRPr lang="en-IN" dirty="0"/>
          </a:p>
        </p:txBody>
      </p:sp>
      <p:pic>
        <p:nvPicPr>
          <p:cNvPr id="27650" name="Picture 2" descr="Multi-property Software for Hotel Chains and Groups | Hotelogix Cloud-based  Multi-Property System | Centralised Control of Enterprise Hotels"/>
          <p:cNvPicPr>
            <a:picLocks noChangeAspect="1" noChangeArrowheads="1"/>
          </p:cNvPicPr>
          <p:nvPr/>
        </p:nvPicPr>
        <p:blipFill>
          <a:blip r:embed="rId3" cstate="print"/>
          <a:srcRect/>
          <a:stretch>
            <a:fillRect/>
          </a:stretch>
        </p:blipFill>
        <p:spPr bwMode="auto">
          <a:xfrm>
            <a:off x="928662" y="1785926"/>
            <a:ext cx="2286016" cy="20938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7652" name="Picture 4" descr="Hotel Property Management Systems (PMS): Products and Features | AltexSoft"/>
          <p:cNvPicPr>
            <a:picLocks noChangeAspect="1" noChangeArrowheads="1"/>
          </p:cNvPicPr>
          <p:nvPr/>
        </p:nvPicPr>
        <p:blipFill>
          <a:blip r:embed="rId4"/>
          <a:srcRect/>
          <a:stretch>
            <a:fillRect/>
          </a:stretch>
        </p:blipFill>
        <p:spPr bwMode="auto">
          <a:xfrm>
            <a:off x="4500562" y="1772532"/>
            <a:ext cx="3786214" cy="20850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Element 1 – Property Management Systems (PMS)-continuation </a:t>
            </a:r>
            <a:endParaRPr lang="en-IN" dirty="0"/>
          </a:p>
        </p:txBody>
      </p:sp>
      <p:sp>
        <p:nvSpPr>
          <p:cNvPr id="3" name="Content Placeholder 2"/>
          <p:cNvSpPr>
            <a:spLocks noGrp="1"/>
          </p:cNvSpPr>
          <p:nvPr>
            <p:ph idx="1"/>
          </p:nvPr>
        </p:nvSpPr>
        <p:spPr>
          <a:xfrm>
            <a:off x="457200" y="4143380"/>
            <a:ext cx="8229600" cy="2214578"/>
          </a:xfrm>
        </p:spPr>
        <p:txBody>
          <a:bodyPr>
            <a:normAutofit fontScale="77500" lnSpcReduction="20000"/>
          </a:bodyPr>
          <a:lstStyle/>
          <a:p>
            <a:r>
              <a:rPr lang="en-GB" dirty="0"/>
              <a:t>Front desk operations: In the front desk operation system, all the particulars involving customers and maintenance of calendar scheduling take place.</a:t>
            </a:r>
            <a:endParaRPr lang="en-IN" dirty="0"/>
          </a:p>
          <a:p>
            <a:r>
              <a:rPr lang="en-GB" dirty="0"/>
              <a:t>Revenue management system: System related to recording and updating revenues of the system thus providing accurate knowledge of resources and their fluctuations.</a:t>
            </a:r>
            <a:endParaRPr lang="en-IN" dirty="0"/>
          </a:p>
          <a:p>
            <a:endParaRPr lang="en-IN" dirty="0"/>
          </a:p>
          <a:p>
            <a:endParaRPr lang="en-IN" dirty="0"/>
          </a:p>
        </p:txBody>
      </p:sp>
      <p:pic>
        <p:nvPicPr>
          <p:cNvPr id="26626" name="Picture 2" descr="Functions of a Hotel Property Management System"/>
          <p:cNvPicPr>
            <a:picLocks noChangeAspect="1" noChangeArrowheads="1"/>
          </p:cNvPicPr>
          <p:nvPr/>
        </p:nvPicPr>
        <p:blipFill>
          <a:blip r:embed="rId3" cstate="print"/>
          <a:srcRect/>
          <a:stretch>
            <a:fillRect/>
          </a:stretch>
        </p:blipFill>
        <p:spPr bwMode="auto">
          <a:xfrm>
            <a:off x="1500166" y="1643050"/>
            <a:ext cx="2643206" cy="22860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6628" name="Picture 4" descr="Everything you need to know about property management systems (PMS)"/>
          <p:cNvPicPr>
            <a:picLocks noChangeAspect="1" noChangeArrowheads="1"/>
          </p:cNvPicPr>
          <p:nvPr/>
        </p:nvPicPr>
        <p:blipFill>
          <a:blip r:embed="rId4"/>
          <a:srcRect/>
          <a:stretch>
            <a:fillRect/>
          </a:stretch>
        </p:blipFill>
        <p:spPr bwMode="auto">
          <a:xfrm>
            <a:off x="4714876" y="1643050"/>
            <a:ext cx="3429024" cy="22860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
            </a:r>
            <a:br>
              <a:rPr lang="en-GB" b="1" i="1" dirty="0" smtClean="0"/>
            </a:br>
            <a:r>
              <a:rPr lang="en-GB" b="1" i="1" dirty="0" smtClean="0"/>
              <a:t>Element </a:t>
            </a:r>
            <a:r>
              <a:rPr lang="en-GB" b="1" i="1" dirty="0"/>
              <a:t>2 – Hotel Reputation</a:t>
            </a:r>
            <a:r>
              <a:rPr lang="en-IN" dirty="0"/>
              <a:t/>
            </a:r>
            <a:br>
              <a:rPr lang="en-IN" dirty="0"/>
            </a:br>
            <a:endParaRPr lang="en-IN" dirty="0"/>
          </a:p>
        </p:txBody>
      </p:sp>
      <p:sp>
        <p:nvSpPr>
          <p:cNvPr id="3" name="Content Placeholder 2"/>
          <p:cNvSpPr>
            <a:spLocks noGrp="1"/>
          </p:cNvSpPr>
          <p:nvPr>
            <p:ph idx="1"/>
          </p:nvPr>
        </p:nvSpPr>
        <p:spPr>
          <a:xfrm>
            <a:off x="457200" y="3929066"/>
            <a:ext cx="8229600" cy="2197097"/>
          </a:xfrm>
        </p:spPr>
        <p:txBody>
          <a:bodyPr>
            <a:normAutofit fontScale="62500" lnSpcReduction="20000"/>
          </a:bodyPr>
          <a:lstStyle/>
          <a:p>
            <a:r>
              <a:rPr lang="en-GB" dirty="0"/>
              <a:t>As opined by </a:t>
            </a:r>
            <a:r>
              <a:rPr lang="en-GB" dirty="0" err="1"/>
              <a:t>Kandampully</a:t>
            </a:r>
            <a:r>
              <a:rPr lang="en-GB" dirty="0"/>
              <a:t>, (2018, p. 30) when a hotel business is looking for expansion, reputation and popularity need to be considered as one key attribute</a:t>
            </a:r>
            <a:r>
              <a:rPr lang="en-GB" dirty="0" smtClean="0"/>
              <a:t>.</a:t>
            </a:r>
          </a:p>
          <a:p>
            <a:r>
              <a:rPr lang="en-GB" dirty="0" smtClean="0"/>
              <a:t>A </a:t>
            </a:r>
            <a:r>
              <a:rPr lang="en-GB" dirty="0"/>
              <a:t>hotel always excels in the market as its reputation precedes; also, when a new hotel needs to uphold its superiority in the market the first thing they work on is creating a better reputation. </a:t>
            </a:r>
            <a:endParaRPr lang="en-GB" dirty="0" smtClean="0"/>
          </a:p>
          <a:p>
            <a:r>
              <a:rPr lang="en-GB" dirty="0" smtClean="0"/>
              <a:t>The </a:t>
            </a:r>
            <a:r>
              <a:rPr lang="en-GB" dirty="0"/>
              <a:t>key elements required for a hotel's reputation are discussed below.</a:t>
            </a:r>
            <a:endParaRPr lang="en-IN" dirty="0"/>
          </a:p>
          <a:p>
            <a:endParaRPr lang="en-IN" dirty="0"/>
          </a:p>
        </p:txBody>
      </p:sp>
      <p:pic>
        <p:nvPicPr>
          <p:cNvPr id="25602" name="Picture 2" descr="Why should a hotel's online reputation matter for every hotel owner? | By  Kashmira Lad"/>
          <p:cNvPicPr>
            <a:picLocks noChangeAspect="1" noChangeArrowheads="1"/>
          </p:cNvPicPr>
          <p:nvPr/>
        </p:nvPicPr>
        <p:blipFill>
          <a:blip r:embed="rId3"/>
          <a:srcRect/>
          <a:stretch>
            <a:fillRect/>
          </a:stretch>
        </p:blipFill>
        <p:spPr bwMode="auto">
          <a:xfrm>
            <a:off x="928662" y="1428737"/>
            <a:ext cx="3429024" cy="22860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5604" name="Picture 4" descr="How a hotel's online reputation impacts revenue – Hotelogix"/>
          <p:cNvPicPr>
            <a:picLocks noChangeAspect="1" noChangeArrowheads="1"/>
          </p:cNvPicPr>
          <p:nvPr/>
        </p:nvPicPr>
        <p:blipFill>
          <a:blip r:embed="rId4"/>
          <a:srcRect/>
          <a:stretch>
            <a:fillRect/>
          </a:stretch>
        </p:blipFill>
        <p:spPr bwMode="auto">
          <a:xfrm>
            <a:off x="4714876" y="1428736"/>
            <a:ext cx="3714776" cy="22860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
            </a:r>
            <a:br>
              <a:rPr lang="en-GB" b="1" i="1" dirty="0" smtClean="0"/>
            </a:br>
            <a:r>
              <a:rPr lang="en-GB" b="1" i="1" dirty="0" smtClean="0"/>
              <a:t>Element 2 – Hotel Reputation-continuation </a:t>
            </a:r>
            <a:r>
              <a:rPr lang="en-IN" dirty="0" smtClean="0"/>
              <a:t/>
            </a:r>
            <a:br>
              <a:rPr lang="en-IN" dirty="0" smtClean="0"/>
            </a:br>
            <a:endParaRPr lang="en-IN" dirty="0"/>
          </a:p>
        </p:txBody>
      </p:sp>
      <p:sp>
        <p:nvSpPr>
          <p:cNvPr id="3" name="Content Placeholder 2"/>
          <p:cNvSpPr>
            <a:spLocks noGrp="1"/>
          </p:cNvSpPr>
          <p:nvPr>
            <p:ph idx="1"/>
          </p:nvPr>
        </p:nvSpPr>
        <p:spPr>
          <a:xfrm>
            <a:off x="457200" y="4286256"/>
            <a:ext cx="8229600" cy="1839907"/>
          </a:xfrm>
        </p:spPr>
        <p:txBody>
          <a:bodyPr>
            <a:normAutofit fontScale="70000" lnSpcReduction="20000"/>
          </a:bodyPr>
          <a:lstStyle/>
          <a:p>
            <a:r>
              <a:rPr lang="en-GB" dirty="0"/>
              <a:t>Virtual Reputation: Virtual reputation is the kind of reputation that is present on the internet. </a:t>
            </a:r>
            <a:endParaRPr lang="en-GB" dirty="0" smtClean="0"/>
          </a:p>
          <a:p>
            <a:r>
              <a:rPr lang="en-GB" dirty="0" smtClean="0"/>
              <a:t>In </a:t>
            </a:r>
            <a:r>
              <a:rPr lang="en-GB" dirty="0"/>
              <a:t>the case of a hotel, virtual reputations mean the reviews and descriptions provided by customers and professional reviewers on various search engine platforms and social media. </a:t>
            </a:r>
            <a:endParaRPr lang="en-IN" dirty="0"/>
          </a:p>
          <a:p>
            <a:endParaRPr lang="en-IN" dirty="0"/>
          </a:p>
        </p:txBody>
      </p:sp>
      <p:pic>
        <p:nvPicPr>
          <p:cNvPr id="24578" name="Picture 2" descr="9 techniques to building and managing your hotel's online reputation |  Pegasus"/>
          <p:cNvPicPr>
            <a:picLocks noChangeAspect="1" noChangeArrowheads="1"/>
          </p:cNvPicPr>
          <p:nvPr/>
        </p:nvPicPr>
        <p:blipFill>
          <a:blip r:embed="rId3" cstate="print"/>
          <a:srcRect/>
          <a:stretch>
            <a:fillRect/>
          </a:stretch>
        </p:blipFill>
        <p:spPr bwMode="auto">
          <a:xfrm>
            <a:off x="857224" y="1714488"/>
            <a:ext cx="3571900" cy="22860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4580" name="Picture 4" descr="What Is Hotel Online Reputation Management? - RoomKeyPMS"/>
          <p:cNvPicPr>
            <a:picLocks noChangeAspect="1" noChangeArrowheads="1"/>
          </p:cNvPicPr>
          <p:nvPr/>
        </p:nvPicPr>
        <p:blipFill>
          <a:blip r:embed="rId4"/>
          <a:srcRect/>
          <a:stretch>
            <a:fillRect/>
          </a:stretch>
        </p:blipFill>
        <p:spPr bwMode="auto">
          <a:xfrm>
            <a:off x="4857752" y="1643050"/>
            <a:ext cx="3504813" cy="22860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b="1" i="1" dirty="0" smtClean="0"/>
              <a:t>Element </a:t>
            </a:r>
            <a:r>
              <a:rPr lang="en-GB" b="1" i="1" dirty="0"/>
              <a:t>3 - Communication </a:t>
            </a:r>
            <a:r>
              <a:rPr lang="en-IN" dirty="0"/>
              <a:t/>
            </a:r>
            <a:br>
              <a:rPr lang="en-IN" dirty="0"/>
            </a:br>
            <a:endParaRPr lang="en-IN" dirty="0"/>
          </a:p>
        </p:txBody>
      </p:sp>
      <p:sp>
        <p:nvSpPr>
          <p:cNvPr id="3" name="Content Placeholder 2"/>
          <p:cNvSpPr>
            <a:spLocks noGrp="1"/>
          </p:cNvSpPr>
          <p:nvPr>
            <p:ph idx="1"/>
          </p:nvPr>
        </p:nvSpPr>
        <p:spPr>
          <a:xfrm>
            <a:off x="457200" y="4214818"/>
            <a:ext cx="8229600" cy="2357454"/>
          </a:xfrm>
        </p:spPr>
        <p:txBody>
          <a:bodyPr>
            <a:normAutofit fontScale="85000" lnSpcReduction="10000"/>
          </a:bodyPr>
          <a:lstStyle/>
          <a:p>
            <a:r>
              <a:rPr lang="en-GB" dirty="0" smtClean="0"/>
              <a:t>Every </a:t>
            </a:r>
            <a:r>
              <a:rPr lang="en-GB" dirty="0"/>
              <a:t>communication process requires three basic components which are sender, receiver and medium. </a:t>
            </a:r>
            <a:endParaRPr lang="en-GB" dirty="0" smtClean="0"/>
          </a:p>
          <a:p>
            <a:r>
              <a:rPr lang="en-GB" dirty="0" smtClean="0"/>
              <a:t>From </a:t>
            </a:r>
            <a:r>
              <a:rPr lang="en-GB" dirty="0"/>
              <a:t>the viewpoint of a hotel management system communication plays a vital role in the customer-hotel relationship. </a:t>
            </a:r>
            <a:endParaRPr lang="en-IN" dirty="0"/>
          </a:p>
        </p:txBody>
      </p:sp>
      <p:pic>
        <p:nvPicPr>
          <p:cNvPr id="23554" name="Picture 2" descr="Communication. Two-way process of reaching mutual… | by zahra zafar | Medium"/>
          <p:cNvPicPr>
            <a:picLocks noChangeAspect="1" noChangeArrowheads="1"/>
          </p:cNvPicPr>
          <p:nvPr/>
        </p:nvPicPr>
        <p:blipFill>
          <a:blip r:embed="rId3"/>
          <a:srcRect/>
          <a:stretch>
            <a:fillRect/>
          </a:stretch>
        </p:blipFill>
        <p:spPr bwMode="auto">
          <a:xfrm>
            <a:off x="2285984" y="1428736"/>
            <a:ext cx="4520465" cy="24884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b="1" i="1" dirty="0" smtClean="0"/>
              <a:t>Element 3 – Communication- Continuation</a:t>
            </a:r>
            <a:r>
              <a:rPr lang="en-IN" dirty="0" smtClean="0"/>
              <a:t/>
            </a:r>
            <a:br>
              <a:rPr lang="en-IN" dirty="0" smtClean="0"/>
            </a:br>
            <a:endParaRPr lang="en-IN" dirty="0"/>
          </a:p>
        </p:txBody>
      </p:sp>
      <p:sp>
        <p:nvSpPr>
          <p:cNvPr id="3" name="Content Placeholder 2"/>
          <p:cNvSpPr>
            <a:spLocks noGrp="1"/>
          </p:cNvSpPr>
          <p:nvPr>
            <p:ph idx="1"/>
          </p:nvPr>
        </p:nvSpPr>
        <p:spPr>
          <a:xfrm>
            <a:off x="457200" y="4429132"/>
            <a:ext cx="8229600" cy="1697031"/>
          </a:xfrm>
        </p:spPr>
        <p:txBody>
          <a:bodyPr>
            <a:normAutofit fontScale="92500" lnSpcReduction="20000"/>
          </a:bodyPr>
          <a:lstStyle/>
          <a:p>
            <a:r>
              <a:rPr lang="en-GB" dirty="0"/>
              <a:t>Thus good communication between the customer and the representative can create a healthy bond enforcing the customer to revisit and result in enhancing the business. </a:t>
            </a:r>
            <a:endParaRPr lang="en-IN" dirty="0"/>
          </a:p>
        </p:txBody>
      </p:sp>
      <p:pic>
        <p:nvPicPr>
          <p:cNvPr id="22530" name="Picture 2" descr="Improve Communication in the Hospitality Industry – 9 Tips | DeskAlerts"/>
          <p:cNvPicPr>
            <a:picLocks noChangeAspect="1" noChangeArrowheads="1"/>
          </p:cNvPicPr>
          <p:nvPr/>
        </p:nvPicPr>
        <p:blipFill>
          <a:blip r:embed="rId3"/>
          <a:srcRect/>
          <a:stretch>
            <a:fillRect/>
          </a:stretch>
        </p:blipFill>
        <p:spPr bwMode="auto">
          <a:xfrm>
            <a:off x="928662" y="1857364"/>
            <a:ext cx="3707052" cy="21431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2532" name="Picture 4" descr="3 ways Unified Communications helps hotels move towards “Smarter Hospitality”  | by Winimy AI | Becoming Human: Artificial Intelligence Magazine"/>
          <p:cNvPicPr>
            <a:picLocks noChangeAspect="1" noChangeArrowheads="1"/>
          </p:cNvPicPr>
          <p:nvPr/>
        </p:nvPicPr>
        <p:blipFill>
          <a:blip r:embed="rId4" cstate="print"/>
          <a:srcRect/>
          <a:stretch>
            <a:fillRect/>
          </a:stretch>
        </p:blipFill>
        <p:spPr bwMode="auto">
          <a:xfrm>
            <a:off x="5429256" y="1857364"/>
            <a:ext cx="2270653" cy="21430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
            </a:r>
            <a:br>
              <a:rPr lang="en-GB" b="1" i="1" dirty="0" smtClean="0"/>
            </a:br>
            <a:r>
              <a:rPr lang="en-GB" b="1" i="1" dirty="0" smtClean="0"/>
              <a:t>Element </a:t>
            </a:r>
            <a:r>
              <a:rPr lang="en-GB" b="1" i="1" dirty="0"/>
              <a:t>4 - Staffing </a:t>
            </a:r>
            <a:r>
              <a:rPr lang="en-IN" dirty="0"/>
              <a:t/>
            </a:r>
            <a:br>
              <a:rPr lang="en-IN" dirty="0"/>
            </a:br>
            <a:endParaRPr lang="en-IN" dirty="0"/>
          </a:p>
        </p:txBody>
      </p:sp>
      <p:sp>
        <p:nvSpPr>
          <p:cNvPr id="3" name="Content Placeholder 2"/>
          <p:cNvSpPr>
            <a:spLocks noGrp="1"/>
          </p:cNvSpPr>
          <p:nvPr>
            <p:ph idx="1"/>
          </p:nvPr>
        </p:nvSpPr>
        <p:spPr>
          <a:xfrm>
            <a:off x="457200" y="4286256"/>
            <a:ext cx="8229600" cy="1839907"/>
          </a:xfrm>
        </p:spPr>
        <p:txBody>
          <a:bodyPr>
            <a:normAutofit fontScale="62500" lnSpcReduction="20000"/>
          </a:bodyPr>
          <a:lstStyle/>
          <a:p>
            <a:r>
              <a:rPr lang="en-GB" dirty="0"/>
              <a:t>According to Ashton (2018, p. 190), a hotel is a people business, so regardless of its size and equipment, a hotel needs suitable individuals who will be responsible for running seamless operations. </a:t>
            </a:r>
            <a:endParaRPr lang="en-GB" dirty="0" smtClean="0"/>
          </a:p>
          <a:p>
            <a:r>
              <a:rPr lang="en-GB" dirty="0" smtClean="0"/>
              <a:t>There </a:t>
            </a:r>
            <a:r>
              <a:rPr lang="en-GB" dirty="0"/>
              <a:t>are different categories where constructive hiring is necessary for a hotel management department which decides the future reputation and overall growth of the </a:t>
            </a:r>
            <a:r>
              <a:rPr lang="en-GB" dirty="0" smtClean="0"/>
              <a:t>organization</a:t>
            </a:r>
            <a:endParaRPr lang="en-IN" dirty="0"/>
          </a:p>
        </p:txBody>
      </p:sp>
      <p:pic>
        <p:nvPicPr>
          <p:cNvPr id="21506" name="Picture 2" descr="What is Staffing? Meaning, Definition, Nature &amp; Functions -  ElectricalWorkbook"/>
          <p:cNvPicPr>
            <a:picLocks noChangeAspect="1" noChangeArrowheads="1"/>
          </p:cNvPicPr>
          <p:nvPr/>
        </p:nvPicPr>
        <p:blipFill>
          <a:blip r:embed="rId3" cstate="print"/>
          <a:srcRect/>
          <a:stretch>
            <a:fillRect/>
          </a:stretch>
        </p:blipFill>
        <p:spPr bwMode="auto">
          <a:xfrm>
            <a:off x="1214414" y="1643050"/>
            <a:ext cx="2227518" cy="21567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508" name="Picture 4" descr="Recruiting in the Hotel Industry"/>
          <p:cNvPicPr>
            <a:picLocks noChangeAspect="1" noChangeArrowheads="1"/>
          </p:cNvPicPr>
          <p:nvPr/>
        </p:nvPicPr>
        <p:blipFill>
          <a:blip r:embed="rId4"/>
          <a:srcRect/>
          <a:stretch>
            <a:fillRect/>
          </a:stretch>
        </p:blipFill>
        <p:spPr bwMode="auto">
          <a:xfrm>
            <a:off x="4071934" y="1571611"/>
            <a:ext cx="3357586" cy="22160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
            </a:r>
            <a:br>
              <a:rPr lang="en-GB" b="1" i="1" dirty="0" smtClean="0"/>
            </a:br>
            <a:r>
              <a:rPr lang="en-GB" b="1" i="1" dirty="0" smtClean="0"/>
              <a:t>Element 4 – Staffing- Continuation</a:t>
            </a:r>
            <a:r>
              <a:rPr lang="en-IN" dirty="0" smtClean="0"/>
              <a:t/>
            </a:r>
            <a:br>
              <a:rPr lang="en-IN" dirty="0" smtClean="0"/>
            </a:br>
            <a:endParaRPr lang="en-IN" dirty="0"/>
          </a:p>
        </p:txBody>
      </p:sp>
      <p:sp>
        <p:nvSpPr>
          <p:cNvPr id="3" name="Content Placeholder 2"/>
          <p:cNvSpPr>
            <a:spLocks noGrp="1"/>
          </p:cNvSpPr>
          <p:nvPr>
            <p:ph idx="1"/>
          </p:nvPr>
        </p:nvSpPr>
        <p:spPr>
          <a:xfrm>
            <a:off x="457200" y="4071942"/>
            <a:ext cx="8229600" cy="2054221"/>
          </a:xfrm>
        </p:spPr>
        <p:txBody>
          <a:bodyPr>
            <a:normAutofit fontScale="70000" lnSpcReduction="20000"/>
          </a:bodyPr>
          <a:lstStyle/>
          <a:p>
            <a:r>
              <a:rPr lang="en-GB" dirty="0"/>
              <a:t>After planning the employment of suitable candidates for the respective purposes is necessary therefore the candidates who are recruited can be effective in their allocated position, in this </a:t>
            </a:r>
            <a:r>
              <a:rPr lang="en-GB" dirty="0" smtClean="0"/>
              <a:t>case</a:t>
            </a:r>
            <a:r>
              <a:rPr lang="en-GB" dirty="0"/>
              <a:t>.</a:t>
            </a:r>
            <a:endParaRPr lang="en-GB" dirty="0" smtClean="0"/>
          </a:p>
          <a:p>
            <a:r>
              <a:rPr lang="en-GB" dirty="0" smtClean="0"/>
              <a:t>A </a:t>
            </a:r>
            <a:r>
              <a:rPr lang="en-GB" dirty="0"/>
              <a:t>candidate who has acquired all the skills necessary for a front desk should be hired rather than someone who is lacking in few aspects. </a:t>
            </a:r>
            <a:endParaRPr lang="en-IN" dirty="0"/>
          </a:p>
          <a:p>
            <a:endParaRPr lang="en-IN" dirty="0"/>
          </a:p>
        </p:txBody>
      </p:sp>
      <p:pic>
        <p:nvPicPr>
          <p:cNvPr id="20482" name="Picture 2" descr="Difference Between Staffing and Recruitment - OLX People"/>
          <p:cNvPicPr>
            <a:picLocks noChangeAspect="1" noChangeArrowheads="1"/>
          </p:cNvPicPr>
          <p:nvPr/>
        </p:nvPicPr>
        <p:blipFill>
          <a:blip r:embed="rId3"/>
          <a:srcRect/>
          <a:stretch>
            <a:fillRect/>
          </a:stretch>
        </p:blipFill>
        <p:spPr bwMode="auto">
          <a:xfrm>
            <a:off x="2000232" y="1500174"/>
            <a:ext cx="5143536" cy="22860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2594"/>
          </a:xfrm>
        </p:spPr>
        <p:txBody>
          <a:bodyPr>
            <a:normAutofit fontScale="90000"/>
          </a:bodyPr>
          <a:lstStyle/>
          <a:p>
            <a:r>
              <a:rPr lang="en-US" b="1" dirty="0" smtClean="0"/>
              <a:t>REFERENCES</a:t>
            </a:r>
            <a:endParaRPr lang="en-IN" b="1" dirty="0"/>
          </a:p>
        </p:txBody>
      </p:sp>
      <p:sp>
        <p:nvSpPr>
          <p:cNvPr id="3" name="Content Placeholder 2"/>
          <p:cNvSpPr>
            <a:spLocks noGrp="1"/>
          </p:cNvSpPr>
          <p:nvPr>
            <p:ph idx="1"/>
          </p:nvPr>
        </p:nvSpPr>
        <p:spPr>
          <a:xfrm>
            <a:off x="457200" y="1000108"/>
            <a:ext cx="8229600" cy="5572164"/>
          </a:xfrm>
        </p:spPr>
        <p:txBody>
          <a:bodyPr>
            <a:normAutofit fontScale="40000" lnSpcReduction="20000"/>
          </a:bodyPr>
          <a:lstStyle/>
          <a:p>
            <a:pPr>
              <a:buNone/>
            </a:pPr>
            <a:r>
              <a:rPr lang="en-GB" b="1" dirty="0"/>
              <a:t>Journals</a:t>
            </a:r>
            <a:endParaRPr lang="en-IN" dirty="0"/>
          </a:p>
          <a:p>
            <a:endParaRPr lang="en-IN" dirty="0"/>
          </a:p>
          <a:p>
            <a:r>
              <a:rPr lang="en-GB" dirty="0" err="1"/>
              <a:t>Alrawadieh</a:t>
            </a:r>
            <a:r>
              <a:rPr lang="en-GB" dirty="0"/>
              <a:t>, Z. and </a:t>
            </a:r>
            <a:r>
              <a:rPr lang="en-GB" dirty="0" err="1"/>
              <a:t>Dincer</a:t>
            </a:r>
            <a:r>
              <a:rPr lang="en-GB" dirty="0"/>
              <a:t>, M.Z., 2019. Reputation management in cyberspace: evidence from Jordan’s luxury hotel market. </a:t>
            </a:r>
            <a:r>
              <a:rPr lang="en-GB" i="1" dirty="0"/>
              <a:t>Journal of Hospitality and Tourism Technology</a:t>
            </a:r>
            <a:r>
              <a:rPr lang="en-GB" dirty="0"/>
              <a:t>, </a:t>
            </a:r>
            <a:r>
              <a:rPr lang="en-GB" i="1" dirty="0"/>
              <a:t>10</a:t>
            </a:r>
            <a:r>
              <a:rPr lang="en-GB" dirty="0"/>
              <a:t>(1), pp.107-120.</a:t>
            </a:r>
            <a:endParaRPr lang="en-IN" dirty="0"/>
          </a:p>
          <a:p>
            <a:r>
              <a:rPr lang="en-GB" dirty="0"/>
              <a:t>Ashton, A.S., 2018. How human resources management best practice influence employee satisfaction and job retention in the Thai hotel industry. </a:t>
            </a:r>
            <a:r>
              <a:rPr lang="en-GB" i="1" dirty="0"/>
              <a:t>Journal of Human Resources in Hospitality &amp; Tourism</a:t>
            </a:r>
            <a:r>
              <a:rPr lang="en-GB" dirty="0"/>
              <a:t>, </a:t>
            </a:r>
            <a:r>
              <a:rPr lang="en-GB" i="1" dirty="0"/>
              <a:t>17</a:t>
            </a:r>
            <a:r>
              <a:rPr lang="en-GB" dirty="0"/>
              <a:t>(2), pp.175-199.</a:t>
            </a:r>
            <a:endParaRPr lang="en-IN" dirty="0"/>
          </a:p>
          <a:p>
            <a:r>
              <a:rPr lang="en-GB" dirty="0" err="1"/>
              <a:t>Kandampully</a:t>
            </a:r>
            <a:r>
              <a:rPr lang="en-GB" dirty="0"/>
              <a:t>, J., Zhang, T.C. and </a:t>
            </a:r>
            <a:r>
              <a:rPr lang="en-GB" dirty="0" err="1"/>
              <a:t>Jaakkola</a:t>
            </a:r>
            <a:r>
              <a:rPr lang="en-GB" dirty="0"/>
              <a:t>, E., 2018. Customer experience management in hospitality: A literature synthesis, new understanding and research agenda. </a:t>
            </a:r>
            <a:r>
              <a:rPr lang="en-GB" i="1" dirty="0"/>
              <a:t>International Journal of Contemporary Hospitality Management</a:t>
            </a:r>
            <a:r>
              <a:rPr lang="en-GB" dirty="0"/>
              <a:t>, </a:t>
            </a:r>
            <a:r>
              <a:rPr lang="en-GB" i="1" dirty="0"/>
              <a:t>30</a:t>
            </a:r>
            <a:r>
              <a:rPr lang="en-GB" dirty="0"/>
              <a:t>(1), pp.21-56.</a:t>
            </a:r>
            <a:endParaRPr lang="en-IN" dirty="0"/>
          </a:p>
          <a:p>
            <a:r>
              <a:rPr lang="en-GB" dirty="0" err="1"/>
              <a:t>Kijpoonphol</a:t>
            </a:r>
            <a:r>
              <a:rPr lang="en-GB" dirty="0"/>
              <a:t>, W. and </a:t>
            </a:r>
            <a:r>
              <a:rPr lang="en-GB" dirty="0" err="1"/>
              <a:t>Linh</a:t>
            </a:r>
            <a:r>
              <a:rPr lang="en-GB" dirty="0"/>
              <a:t>, N.D., 2021. Needs of front office staff’s English communication skills. </a:t>
            </a:r>
            <a:r>
              <a:rPr lang="en-GB" i="1" dirty="0"/>
              <a:t>Journal of Thai Hospitality and Tourism</a:t>
            </a:r>
            <a:r>
              <a:rPr lang="en-GB" dirty="0"/>
              <a:t>, </a:t>
            </a:r>
            <a:r>
              <a:rPr lang="en-GB" i="1" dirty="0"/>
              <a:t>16</a:t>
            </a:r>
            <a:r>
              <a:rPr lang="en-GB" dirty="0"/>
              <a:t>(1), pp.92-105.</a:t>
            </a:r>
            <a:endParaRPr lang="en-IN" dirty="0"/>
          </a:p>
          <a:p>
            <a:r>
              <a:rPr lang="en-GB" dirty="0" err="1"/>
              <a:t>Krizanova</a:t>
            </a:r>
            <a:r>
              <a:rPr lang="en-GB" dirty="0"/>
              <a:t>, A., </a:t>
            </a:r>
            <a:r>
              <a:rPr lang="en-GB" dirty="0" err="1"/>
              <a:t>Lăzăroiu</a:t>
            </a:r>
            <a:r>
              <a:rPr lang="en-GB" dirty="0"/>
              <a:t>, G., </a:t>
            </a:r>
            <a:r>
              <a:rPr lang="en-GB" dirty="0" err="1"/>
              <a:t>Gajanova</a:t>
            </a:r>
            <a:r>
              <a:rPr lang="en-GB" dirty="0"/>
              <a:t>, L., </a:t>
            </a:r>
            <a:r>
              <a:rPr lang="en-GB" dirty="0" err="1"/>
              <a:t>Kliestikova</a:t>
            </a:r>
            <a:r>
              <a:rPr lang="en-GB" dirty="0"/>
              <a:t>, J., </a:t>
            </a:r>
            <a:r>
              <a:rPr lang="en-GB" dirty="0" err="1"/>
              <a:t>Nadanyiova</a:t>
            </a:r>
            <a:r>
              <a:rPr lang="en-GB" dirty="0"/>
              <a:t>, M. and </a:t>
            </a:r>
            <a:r>
              <a:rPr lang="en-GB" dirty="0" err="1"/>
              <a:t>Moravcikova</a:t>
            </a:r>
            <a:r>
              <a:rPr lang="en-GB" dirty="0"/>
              <a:t>, D., 2019. The effectiveness of marketing communication and importance of its evaluation in an online environment. </a:t>
            </a:r>
            <a:r>
              <a:rPr lang="en-GB" i="1" dirty="0"/>
              <a:t>Sustainability</a:t>
            </a:r>
            <a:r>
              <a:rPr lang="en-GB" dirty="0"/>
              <a:t>, </a:t>
            </a:r>
            <a:r>
              <a:rPr lang="en-GB" i="1" dirty="0"/>
              <a:t>11</a:t>
            </a:r>
            <a:r>
              <a:rPr lang="en-GB" dirty="0"/>
              <a:t>(24), p.7016.</a:t>
            </a:r>
            <a:endParaRPr lang="en-IN" dirty="0"/>
          </a:p>
          <a:p>
            <a:r>
              <a:rPr lang="en-GB" dirty="0" err="1"/>
              <a:t>Rialti</a:t>
            </a:r>
            <a:r>
              <a:rPr lang="en-GB" dirty="0"/>
              <a:t>, R., </a:t>
            </a:r>
            <a:r>
              <a:rPr lang="en-GB" dirty="0" err="1"/>
              <a:t>Kvítková</a:t>
            </a:r>
            <a:r>
              <a:rPr lang="en-GB" dirty="0"/>
              <a:t>, Z. and </a:t>
            </a:r>
            <a:r>
              <a:rPr lang="en-GB" dirty="0" err="1"/>
              <a:t>Makovník</a:t>
            </a:r>
            <a:r>
              <a:rPr lang="en-GB" dirty="0"/>
              <a:t>, T., 2023. Online Reputation Management in Tourism: Emerging Themes, Theories, Problems, and Solutions. In </a:t>
            </a:r>
            <a:r>
              <a:rPr lang="en-GB" i="1" dirty="0"/>
              <a:t>Online Reputation Management in Destination and Hospitality</a:t>
            </a:r>
            <a:r>
              <a:rPr lang="en-GB" dirty="0"/>
              <a:t> (pp. 3-25). Emerald Publishing Limited.</a:t>
            </a:r>
            <a:endParaRPr lang="en-IN" dirty="0"/>
          </a:p>
          <a:p>
            <a:r>
              <a:rPr lang="en-GB" dirty="0" err="1"/>
              <a:t>Teece</a:t>
            </a:r>
            <a:r>
              <a:rPr lang="en-GB" dirty="0"/>
              <a:t>, D.J., 2018. Dynamic capabilities as (workable) management systems theory. </a:t>
            </a:r>
            <a:r>
              <a:rPr lang="en-GB" i="1" dirty="0"/>
              <a:t>Journal of Management &amp; Organization</a:t>
            </a:r>
            <a:r>
              <a:rPr lang="en-GB" dirty="0"/>
              <a:t>, </a:t>
            </a:r>
            <a:r>
              <a:rPr lang="en-GB" i="1" dirty="0"/>
              <a:t>24</a:t>
            </a:r>
            <a:r>
              <a:rPr lang="en-GB" dirty="0"/>
              <a:t>(3), pp.359-368.</a:t>
            </a:r>
            <a:endParaRPr lang="en-IN" dirty="0"/>
          </a:p>
          <a:p>
            <a:r>
              <a:rPr lang="en-GB" dirty="0" err="1"/>
              <a:t>Yick</a:t>
            </a:r>
            <a:r>
              <a:rPr lang="en-GB" dirty="0"/>
              <a:t>, M.Y.Y., </a:t>
            </a:r>
            <a:r>
              <a:rPr lang="en-GB" dirty="0" err="1"/>
              <a:t>Köseoglu</a:t>
            </a:r>
            <a:r>
              <a:rPr lang="en-GB" dirty="0"/>
              <a:t>, M.A. and King, B., 2020. Gazing at hotel guests: Deconstructing elements of the host-gaze. </a:t>
            </a:r>
            <a:r>
              <a:rPr lang="en-GB" i="1" dirty="0"/>
              <a:t>International Journal of Hospitality Management</a:t>
            </a:r>
            <a:r>
              <a:rPr lang="en-GB" dirty="0"/>
              <a:t>, </a:t>
            </a:r>
            <a:r>
              <a:rPr lang="en-GB" i="1" dirty="0"/>
              <a:t>87</a:t>
            </a:r>
            <a:r>
              <a:rPr lang="en-GB" dirty="0"/>
              <a:t>, p.102508.</a:t>
            </a:r>
            <a:endParaRPr lang="en-IN" dirty="0"/>
          </a:p>
          <a:p>
            <a:pPr>
              <a:buNone/>
            </a:pPr>
            <a:r>
              <a:rPr lang="en-GB" b="1" dirty="0"/>
              <a:t>Books</a:t>
            </a:r>
            <a:endParaRPr lang="en-IN" dirty="0"/>
          </a:p>
          <a:p>
            <a:r>
              <a:rPr lang="en-GB" dirty="0" err="1"/>
              <a:t>Halim</a:t>
            </a:r>
            <a:r>
              <a:rPr lang="en-GB" dirty="0"/>
              <a:t>, H., </a:t>
            </a:r>
            <a:r>
              <a:rPr lang="en-GB" dirty="0" err="1"/>
              <a:t>Radin</a:t>
            </a:r>
            <a:r>
              <a:rPr lang="en-GB" dirty="0"/>
              <a:t>, T.M.A.T., </a:t>
            </a:r>
            <a:r>
              <a:rPr lang="en-GB" dirty="0" err="1"/>
              <a:t>Azizan</a:t>
            </a:r>
            <a:r>
              <a:rPr lang="en-GB" dirty="0"/>
              <a:t>, F.L. and </a:t>
            </a:r>
            <a:r>
              <a:rPr lang="en-GB" dirty="0" err="1"/>
              <a:t>Nazri</a:t>
            </a:r>
            <a:r>
              <a:rPr lang="en-GB" dirty="0"/>
              <a:t>, N.S., 2021. Workplace environment, leader communication and hotel employee retention: job satisfaction as a mediator. </a:t>
            </a:r>
            <a:r>
              <a:rPr lang="en-GB" i="1" dirty="0" err="1"/>
              <a:t>Jurnal</a:t>
            </a:r>
            <a:r>
              <a:rPr lang="en-GB" i="1" dirty="0"/>
              <a:t> </a:t>
            </a:r>
            <a:r>
              <a:rPr lang="en-GB" i="1" dirty="0" err="1"/>
              <a:t>Komunikasi</a:t>
            </a:r>
            <a:r>
              <a:rPr lang="en-GB" i="1" dirty="0"/>
              <a:t>: Malaysian Journal of Communication</a:t>
            </a:r>
            <a:r>
              <a:rPr lang="en-GB" dirty="0"/>
              <a:t>, </a:t>
            </a:r>
            <a:r>
              <a:rPr lang="en-GB" i="1" dirty="0"/>
              <a:t>37</a:t>
            </a:r>
            <a:r>
              <a:rPr lang="en-GB" dirty="0"/>
              <a:t>(4), pp.384-404.</a:t>
            </a:r>
            <a:endParaRPr lang="en-IN" dirty="0"/>
          </a:p>
          <a:p>
            <a:r>
              <a:rPr lang="en-GB" dirty="0" err="1"/>
              <a:t>Parvez</a:t>
            </a:r>
            <a:r>
              <a:rPr lang="en-GB" dirty="0"/>
              <a:t>, S.J., </a:t>
            </a:r>
            <a:r>
              <a:rPr lang="en-GB" dirty="0" err="1"/>
              <a:t>Moyeenudin</a:t>
            </a:r>
            <a:r>
              <a:rPr lang="en-GB" dirty="0"/>
              <a:t>, H.M., </a:t>
            </a:r>
            <a:r>
              <a:rPr lang="en-GB" dirty="0" err="1"/>
              <a:t>Arun</a:t>
            </a:r>
            <a:r>
              <a:rPr lang="en-GB" dirty="0"/>
              <a:t>, S., </a:t>
            </a:r>
            <a:r>
              <a:rPr lang="en-GB" dirty="0" err="1"/>
              <a:t>Anandan</a:t>
            </a:r>
            <a:r>
              <a:rPr lang="en-GB" dirty="0"/>
              <a:t>, R. and </a:t>
            </a:r>
            <a:r>
              <a:rPr lang="en-GB" dirty="0" err="1"/>
              <a:t>Janahan</a:t>
            </a:r>
            <a:r>
              <a:rPr lang="en-GB" dirty="0"/>
              <a:t>, S.K., 2018. Digital marketing in hotel industry. </a:t>
            </a:r>
            <a:r>
              <a:rPr lang="en-GB" i="1" dirty="0"/>
              <a:t>International Journal of Engineering &amp; Technology</a:t>
            </a:r>
            <a:r>
              <a:rPr lang="en-GB" dirty="0"/>
              <a:t>, </a:t>
            </a:r>
            <a:r>
              <a:rPr lang="en-GB" i="1" dirty="0"/>
              <a:t>7</a:t>
            </a:r>
            <a:r>
              <a:rPr lang="en-GB" dirty="0"/>
              <a:t>(2.21), pp.288-290.</a:t>
            </a:r>
            <a:endParaRPr lang="en-IN" dirty="0"/>
          </a:p>
          <a:p>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5 People You Should Say Thank You To Today - Ron Edmonds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340768"/>
            <a:ext cx="5832648" cy="43204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1637</Words>
  <Application>Microsoft Office PowerPoint</Application>
  <PresentationFormat>On-screen Show (4:3)</PresentationFormat>
  <Paragraphs>65</Paragraphs>
  <Slides>11</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Component Three</vt:lpstr>
      <vt:lpstr> Element 1 – Property Management Systems (PMS) </vt:lpstr>
      <vt:lpstr>Element 1 – Property Management Systems (PMS)-continuation </vt:lpstr>
      <vt:lpstr> Element 2 – Hotel Reputation </vt:lpstr>
      <vt:lpstr> Element 2 – Hotel Reputation-continuation  </vt:lpstr>
      <vt:lpstr> Element 3 - Communication  </vt:lpstr>
      <vt:lpstr> Element 3 – Communication- Continuation </vt:lpstr>
      <vt:lpstr> Element 4 - Staffing  </vt:lpstr>
      <vt:lpstr> Element 4 – Staffing- Continuation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Three</dc:title>
  <dc:creator>user</dc:creator>
  <cp:lastModifiedBy>Gabriel Bocovanu</cp:lastModifiedBy>
  <cp:revision>7</cp:revision>
  <dcterms:created xsi:type="dcterms:W3CDTF">2023-02-15T11:05:55Z</dcterms:created>
  <dcterms:modified xsi:type="dcterms:W3CDTF">2023-03-06T18:49:35Z</dcterms:modified>
</cp:coreProperties>
</file>