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989" y="-91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3BBA6E-8ABE-43FB-9690-7F60D89F79B8}" type="datetimeFigureOut">
              <a:rPr lang="en-GB" smtClean="0"/>
              <a:t>30/10/2014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E373B6-F954-4B6C-B0E0-7054BD419A8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480DB0-696C-475B-A57A-B37BE951358E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DD65-B54A-4DF0-8FDA-C84248F801FA}" type="datetimeFigureOut">
              <a:rPr lang="en-GB" smtClean="0"/>
              <a:t>30/10/2014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C590B-3357-4138-B811-F5EDF976E7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DD65-B54A-4DF0-8FDA-C84248F801FA}" type="datetimeFigureOut">
              <a:rPr lang="en-GB" smtClean="0"/>
              <a:t>30/10/2014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C590B-3357-4138-B811-F5EDF976E7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DD65-B54A-4DF0-8FDA-C84248F801FA}" type="datetimeFigureOut">
              <a:rPr lang="en-GB" smtClean="0"/>
              <a:t>30/10/2014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C590B-3357-4138-B811-F5EDF976E7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DD65-B54A-4DF0-8FDA-C84248F801FA}" type="datetimeFigureOut">
              <a:rPr lang="en-GB" smtClean="0"/>
              <a:t>30/10/2014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C590B-3357-4138-B811-F5EDF976E7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DD65-B54A-4DF0-8FDA-C84248F801FA}" type="datetimeFigureOut">
              <a:rPr lang="en-GB" smtClean="0"/>
              <a:t>30/10/2014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C590B-3357-4138-B811-F5EDF976E7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DD65-B54A-4DF0-8FDA-C84248F801FA}" type="datetimeFigureOut">
              <a:rPr lang="en-GB" smtClean="0"/>
              <a:t>30/10/2014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C590B-3357-4138-B811-F5EDF976E7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DD65-B54A-4DF0-8FDA-C84248F801FA}" type="datetimeFigureOut">
              <a:rPr lang="en-GB" smtClean="0"/>
              <a:t>30/10/2014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C590B-3357-4138-B811-F5EDF976E7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DD65-B54A-4DF0-8FDA-C84248F801FA}" type="datetimeFigureOut">
              <a:rPr lang="en-GB" smtClean="0"/>
              <a:t>30/10/2014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C590B-3357-4138-B811-F5EDF976E7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DD65-B54A-4DF0-8FDA-C84248F801FA}" type="datetimeFigureOut">
              <a:rPr lang="en-GB" smtClean="0"/>
              <a:t>30/10/2014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C590B-3357-4138-B811-F5EDF976E7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DD65-B54A-4DF0-8FDA-C84248F801FA}" type="datetimeFigureOut">
              <a:rPr lang="en-GB" smtClean="0"/>
              <a:t>30/10/2014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C590B-3357-4138-B811-F5EDF976E7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DDD65-B54A-4DF0-8FDA-C84248F801FA}" type="datetimeFigureOut">
              <a:rPr lang="en-GB" smtClean="0"/>
              <a:t>30/10/2014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DC590B-3357-4138-B811-F5EDF976E7A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6DDD65-B54A-4DF0-8FDA-C84248F801FA}" type="datetimeFigureOut">
              <a:rPr lang="en-GB" smtClean="0"/>
              <a:t>30/10/2014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DC590B-3357-4138-B811-F5EDF976E7A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96" y="1997968"/>
            <a:ext cx="8964488" cy="1143000"/>
          </a:xfrm>
        </p:spPr>
        <p:txBody>
          <a:bodyPr>
            <a:noAutofit/>
          </a:bodyPr>
          <a:lstStyle/>
          <a:p>
            <a:r>
              <a:rPr lang="en-GB" b="1" dirty="0" smtClean="0"/>
              <a:t>A Word on El Cid and Eleventh-Century Castile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6"/>
          <p:cNvSpPr>
            <a:spLocks noGrp="1"/>
          </p:cNvSpPr>
          <p:nvPr>
            <p:ph type="title"/>
          </p:nvPr>
        </p:nvSpPr>
        <p:spPr>
          <a:xfrm>
            <a:off x="879475" y="-19225"/>
            <a:ext cx="8229600" cy="1143001"/>
          </a:xfrm>
        </p:spPr>
        <p:txBody>
          <a:bodyPr/>
          <a:lstStyle/>
          <a:p>
            <a:r>
              <a:rPr lang="en-GB" smtClean="0">
                <a:latin typeface="Old English Text MT" pitchFamily="66" charset="0"/>
              </a:rPr>
              <a:t>econquest begins</a:t>
            </a:r>
          </a:p>
        </p:txBody>
      </p:sp>
      <p:pic>
        <p:nvPicPr>
          <p:cNvPr id="3" name="Picture 2" descr="http://upload.wikimedia.org/wikipedia/commons/8/86/TumboA_ferdinand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251520" y="899491"/>
            <a:ext cx="1872208" cy="27447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172" name="TextBox 3"/>
          <p:cNvSpPr txBox="1">
            <a:spLocks noChangeArrowheads="1"/>
          </p:cNvSpPr>
          <p:nvPr/>
        </p:nvSpPr>
        <p:spPr bwMode="auto">
          <a:xfrm>
            <a:off x="2195513" y="1187276"/>
            <a:ext cx="6553200" cy="2030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In earnest under Sancho I ‘the Fat’ of León (d. 966)</a:t>
            </a:r>
          </a:p>
          <a:p>
            <a:pPr>
              <a:buFont typeface="Arial" pitchFamily="34" charset="0"/>
              <a:buChar char="•"/>
            </a:pPr>
            <a:endParaRPr lang="en-GB">
              <a:latin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As a political movement arising from: decline of caliphate of Cordoba; growth in power &amp; influence of Christian kingdoms of the north</a:t>
            </a:r>
          </a:p>
          <a:p>
            <a:pPr>
              <a:buFont typeface="Arial" pitchFamily="34" charset="0"/>
              <a:buChar char="•"/>
            </a:pPr>
            <a:endParaRPr lang="en-GB">
              <a:latin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Not as an belief-based, ideological movement</a:t>
            </a:r>
          </a:p>
        </p:txBody>
      </p:sp>
      <p:pic>
        <p:nvPicPr>
          <p:cNvPr id="7173" name="Picture 3" descr="http://theinterpretersfriend.org/rlgn/vocab/r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03463" y="187151"/>
            <a:ext cx="828675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4" name="TextBox 5"/>
          <p:cNvSpPr txBox="1">
            <a:spLocks noChangeArrowheads="1"/>
          </p:cNvSpPr>
          <p:nvPr/>
        </p:nvSpPr>
        <p:spPr bwMode="auto">
          <a:xfrm>
            <a:off x="395288" y="5516388"/>
            <a:ext cx="59769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Arial" pitchFamily="34" charset="0"/>
              </a:rPr>
              <a:t>Only with the increasing interference of the Church in secular affairs do we get belief, intolerance, holy war, crusade</a:t>
            </a:r>
          </a:p>
        </p:txBody>
      </p:sp>
      <p:pic>
        <p:nvPicPr>
          <p:cNvPr id="7175" name="Picture 2" descr="http://www.farleftside.com/misc/misc2008/holy-wa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40500" y="5068713"/>
            <a:ext cx="1631950" cy="174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6" name="TextBox 7"/>
          <p:cNvSpPr txBox="1">
            <a:spLocks noChangeArrowheads="1"/>
          </p:cNvSpPr>
          <p:nvPr/>
        </p:nvSpPr>
        <p:spPr bwMode="auto">
          <a:xfrm>
            <a:off x="107950" y="3787601"/>
            <a:ext cx="8712200" cy="1201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Arial" pitchFamily="34" charset="0"/>
              </a:rPr>
              <a:t>In the world of the Cid, Christian &amp; Moor lived side-by-side, made &amp; broke alliances, set little store by religious differences.</a:t>
            </a:r>
          </a:p>
          <a:p>
            <a:endParaRPr lang="en-GB">
              <a:latin typeface="Arial" pitchFamily="34" charset="0"/>
            </a:endParaRPr>
          </a:p>
          <a:p>
            <a:r>
              <a:rPr lang="en-GB">
                <a:latin typeface="Arial" pitchFamily="34" charset="0"/>
              </a:rPr>
              <a:t>El Cid could be found in alliance with Muslim rulers according to political need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Box 6"/>
          <p:cNvSpPr txBox="1">
            <a:spLocks noChangeArrowheads="1"/>
          </p:cNvSpPr>
          <p:nvPr/>
        </p:nvSpPr>
        <p:spPr bwMode="auto">
          <a:xfrm>
            <a:off x="1042988" y="188913"/>
            <a:ext cx="82089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000">
                <a:latin typeface="Old English Text MT" pitchFamily="66" charset="0"/>
              </a:rPr>
              <a:t>astilian Society in the Time of the Cid</a:t>
            </a:r>
          </a:p>
        </p:txBody>
      </p:sp>
      <p:pic>
        <p:nvPicPr>
          <p:cNvPr id="8195" name="Picture 5" descr="http://theinterpretersfriend.org/rlgn/vocab/c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675" y="115888"/>
            <a:ext cx="795338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71438" y="1136650"/>
            <a:ext cx="8964612" cy="53562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endParaRPr lang="en-GB" dirty="0">
              <a:latin typeface="Arial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GB" dirty="0">
                <a:latin typeface="Arial" pitchFamily="34" charset="0"/>
              </a:rPr>
              <a:t> Anyone could own a horse &amp; armour; those who could, did</a:t>
            </a:r>
          </a:p>
          <a:p>
            <a:pPr>
              <a:defRPr/>
            </a:pPr>
            <a:endParaRPr lang="en-GB" dirty="0">
              <a:latin typeface="Arial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GB" dirty="0">
                <a:latin typeface="Arial" pitchFamily="34" charset="0"/>
              </a:rPr>
              <a:t> No mystique to profession of arms, and it was seen in an entirely practical light.</a:t>
            </a:r>
          </a:p>
          <a:p>
            <a:pPr>
              <a:defRPr/>
            </a:pPr>
            <a:endParaRPr lang="en-GB" dirty="0">
              <a:latin typeface="Arial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GB" dirty="0">
                <a:latin typeface="Arial" pitchFamily="34" charset="0"/>
              </a:rPr>
              <a:t> The social hierarchy, dependent on wealth &amp; political power, not military might: </a:t>
            </a:r>
          </a:p>
          <a:p>
            <a:pPr>
              <a:defRPr/>
            </a:pPr>
            <a:endParaRPr lang="en-GB" dirty="0">
              <a:latin typeface="Arial" pitchFamily="34" charset="0"/>
            </a:endParaRPr>
          </a:p>
          <a:p>
            <a:pPr lvl="1">
              <a:defRPr/>
            </a:pPr>
            <a:r>
              <a:rPr lang="en-GB" dirty="0">
                <a:latin typeface="Arial" pitchFamily="34" charset="0"/>
              </a:rPr>
              <a:t>A.  king’s immediate counsellors</a:t>
            </a:r>
          </a:p>
          <a:p>
            <a:pPr marL="800100" lvl="1" indent="-342900">
              <a:buFontTx/>
              <a:buAutoNum type="alphaUcPeriod" startAt="2"/>
              <a:defRPr/>
            </a:pPr>
            <a:endParaRPr lang="en-GB" dirty="0">
              <a:latin typeface="Arial" pitchFamily="34" charset="0"/>
            </a:endParaRPr>
          </a:p>
          <a:p>
            <a:pPr marL="800100" lvl="1" indent="-342900">
              <a:buFontTx/>
              <a:buAutoNum type="alphaUcPeriod" startAt="2"/>
              <a:defRPr/>
            </a:pPr>
            <a:r>
              <a:rPr lang="en-GB" dirty="0">
                <a:latin typeface="Arial" pitchFamily="34" charset="0"/>
              </a:rPr>
              <a:t>Barons</a:t>
            </a:r>
          </a:p>
          <a:p>
            <a:pPr marL="800100" lvl="1" indent="-342900">
              <a:buFontTx/>
              <a:buAutoNum type="alphaUcPeriod" startAt="2"/>
              <a:defRPr/>
            </a:pPr>
            <a:endParaRPr lang="en-GB" dirty="0">
              <a:latin typeface="Arial" pitchFamily="34" charset="0"/>
            </a:endParaRPr>
          </a:p>
          <a:p>
            <a:pPr lvl="1">
              <a:defRPr/>
            </a:pPr>
            <a:r>
              <a:rPr lang="en-GB" dirty="0">
                <a:latin typeface="Arial" pitchFamily="34" charset="0"/>
              </a:rPr>
              <a:t>C.  small landowners: </a:t>
            </a:r>
          </a:p>
          <a:p>
            <a:pPr lvl="2">
              <a:buFont typeface="Arial" pitchFamily="34" charset="0"/>
              <a:buChar char="•"/>
              <a:defRPr/>
            </a:pPr>
            <a:r>
              <a:rPr lang="en-GB" dirty="0">
                <a:latin typeface="Arial" pitchFamily="34" charset="0"/>
              </a:rPr>
              <a:t> not necessarily vassals</a:t>
            </a:r>
          </a:p>
          <a:p>
            <a:pPr lvl="2">
              <a:buFont typeface="Arial" pitchFamily="34" charset="0"/>
              <a:buChar char="•"/>
              <a:defRPr/>
            </a:pPr>
            <a:r>
              <a:rPr lang="en-GB" dirty="0">
                <a:latin typeface="Arial" pitchFamily="34" charset="0"/>
              </a:rPr>
              <a:t> fought on horseback for king or own interests</a:t>
            </a:r>
          </a:p>
          <a:p>
            <a:pPr lvl="2">
              <a:buFont typeface="Arial" pitchFamily="34" charset="0"/>
              <a:buChar char="•"/>
              <a:defRPr/>
            </a:pPr>
            <a:r>
              <a:rPr lang="en-GB" dirty="0">
                <a:latin typeface="Arial" pitchFamily="34" charset="0"/>
              </a:rPr>
              <a:t> played major part in military history of Spain, </a:t>
            </a:r>
            <a:r>
              <a:rPr lang="en-GB" dirty="0" err="1">
                <a:latin typeface="Arial" pitchFamily="34" charset="0"/>
              </a:rPr>
              <a:t>esp</a:t>
            </a:r>
            <a:r>
              <a:rPr lang="en-GB" dirty="0">
                <a:latin typeface="Arial" pitchFamily="34" charset="0"/>
              </a:rPr>
              <a:t>:</a:t>
            </a:r>
          </a:p>
          <a:p>
            <a:pPr lvl="2">
              <a:defRPr/>
            </a:pPr>
            <a:r>
              <a:rPr lang="en-GB" dirty="0">
                <a:latin typeface="Arial" pitchFamily="34" charset="0"/>
              </a:rPr>
              <a:t>      </a:t>
            </a:r>
            <a:r>
              <a:rPr lang="en-GB" i="1" dirty="0">
                <a:latin typeface="Arial" pitchFamily="34" charset="0"/>
              </a:rPr>
              <a:t>from</a:t>
            </a:r>
            <a:r>
              <a:rPr lang="en-GB" dirty="0">
                <a:latin typeface="Arial" pitchFamily="34" charset="0"/>
              </a:rPr>
              <a:t>  1085: recapture of Toledo</a:t>
            </a:r>
          </a:p>
          <a:p>
            <a:pPr lvl="2">
              <a:defRPr/>
            </a:pPr>
            <a:r>
              <a:rPr lang="en-GB" dirty="0">
                <a:latin typeface="Arial" pitchFamily="34" charset="0"/>
              </a:rPr>
              <a:t>      </a:t>
            </a:r>
            <a:r>
              <a:rPr lang="en-GB" i="1" dirty="0">
                <a:latin typeface="Arial" pitchFamily="34" charset="0"/>
              </a:rPr>
              <a:t>to	</a:t>
            </a:r>
            <a:r>
              <a:rPr lang="en-GB" dirty="0">
                <a:latin typeface="Arial" pitchFamily="34" charset="0"/>
              </a:rPr>
              <a:t> 1248: recapture of Seville</a:t>
            </a:r>
          </a:p>
          <a:p>
            <a:pPr lvl="2">
              <a:defRPr/>
            </a:pPr>
            <a:endParaRPr lang="en-GB" dirty="0">
              <a:latin typeface="Arial" pitchFamily="34" charset="0"/>
            </a:endParaRPr>
          </a:p>
          <a:p>
            <a:pPr>
              <a:defRPr/>
            </a:pPr>
            <a:r>
              <a:rPr lang="en-GB" dirty="0">
                <a:latin typeface="Arial" pitchFamily="34" charset="0"/>
              </a:rPr>
              <a:t>       D.  others</a:t>
            </a:r>
          </a:p>
        </p:txBody>
      </p:sp>
      <p:pic>
        <p:nvPicPr>
          <p:cNvPr id="11" name="Picture 2" descr="http://www.webhistoryofengland.com/wp-content/uploads/2010/06/800px-Matthew_Paris_-_William_Marshal.jpg"/>
          <p:cNvPicPr>
            <a:picLocks noChangeAspect="1" noChangeArrowheads="1"/>
          </p:cNvPicPr>
          <p:nvPr/>
        </p:nvPicPr>
        <p:blipFill>
          <a:blip r:embed="rId3" cstate="print"/>
          <a:srcRect r="40655" b="13045"/>
          <a:stretch>
            <a:fillRect/>
          </a:stretch>
        </p:blipFill>
        <p:spPr bwMode="auto">
          <a:xfrm>
            <a:off x="6588224" y="836712"/>
            <a:ext cx="1512168" cy="1080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Right Brace 11"/>
          <p:cNvSpPr/>
          <p:nvPr/>
        </p:nvSpPr>
        <p:spPr>
          <a:xfrm>
            <a:off x="4140200" y="3141663"/>
            <a:ext cx="287338" cy="647700"/>
          </a:xfrm>
          <a:prstGeom prst="righ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8199" name="TextBox 12"/>
          <p:cNvSpPr txBox="1">
            <a:spLocks noChangeArrowheads="1"/>
          </p:cNvSpPr>
          <p:nvPr/>
        </p:nvSpPr>
        <p:spPr bwMode="auto">
          <a:xfrm>
            <a:off x="4572000" y="3275013"/>
            <a:ext cx="1439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Arial" pitchFamily="34" charset="0"/>
              </a:rPr>
              <a:t>royal court</a:t>
            </a:r>
          </a:p>
        </p:txBody>
      </p:sp>
      <p:pic>
        <p:nvPicPr>
          <p:cNvPr id="14" name="Picture 7" descr="cantar"/>
          <p:cNvPicPr>
            <a:picLocks noChangeAspect="1" noChangeArrowheads="1"/>
          </p:cNvPicPr>
          <p:nvPr/>
        </p:nvPicPr>
        <p:blipFill>
          <a:blip r:embed="rId4" cstate="print"/>
          <a:srcRect l="3177" r="7945" b="46896"/>
          <a:stretch>
            <a:fillRect/>
          </a:stretch>
        </p:blipFill>
        <p:spPr bwMode="auto">
          <a:xfrm>
            <a:off x="6660232" y="4874394"/>
            <a:ext cx="2448272" cy="2010990"/>
          </a:xfrm>
          <a:prstGeom prst="rect">
            <a:avLst/>
          </a:prstGeom>
          <a:ln>
            <a:noFill/>
          </a:ln>
          <a:effectLst>
            <a:softEdge rad="317500"/>
          </a:effectLst>
        </p:spPr>
      </p:pic>
      <p:pic>
        <p:nvPicPr>
          <p:cNvPr id="9" name="Picture 7" descr="http://www.waldemoheno.net/Medioevo/cid_bat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3068960"/>
            <a:ext cx="2195736" cy="1468007"/>
          </a:xfrm>
          <a:prstGeom prst="rect">
            <a:avLst/>
          </a:prstGeom>
          <a:noFill/>
          <a:effectLst>
            <a:softEdge rad="6350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Box 1"/>
          <p:cNvSpPr txBox="1">
            <a:spLocks noChangeArrowheads="1"/>
          </p:cNvSpPr>
          <p:nvPr/>
        </p:nvSpPr>
        <p:spPr bwMode="auto">
          <a:xfrm>
            <a:off x="2916238" y="115888"/>
            <a:ext cx="3743325" cy="785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500">
                <a:latin typeface="Old English Text MT" pitchFamily="66" charset="0"/>
              </a:rPr>
              <a:t>l Cid: the man</a:t>
            </a:r>
          </a:p>
        </p:txBody>
      </p:sp>
      <p:pic>
        <p:nvPicPr>
          <p:cNvPr id="9219" name="Picture 11" descr="http://theinterpretersfriend.org/rlgn/vocab/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115888"/>
            <a:ext cx="792162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Picture 7" descr="http://t0.gstatic.com/images?q=tbn:ANd9GcSUL9r76nElwdKkaf5OtfF0j-IZtpEl4Yrf6e687gPiDiTfmme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16632"/>
            <a:ext cx="1944216" cy="26278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221" name="TextBox 5"/>
          <p:cNvSpPr txBox="1">
            <a:spLocks noChangeArrowheads="1"/>
          </p:cNvSpPr>
          <p:nvPr/>
        </p:nvSpPr>
        <p:spPr bwMode="auto">
          <a:xfrm>
            <a:off x="107950" y="1098550"/>
            <a:ext cx="8785225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i="1">
                <a:latin typeface="Arial" pitchFamily="34" charset="0"/>
              </a:rPr>
              <a:t>Historia Roderici</a:t>
            </a:r>
            <a:r>
              <a:rPr lang="en-GB">
                <a:latin typeface="Arial" pitchFamily="34" charset="0"/>
              </a:rPr>
              <a:t>, 11</a:t>
            </a:r>
            <a:r>
              <a:rPr lang="en-GB" baseline="30000">
                <a:latin typeface="Arial" pitchFamily="34" charset="0"/>
              </a:rPr>
              <a:t>th</a:t>
            </a:r>
            <a:r>
              <a:rPr lang="en-GB">
                <a:latin typeface="Arial" pitchFamily="34" charset="0"/>
              </a:rPr>
              <a:t> cent.</a:t>
            </a:r>
          </a:p>
          <a:p>
            <a:r>
              <a:rPr lang="en-GB">
                <a:latin typeface="Arial" pitchFamily="34" charset="0"/>
              </a:rPr>
              <a:t>Richard Fletcher, </a:t>
            </a:r>
            <a:r>
              <a:rPr lang="en-GB" i="1">
                <a:latin typeface="Arial" pitchFamily="34" charset="0"/>
              </a:rPr>
              <a:t>The Quest for El Cid </a:t>
            </a:r>
            <a:r>
              <a:rPr lang="en-GB">
                <a:latin typeface="Arial" pitchFamily="34" charset="0"/>
              </a:rPr>
              <a:t>(London, 1989)</a:t>
            </a:r>
          </a:p>
          <a:p>
            <a:endParaRPr lang="en-GB" b="1">
              <a:latin typeface="Arial" pitchFamily="34" charset="0"/>
            </a:endParaRPr>
          </a:p>
          <a:p>
            <a:r>
              <a:rPr lang="en-GB" b="1">
                <a:latin typeface="Arial" pitchFamily="34" charset="0"/>
              </a:rPr>
              <a:t>Roderigo Díaz de Vivar (c. 1043 – 10 July, 1099)</a:t>
            </a:r>
            <a:endParaRPr lang="en-GB">
              <a:latin typeface="Arial" pitchFamily="34" charset="0"/>
            </a:endParaRPr>
          </a:p>
          <a:p>
            <a:endParaRPr lang="en-GB" b="1">
              <a:latin typeface="Arial" pitchFamily="34" charset="0"/>
            </a:endParaRPr>
          </a:p>
          <a:p>
            <a:r>
              <a:rPr lang="en-GB" i="1">
                <a:latin typeface="Arial" pitchFamily="34" charset="0"/>
              </a:rPr>
              <a:t>Origins &amp; Early Years</a:t>
            </a:r>
            <a:r>
              <a:rPr lang="en-GB">
                <a:latin typeface="Arial" pitchFamily="34" charset="0"/>
              </a:rPr>
              <a:t>:</a:t>
            </a:r>
          </a:p>
          <a:p>
            <a:pPr lvl="1"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Castilian nobleman, military leader, diplomat</a:t>
            </a:r>
          </a:p>
          <a:p>
            <a:pPr lvl="1"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Born in Vivar, not far from Burgos, the capital of Castile</a:t>
            </a:r>
          </a:p>
          <a:p>
            <a:pPr lvl="1"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Son of a small landowner, courtier, bureaucrat &amp; seasoned cavalryman (Diego Laínez)</a:t>
            </a:r>
          </a:p>
          <a:p>
            <a:pPr lvl="1"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Brought up at the court of the heir of Castile, the future Sancho II.</a:t>
            </a:r>
          </a:p>
          <a:p>
            <a:pPr lvl="1"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Key figure in Sancho’s entourage as king.</a:t>
            </a:r>
          </a:p>
          <a:p>
            <a:pPr lvl="1"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Exemplary battle service: ‘El Cid Campeador’ (lord-master of military arts)?</a:t>
            </a:r>
          </a:p>
          <a:p>
            <a:pPr>
              <a:buFont typeface="Wingdings" pitchFamily="2" charset="2"/>
              <a:buChar char="ü"/>
            </a:pPr>
            <a:endParaRPr lang="en-GB">
              <a:latin typeface="Arial" pitchFamily="34" charset="0"/>
            </a:endParaRPr>
          </a:p>
          <a:p>
            <a:r>
              <a:rPr lang="en-GB" i="1">
                <a:latin typeface="Arial" pitchFamily="34" charset="0"/>
              </a:rPr>
              <a:t>Exile</a:t>
            </a:r>
            <a:r>
              <a:rPr lang="en-GB">
                <a:latin typeface="Arial" pitchFamily="34" charset="0"/>
              </a:rPr>
              <a:t>:</a:t>
            </a:r>
          </a:p>
          <a:p>
            <a:pPr lvl="1"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1072: murder of Sancho II, succession of Alfonso VI his brother</a:t>
            </a:r>
          </a:p>
          <a:p>
            <a:pPr lvl="1"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1081: sent into exile, despite success &amp; reputation as a warrior</a:t>
            </a:r>
          </a:p>
          <a:p>
            <a:pPr lvl="1"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 Reasons not entirely clear</a:t>
            </a:r>
          </a:p>
          <a:p>
            <a:pPr lvl="1"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 Earns reputation as best Christian general around</a:t>
            </a:r>
          </a:p>
          <a:p>
            <a:pPr lvl="1">
              <a:buFont typeface="Arial" pitchFamily="34" charset="0"/>
              <a:buChar char="•"/>
            </a:pPr>
            <a:r>
              <a:rPr lang="en-GB">
                <a:latin typeface="Arial" pitchFamily="34" charset="0"/>
              </a:rPr>
              <a:t>  Recalled by Alfonso c.1087</a:t>
            </a:r>
          </a:p>
        </p:txBody>
      </p:sp>
      <p:pic>
        <p:nvPicPr>
          <p:cNvPr id="9223" name="Picture 7" descr="http://images.wikia.com/ageofempires/images/1/15/Elcid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4869160"/>
            <a:ext cx="1800200" cy="186985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Box 1"/>
          <p:cNvSpPr txBox="1">
            <a:spLocks noChangeArrowheads="1"/>
          </p:cNvSpPr>
          <p:nvPr/>
        </p:nvSpPr>
        <p:spPr bwMode="auto">
          <a:xfrm>
            <a:off x="2916238" y="44450"/>
            <a:ext cx="4103687" cy="78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500">
                <a:latin typeface="Old English Text MT" pitchFamily="66" charset="0"/>
              </a:rPr>
              <a:t>l Cid: the man, ii</a:t>
            </a:r>
          </a:p>
        </p:txBody>
      </p:sp>
      <p:pic>
        <p:nvPicPr>
          <p:cNvPr id="10243" name="Picture 11" descr="http://theinterpretersfriend.org/rlgn/vocab/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513" y="44450"/>
            <a:ext cx="792162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4" name="TextBox 5"/>
          <p:cNvSpPr txBox="1">
            <a:spLocks noChangeArrowheads="1"/>
          </p:cNvSpPr>
          <p:nvPr/>
        </p:nvSpPr>
        <p:spPr bwMode="auto">
          <a:xfrm>
            <a:off x="107950" y="1025525"/>
            <a:ext cx="8785225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endParaRPr lang="en-GB" i="1" dirty="0">
              <a:latin typeface="Arial" charset="0"/>
              <a:cs typeface="Arial" charset="0"/>
            </a:endParaRPr>
          </a:p>
          <a:p>
            <a:pPr>
              <a:defRPr/>
            </a:pPr>
            <a:r>
              <a:rPr lang="en-GB" i="1" dirty="0">
                <a:latin typeface="Arial" charset="0"/>
                <a:cs typeface="Arial" charset="0"/>
              </a:rPr>
              <a:t>Pinnacle of his career:</a:t>
            </a:r>
          </a:p>
          <a:p>
            <a:pPr>
              <a:defRPr/>
            </a:pPr>
            <a:r>
              <a:rPr lang="en-GB" dirty="0">
                <a:latin typeface="Arial" charset="0"/>
                <a:cs typeface="Arial" charset="0"/>
              </a:rPr>
              <a:t> </a:t>
            </a:r>
          </a:p>
          <a:p>
            <a:pPr>
              <a:buFont typeface="Arial" charset="0"/>
              <a:buChar char="•"/>
              <a:defRPr/>
            </a:pPr>
            <a:r>
              <a:rPr lang="en-GB" dirty="0">
                <a:latin typeface="Arial" charset="0"/>
                <a:cs typeface="Arial" charset="0"/>
              </a:rPr>
              <a:t>1089: master of Valencia in alliance with a Muslim party; sole lord from 1093 until his death in 1099</a:t>
            </a:r>
          </a:p>
          <a:p>
            <a:pPr>
              <a:buFont typeface="Arial" charset="0"/>
              <a:buChar char="•"/>
              <a:defRPr/>
            </a:pPr>
            <a:r>
              <a:rPr lang="en-GB" dirty="0">
                <a:latin typeface="Arial" charset="0"/>
                <a:cs typeface="Arial" charset="0"/>
              </a:rPr>
              <a:t> Variable relations with Muslims &amp; Christians:</a:t>
            </a:r>
          </a:p>
          <a:p>
            <a:pPr lvl="1">
              <a:buFont typeface="Arial" charset="0"/>
              <a:buChar char="•"/>
              <a:defRPr/>
            </a:pPr>
            <a:r>
              <a:rPr lang="en-GB" dirty="0">
                <a:latin typeface="Arial" charset="0"/>
                <a:cs typeface="Arial" charset="0"/>
              </a:rPr>
              <a:t> In favour with Alfonso</a:t>
            </a:r>
          </a:p>
          <a:p>
            <a:pPr lvl="1">
              <a:buFont typeface="Arial" charset="0"/>
              <a:buChar char="•"/>
              <a:defRPr/>
            </a:pPr>
            <a:r>
              <a:rPr lang="en-GB" dirty="0">
                <a:latin typeface="Arial" charset="0"/>
                <a:cs typeface="Arial" charset="0"/>
              </a:rPr>
              <a:t> In alliance with Alfonso’s enemies</a:t>
            </a:r>
          </a:p>
          <a:p>
            <a:pPr lvl="1">
              <a:buFont typeface="Arial" charset="0"/>
              <a:buChar char="•"/>
              <a:defRPr/>
            </a:pPr>
            <a:r>
              <a:rPr lang="en-GB" dirty="0">
                <a:latin typeface="Arial" charset="0"/>
                <a:cs typeface="Arial" charset="0"/>
              </a:rPr>
              <a:t> Fought count of Barcelona &amp; king of Aragon</a:t>
            </a:r>
          </a:p>
          <a:p>
            <a:pPr lvl="1">
              <a:buFont typeface="Arial" charset="0"/>
              <a:buChar char="•"/>
              <a:defRPr/>
            </a:pPr>
            <a:r>
              <a:rPr lang="en-GB" dirty="0">
                <a:latin typeface="Arial" charset="0"/>
                <a:cs typeface="Arial" charset="0"/>
              </a:rPr>
              <a:t> Fought </a:t>
            </a:r>
            <a:r>
              <a:rPr lang="en-GB" dirty="0" err="1">
                <a:latin typeface="Arial" charset="0"/>
                <a:cs typeface="Arial" charset="0"/>
              </a:rPr>
              <a:t>Amoravid</a:t>
            </a:r>
            <a:r>
              <a:rPr lang="en-GB" dirty="0">
                <a:latin typeface="Arial" charset="0"/>
                <a:cs typeface="Arial" charset="0"/>
              </a:rPr>
              <a:t> emperor &amp; numerous petty Muslim kings</a:t>
            </a:r>
          </a:p>
          <a:p>
            <a:pPr lvl="1">
              <a:buFont typeface="Arial" charset="0"/>
              <a:buChar char="•"/>
              <a:defRPr/>
            </a:pPr>
            <a:r>
              <a:rPr lang="en-GB" dirty="0">
                <a:latin typeface="Arial" charset="0"/>
                <a:cs typeface="Arial" charset="0"/>
              </a:rPr>
              <a:t> Personal following largely from Castile</a:t>
            </a:r>
          </a:p>
          <a:p>
            <a:pPr>
              <a:defRPr/>
            </a:pPr>
            <a:endParaRPr lang="en-GB" dirty="0">
              <a:latin typeface="+mj-lt"/>
              <a:cs typeface="Arial" charset="0"/>
            </a:endParaRPr>
          </a:p>
          <a:p>
            <a:pPr>
              <a:defRPr/>
            </a:pPr>
            <a:r>
              <a:rPr lang="en-GB" i="1" dirty="0">
                <a:latin typeface="Arial" pitchFamily="34" charset="0"/>
                <a:cs typeface="Arial" pitchFamily="34" charset="0"/>
              </a:rPr>
              <a:t>Death</a:t>
            </a:r>
            <a:r>
              <a:rPr lang="en-GB" dirty="0">
                <a:latin typeface="Arial" pitchFamily="34" charset="0"/>
                <a:cs typeface="Arial" pitchFamily="34" charset="0"/>
              </a:rPr>
              <a:t> </a:t>
            </a:r>
          </a:p>
          <a:p>
            <a:pPr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 Killed in Valencia when it was besieged by the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Almoravids</a:t>
            </a: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 Widow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Jimena</a:t>
            </a:r>
            <a:r>
              <a:rPr lang="en-GB" dirty="0">
                <a:latin typeface="Arial" pitchFamily="34" charset="0"/>
                <a:cs typeface="Arial" pitchFamily="34" charset="0"/>
              </a:rPr>
              <a:t> places his body on his horse as morale </a:t>
            </a:r>
          </a:p>
          <a:p>
            <a:pPr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booster for troops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 Now buried in Burgos Cathedral</a:t>
            </a:r>
          </a:p>
          <a:p>
            <a:pPr>
              <a:defRPr/>
            </a:pPr>
            <a:endParaRPr lang="en-GB" dirty="0">
              <a:latin typeface="+mj-lt"/>
              <a:cs typeface="Arial" charset="0"/>
            </a:endParaRPr>
          </a:p>
          <a:p>
            <a:pPr>
              <a:defRPr/>
            </a:pPr>
            <a:endParaRPr lang="en-GB" dirty="0">
              <a:latin typeface="+mj-lt"/>
              <a:cs typeface="Arial" charset="0"/>
            </a:endParaRPr>
          </a:p>
        </p:txBody>
      </p:sp>
      <p:pic>
        <p:nvPicPr>
          <p:cNvPr id="10246" name="Picture 6" descr="http://anotherbagmoretravel.files.wordpress.com/2011/10/el-cid-tom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4725144"/>
            <a:ext cx="2710889" cy="20162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48" name="Picture 8" descr="http://t2.gstatic.com/images?q=tbn:ANd9GcTQon1PBgFERRMcE8vep7YQxDDoHRi4viLFTgzMkD6tUv0J4fP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692696"/>
            <a:ext cx="3200400" cy="121272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250" name="Picture 10" descr="http://www.paradoxplace.com/Photo%20Pages/Spain/Camino_de_Santiago/Burgos/Cathedral/Images/800/Burgos-Cathedral-May-06-DS8094sAR700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2276872"/>
            <a:ext cx="1764180" cy="23488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Box 1"/>
          <p:cNvSpPr txBox="1">
            <a:spLocks noChangeArrowheads="1"/>
          </p:cNvSpPr>
          <p:nvPr/>
        </p:nvSpPr>
        <p:spPr bwMode="auto">
          <a:xfrm>
            <a:off x="2843213" y="57150"/>
            <a:ext cx="4249737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500">
                <a:latin typeface="Old English Text MT" pitchFamily="66" charset="0"/>
              </a:rPr>
              <a:t>l Cid: the song</a:t>
            </a:r>
          </a:p>
        </p:txBody>
      </p:sp>
      <p:pic>
        <p:nvPicPr>
          <p:cNvPr id="11267" name="Picture 11" descr="http://theinterpretersfriend.org/rlgn/vocab/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15888"/>
            <a:ext cx="7921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8" name="TextBox 4"/>
          <p:cNvSpPr txBox="1">
            <a:spLocks noChangeArrowheads="1"/>
          </p:cNvSpPr>
          <p:nvPr/>
        </p:nvSpPr>
        <p:spPr bwMode="auto">
          <a:xfrm>
            <a:off x="179388" y="1014413"/>
            <a:ext cx="8713787" cy="566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b="1" dirty="0">
                <a:latin typeface="Arial" pitchFamily="34" charset="0"/>
              </a:rPr>
              <a:t>The Song of the Cid</a:t>
            </a:r>
          </a:p>
          <a:p>
            <a:endParaRPr lang="en-GB" dirty="0">
              <a:latin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itchFamily="34" charset="0"/>
              </a:rPr>
              <a:t> The piece:</a:t>
            </a:r>
          </a:p>
          <a:p>
            <a:endParaRPr lang="en-GB" dirty="0">
              <a:latin typeface="Arial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en-GB" dirty="0">
                <a:latin typeface="Arial" pitchFamily="34" charset="0"/>
              </a:rPr>
              <a:t> late 12</a:t>
            </a:r>
            <a:r>
              <a:rPr lang="en-GB" baseline="30000" dirty="0">
                <a:latin typeface="Arial" pitchFamily="34" charset="0"/>
              </a:rPr>
              <a:t>th</a:t>
            </a:r>
            <a:r>
              <a:rPr lang="en-GB" dirty="0">
                <a:latin typeface="Arial" pitchFamily="34" charset="0"/>
              </a:rPr>
              <a:t> century </a:t>
            </a:r>
          </a:p>
          <a:p>
            <a:pPr>
              <a:buFont typeface="Wingdings" pitchFamily="2" charset="2"/>
              <a:buChar char="ü"/>
            </a:pPr>
            <a:r>
              <a:rPr lang="en-GB" dirty="0">
                <a:latin typeface="Arial" pitchFamily="34" charset="0"/>
              </a:rPr>
              <a:t> Simple tale, three main episodes:</a:t>
            </a:r>
          </a:p>
          <a:p>
            <a:pPr lvl="1">
              <a:buFontTx/>
              <a:buChar char="-"/>
            </a:pPr>
            <a:r>
              <a:rPr lang="en-GB" dirty="0">
                <a:latin typeface="Arial" pitchFamily="34" charset="0"/>
              </a:rPr>
              <a:t> the exile of the Cid</a:t>
            </a:r>
          </a:p>
          <a:p>
            <a:pPr lvl="1">
              <a:buFontTx/>
              <a:buChar char="-"/>
            </a:pPr>
            <a:r>
              <a:rPr lang="en-GB" dirty="0">
                <a:latin typeface="Arial" pitchFamily="34" charset="0"/>
              </a:rPr>
              <a:t> his exploits and pardon</a:t>
            </a:r>
          </a:p>
          <a:p>
            <a:pPr lvl="1">
              <a:buFontTx/>
              <a:buChar char="-"/>
            </a:pPr>
            <a:r>
              <a:rPr lang="en-GB" dirty="0">
                <a:latin typeface="Arial" pitchFamily="34" charset="0"/>
              </a:rPr>
              <a:t> the story of the marriage of his daughters.</a:t>
            </a:r>
          </a:p>
          <a:p>
            <a:pPr>
              <a:buFont typeface="Wingdings" pitchFamily="2" charset="2"/>
              <a:buChar char="ü"/>
            </a:pPr>
            <a:r>
              <a:rPr lang="en-GB" dirty="0">
                <a:latin typeface="Arial" pitchFamily="34" charset="0"/>
              </a:rPr>
              <a:t> more realistic in style than French </a:t>
            </a:r>
            <a:r>
              <a:rPr lang="en-GB" i="1" dirty="0">
                <a:latin typeface="Arial" pitchFamily="34" charset="0"/>
              </a:rPr>
              <a:t>chansons de </a:t>
            </a:r>
            <a:r>
              <a:rPr lang="en-GB" i="1" dirty="0" err="1">
                <a:latin typeface="Arial" pitchFamily="34" charset="0"/>
              </a:rPr>
              <a:t>geste</a:t>
            </a:r>
            <a:r>
              <a:rPr lang="en-GB" dirty="0">
                <a:latin typeface="Arial" pitchFamily="34" charset="0"/>
              </a:rPr>
              <a:t> </a:t>
            </a:r>
          </a:p>
          <a:p>
            <a:pPr>
              <a:buFont typeface="Wingdings" pitchFamily="2" charset="2"/>
              <a:buChar char="ü"/>
            </a:pPr>
            <a:r>
              <a:rPr lang="en-GB" dirty="0">
                <a:latin typeface="Arial" pitchFamily="34" charset="0"/>
              </a:rPr>
              <a:t> not especially historically accurate</a:t>
            </a:r>
          </a:p>
          <a:p>
            <a:endParaRPr lang="en-GB" dirty="0">
              <a:latin typeface="Arial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itchFamily="34" charset="0"/>
              </a:rPr>
              <a:t> ‘the Cid’ (</a:t>
            </a:r>
            <a:r>
              <a:rPr lang="en-GB" i="1" dirty="0">
                <a:latin typeface="Arial" pitchFamily="34" charset="0"/>
              </a:rPr>
              <a:t>el Cid</a:t>
            </a:r>
            <a:r>
              <a:rPr lang="en-GB" dirty="0">
                <a:latin typeface="Arial" pitchFamily="34" charset="0"/>
              </a:rPr>
              <a:t>) or ‘my Cid’ (</a:t>
            </a:r>
            <a:r>
              <a:rPr lang="en-GB" i="1" dirty="0" err="1">
                <a:latin typeface="Arial" pitchFamily="34" charset="0"/>
              </a:rPr>
              <a:t>mio</a:t>
            </a:r>
            <a:r>
              <a:rPr lang="en-GB" i="1" dirty="0">
                <a:latin typeface="Arial" pitchFamily="34" charset="0"/>
              </a:rPr>
              <a:t> Cid</a:t>
            </a:r>
            <a:r>
              <a:rPr lang="en-GB" dirty="0">
                <a:latin typeface="Arial" pitchFamily="34" charset="0"/>
              </a:rPr>
              <a:t>) = Arabic </a:t>
            </a:r>
            <a:r>
              <a:rPr lang="en-GB" i="1" dirty="0" err="1">
                <a:latin typeface="Arial" pitchFamily="34" charset="0"/>
              </a:rPr>
              <a:t>sidi</a:t>
            </a:r>
            <a:r>
              <a:rPr lang="en-GB" i="1" dirty="0">
                <a:latin typeface="Arial" pitchFamily="34" charset="0"/>
              </a:rPr>
              <a:t> </a:t>
            </a:r>
            <a:r>
              <a:rPr lang="en-GB" dirty="0">
                <a:latin typeface="Arial" pitchFamily="34" charset="0"/>
              </a:rPr>
              <a:t>(lord)</a:t>
            </a:r>
          </a:p>
          <a:p>
            <a:endParaRPr lang="en-GB" dirty="0">
              <a:latin typeface="Arial" pitchFamily="34" charset="0"/>
            </a:endParaRPr>
          </a:p>
          <a:p>
            <a:pPr>
              <a:buFont typeface="Wingdings" pitchFamily="2" charset="2"/>
              <a:buChar char="ü"/>
            </a:pPr>
            <a:r>
              <a:rPr lang="en-GB" dirty="0">
                <a:latin typeface="Arial" pitchFamily="34" charset="0"/>
              </a:rPr>
              <a:t> Honorific title similar to English ‘Sir’ (in knightly sense)</a:t>
            </a:r>
          </a:p>
          <a:p>
            <a:pPr>
              <a:buFont typeface="Wingdings" pitchFamily="2" charset="2"/>
              <a:buChar char="ü"/>
            </a:pPr>
            <a:r>
              <a:rPr lang="en-GB" dirty="0">
                <a:latin typeface="Arial" pitchFamily="34" charset="0"/>
              </a:rPr>
              <a:t> Did he earn this title because of his position as adventurer without official standing?</a:t>
            </a:r>
          </a:p>
          <a:p>
            <a:r>
              <a:rPr lang="en-GB" dirty="0">
                <a:latin typeface="Arial" pitchFamily="34" charset="0"/>
              </a:rPr>
              <a:t> </a:t>
            </a:r>
          </a:p>
          <a:p>
            <a:pPr>
              <a:buFont typeface="Wingdings" pitchFamily="2" charset="2"/>
              <a:buChar char="§"/>
            </a:pPr>
            <a:r>
              <a:rPr lang="en-GB" dirty="0">
                <a:latin typeface="Arial" pitchFamily="34" charset="0"/>
              </a:rPr>
              <a:t> El Cid is a very different kind of hero from Roland.</a:t>
            </a:r>
          </a:p>
          <a:p>
            <a:endParaRPr lang="en-GB" dirty="0">
              <a:latin typeface="Arial" pitchFamily="34" charset="0"/>
            </a:endParaRPr>
          </a:p>
        </p:txBody>
      </p:sp>
      <p:pic>
        <p:nvPicPr>
          <p:cNvPr id="11270" name="Picture 6" descr="File:Cantar de mio Cid f. 1r (rep)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865295"/>
            <a:ext cx="2664296" cy="349980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Box 1"/>
          <p:cNvSpPr txBox="1">
            <a:spLocks noChangeArrowheads="1"/>
          </p:cNvSpPr>
          <p:nvPr/>
        </p:nvSpPr>
        <p:spPr bwMode="auto">
          <a:xfrm>
            <a:off x="2843213" y="57150"/>
            <a:ext cx="4249737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500">
                <a:latin typeface="Old English Text MT" pitchFamily="66" charset="0"/>
              </a:rPr>
              <a:t>l Cid: the song, ii</a:t>
            </a:r>
          </a:p>
        </p:txBody>
      </p:sp>
      <p:pic>
        <p:nvPicPr>
          <p:cNvPr id="12291" name="Picture 11" descr="http://theinterpretersfriend.org/rlgn/vocab/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15888"/>
            <a:ext cx="7921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179388" y="981075"/>
            <a:ext cx="8785225" cy="59086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endParaRPr lang="en-GB" b="1" dirty="0">
              <a:latin typeface="Arial" pitchFamily="34" charset="0"/>
            </a:endParaRPr>
          </a:p>
          <a:p>
            <a:pPr>
              <a:defRPr/>
            </a:pPr>
            <a:r>
              <a:rPr lang="en-GB" b="1" dirty="0">
                <a:latin typeface="Arial" pitchFamily="34" charset="0"/>
              </a:rPr>
              <a:t>The character of the Cid:</a:t>
            </a:r>
          </a:p>
          <a:p>
            <a:pPr>
              <a:defRPr/>
            </a:pPr>
            <a:endParaRPr lang="en-GB" b="1" dirty="0">
              <a:latin typeface="Arial" pitchFamily="34" charset="0"/>
            </a:endParaRPr>
          </a:p>
          <a:p>
            <a:pPr>
              <a:buFont typeface="Wingdings" pitchFamily="2" charset="2"/>
              <a:buChar char="ü"/>
              <a:defRPr/>
            </a:pPr>
            <a:r>
              <a:rPr lang="en-GB" dirty="0">
                <a:latin typeface="Arial" pitchFamily="34" charset="0"/>
              </a:rPr>
              <a:t> Modest birth (enemy taunts) 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en-GB" dirty="0">
                <a:latin typeface="Arial" pitchFamily="34" charset="0"/>
                <a:cs typeface="Arial" pitchFamily="34" charset="0"/>
              </a:rPr>
              <a:t> Married to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Doña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latin typeface="Arial" pitchFamily="34" charset="0"/>
                <a:cs typeface="Arial" pitchFamily="34" charset="0"/>
              </a:rPr>
              <a:t>Jimena</a:t>
            </a:r>
            <a:r>
              <a:rPr lang="en-GB" dirty="0">
                <a:latin typeface="Arial" pitchFamily="34" charset="0"/>
                <a:cs typeface="Arial" pitchFamily="34" charset="0"/>
              </a:rPr>
              <a:t>, cousin of Alfonso VI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en-GB" dirty="0">
                <a:latin typeface="Arial" pitchFamily="34" charset="0"/>
              </a:rPr>
              <a:t> Typical Castilian landowner, a small freeholder ready to take up arms when needed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en-GB" dirty="0">
                <a:latin typeface="Arial" pitchFamily="34" charset="0"/>
              </a:rPr>
              <a:t> Great deeds contrast with overweening pride (and cowardice) of his nemeses, the lords of </a:t>
            </a:r>
            <a:r>
              <a:rPr lang="en-GB" dirty="0" err="1">
                <a:latin typeface="Arial" pitchFamily="34" charset="0"/>
              </a:rPr>
              <a:t>Carrión</a:t>
            </a:r>
            <a:endParaRPr lang="en-GB" dirty="0">
              <a:latin typeface="Arial" pitchFamily="34" charset="0"/>
            </a:endParaRPr>
          </a:p>
          <a:p>
            <a:pPr>
              <a:buFont typeface="Wingdings" pitchFamily="2" charset="2"/>
              <a:buChar char="ü"/>
              <a:defRPr/>
            </a:pPr>
            <a:r>
              <a:rPr lang="en-GB" dirty="0">
                <a:latin typeface="Arial" pitchFamily="34" charset="0"/>
              </a:rPr>
              <a:t> Ultimate triumph in marriage of his daughters to the kings of Aragon &amp; Navarre 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en-GB" dirty="0">
                <a:latin typeface="Arial" pitchFamily="34" charset="0"/>
              </a:rPr>
              <a:t> Accepts the order of society; quarrel is only with pride unmatched by deeds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en-GB" dirty="0">
                <a:latin typeface="Arial" pitchFamily="34" charset="0"/>
              </a:rPr>
              <a:t> Ever obedient to the Alfonso, despite Alfonso’s mistreatment of him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en-GB" dirty="0">
                <a:latin typeface="Arial" pitchFamily="34" charset="0"/>
              </a:rPr>
              <a:t> Pragmatic &amp; unsentimental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en-GB" dirty="0">
                <a:latin typeface="Arial" pitchFamily="34" charset="0"/>
              </a:rPr>
              <a:t> If it serves his purpose to treat the Moors well, he does so; if he needs their wealth he will take it </a:t>
            </a:r>
          </a:p>
          <a:p>
            <a:pPr>
              <a:defRPr/>
            </a:pPr>
            <a:endParaRPr lang="en-GB" dirty="0">
              <a:latin typeface="Arial" pitchFamily="34" charset="0"/>
            </a:endParaRPr>
          </a:p>
          <a:p>
            <a:pPr>
              <a:defRPr/>
            </a:pPr>
            <a:r>
              <a:rPr lang="en-GB" b="1" dirty="0">
                <a:latin typeface="Arial" pitchFamily="34" charset="0"/>
              </a:rPr>
              <a:t>Central themes:</a:t>
            </a:r>
          </a:p>
          <a:p>
            <a:pPr>
              <a:defRPr/>
            </a:pPr>
            <a:endParaRPr lang="en-GB" b="1" dirty="0">
              <a:latin typeface="Arial" pitchFamily="34" charset="0"/>
            </a:endParaRPr>
          </a:p>
          <a:p>
            <a:pPr>
              <a:buFont typeface="Wingdings" pitchFamily="2" charset="2"/>
              <a:buChar char="ü"/>
              <a:defRPr/>
            </a:pPr>
            <a:r>
              <a:rPr lang="en-GB" dirty="0">
                <a:latin typeface="Arial" pitchFamily="34" charset="0"/>
              </a:rPr>
              <a:t> Pride in his family </a:t>
            </a:r>
          </a:p>
          <a:p>
            <a:pPr>
              <a:buFont typeface="Wingdings" pitchFamily="2" charset="2"/>
              <a:buChar char="ü"/>
              <a:defRPr/>
            </a:pPr>
            <a:r>
              <a:rPr lang="en-GB" dirty="0">
                <a:latin typeface="Arial" pitchFamily="34" charset="0"/>
              </a:rPr>
              <a:t> Vengeance </a:t>
            </a:r>
          </a:p>
          <a:p>
            <a:pPr>
              <a:defRPr/>
            </a:pPr>
            <a:r>
              <a:rPr lang="en-GB" dirty="0">
                <a:cs typeface="Arial" charset="0"/>
              </a:rPr>
              <a:t> </a:t>
            </a:r>
          </a:p>
        </p:txBody>
      </p:sp>
      <p:pic>
        <p:nvPicPr>
          <p:cNvPr id="12293" name="Picture 5" descr="http://fotos.levante-emv.com/fotos/noticias/318x200/2009-04-27_IMG_2009-04-19_23.47.02__fotospropias_20090419_2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771411"/>
            <a:ext cx="2884934" cy="20865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297" name="Picture 9" descr="http://t3.gstatic.com/images?q=tbn:ANd9GcRjkxgSckJpWMdazxVD88uGYon-COFLih2Wwr9i-Mq59ngnOnX34Q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874156"/>
            <a:ext cx="2376264" cy="13307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2" descr="http://t2.gstatic.com/images?q=tbn:ANd9GcS_2tvgd9fkpmFfWxKuP0iHWKoZ2_nsI8n0uIVvGHRABjgSR3ZVz-RucrMP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116632"/>
            <a:ext cx="864096" cy="115213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Box 1"/>
          <p:cNvSpPr txBox="1">
            <a:spLocks noChangeArrowheads="1"/>
          </p:cNvSpPr>
          <p:nvPr/>
        </p:nvSpPr>
        <p:spPr bwMode="auto">
          <a:xfrm>
            <a:off x="2843213" y="57150"/>
            <a:ext cx="4537075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500">
                <a:latin typeface="Old English Text MT" pitchFamily="66" charset="0"/>
              </a:rPr>
              <a:t>l Cid: the song, iii</a:t>
            </a:r>
          </a:p>
        </p:txBody>
      </p:sp>
      <p:pic>
        <p:nvPicPr>
          <p:cNvPr id="13315" name="Picture 11" descr="http://theinterpretersfriend.org/rlgn/vocab/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15888"/>
            <a:ext cx="7921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TextBox 5"/>
          <p:cNvSpPr txBox="1">
            <a:spLocks noChangeArrowheads="1"/>
          </p:cNvSpPr>
          <p:nvPr/>
        </p:nvSpPr>
        <p:spPr bwMode="auto">
          <a:xfrm>
            <a:off x="107950" y="1419225"/>
            <a:ext cx="8785225" cy="6186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b="1">
              <a:latin typeface="Arial" pitchFamily="34" charset="0"/>
            </a:endParaRPr>
          </a:p>
          <a:p>
            <a:endParaRPr lang="en-GB" b="1">
              <a:latin typeface="Arial" pitchFamily="34" charset="0"/>
            </a:endParaRPr>
          </a:p>
          <a:p>
            <a:endParaRPr lang="en-GB" b="1">
              <a:latin typeface="Arial" pitchFamily="34" charset="0"/>
            </a:endParaRPr>
          </a:p>
          <a:p>
            <a:r>
              <a:rPr lang="en-GB" b="1">
                <a:latin typeface="Arial" pitchFamily="34" charset="0"/>
              </a:rPr>
              <a:t>Comparison with the French </a:t>
            </a:r>
            <a:r>
              <a:rPr lang="en-GB" b="1" i="1">
                <a:latin typeface="Arial" pitchFamily="34" charset="0"/>
              </a:rPr>
              <a:t>chansons de geste</a:t>
            </a:r>
            <a:endParaRPr lang="en-GB" b="1">
              <a:latin typeface="Arial" pitchFamily="34" charset="0"/>
            </a:endParaRPr>
          </a:p>
          <a:p>
            <a:endParaRPr lang="en-GB">
              <a:latin typeface="Arial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>
                <a:latin typeface="Arial" pitchFamily="34" charset="0"/>
              </a:rPr>
              <a:t> Battle takes up less space</a:t>
            </a:r>
          </a:p>
          <a:p>
            <a:pPr>
              <a:buFont typeface="Wingdings" pitchFamily="2" charset="2"/>
              <a:buChar char="v"/>
            </a:pPr>
            <a:r>
              <a:rPr lang="en-GB">
                <a:latin typeface="Arial" pitchFamily="34" charset="0"/>
              </a:rPr>
              <a:t> No heroic duels: slaying of King Bucar comes in ignominious pursuit, not gallant combat</a:t>
            </a:r>
          </a:p>
          <a:p>
            <a:pPr>
              <a:buFont typeface="Wingdings" pitchFamily="2" charset="2"/>
              <a:buChar char="v"/>
            </a:pPr>
            <a:r>
              <a:rPr lang="en-GB">
                <a:latin typeface="Arial" pitchFamily="34" charset="0"/>
              </a:rPr>
              <a:t> Realism: disobeyed in instructions &amp; rescue mission; reflection of the real Cid’s martial skill &amp; military success</a:t>
            </a:r>
          </a:p>
          <a:p>
            <a:pPr>
              <a:buFont typeface="Wingdings" pitchFamily="2" charset="2"/>
              <a:buChar char="v"/>
            </a:pPr>
            <a:r>
              <a:rPr lang="en-GB">
                <a:latin typeface="Arial" pitchFamily="34" charset="0"/>
              </a:rPr>
              <a:t> No monstrous enemies; no giants or witches</a:t>
            </a:r>
          </a:p>
          <a:p>
            <a:pPr>
              <a:buFont typeface="Wingdings" pitchFamily="2" charset="2"/>
              <a:buChar char="v"/>
            </a:pPr>
            <a:r>
              <a:rPr lang="en-GB">
                <a:latin typeface="Arial" pitchFamily="34" charset="0"/>
              </a:rPr>
              <a:t> No hint of battle for higher ideals (cf. for ‘la douce France’ against the Saracen, for God against the heathen).</a:t>
            </a:r>
          </a:p>
          <a:p>
            <a:pPr>
              <a:buFont typeface="Wingdings" pitchFamily="2" charset="2"/>
              <a:buChar char="v"/>
            </a:pPr>
            <a:r>
              <a:rPr lang="en-GB">
                <a:latin typeface="Arial" pitchFamily="34" charset="0"/>
              </a:rPr>
              <a:t> There is no sense of nationality, or of Christian versus heathen</a:t>
            </a:r>
          </a:p>
          <a:p>
            <a:pPr>
              <a:buFont typeface="Wingdings" pitchFamily="2" charset="2"/>
              <a:buChar char="v"/>
            </a:pPr>
            <a:r>
              <a:rPr lang="en-GB">
                <a:latin typeface="Arial" pitchFamily="34" charset="0"/>
              </a:rPr>
              <a:t> Blindly loyalty to lord, King Alfonso, despite the latter’s unjust banishment of him</a:t>
            </a:r>
          </a:p>
          <a:p>
            <a:pPr>
              <a:buFont typeface="Wingdings" pitchFamily="2" charset="2"/>
              <a:buChar char="v"/>
            </a:pPr>
            <a:r>
              <a:rPr lang="en-GB">
                <a:latin typeface="Arial" pitchFamily="34" charset="0"/>
              </a:rPr>
              <a:t> Humane treatment of the Moors – human, not monstrous</a:t>
            </a:r>
          </a:p>
          <a:p>
            <a:pPr>
              <a:buFont typeface="Wingdings" pitchFamily="2" charset="2"/>
              <a:buChar char="v"/>
            </a:pPr>
            <a:r>
              <a:rPr lang="en-GB">
                <a:latin typeface="Arial" pitchFamily="34" charset="0"/>
              </a:rPr>
              <a:t> Insistence on the prestige conferred by high birth (El Cid contrasts with lords of Carrion)</a:t>
            </a:r>
          </a:p>
          <a:p>
            <a:r>
              <a:rPr lang="en-GB">
                <a:latin typeface="Arial" pitchFamily="34" charset="0"/>
              </a:rPr>
              <a:t> </a:t>
            </a:r>
            <a:endParaRPr lang="en-GB"/>
          </a:p>
          <a:p>
            <a:pPr>
              <a:buFont typeface="Wingdings" pitchFamily="2" charset="2"/>
              <a:buChar char="v"/>
            </a:pPr>
            <a:endParaRPr lang="en-GB">
              <a:latin typeface="Arial" pitchFamily="34" charset="0"/>
            </a:endParaRPr>
          </a:p>
          <a:p>
            <a:r>
              <a:rPr lang="en-GB">
                <a:latin typeface="Arial" pitchFamily="34" charset="0"/>
              </a:rPr>
              <a:t> </a:t>
            </a:r>
          </a:p>
          <a:p>
            <a:endParaRPr lang="en-GB">
              <a:latin typeface="Arial" pitchFamily="34" charset="0"/>
            </a:endParaRPr>
          </a:p>
        </p:txBody>
      </p:sp>
      <p:pic>
        <p:nvPicPr>
          <p:cNvPr id="41986" name="Picture 2" descr="http://t2.gstatic.com/images?q=tbn:ANd9GcS_2tvgd9fkpmFfWxKuP0iHWKoZ2_nsI8n0uIVvGHRABjgSR3ZVz-RucrMP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16631"/>
            <a:ext cx="1512168" cy="201622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3010" name="Picture 2" descr="http://upload.wikimedia.org/wikipedia/commons/thumb/1/1b/Gare_Metz_d%C3%A9cor_16.png/220px-Gare_Metz_d%C3%A9cor_16.png"/>
          <p:cNvPicPr>
            <a:picLocks noChangeAspect="1" noChangeArrowheads="1"/>
          </p:cNvPicPr>
          <p:nvPr/>
        </p:nvPicPr>
        <p:blipFill>
          <a:blip r:embed="rId4" cstate="print"/>
          <a:srcRect l="24054" r="17528" b="14854"/>
          <a:stretch>
            <a:fillRect/>
          </a:stretch>
        </p:blipFill>
        <p:spPr bwMode="auto">
          <a:xfrm>
            <a:off x="7380312" y="192876"/>
            <a:ext cx="1440160" cy="27956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3319" name="TextBox 7"/>
          <p:cNvSpPr txBox="1">
            <a:spLocks noChangeArrowheads="1"/>
          </p:cNvSpPr>
          <p:nvPr/>
        </p:nvSpPr>
        <p:spPr bwMode="auto">
          <a:xfrm>
            <a:off x="1908175" y="1412875"/>
            <a:ext cx="1150938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i="1">
                <a:latin typeface="Arial" pitchFamily="34" charset="0"/>
              </a:rPr>
              <a:t>The Cid</a:t>
            </a:r>
          </a:p>
        </p:txBody>
      </p:sp>
      <p:sp>
        <p:nvSpPr>
          <p:cNvPr id="13320" name="TextBox 8"/>
          <p:cNvSpPr txBox="1">
            <a:spLocks noChangeArrowheads="1"/>
          </p:cNvSpPr>
          <p:nvPr/>
        </p:nvSpPr>
        <p:spPr bwMode="auto">
          <a:xfrm>
            <a:off x="6588125" y="1835150"/>
            <a:ext cx="8636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i="1">
                <a:latin typeface="Arial" pitchFamily="34" charset="0"/>
              </a:rPr>
              <a:t>Roland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Box 1"/>
          <p:cNvSpPr txBox="1">
            <a:spLocks noChangeArrowheads="1"/>
          </p:cNvSpPr>
          <p:nvPr/>
        </p:nvSpPr>
        <p:spPr bwMode="auto">
          <a:xfrm>
            <a:off x="2843213" y="57150"/>
            <a:ext cx="4537075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4500">
                <a:latin typeface="Old English Text MT" pitchFamily="66" charset="0"/>
              </a:rPr>
              <a:t>l Cid: the song, iv</a:t>
            </a:r>
          </a:p>
        </p:txBody>
      </p:sp>
      <p:pic>
        <p:nvPicPr>
          <p:cNvPr id="14339" name="Picture 11" descr="http://theinterpretersfriend.org/rlgn/vocab/e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15888"/>
            <a:ext cx="7921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Box 5"/>
          <p:cNvSpPr txBox="1">
            <a:spLocks noChangeArrowheads="1"/>
          </p:cNvSpPr>
          <p:nvPr/>
        </p:nvSpPr>
        <p:spPr bwMode="auto">
          <a:xfrm>
            <a:off x="107950" y="1385888"/>
            <a:ext cx="8785225" cy="563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b="1">
                <a:latin typeface="Arial" pitchFamily="34" charset="0"/>
              </a:rPr>
              <a:t>Fiction and Reality in the </a:t>
            </a:r>
            <a:r>
              <a:rPr lang="en-GB" b="1" i="1">
                <a:latin typeface="Arial" pitchFamily="34" charset="0"/>
              </a:rPr>
              <a:t>Cantar de Mio Cid</a:t>
            </a:r>
            <a:endParaRPr lang="en-GB">
              <a:latin typeface="Arial" pitchFamily="34" charset="0"/>
            </a:endParaRPr>
          </a:p>
          <a:p>
            <a:r>
              <a:rPr lang="en-GB">
                <a:latin typeface="Arial" pitchFamily="34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en-GB">
                <a:latin typeface="Arial" pitchFamily="34" charset="0"/>
              </a:rPr>
              <a:t> Historical accuracy and realism, but a work of fiction</a:t>
            </a:r>
          </a:p>
          <a:p>
            <a:pPr>
              <a:buFont typeface="Wingdings" pitchFamily="2" charset="2"/>
              <a:buChar char="Ø"/>
            </a:pPr>
            <a:r>
              <a:rPr lang="en-GB">
                <a:latin typeface="Arial" pitchFamily="34" charset="0"/>
              </a:rPr>
              <a:t> Tells us more about the attitude of the court of Castile than about the mentality of the Cid</a:t>
            </a:r>
          </a:p>
          <a:p>
            <a:pPr>
              <a:buFont typeface="Wingdings" pitchFamily="2" charset="2"/>
              <a:buChar char="Ø"/>
            </a:pPr>
            <a:r>
              <a:rPr lang="en-GB">
                <a:latin typeface="Arial" pitchFamily="34" charset="0"/>
              </a:rPr>
              <a:t> Tells us about late 12</a:t>
            </a:r>
            <a:r>
              <a:rPr lang="en-GB" baseline="30000">
                <a:latin typeface="Arial" pitchFamily="34" charset="0"/>
              </a:rPr>
              <a:t>th</a:t>
            </a:r>
            <a:r>
              <a:rPr lang="en-GB">
                <a:latin typeface="Arial" pitchFamily="34" charset="0"/>
              </a:rPr>
              <a:t> century Iberian Peninsula, as much as/more than the Cid’s world</a:t>
            </a:r>
          </a:p>
          <a:p>
            <a:pPr>
              <a:buFont typeface="Wingdings" pitchFamily="2" charset="2"/>
              <a:buChar char="Ø"/>
            </a:pPr>
            <a:r>
              <a:rPr lang="en-GB">
                <a:latin typeface="Arial" pitchFamily="34" charset="0"/>
              </a:rPr>
              <a:t> The fiction of the Cid’s unwavering heroism &amp; loyality to family &amp; followers, and of struggle between him &amp; lords of Carrion</a:t>
            </a:r>
          </a:p>
          <a:p>
            <a:pPr>
              <a:buFont typeface="Wingdings" pitchFamily="2" charset="2"/>
              <a:buChar char="Ø"/>
            </a:pPr>
            <a:r>
              <a:rPr lang="en-GB">
                <a:latin typeface="Arial" pitchFamily="34" charset="0"/>
              </a:rPr>
              <a:t> Fiction of his role as sole leader; second-in-command, Minaya Alvar Fáñez, was really an independent leader who sometimes made common cause with him</a:t>
            </a:r>
          </a:p>
          <a:p>
            <a:pPr>
              <a:buFont typeface="Wingdings" pitchFamily="2" charset="2"/>
              <a:buChar char="Ø"/>
            </a:pPr>
            <a:r>
              <a:rPr lang="en-GB">
                <a:latin typeface="Arial" pitchFamily="34" charset="0"/>
              </a:rPr>
              <a:t> Background of wife, names &amp; marriages of daughters invented</a:t>
            </a:r>
          </a:p>
          <a:p>
            <a:pPr>
              <a:buFont typeface="Wingdings" pitchFamily="2" charset="2"/>
              <a:buChar char="Ø"/>
            </a:pPr>
            <a:r>
              <a:rPr lang="en-GB">
                <a:latin typeface="Arial" pitchFamily="34" charset="0"/>
              </a:rPr>
              <a:t> A romanticised character in a realistic setting; his great virtues are a combination of courage &amp; moderation. </a:t>
            </a:r>
          </a:p>
          <a:p>
            <a:pPr>
              <a:buFont typeface="Wingdings" pitchFamily="2" charset="2"/>
              <a:buChar char="Ø"/>
            </a:pPr>
            <a:r>
              <a:rPr lang="en-GB">
                <a:latin typeface="Arial" pitchFamily="34" charset="0"/>
              </a:rPr>
              <a:t> Epitome of successful warrior-adventurer in an age when it was still (just) possible to carve out a domain by sheer force of arms</a:t>
            </a:r>
          </a:p>
          <a:p>
            <a:pPr>
              <a:buFont typeface="Wingdings" pitchFamily="2" charset="2"/>
              <a:buChar char="Ø"/>
            </a:pPr>
            <a:r>
              <a:rPr lang="en-GB">
                <a:latin typeface="Arial" pitchFamily="34" charset="0"/>
              </a:rPr>
              <a:t> Tail-end of that world: 12</a:t>
            </a:r>
            <a:r>
              <a:rPr lang="en-GB" baseline="30000">
                <a:latin typeface="Arial" pitchFamily="34" charset="0"/>
              </a:rPr>
              <a:t>th</a:t>
            </a:r>
            <a:r>
              <a:rPr lang="en-GB">
                <a:latin typeface="Arial" pitchFamily="34" charset="0"/>
              </a:rPr>
              <a:t> century saw heroic age give way to more settled society; knighthood becomes chivalry</a:t>
            </a:r>
          </a:p>
          <a:p>
            <a:pPr>
              <a:buFont typeface="Wingdings" pitchFamily="2" charset="2"/>
              <a:buChar char="Ø"/>
            </a:pPr>
            <a:r>
              <a:rPr lang="en-GB">
                <a:latin typeface="Arial" pitchFamily="34" charset="0"/>
              </a:rPr>
              <a:t> Memory of a heroic age, reflection of a world in transition </a:t>
            </a:r>
          </a:p>
          <a:p>
            <a:endParaRPr lang="en-GB">
              <a:latin typeface="Arial" pitchFamily="34" charset="0"/>
            </a:endParaRPr>
          </a:p>
        </p:txBody>
      </p:sp>
      <p:pic>
        <p:nvPicPr>
          <p:cNvPr id="41990" name="Picture 6" descr="http://t0.gstatic.com/images?q=tbn:ANd9GcT-wTBeArf4B5ygxXGBv35d5OORJsKXlZ1w-zyhp9qmnb9guAuGA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93961" y="116632"/>
            <a:ext cx="1526511" cy="190624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992" name="Picture 8" descr="http://t3.gstatic.com/images?q=tbn:ANd9GcT56HfhJ213Q6nM7AdKAsCum5md3vcMEyDgWneohyk2x_DOXcTlkA"/>
          <p:cNvPicPr>
            <a:picLocks noChangeAspect="1" noChangeArrowheads="1"/>
          </p:cNvPicPr>
          <p:nvPr/>
        </p:nvPicPr>
        <p:blipFill>
          <a:blip r:embed="rId4" cstate="print"/>
          <a:srcRect t="2749"/>
          <a:stretch>
            <a:fillRect/>
          </a:stretch>
        </p:blipFill>
        <p:spPr bwMode="auto">
          <a:xfrm>
            <a:off x="8100392" y="5490145"/>
            <a:ext cx="954714" cy="139523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1994" name="Picture 10" descr="http://t1.gstatic.com/images?q=tbn:ANd9GcS6mpXBP1z4KQBOROnqT1XGiVMvCRZLvw-uPxO7php_Thx6cFkK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0"/>
            <a:ext cx="1512168" cy="13958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722</Words>
  <Application>Microsoft Office PowerPoint</Application>
  <PresentationFormat>On-screen Show (4:3)</PresentationFormat>
  <Paragraphs>142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A Word on El Cid and Eleventh-Century Castile</vt:lpstr>
      <vt:lpstr>econquest begins</vt:lpstr>
      <vt:lpstr>Slide 3</vt:lpstr>
      <vt:lpstr>Slide 4</vt:lpstr>
      <vt:lpstr>Slide 5</vt:lpstr>
      <vt:lpstr>Slide 6</vt:lpstr>
      <vt:lpstr>Slide 7</vt:lpstr>
      <vt:lpstr>Slide 8</vt:lpstr>
      <vt:lpstr>Slide 9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Word on El Cid and Eleventh-Century Castile</dc:title>
  <dc:creator>Emma Cavell</dc:creator>
  <cp:lastModifiedBy>Emma Cavell</cp:lastModifiedBy>
  <cp:revision>1</cp:revision>
  <dcterms:created xsi:type="dcterms:W3CDTF">2014-10-30T09:10:26Z</dcterms:created>
  <dcterms:modified xsi:type="dcterms:W3CDTF">2014-10-30T09:10:59Z</dcterms:modified>
</cp:coreProperties>
</file>