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408"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010F7C-07D1-48E4-803C-8DE7CD0B3378}"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3A2794-38F4-42ED-B983-B6CF4C9D8700}" type="slidenum">
              <a:rPr lang="en-GB" smtClean="0"/>
              <a:t>‹#›</a:t>
            </a:fld>
            <a:endParaRPr lang="en-GB"/>
          </a:p>
        </p:txBody>
      </p:sp>
    </p:spTree>
    <p:extLst>
      <p:ext uri="{BB962C8B-B14F-4D97-AF65-F5344CB8AC3E}">
        <p14:creationId xmlns:p14="http://schemas.microsoft.com/office/powerpoint/2010/main" val="3549377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Shona is a 3-year-old who has just started nursery, Shona has been showing sign of (read bullet points) and my role is to work around Shonas developmental needs and create an environment that will help build her up emotionally socially and physically. I will be explaining Erikson Psychosocial </a:t>
            </a:r>
          </a:p>
        </p:txBody>
      </p:sp>
      <p:sp>
        <p:nvSpPr>
          <p:cNvPr id="4" name="Slide Number Placeholder 3"/>
          <p:cNvSpPr>
            <a:spLocks noGrp="1"/>
          </p:cNvSpPr>
          <p:nvPr>
            <p:ph type="sldNum" sz="quarter" idx="5"/>
          </p:nvPr>
        </p:nvSpPr>
        <p:spPr/>
        <p:txBody>
          <a:bodyPr/>
          <a:lstStyle/>
          <a:p>
            <a:fld id="{DE3A2794-38F4-42ED-B983-B6CF4C9D8700}" type="slidenum">
              <a:rPr lang="en-GB" smtClean="0"/>
              <a:t>2</a:t>
            </a:fld>
            <a:endParaRPr lang="en-GB"/>
          </a:p>
        </p:txBody>
      </p:sp>
    </p:spTree>
    <p:extLst>
      <p:ext uri="{BB962C8B-B14F-4D97-AF65-F5344CB8AC3E}">
        <p14:creationId xmlns:p14="http://schemas.microsoft.com/office/powerpoint/2010/main" val="4154725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Rectangle 1"/>
          <p:cNvSpPr/>
          <p:nvPr/>
        </p:nvSpPr>
        <p:spPr>
          <a:xfrm>
            <a:off x="0" y="0"/>
            <a:ext cx="182880" cy="6858000"/>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43000" y="1371600"/>
            <a:ext cx="10058400" cy="365760"/>
          </a:xfrm>
          <a:prstGeom prst="rect">
            <a:avLst/>
          </a:prstGeom>
          <a:noFill/>
        </p:spPr>
        <p:txBody>
          <a:bodyPr wrap="square" lIns="0" tIns="0" rIns="0" bIns="0" anchor="t">
            <a:spAutoFit/>
          </a:bodyPr>
          <a:lstStyle/>
          <a:p>
            <a:pPr algn="l">
              <a:lnSpc>
                <a:spcPct val="115000"/>
              </a:lnSpc>
              <a:spcAft>
                <a:spcPts val="400"/>
              </a:spcAft>
            </a:pPr>
            <a:r>
              <a:rPr sz="1200" b="1" i="0">
                <a:solidFill>
                  <a:srgbClr val="4C7A5A"/>
                </a:solidFill>
                <a:latin typeface="Calibri"/>
              </a:rPr>
              <a:t>LCHS4010 · PSYCHOLOGY IN HEALTH AND SOCIAL CARE</a:t>
            </a:r>
          </a:p>
        </p:txBody>
      </p:sp>
      <p:sp>
        <p:nvSpPr>
          <p:cNvPr id="4" name="Rectangle 3"/>
          <p:cNvSpPr/>
          <p:nvPr/>
        </p:nvSpPr>
        <p:spPr>
          <a:xfrm>
            <a:off x="1143000" y="1965960"/>
            <a:ext cx="1737360" cy="54864"/>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43000" y="2286000"/>
            <a:ext cx="10058400" cy="1280160"/>
          </a:xfrm>
          <a:prstGeom prst="rect">
            <a:avLst/>
          </a:prstGeom>
          <a:noFill/>
        </p:spPr>
        <p:txBody>
          <a:bodyPr wrap="square" lIns="0" tIns="0" rIns="0" bIns="0" anchor="t">
            <a:spAutoFit/>
          </a:bodyPr>
          <a:lstStyle/>
          <a:p>
            <a:pPr algn="l">
              <a:lnSpc>
                <a:spcPct val="115000"/>
              </a:lnSpc>
              <a:spcAft>
                <a:spcPts val="400"/>
              </a:spcAft>
            </a:pPr>
            <a:r>
              <a:rPr sz="4400" b="1" i="0">
                <a:solidFill>
                  <a:srgbClr val="2A2D30"/>
                </a:solidFill>
                <a:latin typeface="Georgia"/>
              </a:rPr>
              <a:t>Erikson's Psychosocial Theory</a:t>
            </a:r>
          </a:p>
        </p:txBody>
      </p:sp>
      <p:sp>
        <p:nvSpPr>
          <p:cNvPr id="6" name="TextBox 5"/>
          <p:cNvSpPr txBox="1"/>
          <p:nvPr/>
        </p:nvSpPr>
        <p:spPr>
          <a:xfrm>
            <a:off x="1143000" y="3657600"/>
            <a:ext cx="10058400" cy="640080"/>
          </a:xfrm>
          <a:prstGeom prst="rect">
            <a:avLst/>
          </a:prstGeom>
          <a:noFill/>
        </p:spPr>
        <p:txBody>
          <a:bodyPr wrap="square" lIns="0" tIns="0" rIns="0" bIns="0" anchor="t">
            <a:spAutoFit/>
          </a:bodyPr>
          <a:lstStyle/>
          <a:p>
            <a:pPr algn="l">
              <a:lnSpc>
                <a:spcPct val="115000"/>
              </a:lnSpc>
              <a:spcAft>
                <a:spcPts val="400"/>
              </a:spcAft>
            </a:pPr>
            <a:r>
              <a:rPr sz="2200" b="0" i="1">
                <a:solidFill>
                  <a:srgbClr val="4D5A53"/>
                </a:solidFill>
                <a:latin typeface="Georgia"/>
              </a:rPr>
              <a:t>Applied to the Case of Shona — A Nursery Support Plan</a:t>
            </a:r>
          </a:p>
        </p:txBody>
      </p:sp>
      <p:cxnSp>
        <p:nvCxnSpPr>
          <p:cNvPr id="7" name="Connector 6"/>
          <p:cNvCxnSpPr/>
          <p:nvPr/>
        </p:nvCxnSpPr>
        <p:spPr>
          <a:xfrm>
            <a:off x="1143000" y="4754880"/>
            <a:ext cx="9921240"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1240766" y="4909768"/>
            <a:ext cx="5029200" cy="1153264"/>
          </a:xfrm>
          <a:prstGeom prst="rect">
            <a:avLst/>
          </a:prstGeom>
          <a:noFill/>
        </p:spPr>
        <p:txBody>
          <a:bodyPr wrap="square" lIns="0" tIns="0" rIns="0" bIns="0" anchor="t">
            <a:spAutoFit/>
          </a:bodyPr>
          <a:lstStyle/>
          <a:p>
            <a:pPr algn="l">
              <a:lnSpc>
                <a:spcPct val="130000"/>
              </a:lnSpc>
              <a:spcAft>
                <a:spcPts val="500"/>
              </a:spcAft>
            </a:pPr>
            <a:r>
              <a:rPr sz="1300" b="1" i="0" dirty="0">
                <a:solidFill>
                  <a:srgbClr val="2A2D30"/>
                </a:solidFill>
                <a:latin typeface="Calibri"/>
              </a:rPr>
              <a:t>Student Name </a:t>
            </a:r>
            <a:r>
              <a:rPr lang="en-GB" sz="1300" b="1" dirty="0">
                <a:solidFill>
                  <a:srgbClr val="2A2D30"/>
                </a:solidFill>
                <a:latin typeface="Calibri"/>
              </a:rPr>
              <a:t>= Tatiana Xavier</a:t>
            </a:r>
          </a:p>
          <a:p>
            <a:pPr>
              <a:spcAft>
                <a:spcPts val="500"/>
              </a:spcAft>
            </a:pPr>
            <a:r>
              <a:rPr lang="en-GB" sz="1300" b="1" i="0" dirty="0">
                <a:solidFill>
                  <a:srgbClr val="2A2D30"/>
                </a:solidFill>
                <a:latin typeface="Calibri"/>
              </a:rPr>
              <a:t>Student </a:t>
            </a:r>
            <a:r>
              <a:rPr lang="en-GB" sz="1300" b="1" dirty="0">
                <a:solidFill>
                  <a:srgbClr val="2A2D30"/>
                </a:solidFill>
                <a:latin typeface="Calibri"/>
              </a:rPr>
              <a:t>n</a:t>
            </a:r>
            <a:r>
              <a:rPr lang="en-GB" sz="1300" b="1" i="0" dirty="0">
                <a:solidFill>
                  <a:srgbClr val="2A2D30"/>
                </a:solidFill>
                <a:latin typeface="Calibri"/>
              </a:rPr>
              <a:t>umber =</a:t>
            </a:r>
            <a:r>
              <a:rPr lang="en-GB" sz="1300" b="1" dirty="0">
                <a:solidFill>
                  <a:srgbClr val="2A2D30"/>
                </a:solidFill>
                <a:latin typeface="Calibri"/>
              </a:rPr>
              <a:t> 2511488</a:t>
            </a:r>
            <a:endParaRPr sz="1300" b="1" i="0" dirty="0">
              <a:solidFill>
                <a:srgbClr val="2A2D30"/>
              </a:solidFill>
              <a:latin typeface="Calibri"/>
            </a:endParaRPr>
          </a:p>
          <a:p>
            <a:pPr algn="l">
              <a:lnSpc>
                <a:spcPct val="130000"/>
              </a:lnSpc>
              <a:spcAft>
                <a:spcPts val="500"/>
              </a:spcAft>
            </a:pPr>
            <a:r>
              <a:rPr sz="1300" b="1" i="0" dirty="0">
                <a:solidFill>
                  <a:srgbClr val="4D5A53"/>
                </a:solidFill>
                <a:latin typeface="Calibri"/>
              </a:rPr>
              <a:t>Component 1 — Individual Presentation</a:t>
            </a:r>
          </a:p>
          <a:p>
            <a:pPr algn="l">
              <a:lnSpc>
                <a:spcPct val="130000"/>
              </a:lnSpc>
              <a:spcAft>
                <a:spcPts val="500"/>
              </a:spcAft>
            </a:pPr>
            <a:r>
              <a:rPr sz="1200" b="0" i="0" dirty="0">
                <a:solidFill>
                  <a:srgbClr val="4D5A53"/>
                </a:solidFill>
                <a:latin typeface="Calibri"/>
              </a:rPr>
              <a:t>L</a:t>
            </a:r>
          </a:p>
        </p:txBody>
      </p:sp>
      <p:sp>
        <p:nvSpPr>
          <p:cNvPr id="9" name="TextBox 8"/>
          <p:cNvSpPr txBox="1"/>
          <p:nvPr/>
        </p:nvSpPr>
        <p:spPr>
          <a:xfrm>
            <a:off x="7132320" y="4983480"/>
            <a:ext cx="3931920" cy="563231"/>
          </a:xfrm>
          <a:prstGeom prst="rect">
            <a:avLst/>
          </a:prstGeom>
          <a:noFill/>
        </p:spPr>
        <p:txBody>
          <a:bodyPr wrap="square" lIns="0" tIns="0" rIns="0" bIns="0" anchor="t">
            <a:spAutoFit/>
          </a:bodyPr>
          <a:lstStyle/>
          <a:p>
            <a:pPr algn="r">
              <a:lnSpc>
                <a:spcPct val="130000"/>
              </a:lnSpc>
              <a:spcAft>
                <a:spcPts val="500"/>
              </a:spcAft>
            </a:pPr>
            <a:r>
              <a:rPr sz="1300" b="1" i="0" dirty="0">
                <a:solidFill>
                  <a:srgbClr val="4D5A53"/>
                </a:solidFill>
                <a:latin typeface="Calibri"/>
              </a:rPr>
              <a:t>Early Years Nursery Setting</a:t>
            </a:r>
          </a:p>
          <a:p>
            <a:pPr algn="r">
              <a:lnSpc>
                <a:spcPct val="130000"/>
              </a:lnSpc>
              <a:spcAft>
                <a:spcPts val="500"/>
              </a:spcAft>
            </a:pPr>
            <a:r>
              <a:rPr sz="1300" b="1" i="0" dirty="0">
                <a:solidFill>
                  <a:srgbClr val="4D5A53"/>
                </a:solidFill>
                <a:latin typeface="Calibri"/>
              </a:rPr>
              <a:t>Age 3 · Separation Anxiety · Language · Play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01 · INTRODUCTION</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Understanding Shona Through Erikson's Lens</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874519"/>
            <a:ext cx="5029200" cy="2356030"/>
          </a:xfrm>
          <a:prstGeom prst="rect">
            <a:avLst/>
          </a:prstGeom>
          <a:noFill/>
        </p:spPr>
        <p:txBody>
          <a:bodyPr wrap="square" lIns="0" tIns="0" rIns="0" bIns="0" anchor="t">
            <a:spAutoFit/>
          </a:bodyPr>
          <a:lstStyle/>
          <a:p>
            <a:pPr algn="l">
              <a:lnSpc>
                <a:spcPct val="130000"/>
              </a:lnSpc>
              <a:spcAft>
                <a:spcPts val="500"/>
              </a:spcAft>
            </a:pPr>
            <a:r>
              <a:rPr sz="1400" b="1" i="0" dirty="0">
                <a:solidFill>
                  <a:srgbClr val="2A2D30"/>
                </a:solidFill>
                <a:latin typeface="Calibri"/>
              </a:rPr>
              <a:t>The case. </a:t>
            </a:r>
            <a:r>
              <a:rPr sz="1400" b="0" i="0" dirty="0">
                <a:solidFill>
                  <a:srgbClr val="4D5A53"/>
                </a:solidFill>
                <a:latin typeface="Calibri"/>
              </a:rPr>
              <a:t>Shona is three years old and has recently joined the nursery. She </a:t>
            </a:r>
            <a:r>
              <a:rPr lang="en-GB" sz="1400" dirty="0">
                <a:solidFill>
                  <a:srgbClr val="4D5A53"/>
                </a:solidFill>
                <a:latin typeface="Calibri"/>
              </a:rPr>
              <a:t>shows</a:t>
            </a:r>
            <a:r>
              <a:rPr lang="en-GB" sz="1400" b="0" i="0" dirty="0">
                <a:solidFill>
                  <a:srgbClr val="4D5A53"/>
                </a:solidFill>
                <a:latin typeface="Calibri"/>
              </a:rPr>
              <a:t> signs of</a:t>
            </a:r>
            <a:r>
              <a:rPr sz="1400" b="0" i="0" dirty="0">
                <a:solidFill>
                  <a:srgbClr val="4D5A53"/>
                </a:solidFill>
                <a:latin typeface="Calibri"/>
              </a:rPr>
              <a:t>:</a:t>
            </a:r>
          </a:p>
          <a:p>
            <a:pPr algn="l">
              <a:lnSpc>
                <a:spcPct val="130000"/>
              </a:lnSpc>
              <a:spcAft>
                <a:spcPts val="500"/>
              </a:spcAft>
            </a:pPr>
            <a:r>
              <a:rPr sz="1300" b="0" i="0" dirty="0">
                <a:solidFill>
                  <a:srgbClr val="4D5A53"/>
                </a:solidFill>
                <a:latin typeface="Calibri"/>
              </a:rPr>
              <a:t>•  Anxiety when separated from her carers</a:t>
            </a:r>
          </a:p>
          <a:p>
            <a:pPr algn="l">
              <a:lnSpc>
                <a:spcPct val="130000"/>
              </a:lnSpc>
              <a:spcAft>
                <a:spcPts val="500"/>
              </a:spcAft>
            </a:pPr>
            <a:r>
              <a:rPr sz="1300" b="0" i="0" dirty="0">
                <a:solidFill>
                  <a:srgbClr val="4D5A53"/>
                </a:solidFill>
                <a:latin typeface="Calibri"/>
              </a:rPr>
              <a:t>•  Limited verbal communication</a:t>
            </a:r>
          </a:p>
          <a:p>
            <a:pPr algn="l">
              <a:lnSpc>
                <a:spcPct val="130000"/>
              </a:lnSpc>
              <a:spcAft>
                <a:spcPts val="500"/>
              </a:spcAft>
            </a:pPr>
            <a:r>
              <a:rPr sz="1300" b="0" i="0" dirty="0">
                <a:solidFill>
                  <a:srgbClr val="4D5A53"/>
                </a:solidFill>
                <a:latin typeface="Calibri"/>
              </a:rPr>
              <a:t>•  Difficulty engaging in group play</a:t>
            </a:r>
          </a:p>
          <a:p>
            <a:pPr algn="l">
              <a:lnSpc>
                <a:spcPct val="130000"/>
              </a:lnSpc>
              <a:spcAft>
                <a:spcPts val="500"/>
              </a:spcAft>
            </a:pPr>
            <a:r>
              <a:rPr sz="1300" b="0" i="0" dirty="0">
                <a:solidFill>
                  <a:srgbClr val="4D5A53"/>
                </a:solidFill>
                <a:latin typeface="Calibri"/>
              </a:rPr>
              <a:t>As her practitioner, my aim is to understand her developmental needs and contribute to a support plan across emotional, social, cognitive, and physical wellbeing.</a:t>
            </a:r>
          </a:p>
        </p:txBody>
      </p:sp>
      <p:cxnSp>
        <p:nvCxnSpPr>
          <p:cNvPr id="6" name="Connector 5"/>
          <p:cNvCxnSpPr/>
          <p:nvPr/>
        </p:nvCxnSpPr>
        <p:spPr>
          <a:xfrm>
            <a:off x="6263640" y="1874519"/>
            <a:ext cx="0" cy="3794761"/>
          </a:xfrm>
          <a:prstGeom prst="line">
            <a:avLst/>
          </a:prstGeom>
          <a:ln w="12700">
            <a:solidFill>
              <a:srgbClr val="DCE6D6"/>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6583680" y="1874519"/>
            <a:ext cx="4663440" cy="3931920"/>
          </a:xfrm>
          <a:prstGeom prst="rect">
            <a:avLst/>
          </a:prstGeom>
          <a:noFill/>
        </p:spPr>
        <p:txBody>
          <a:bodyPr wrap="square" lIns="0" tIns="0" rIns="0" bIns="0" anchor="t">
            <a:spAutoFit/>
          </a:bodyPr>
          <a:lstStyle/>
          <a:p>
            <a:pPr algn="l">
              <a:lnSpc>
                <a:spcPct val="130000"/>
              </a:lnSpc>
              <a:spcAft>
                <a:spcPts val="500"/>
              </a:spcAft>
            </a:pPr>
            <a:r>
              <a:rPr sz="1400" b="1" i="0">
                <a:solidFill>
                  <a:srgbClr val="2A2D30"/>
                </a:solidFill>
                <a:latin typeface="Calibri"/>
              </a:rPr>
              <a:t>Chosen theory. </a:t>
            </a:r>
            <a:r>
              <a:rPr sz="1400" b="0" i="0">
                <a:solidFill>
                  <a:srgbClr val="4D5A53"/>
                </a:solidFill>
                <a:latin typeface="Calibri"/>
              </a:rPr>
              <a:t>Erik Erikson's </a:t>
            </a:r>
            <a:r>
              <a:rPr sz="1400" b="0" i="1">
                <a:solidFill>
                  <a:srgbClr val="4D5A53"/>
                </a:solidFill>
                <a:latin typeface="Calibri"/>
              </a:rPr>
              <a:t>Psychosocial Theory of Development</a:t>
            </a:r>
            <a:r>
              <a:rPr sz="1400" b="0" i="0">
                <a:solidFill>
                  <a:srgbClr val="4D5A53"/>
                </a:solidFill>
                <a:latin typeface="Calibri"/>
              </a:rPr>
              <a:t> — a lifespan model in which each stage centres on a social crisis (Erikson, 1950).</a:t>
            </a:r>
          </a:p>
          <a:p>
            <a:pPr algn="l">
              <a:lnSpc>
                <a:spcPct val="130000"/>
              </a:lnSpc>
              <a:spcAft>
                <a:spcPts val="500"/>
              </a:spcAft>
            </a:pPr>
            <a:r>
              <a:rPr sz="1400" b="1" i="0">
                <a:solidFill>
                  <a:srgbClr val="2A2D30"/>
                </a:solidFill>
                <a:latin typeface="Calibri"/>
              </a:rPr>
              <a:t>This presentation will:</a:t>
            </a:r>
          </a:p>
          <a:p>
            <a:pPr algn="l">
              <a:lnSpc>
                <a:spcPct val="130000"/>
              </a:lnSpc>
              <a:spcAft>
                <a:spcPts val="500"/>
              </a:spcAft>
            </a:pPr>
            <a:r>
              <a:rPr sz="1300" b="0" i="0">
                <a:solidFill>
                  <a:srgbClr val="4D5A53"/>
                </a:solidFill>
                <a:latin typeface="Calibri"/>
              </a:rPr>
              <a:t>1.  Explain the theory's core concepts</a:t>
            </a:r>
          </a:p>
          <a:p>
            <a:pPr algn="l">
              <a:lnSpc>
                <a:spcPct val="130000"/>
              </a:lnSpc>
              <a:spcAft>
                <a:spcPts val="500"/>
              </a:spcAft>
            </a:pPr>
            <a:r>
              <a:rPr sz="1300" b="0" i="0">
                <a:solidFill>
                  <a:srgbClr val="4D5A53"/>
                </a:solidFill>
                <a:latin typeface="Calibri"/>
              </a:rPr>
              <a:t>2.  Apply them to Shona's behaviour</a:t>
            </a:r>
          </a:p>
          <a:p>
            <a:pPr algn="l">
              <a:lnSpc>
                <a:spcPct val="130000"/>
              </a:lnSpc>
              <a:spcAft>
                <a:spcPts val="500"/>
              </a:spcAft>
            </a:pPr>
            <a:r>
              <a:rPr sz="1300" b="0" i="0">
                <a:solidFill>
                  <a:srgbClr val="4D5A53"/>
                </a:solidFill>
                <a:latin typeface="Calibri"/>
              </a:rPr>
              <a:t>3.  Propose theory-driven interventions</a:t>
            </a:r>
          </a:p>
          <a:p>
            <a:pPr algn="l">
              <a:lnSpc>
                <a:spcPct val="130000"/>
              </a:lnSpc>
              <a:spcAft>
                <a:spcPts val="500"/>
              </a:spcAft>
            </a:pPr>
            <a:r>
              <a:rPr sz="1300" b="0" i="0">
                <a:solidFill>
                  <a:srgbClr val="4D5A53"/>
                </a:solidFill>
                <a:latin typeface="Calibri"/>
              </a:rPr>
              <a:t>4.  Weigh strengths, limitations, and alternatives</a:t>
            </a:r>
          </a:p>
        </p:txBody>
      </p:sp>
      <p:cxnSp>
        <p:nvCxnSpPr>
          <p:cNvPr id="8" name="Connector 7"/>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0" name="TextBox 9"/>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02 / 12</a:t>
            </a:r>
          </a:p>
        </p:txBody>
      </p:sp>
      <p:pic>
        <p:nvPicPr>
          <p:cNvPr id="12" name="Picture 11">
            <a:extLst>
              <a:ext uri="{FF2B5EF4-FFF2-40B4-BE49-F238E27FC236}">
                <a16:creationId xmlns:a16="http://schemas.microsoft.com/office/drawing/2014/main" id="{594ED922-35F0-B6E3-B24B-93C838A4397F}"/>
              </a:ext>
            </a:extLst>
          </p:cNvPr>
          <p:cNvPicPr>
            <a:picLocks noChangeAspect="1"/>
          </p:cNvPicPr>
          <p:nvPr/>
        </p:nvPicPr>
        <p:blipFill>
          <a:blip r:embed="rId3"/>
          <a:stretch>
            <a:fillRect/>
          </a:stretch>
        </p:blipFill>
        <p:spPr>
          <a:xfrm>
            <a:off x="3354814" y="3990447"/>
            <a:ext cx="2573547" cy="218175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02 · THEORY OVERVIEW</a:t>
            </a:r>
          </a:p>
        </p:txBody>
      </p:sp>
      <p:sp>
        <p:nvSpPr>
          <p:cNvPr id="3" name="TextBox 2"/>
          <p:cNvSpPr txBox="1"/>
          <p:nvPr/>
        </p:nvSpPr>
        <p:spPr>
          <a:xfrm>
            <a:off x="994741" y="868679"/>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Erikson's Psychosocial Stages</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783080"/>
            <a:ext cx="10698480" cy="499111"/>
          </a:xfrm>
          <a:prstGeom prst="rect">
            <a:avLst/>
          </a:prstGeom>
          <a:noFill/>
        </p:spPr>
        <p:txBody>
          <a:bodyPr wrap="square" lIns="0" tIns="0" rIns="0" bIns="0" anchor="t">
            <a:spAutoFit/>
          </a:bodyPr>
          <a:lstStyle/>
          <a:p>
            <a:pPr algn="l">
              <a:lnSpc>
                <a:spcPct val="130000"/>
              </a:lnSpc>
              <a:spcAft>
                <a:spcPts val="500"/>
              </a:spcAft>
            </a:pPr>
            <a:r>
              <a:rPr sz="1300" b="0" i="0" dirty="0" err="1">
                <a:solidFill>
                  <a:srgbClr val="4D5A53"/>
                </a:solidFill>
                <a:latin typeface="Calibri"/>
              </a:rPr>
              <a:t>Eigh</a:t>
            </a:r>
            <a:r>
              <a:rPr lang="en-GB" sz="1300" b="0" i="0" dirty="0">
                <a:solidFill>
                  <a:srgbClr val="4D5A53"/>
                </a:solidFill>
                <a:latin typeface="Calibri"/>
              </a:rPr>
              <a:t>t</a:t>
            </a:r>
            <a:r>
              <a:rPr sz="1300" b="0" i="0" dirty="0">
                <a:solidFill>
                  <a:srgbClr val="4D5A53"/>
                </a:solidFill>
                <a:latin typeface="Calibri"/>
              </a:rPr>
              <a:t> lifespan stages. Each stage </a:t>
            </a:r>
            <a:r>
              <a:rPr lang="en-GB" sz="1300" b="0" i="0" dirty="0">
                <a:solidFill>
                  <a:srgbClr val="4D5A53"/>
                </a:solidFill>
                <a:latin typeface="Calibri"/>
              </a:rPr>
              <a:t>represents</a:t>
            </a:r>
            <a:r>
              <a:rPr sz="1300" b="0" i="0" dirty="0">
                <a:solidFill>
                  <a:srgbClr val="4D5A53"/>
                </a:solidFill>
                <a:latin typeface="Calibri"/>
              </a:rPr>
              <a:t> a </a:t>
            </a:r>
            <a:r>
              <a:rPr sz="1300" b="1" i="0" dirty="0">
                <a:solidFill>
                  <a:srgbClr val="2A2D30"/>
                </a:solidFill>
                <a:latin typeface="Calibri"/>
              </a:rPr>
              <a:t>psychosocial crisis</a:t>
            </a:r>
            <a:r>
              <a:rPr sz="1300" b="0" i="0" dirty="0">
                <a:solidFill>
                  <a:srgbClr val="4D5A53"/>
                </a:solidFill>
                <a:latin typeface="Calibri"/>
              </a:rPr>
              <a:t> between two opposing outcomes; resolution builds a </a:t>
            </a:r>
            <a:r>
              <a:rPr lang="en-GB" sz="1300" b="1" dirty="0">
                <a:solidFill>
                  <a:srgbClr val="2A2D30"/>
                </a:solidFill>
                <a:latin typeface="Calibri"/>
              </a:rPr>
              <a:t>good outcome</a:t>
            </a:r>
            <a:r>
              <a:rPr lang="en-GB" sz="1300" dirty="0">
                <a:solidFill>
                  <a:srgbClr val="4D5A53"/>
                </a:solidFill>
                <a:latin typeface="Calibri"/>
              </a:rPr>
              <a:t>.</a:t>
            </a:r>
            <a:r>
              <a:rPr sz="1300" b="0" i="0" dirty="0">
                <a:solidFill>
                  <a:srgbClr val="4D5A53"/>
                </a:solidFill>
                <a:latin typeface="Calibri"/>
              </a:rPr>
              <a:t>The </a:t>
            </a:r>
            <a:r>
              <a:rPr sz="1300" b="0" i="1" dirty="0">
                <a:solidFill>
                  <a:srgbClr val="4D5A53"/>
                </a:solidFill>
                <a:latin typeface="Calibri"/>
              </a:rPr>
              <a:t>epigenetic principle</a:t>
            </a:r>
            <a:r>
              <a:rPr sz="1300" b="0" i="0" dirty="0">
                <a:solidFill>
                  <a:srgbClr val="4D5A53"/>
                </a:solidFill>
                <a:latin typeface="Calibri"/>
              </a:rPr>
              <a:t> holds that biological maturation unfolds together with social and cultural experience (Erikson, 1950; Newman </a:t>
            </a:r>
            <a:r>
              <a:rPr lang="en-GB" sz="1300" b="0" i="0" dirty="0">
                <a:solidFill>
                  <a:srgbClr val="4D5A53"/>
                </a:solidFill>
                <a:latin typeface="Calibri"/>
              </a:rPr>
              <a:t>and</a:t>
            </a:r>
            <a:r>
              <a:rPr sz="1300" b="0" i="0" dirty="0">
                <a:solidFill>
                  <a:srgbClr val="4D5A53"/>
                </a:solidFill>
                <a:latin typeface="Calibri"/>
              </a:rPr>
              <a:t> Newman, 2020).</a:t>
            </a:r>
          </a:p>
        </p:txBody>
      </p:sp>
      <p:graphicFrame>
        <p:nvGraphicFramePr>
          <p:cNvPr id="6" name="Table 5"/>
          <p:cNvGraphicFramePr>
            <a:graphicFrameLocks noGrp="1"/>
          </p:cNvGraphicFramePr>
          <p:nvPr>
            <p:extLst>
              <p:ext uri="{D42A27DB-BD31-4B8C-83A1-F6EECF244321}">
                <p14:modId xmlns:p14="http://schemas.microsoft.com/office/powerpoint/2010/main" val="4278079858"/>
              </p:ext>
            </p:extLst>
          </p:nvPr>
        </p:nvGraphicFramePr>
        <p:xfrm>
          <a:off x="758952" y="2697480"/>
          <a:ext cx="10671048" cy="2926080"/>
        </p:xfrm>
        <a:graphic>
          <a:graphicData uri="http://schemas.openxmlformats.org/drawingml/2006/table">
            <a:tbl>
              <a:tblPr firstRow="1" bandRow="1">
                <a:tableStyleId>{5C22544A-7EE6-4342-B048-85BDC9FD1C3A}</a:tableStyleId>
              </a:tblPr>
              <a:tblGrid>
                <a:gridCol w="82296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2926080">
                  <a:extLst>
                    <a:ext uri="{9D8B030D-6E8A-4147-A177-3AD203B41FA5}">
                      <a16:colId xmlns:a16="http://schemas.microsoft.com/office/drawing/2014/main" val="20002"/>
                    </a:ext>
                  </a:extLst>
                </a:gridCol>
                <a:gridCol w="2560320">
                  <a:extLst>
                    <a:ext uri="{9D8B030D-6E8A-4147-A177-3AD203B41FA5}">
                      <a16:colId xmlns:a16="http://schemas.microsoft.com/office/drawing/2014/main" val="20003"/>
                    </a:ext>
                  </a:extLst>
                </a:gridCol>
                <a:gridCol w="2624328">
                  <a:extLst>
                    <a:ext uri="{9D8B030D-6E8A-4147-A177-3AD203B41FA5}">
                      <a16:colId xmlns:a16="http://schemas.microsoft.com/office/drawing/2014/main" val="20004"/>
                    </a:ext>
                  </a:extLst>
                </a:gridCol>
              </a:tblGrid>
              <a:tr h="585216">
                <a:tc>
                  <a:txBody>
                    <a:bodyPr/>
                    <a:lstStyle/>
                    <a:p>
                      <a:pPr algn="ctr"/>
                      <a:r>
                        <a:rPr sz="1100" b="1">
                          <a:solidFill>
                            <a:srgbClr val="FFFFFF"/>
                          </a:solidFill>
                          <a:latin typeface="Calibri"/>
                        </a:rPr>
                        <a:t>Stage</a:t>
                      </a:r>
                    </a:p>
                  </a:txBody>
                  <a:tcPr>
                    <a:solidFill>
                      <a:srgbClr val="4C7A5A"/>
                    </a:solidFill>
                  </a:tcPr>
                </a:tc>
                <a:tc>
                  <a:txBody>
                    <a:bodyPr/>
                    <a:lstStyle/>
                    <a:p>
                      <a:pPr algn="ctr"/>
                      <a:r>
                        <a:rPr sz="1100" b="1">
                          <a:solidFill>
                            <a:srgbClr val="FFFFFF"/>
                          </a:solidFill>
                          <a:latin typeface="Calibri"/>
                        </a:rPr>
                        <a:t>Age</a:t>
                      </a:r>
                    </a:p>
                  </a:txBody>
                  <a:tcPr>
                    <a:solidFill>
                      <a:srgbClr val="4C7A5A"/>
                    </a:solidFill>
                  </a:tcPr>
                </a:tc>
                <a:tc>
                  <a:txBody>
                    <a:bodyPr/>
                    <a:lstStyle/>
                    <a:p>
                      <a:pPr algn="ctr"/>
                      <a:r>
                        <a:rPr sz="1100" b="1">
                          <a:solidFill>
                            <a:srgbClr val="FFFFFF"/>
                          </a:solidFill>
                          <a:latin typeface="Calibri"/>
                        </a:rPr>
                        <a:t>Crisis</a:t>
                      </a:r>
                    </a:p>
                  </a:txBody>
                  <a:tcPr>
                    <a:solidFill>
                      <a:srgbClr val="4C7A5A"/>
                    </a:solidFill>
                  </a:tcPr>
                </a:tc>
                <a:tc>
                  <a:txBody>
                    <a:bodyPr/>
                    <a:lstStyle/>
                    <a:p>
                      <a:pPr algn="ctr"/>
                      <a:r>
                        <a:rPr sz="1100" b="1">
                          <a:solidFill>
                            <a:srgbClr val="FFFFFF"/>
                          </a:solidFill>
                          <a:latin typeface="Calibri"/>
                        </a:rPr>
                        <a:t>Virtue gained</a:t>
                      </a:r>
                    </a:p>
                  </a:txBody>
                  <a:tcPr>
                    <a:solidFill>
                      <a:srgbClr val="4C7A5A"/>
                    </a:solidFill>
                  </a:tcPr>
                </a:tc>
                <a:tc>
                  <a:txBody>
                    <a:bodyPr/>
                    <a:lstStyle/>
                    <a:p>
                      <a:pPr algn="ctr"/>
                      <a:r>
                        <a:rPr sz="1100" b="1">
                          <a:solidFill>
                            <a:srgbClr val="FFFFFF"/>
                          </a:solidFill>
                          <a:latin typeface="Calibri"/>
                        </a:rPr>
                        <a:t>Risk if unresolved</a:t>
                      </a:r>
                    </a:p>
                  </a:txBody>
                  <a:tcPr>
                    <a:solidFill>
                      <a:srgbClr val="4C7A5A"/>
                    </a:solidFill>
                  </a:tcPr>
                </a:tc>
                <a:extLst>
                  <a:ext uri="{0D108BD9-81ED-4DB2-BD59-A6C34878D82A}">
                    <a16:rowId xmlns:a16="http://schemas.microsoft.com/office/drawing/2014/main" val="10000"/>
                  </a:ext>
                </a:extLst>
              </a:tr>
              <a:tr h="585216">
                <a:tc>
                  <a:txBody>
                    <a:bodyPr/>
                    <a:lstStyle/>
                    <a:p>
                      <a:pPr>
                        <a:lnSpc>
                          <a:spcPct val="120000"/>
                        </a:lnSpc>
                      </a:pPr>
                      <a:r>
                        <a:rPr sz="1100">
                          <a:solidFill>
                            <a:srgbClr val="4D5A53"/>
                          </a:solidFill>
                          <a:latin typeface="Calibri"/>
                        </a:rPr>
                        <a:t>1</a:t>
                      </a:r>
                    </a:p>
                  </a:txBody>
                  <a:tcPr>
                    <a:solidFill>
                      <a:srgbClr val="F7F3E8"/>
                    </a:solidFill>
                  </a:tcPr>
                </a:tc>
                <a:tc>
                  <a:txBody>
                    <a:bodyPr/>
                    <a:lstStyle/>
                    <a:p>
                      <a:pPr>
                        <a:lnSpc>
                          <a:spcPct val="120000"/>
                        </a:lnSpc>
                      </a:pPr>
                      <a:r>
                        <a:rPr sz="1100">
                          <a:solidFill>
                            <a:srgbClr val="4D5A53"/>
                          </a:solidFill>
                          <a:latin typeface="Calibri"/>
                        </a:rPr>
                        <a:t>0–18 mo</a:t>
                      </a:r>
                    </a:p>
                  </a:txBody>
                  <a:tcPr>
                    <a:solidFill>
                      <a:srgbClr val="F7F3E8"/>
                    </a:solidFill>
                  </a:tcPr>
                </a:tc>
                <a:tc>
                  <a:txBody>
                    <a:bodyPr/>
                    <a:lstStyle/>
                    <a:p>
                      <a:pPr>
                        <a:lnSpc>
                          <a:spcPct val="120000"/>
                        </a:lnSpc>
                      </a:pPr>
                      <a:r>
                        <a:rPr sz="1100">
                          <a:solidFill>
                            <a:srgbClr val="4D5A53"/>
                          </a:solidFill>
                          <a:latin typeface="Calibri"/>
                        </a:rPr>
                        <a:t>Trust vs. Mistrust</a:t>
                      </a:r>
                    </a:p>
                  </a:txBody>
                  <a:tcPr>
                    <a:solidFill>
                      <a:srgbClr val="F7F3E8"/>
                    </a:solidFill>
                  </a:tcPr>
                </a:tc>
                <a:tc>
                  <a:txBody>
                    <a:bodyPr/>
                    <a:lstStyle/>
                    <a:p>
                      <a:pPr>
                        <a:lnSpc>
                          <a:spcPct val="120000"/>
                        </a:lnSpc>
                      </a:pPr>
                      <a:r>
                        <a:rPr sz="1100">
                          <a:solidFill>
                            <a:srgbClr val="4D5A53"/>
                          </a:solidFill>
                          <a:latin typeface="Calibri"/>
                        </a:rPr>
                        <a:t>Hope</a:t>
                      </a:r>
                    </a:p>
                  </a:txBody>
                  <a:tcPr>
                    <a:solidFill>
                      <a:srgbClr val="F7F3E8"/>
                    </a:solidFill>
                  </a:tcPr>
                </a:tc>
                <a:tc>
                  <a:txBody>
                    <a:bodyPr/>
                    <a:lstStyle/>
                    <a:p>
                      <a:pPr>
                        <a:lnSpc>
                          <a:spcPct val="120000"/>
                        </a:lnSpc>
                      </a:pPr>
                      <a:r>
                        <a:rPr sz="1100">
                          <a:solidFill>
                            <a:srgbClr val="4D5A53"/>
                          </a:solidFill>
                          <a:latin typeface="Calibri"/>
                        </a:rPr>
                        <a:t>Fear, suspicion</a:t>
                      </a:r>
                    </a:p>
                  </a:txBody>
                  <a:tcPr>
                    <a:solidFill>
                      <a:srgbClr val="F7F3E8"/>
                    </a:solidFill>
                  </a:tcPr>
                </a:tc>
                <a:extLst>
                  <a:ext uri="{0D108BD9-81ED-4DB2-BD59-A6C34878D82A}">
                    <a16:rowId xmlns:a16="http://schemas.microsoft.com/office/drawing/2014/main" val="10001"/>
                  </a:ext>
                </a:extLst>
              </a:tr>
              <a:tr h="585216">
                <a:tc>
                  <a:txBody>
                    <a:bodyPr/>
                    <a:lstStyle/>
                    <a:p>
                      <a:pPr>
                        <a:lnSpc>
                          <a:spcPct val="120000"/>
                        </a:lnSpc>
                      </a:pPr>
                      <a:r>
                        <a:rPr sz="1100" b="1">
                          <a:solidFill>
                            <a:srgbClr val="2A2D30"/>
                          </a:solidFill>
                          <a:latin typeface="Calibri"/>
                        </a:rPr>
                        <a:t>2</a:t>
                      </a:r>
                    </a:p>
                  </a:txBody>
                  <a:tcPr>
                    <a:solidFill>
                      <a:srgbClr val="DCE6D6"/>
                    </a:solidFill>
                  </a:tcPr>
                </a:tc>
                <a:tc>
                  <a:txBody>
                    <a:bodyPr/>
                    <a:lstStyle/>
                    <a:p>
                      <a:pPr>
                        <a:lnSpc>
                          <a:spcPct val="120000"/>
                        </a:lnSpc>
                      </a:pPr>
                      <a:r>
                        <a:rPr sz="1100" b="1">
                          <a:solidFill>
                            <a:srgbClr val="2A2D30"/>
                          </a:solidFill>
                          <a:latin typeface="Calibri"/>
                        </a:rPr>
                        <a:t>18 mo–3 yr</a:t>
                      </a:r>
                    </a:p>
                  </a:txBody>
                  <a:tcPr>
                    <a:solidFill>
                      <a:srgbClr val="DCE6D6"/>
                    </a:solidFill>
                  </a:tcPr>
                </a:tc>
                <a:tc>
                  <a:txBody>
                    <a:bodyPr/>
                    <a:lstStyle/>
                    <a:p>
                      <a:pPr>
                        <a:lnSpc>
                          <a:spcPct val="120000"/>
                        </a:lnSpc>
                      </a:pPr>
                      <a:r>
                        <a:rPr lang="en-GB" sz="1100" b="1" dirty="0">
                          <a:solidFill>
                            <a:srgbClr val="2A2D30"/>
                          </a:solidFill>
                          <a:latin typeface="Calibri"/>
                        </a:rPr>
                        <a:t>Autonomy</a:t>
                      </a:r>
                      <a:r>
                        <a:rPr sz="1100" b="1" dirty="0">
                          <a:solidFill>
                            <a:srgbClr val="2A2D30"/>
                          </a:solidFill>
                          <a:latin typeface="Calibri"/>
                        </a:rPr>
                        <a:t> vs. Shame &amp; Doubt</a:t>
                      </a:r>
                    </a:p>
                  </a:txBody>
                  <a:tcPr>
                    <a:solidFill>
                      <a:srgbClr val="DCE6D6"/>
                    </a:solidFill>
                  </a:tcPr>
                </a:tc>
                <a:tc>
                  <a:txBody>
                    <a:bodyPr/>
                    <a:lstStyle/>
                    <a:p>
                      <a:pPr>
                        <a:lnSpc>
                          <a:spcPct val="120000"/>
                        </a:lnSpc>
                      </a:pPr>
                      <a:r>
                        <a:rPr sz="1100" b="1">
                          <a:solidFill>
                            <a:srgbClr val="2A2D30"/>
                          </a:solidFill>
                          <a:latin typeface="Calibri"/>
                        </a:rPr>
                        <a:t>Will — independence</a:t>
                      </a:r>
                    </a:p>
                  </a:txBody>
                  <a:tcPr>
                    <a:solidFill>
                      <a:srgbClr val="DCE6D6"/>
                    </a:solidFill>
                  </a:tcPr>
                </a:tc>
                <a:tc>
                  <a:txBody>
                    <a:bodyPr/>
                    <a:lstStyle/>
                    <a:p>
                      <a:pPr>
                        <a:lnSpc>
                          <a:spcPct val="120000"/>
                        </a:lnSpc>
                      </a:pPr>
                      <a:r>
                        <a:rPr sz="1100" b="1">
                          <a:solidFill>
                            <a:srgbClr val="2A2D30"/>
                          </a:solidFill>
                          <a:latin typeface="Calibri"/>
                        </a:rPr>
                        <a:t>Shame, over-dependence</a:t>
                      </a:r>
                    </a:p>
                  </a:txBody>
                  <a:tcPr>
                    <a:solidFill>
                      <a:srgbClr val="DCE6D6"/>
                    </a:solidFill>
                  </a:tcPr>
                </a:tc>
                <a:extLst>
                  <a:ext uri="{0D108BD9-81ED-4DB2-BD59-A6C34878D82A}">
                    <a16:rowId xmlns:a16="http://schemas.microsoft.com/office/drawing/2014/main" val="10002"/>
                  </a:ext>
                </a:extLst>
              </a:tr>
              <a:tr h="585216">
                <a:tc>
                  <a:txBody>
                    <a:bodyPr/>
                    <a:lstStyle/>
                    <a:p>
                      <a:pPr>
                        <a:lnSpc>
                          <a:spcPct val="120000"/>
                        </a:lnSpc>
                      </a:pPr>
                      <a:r>
                        <a:rPr sz="1100" b="1">
                          <a:solidFill>
                            <a:srgbClr val="2A2D30"/>
                          </a:solidFill>
                          <a:latin typeface="Calibri"/>
                        </a:rPr>
                        <a:t>3</a:t>
                      </a:r>
                    </a:p>
                  </a:txBody>
                  <a:tcPr>
                    <a:solidFill>
                      <a:srgbClr val="DCE6D6"/>
                    </a:solidFill>
                  </a:tcPr>
                </a:tc>
                <a:tc>
                  <a:txBody>
                    <a:bodyPr/>
                    <a:lstStyle/>
                    <a:p>
                      <a:pPr>
                        <a:lnSpc>
                          <a:spcPct val="120000"/>
                        </a:lnSpc>
                      </a:pPr>
                      <a:r>
                        <a:rPr sz="1100" b="1">
                          <a:solidFill>
                            <a:srgbClr val="2A2D30"/>
                          </a:solidFill>
                          <a:latin typeface="Calibri"/>
                        </a:rPr>
                        <a:t>3–5 yr</a:t>
                      </a:r>
                    </a:p>
                  </a:txBody>
                  <a:tcPr>
                    <a:solidFill>
                      <a:srgbClr val="DCE6D6"/>
                    </a:solidFill>
                  </a:tcPr>
                </a:tc>
                <a:tc>
                  <a:txBody>
                    <a:bodyPr/>
                    <a:lstStyle/>
                    <a:p>
                      <a:pPr>
                        <a:lnSpc>
                          <a:spcPct val="120000"/>
                        </a:lnSpc>
                      </a:pPr>
                      <a:r>
                        <a:rPr sz="1100" b="1">
                          <a:solidFill>
                            <a:srgbClr val="2A2D30"/>
                          </a:solidFill>
                          <a:latin typeface="Calibri"/>
                        </a:rPr>
                        <a:t>Initiative vs. Guilt</a:t>
                      </a:r>
                    </a:p>
                  </a:txBody>
                  <a:tcPr>
                    <a:solidFill>
                      <a:srgbClr val="DCE6D6"/>
                    </a:solidFill>
                  </a:tcPr>
                </a:tc>
                <a:tc>
                  <a:txBody>
                    <a:bodyPr/>
                    <a:lstStyle/>
                    <a:p>
                      <a:pPr>
                        <a:lnSpc>
                          <a:spcPct val="120000"/>
                        </a:lnSpc>
                      </a:pPr>
                      <a:r>
                        <a:rPr sz="1100" b="1">
                          <a:solidFill>
                            <a:srgbClr val="2A2D30"/>
                          </a:solidFill>
                          <a:latin typeface="Calibri"/>
                        </a:rPr>
                        <a:t>Purpose — play, curiosity</a:t>
                      </a:r>
                    </a:p>
                  </a:txBody>
                  <a:tcPr>
                    <a:solidFill>
                      <a:srgbClr val="DCE6D6"/>
                    </a:solidFill>
                  </a:tcPr>
                </a:tc>
                <a:tc>
                  <a:txBody>
                    <a:bodyPr/>
                    <a:lstStyle/>
                    <a:p>
                      <a:pPr>
                        <a:lnSpc>
                          <a:spcPct val="120000"/>
                        </a:lnSpc>
                      </a:pPr>
                      <a:r>
                        <a:rPr sz="1100" b="1">
                          <a:solidFill>
                            <a:srgbClr val="2A2D30"/>
                          </a:solidFill>
                          <a:latin typeface="Calibri"/>
                        </a:rPr>
                        <a:t>Guilt, hesitation, withdrawal</a:t>
                      </a:r>
                    </a:p>
                  </a:txBody>
                  <a:tcPr>
                    <a:solidFill>
                      <a:srgbClr val="DCE6D6"/>
                    </a:solidFill>
                  </a:tcPr>
                </a:tc>
                <a:extLst>
                  <a:ext uri="{0D108BD9-81ED-4DB2-BD59-A6C34878D82A}">
                    <a16:rowId xmlns:a16="http://schemas.microsoft.com/office/drawing/2014/main" val="10003"/>
                  </a:ext>
                </a:extLst>
              </a:tr>
              <a:tr h="585216">
                <a:tc>
                  <a:txBody>
                    <a:bodyPr/>
                    <a:lstStyle/>
                    <a:p>
                      <a:pPr>
                        <a:lnSpc>
                          <a:spcPct val="120000"/>
                        </a:lnSpc>
                      </a:pPr>
                      <a:r>
                        <a:rPr sz="1100">
                          <a:solidFill>
                            <a:srgbClr val="4D5A53"/>
                          </a:solidFill>
                          <a:latin typeface="Calibri"/>
                        </a:rPr>
                        <a:t>4–8</a:t>
                      </a:r>
                    </a:p>
                  </a:txBody>
                  <a:tcPr>
                    <a:solidFill>
                      <a:srgbClr val="F0ECDD"/>
                    </a:solidFill>
                  </a:tcPr>
                </a:tc>
                <a:tc>
                  <a:txBody>
                    <a:bodyPr/>
                    <a:lstStyle/>
                    <a:p>
                      <a:pPr>
                        <a:lnSpc>
                          <a:spcPct val="120000"/>
                        </a:lnSpc>
                      </a:pPr>
                      <a:r>
                        <a:rPr sz="1100">
                          <a:solidFill>
                            <a:srgbClr val="4D5A53"/>
                          </a:solidFill>
                          <a:latin typeface="Calibri"/>
                        </a:rPr>
                        <a:t>6 yr+</a:t>
                      </a:r>
                    </a:p>
                  </a:txBody>
                  <a:tcPr>
                    <a:solidFill>
                      <a:srgbClr val="F0ECDD"/>
                    </a:solidFill>
                  </a:tcPr>
                </a:tc>
                <a:tc>
                  <a:txBody>
                    <a:bodyPr/>
                    <a:lstStyle/>
                    <a:p>
                      <a:pPr>
                        <a:lnSpc>
                          <a:spcPct val="120000"/>
                        </a:lnSpc>
                      </a:pPr>
                      <a:r>
                        <a:rPr sz="1100">
                          <a:solidFill>
                            <a:srgbClr val="4D5A53"/>
                          </a:solidFill>
                          <a:latin typeface="Calibri"/>
                        </a:rPr>
                        <a:t>Industry → Identity → Intimacy → Generativity → Integrity</a:t>
                      </a:r>
                    </a:p>
                  </a:txBody>
                  <a:tcPr>
                    <a:solidFill>
                      <a:srgbClr val="F0ECDD"/>
                    </a:solidFill>
                  </a:tcPr>
                </a:tc>
                <a:tc>
                  <a:txBody>
                    <a:bodyPr/>
                    <a:lstStyle/>
                    <a:p>
                      <a:pPr>
                        <a:lnSpc>
                          <a:spcPct val="120000"/>
                        </a:lnSpc>
                      </a:pPr>
                      <a:r>
                        <a:rPr sz="1100">
                          <a:solidFill>
                            <a:srgbClr val="4D5A53"/>
                          </a:solidFill>
                          <a:latin typeface="Calibri"/>
                        </a:rPr>
                        <a:t>Competence, fidelity, love, care, wisdom</a:t>
                      </a:r>
                    </a:p>
                  </a:txBody>
                  <a:tcPr>
                    <a:solidFill>
                      <a:srgbClr val="F0ECDD"/>
                    </a:solidFill>
                  </a:tcPr>
                </a:tc>
                <a:tc>
                  <a:txBody>
                    <a:bodyPr/>
                    <a:lstStyle/>
                    <a:p>
                      <a:pPr>
                        <a:lnSpc>
                          <a:spcPct val="120000"/>
                        </a:lnSpc>
                      </a:pPr>
                      <a:r>
                        <a:rPr sz="1100" dirty="0">
                          <a:solidFill>
                            <a:srgbClr val="4D5A53"/>
                          </a:solidFill>
                          <a:latin typeface="Calibri"/>
                        </a:rPr>
                        <a:t>Inferiority, role confusion, isolation</a:t>
                      </a:r>
                    </a:p>
                  </a:txBody>
                  <a:tcPr>
                    <a:solidFill>
                      <a:srgbClr val="F0ECDD"/>
                    </a:solidFill>
                  </a:tcPr>
                </a:tc>
                <a:extLst>
                  <a:ext uri="{0D108BD9-81ED-4DB2-BD59-A6C34878D82A}">
                    <a16:rowId xmlns:a16="http://schemas.microsoft.com/office/drawing/2014/main" val="10004"/>
                  </a:ext>
                </a:extLst>
              </a:tr>
            </a:tbl>
          </a:graphicData>
        </a:graphic>
      </p:graphicFrame>
      <p:sp>
        <p:nvSpPr>
          <p:cNvPr id="7" name="TextBox 6"/>
          <p:cNvSpPr txBox="1"/>
          <p:nvPr/>
        </p:nvSpPr>
        <p:spPr>
          <a:xfrm>
            <a:off x="758952" y="5760720"/>
            <a:ext cx="10698480" cy="320040"/>
          </a:xfrm>
          <a:prstGeom prst="rect">
            <a:avLst/>
          </a:prstGeom>
          <a:noFill/>
        </p:spPr>
        <p:txBody>
          <a:bodyPr wrap="square" lIns="0" tIns="0" rIns="0" bIns="0" anchor="t">
            <a:spAutoFit/>
          </a:bodyPr>
          <a:lstStyle/>
          <a:p>
            <a:pPr algn="l">
              <a:lnSpc>
                <a:spcPct val="115000"/>
              </a:lnSpc>
              <a:spcAft>
                <a:spcPts val="400"/>
              </a:spcAft>
            </a:pPr>
            <a:r>
              <a:rPr sz="1050" b="0" i="1">
                <a:solidFill>
                  <a:srgbClr val="787873"/>
                </a:solidFill>
                <a:latin typeface="Calibri"/>
              </a:rPr>
              <a:t>Shona sits at the boundary of Stages 2 and 3 — highlighted — a critical transition for confidence and play.</a:t>
            </a:r>
          </a:p>
        </p:txBody>
      </p:sp>
      <p:cxnSp>
        <p:nvCxnSpPr>
          <p:cNvPr id="8" name="Connector 7"/>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0" name="TextBox 9"/>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03 / 12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03 · APPLICATION (1/2)</a:t>
            </a:r>
          </a:p>
        </p:txBody>
      </p:sp>
      <p:sp>
        <p:nvSpPr>
          <p:cNvPr id="3" name="TextBox 2"/>
          <p:cNvSpPr txBox="1"/>
          <p:nvPr/>
        </p:nvSpPr>
        <p:spPr>
          <a:xfrm>
            <a:off x="758952" y="822960"/>
            <a:ext cx="10698480" cy="487249"/>
          </a:xfrm>
          <a:prstGeom prst="rect">
            <a:avLst/>
          </a:prstGeom>
          <a:noFill/>
        </p:spPr>
        <p:txBody>
          <a:bodyPr wrap="square" lIns="0" tIns="0" rIns="0" bIns="0" anchor="t">
            <a:spAutoFit/>
          </a:bodyPr>
          <a:lstStyle/>
          <a:p>
            <a:pPr algn="l">
              <a:lnSpc>
                <a:spcPct val="115000"/>
              </a:lnSpc>
              <a:spcAft>
                <a:spcPts val="400"/>
              </a:spcAft>
            </a:pPr>
            <a:r>
              <a:rPr sz="3000" b="1" i="0" dirty="0">
                <a:solidFill>
                  <a:srgbClr val="2A2D30"/>
                </a:solidFill>
                <a:latin typeface="Georgia"/>
              </a:rPr>
              <a:t>Separation Anxiety </a:t>
            </a:r>
            <a:r>
              <a:rPr lang="en-GB" sz="3000" b="1" i="0" dirty="0">
                <a:solidFill>
                  <a:srgbClr val="2A2D30"/>
                </a:solidFill>
                <a:latin typeface="Georgia"/>
              </a:rPr>
              <a:t>and</a:t>
            </a:r>
            <a:r>
              <a:rPr sz="3000" b="1" i="0" dirty="0">
                <a:solidFill>
                  <a:srgbClr val="2A2D30"/>
                </a:solidFill>
                <a:latin typeface="Georgia"/>
              </a:rPr>
              <a:t> Limited Speech</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Rectangle 4"/>
          <p:cNvSpPr/>
          <p:nvPr/>
        </p:nvSpPr>
        <p:spPr>
          <a:xfrm>
            <a:off x="758952" y="1920240"/>
            <a:ext cx="82296" cy="1554480"/>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51560" y="1920240"/>
            <a:ext cx="10058400" cy="365760"/>
          </a:xfrm>
          <a:prstGeom prst="rect">
            <a:avLst/>
          </a:prstGeom>
          <a:noFill/>
        </p:spPr>
        <p:txBody>
          <a:bodyPr wrap="square" lIns="0" tIns="0" rIns="0" bIns="0" anchor="t">
            <a:spAutoFit/>
          </a:bodyPr>
          <a:lstStyle/>
          <a:p>
            <a:pPr algn="l">
              <a:lnSpc>
                <a:spcPct val="115000"/>
              </a:lnSpc>
              <a:spcAft>
                <a:spcPts val="400"/>
              </a:spcAft>
            </a:pPr>
            <a:r>
              <a:rPr sz="1800" b="1" i="0">
                <a:solidFill>
                  <a:srgbClr val="2A2D30"/>
                </a:solidFill>
                <a:latin typeface="Georgia"/>
              </a:rPr>
              <a:t>Anxiety when left by carers</a:t>
            </a:r>
          </a:p>
        </p:txBody>
      </p:sp>
      <p:sp>
        <p:nvSpPr>
          <p:cNvPr id="7" name="TextBox 6"/>
          <p:cNvSpPr txBox="1"/>
          <p:nvPr/>
        </p:nvSpPr>
        <p:spPr>
          <a:xfrm>
            <a:off x="1051560" y="2331720"/>
            <a:ext cx="10149840" cy="845552"/>
          </a:xfrm>
          <a:prstGeom prst="rect">
            <a:avLst/>
          </a:prstGeom>
          <a:noFill/>
        </p:spPr>
        <p:txBody>
          <a:bodyPr wrap="square" lIns="0" tIns="0" rIns="0" bIns="0" anchor="t">
            <a:spAutoFit/>
          </a:bodyPr>
          <a:lstStyle/>
          <a:p>
            <a:pPr algn="l">
              <a:lnSpc>
                <a:spcPct val="140000"/>
              </a:lnSpc>
              <a:spcAft>
                <a:spcPts val="400"/>
              </a:spcAft>
            </a:pPr>
            <a:r>
              <a:rPr sz="1350" b="0" i="0" dirty="0">
                <a:solidFill>
                  <a:srgbClr val="4D5A53"/>
                </a:solidFill>
                <a:latin typeface="Calibri"/>
              </a:rPr>
              <a:t>A secure base of trust (Stage 1) is the foundation for </a:t>
            </a:r>
            <a:r>
              <a:rPr lang="en-GB" sz="1350" dirty="0">
                <a:solidFill>
                  <a:srgbClr val="4D5A53"/>
                </a:solidFill>
                <a:latin typeface="Calibri"/>
              </a:rPr>
              <a:t>autonomy.</a:t>
            </a:r>
            <a:r>
              <a:rPr sz="1350" b="0" i="0" dirty="0">
                <a:solidFill>
                  <a:srgbClr val="4D5A53"/>
                </a:solidFill>
                <a:latin typeface="Calibri"/>
              </a:rPr>
              <a:t> A new, unpredictable setting removes the familiar routines through which Shona was building independence — regression and clinging are developmentally understandable, not naughtiness. Without consistent key-person responses, mistrust can deepen and autonomy stalls (Orenstein, 2021; Bee </a:t>
            </a:r>
            <a:r>
              <a:rPr lang="en-GB" sz="1350" b="0" i="0" dirty="0">
                <a:solidFill>
                  <a:srgbClr val="4D5A53"/>
                </a:solidFill>
                <a:latin typeface="Calibri"/>
              </a:rPr>
              <a:t>and</a:t>
            </a:r>
            <a:r>
              <a:rPr sz="1350" b="0" i="0" dirty="0">
                <a:solidFill>
                  <a:srgbClr val="4D5A53"/>
                </a:solidFill>
                <a:latin typeface="Calibri"/>
              </a:rPr>
              <a:t> Boyd, 2020).</a:t>
            </a:r>
          </a:p>
        </p:txBody>
      </p:sp>
      <p:sp>
        <p:nvSpPr>
          <p:cNvPr id="8" name="Rectangle 7"/>
          <p:cNvSpPr/>
          <p:nvPr/>
        </p:nvSpPr>
        <p:spPr>
          <a:xfrm>
            <a:off x="758952" y="3794760"/>
            <a:ext cx="82296" cy="1554480"/>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51560" y="3794760"/>
            <a:ext cx="10058400" cy="365760"/>
          </a:xfrm>
          <a:prstGeom prst="rect">
            <a:avLst/>
          </a:prstGeom>
          <a:noFill/>
        </p:spPr>
        <p:txBody>
          <a:bodyPr wrap="square" lIns="0" tIns="0" rIns="0" bIns="0" anchor="t">
            <a:spAutoFit/>
          </a:bodyPr>
          <a:lstStyle/>
          <a:p>
            <a:pPr algn="l">
              <a:lnSpc>
                <a:spcPct val="115000"/>
              </a:lnSpc>
              <a:spcAft>
                <a:spcPts val="400"/>
              </a:spcAft>
            </a:pPr>
            <a:r>
              <a:rPr sz="1800" b="1" i="0">
                <a:solidFill>
                  <a:srgbClr val="2A2D30"/>
                </a:solidFill>
                <a:latin typeface="Georgia"/>
              </a:rPr>
              <a:t>Limited verbal communication</a:t>
            </a:r>
          </a:p>
        </p:txBody>
      </p:sp>
      <p:sp>
        <p:nvSpPr>
          <p:cNvPr id="10" name="TextBox 9"/>
          <p:cNvSpPr txBox="1"/>
          <p:nvPr/>
        </p:nvSpPr>
        <p:spPr>
          <a:xfrm>
            <a:off x="1051560" y="4206240"/>
            <a:ext cx="10149840" cy="1188720"/>
          </a:xfrm>
          <a:prstGeom prst="rect">
            <a:avLst/>
          </a:prstGeom>
          <a:noFill/>
        </p:spPr>
        <p:txBody>
          <a:bodyPr wrap="square" lIns="0" tIns="0" rIns="0" bIns="0" anchor="t">
            <a:spAutoFit/>
          </a:bodyPr>
          <a:lstStyle/>
          <a:p>
            <a:pPr algn="l">
              <a:lnSpc>
                <a:spcPct val="140000"/>
              </a:lnSpc>
              <a:spcAft>
                <a:spcPts val="400"/>
              </a:spcAft>
            </a:pPr>
            <a:r>
              <a:rPr sz="1350" b="0" i="0">
                <a:solidFill>
                  <a:srgbClr val="4D5A53"/>
                </a:solidFill>
                <a:latin typeface="Calibri"/>
              </a:rPr>
              <a:t>Stage Three is the “why?” phase — children practise language through initiative and questioning. Silence may signal fear that speech will be judged or “wrong,” producing guilt and withdrawal. Speech is a social act: confidence and safety must precede fluency. Pressure to speak can increase inhibition; acceptance of gestures and single words builds the trust needed for fuller expression (McLeod, 2023).</a:t>
            </a:r>
          </a:p>
        </p:txBody>
      </p:sp>
      <p:cxnSp>
        <p:nvCxnSpPr>
          <p:cNvPr id="11" name="Connector 10"/>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3" name="TextBox 12"/>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04 / 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03 · APPLICATION (2/2)</a:t>
            </a:r>
          </a:p>
        </p:txBody>
      </p:sp>
      <p:sp>
        <p:nvSpPr>
          <p:cNvPr id="3" name="TextBox 2"/>
          <p:cNvSpPr txBox="1"/>
          <p:nvPr/>
        </p:nvSpPr>
        <p:spPr>
          <a:xfrm>
            <a:off x="758952" y="822960"/>
            <a:ext cx="10698480" cy="487249"/>
          </a:xfrm>
          <a:prstGeom prst="rect">
            <a:avLst/>
          </a:prstGeom>
          <a:noFill/>
        </p:spPr>
        <p:txBody>
          <a:bodyPr wrap="square" lIns="0" tIns="0" rIns="0" bIns="0" anchor="t">
            <a:spAutoFit/>
          </a:bodyPr>
          <a:lstStyle/>
          <a:p>
            <a:pPr algn="l">
              <a:lnSpc>
                <a:spcPct val="115000"/>
              </a:lnSpc>
              <a:spcAft>
                <a:spcPts val="400"/>
              </a:spcAft>
            </a:pPr>
            <a:r>
              <a:rPr sz="3000" b="1" i="0" dirty="0">
                <a:solidFill>
                  <a:srgbClr val="2A2D30"/>
                </a:solidFill>
                <a:latin typeface="Georgia"/>
              </a:rPr>
              <a:t>Group Play, Transition </a:t>
            </a:r>
            <a:r>
              <a:rPr lang="en-GB" sz="3000" b="1" i="0" dirty="0">
                <a:solidFill>
                  <a:srgbClr val="2A2D30"/>
                </a:solidFill>
                <a:latin typeface="Georgia"/>
              </a:rPr>
              <a:t>and</a:t>
            </a:r>
            <a:r>
              <a:rPr sz="3000" b="1" i="0" dirty="0">
                <a:solidFill>
                  <a:srgbClr val="2A2D30"/>
                </a:solidFill>
                <a:latin typeface="Georgia"/>
              </a:rPr>
              <a:t> Developmental Impact</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Rectangle 4"/>
          <p:cNvSpPr/>
          <p:nvPr/>
        </p:nvSpPr>
        <p:spPr>
          <a:xfrm>
            <a:off x="758952" y="1920240"/>
            <a:ext cx="82296" cy="1417320"/>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51560" y="1920240"/>
            <a:ext cx="10058400" cy="365760"/>
          </a:xfrm>
          <a:prstGeom prst="rect">
            <a:avLst/>
          </a:prstGeom>
          <a:noFill/>
        </p:spPr>
        <p:txBody>
          <a:bodyPr wrap="square" lIns="0" tIns="0" rIns="0" bIns="0" anchor="t">
            <a:spAutoFit/>
          </a:bodyPr>
          <a:lstStyle/>
          <a:p>
            <a:pPr algn="l">
              <a:lnSpc>
                <a:spcPct val="115000"/>
              </a:lnSpc>
              <a:spcAft>
                <a:spcPts val="400"/>
              </a:spcAft>
            </a:pPr>
            <a:r>
              <a:rPr sz="1800" b="1" i="0">
                <a:solidFill>
                  <a:srgbClr val="2A2D30"/>
                </a:solidFill>
                <a:latin typeface="Georgia"/>
              </a:rPr>
              <a:t>Difficulty engaging in group play</a:t>
            </a:r>
          </a:p>
        </p:txBody>
      </p:sp>
      <p:sp>
        <p:nvSpPr>
          <p:cNvPr id="7" name="TextBox 6"/>
          <p:cNvSpPr txBox="1"/>
          <p:nvPr/>
        </p:nvSpPr>
        <p:spPr>
          <a:xfrm>
            <a:off x="1051560" y="2331720"/>
            <a:ext cx="10149840" cy="554704"/>
          </a:xfrm>
          <a:prstGeom prst="rect">
            <a:avLst/>
          </a:prstGeom>
          <a:noFill/>
        </p:spPr>
        <p:txBody>
          <a:bodyPr wrap="square" lIns="0" tIns="0" rIns="0" bIns="0" anchor="t">
            <a:spAutoFit/>
          </a:bodyPr>
          <a:lstStyle/>
          <a:p>
            <a:pPr algn="l">
              <a:lnSpc>
                <a:spcPct val="140000"/>
              </a:lnSpc>
              <a:spcAft>
                <a:spcPts val="400"/>
              </a:spcAft>
            </a:pPr>
            <a:r>
              <a:rPr sz="1350" b="0" i="0" dirty="0">
                <a:solidFill>
                  <a:srgbClr val="4D5A53"/>
                </a:solidFill>
                <a:latin typeface="Calibri"/>
              </a:rPr>
              <a:t>Play is the primary arena for developing initiative (Stage 3). Avoidance may reflect fear of rejection or of “getting it wrong” — guilt rather than genuine disinterest. Parallel play with a trusted adult is the developmental bridge to peer participation (Erikson, 1950; Slee </a:t>
            </a:r>
            <a:r>
              <a:rPr lang="en-GB" sz="1350" b="0" i="0" dirty="0">
                <a:solidFill>
                  <a:srgbClr val="4D5A53"/>
                </a:solidFill>
                <a:latin typeface="Calibri"/>
              </a:rPr>
              <a:t>and</a:t>
            </a:r>
            <a:r>
              <a:rPr sz="1350" b="0" i="0" dirty="0">
                <a:solidFill>
                  <a:srgbClr val="4D5A53"/>
                </a:solidFill>
                <a:latin typeface="Calibri"/>
              </a:rPr>
              <a:t> Shields, 2021).</a:t>
            </a:r>
          </a:p>
        </p:txBody>
      </p:sp>
      <p:sp>
        <p:nvSpPr>
          <p:cNvPr id="8" name="Rectangle 7"/>
          <p:cNvSpPr/>
          <p:nvPr/>
        </p:nvSpPr>
        <p:spPr>
          <a:xfrm>
            <a:off x="758952" y="3611880"/>
            <a:ext cx="82296" cy="1417320"/>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51560" y="3611880"/>
            <a:ext cx="10058400" cy="292324"/>
          </a:xfrm>
          <a:prstGeom prst="rect">
            <a:avLst/>
          </a:prstGeom>
          <a:noFill/>
        </p:spPr>
        <p:txBody>
          <a:bodyPr wrap="square" lIns="0" tIns="0" rIns="0" bIns="0" anchor="t">
            <a:spAutoFit/>
          </a:bodyPr>
          <a:lstStyle/>
          <a:p>
            <a:pPr algn="l">
              <a:lnSpc>
                <a:spcPct val="115000"/>
              </a:lnSpc>
              <a:spcAft>
                <a:spcPts val="400"/>
              </a:spcAft>
            </a:pPr>
            <a:r>
              <a:rPr sz="1800" b="1" i="0" dirty="0">
                <a:solidFill>
                  <a:srgbClr val="2A2D30"/>
                </a:solidFill>
                <a:latin typeface="Georgia"/>
              </a:rPr>
              <a:t>Recent transition </a:t>
            </a:r>
            <a:r>
              <a:rPr lang="en-GB" sz="1800" b="1" i="0" dirty="0">
                <a:solidFill>
                  <a:srgbClr val="2A2D30"/>
                </a:solidFill>
                <a:latin typeface="Georgia"/>
              </a:rPr>
              <a:t>and</a:t>
            </a:r>
            <a:r>
              <a:rPr sz="1800" b="1" i="0" dirty="0">
                <a:solidFill>
                  <a:srgbClr val="2A2D30"/>
                </a:solidFill>
                <a:latin typeface="Georgia"/>
              </a:rPr>
              <a:t> disrupted childcare</a:t>
            </a:r>
          </a:p>
        </p:txBody>
      </p:sp>
      <p:sp>
        <p:nvSpPr>
          <p:cNvPr id="10" name="TextBox 9"/>
          <p:cNvSpPr txBox="1"/>
          <p:nvPr/>
        </p:nvSpPr>
        <p:spPr>
          <a:xfrm>
            <a:off x="1051560" y="4023360"/>
            <a:ext cx="10149840" cy="845552"/>
          </a:xfrm>
          <a:prstGeom prst="rect">
            <a:avLst/>
          </a:prstGeom>
          <a:noFill/>
        </p:spPr>
        <p:txBody>
          <a:bodyPr wrap="square" lIns="0" tIns="0" rIns="0" bIns="0" anchor="t">
            <a:spAutoFit/>
          </a:bodyPr>
          <a:lstStyle/>
          <a:p>
            <a:pPr algn="l">
              <a:lnSpc>
                <a:spcPct val="140000"/>
              </a:lnSpc>
              <a:spcAft>
                <a:spcPts val="400"/>
              </a:spcAft>
            </a:pPr>
            <a:r>
              <a:rPr sz="1350" b="0" i="0" dirty="0">
                <a:solidFill>
                  <a:srgbClr val="4D5A53"/>
                </a:solidFill>
                <a:latin typeface="Calibri"/>
              </a:rPr>
              <a:t>Transition interrupts the gradual </a:t>
            </a:r>
            <a:r>
              <a:rPr lang="en-GB" sz="1350" dirty="0">
                <a:solidFill>
                  <a:srgbClr val="4D5A53"/>
                </a:solidFill>
                <a:latin typeface="Calibri"/>
              </a:rPr>
              <a:t>independence</a:t>
            </a:r>
            <a:r>
              <a:rPr sz="1350" b="0" i="0" dirty="0">
                <a:solidFill>
                  <a:srgbClr val="4D5A53"/>
                </a:solidFill>
                <a:latin typeface="Calibri"/>
              </a:rPr>
              <a:t>-building process. Regression (clinging, baby talk, silence) is common when a child's sense of control is shaken. Consistency across home and setting is essential: inconsistent responses reinforce doubt and delay the return to initiative (Newman </a:t>
            </a:r>
            <a:r>
              <a:rPr lang="en-GB" sz="1350" dirty="0">
                <a:solidFill>
                  <a:srgbClr val="4D5A53"/>
                </a:solidFill>
                <a:latin typeface="Calibri"/>
              </a:rPr>
              <a:t>and </a:t>
            </a:r>
            <a:r>
              <a:rPr sz="1350" b="0" i="0" dirty="0">
                <a:solidFill>
                  <a:srgbClr val="4D5A53"/>
                </a:solidFill>
                <a:latin typeface="Calibri"/>
              </a:rPr>
              <a:t>Newman, 2020).</a:t>
            </a:r>
          </a:p>
        </p:txBody>
      </p:sp>
      <p:sp>
        <p:nvSpPr>
          <p:cNvPr id="11" name="Rectangle 10"/>
          <p:cNvSpPr/>
          <p:nvPr/>
        </p:nvSpPr>
        <p:spPr>
          <a:xfrm>
            <a:off x="758952" y="5349240"/>
            <a:ext cx="10671048" cy="594360"/>
          </a:xfrm>
          <a:prstGeom prst="rect">
            <a:avLst/>
          </a:prstGeom>
          <a:solidFill>
            <a:srgbClr val="DCE6D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914400" y="5433882"/>
            <a:ext cx="10332720" cy="479940"/>
          </a:xfrm>
          <a:prstGeom prst="rect">
            <a:avLst/>
          </a:prstGeom>
          <a:noFill/>
        </p:spPr>
        <p:txBody>
          <a:bodyPr wrap="square" lIns="0" tIns="0" rIns="0" bIns="0" anchor="ctr">
            <a:spAutoFit/>
          </a:bodyPr>
          <a:lstStyle/>
          <a:p>
            <a:pPr algn="l">
              <a:lnSpc>
                <a:spcPct val="130000"/>
              </a:lnSpc>
              <a:spcAft>
                <a:spcPts val="500"/>
              </a:spcAft>
            </a:pPr>
            <a:r>
              <a:rPr sz="1250" b="1" i="0" dirty="0">
                <a:solidFill>
                  <a:srgbClr val="2A2D30"/>
                </a:solidFill>
                <a:latin typeface="Calibri"/>
              </a:rPr>
              <a:t>Overall: </a:t>
            </a:r>
            <a:r>
              <a:rPr sz="1250" b="0" i="0" dirty="0">
                <a:solidFill>
                  <a:srgbClr val="2A2D30"/>
                </a:solidFill>
                <a:latin typeface="Calibri"/>
              </a:rPr>
              <a:t>Shona's behaviors are best read as a </a:t>
            </a:r>
            <a:r>
              <a:rPr sz="1250" b="0" i="1" dirty="0">
                <a:solidFill>
                  <a:srgbClr val="2A2D30"/>
                </a:solidFill>
                <a:latin typeface="Calibri"/>
              </a:rPr>
              <a:t>temporary retreat from </a:t>
            </a:r>
            <a:r>
              <a:rPr lang="en-GB" sz="1250" i="1" dirty="0">
                <a:solidFill>
                  <a:srgbClr val="2A2D30"/>
                </a:solidFill>
                <a:latin typeface="Calibri"/>
              </a:rPr>
              <a:t>independence</a:t>
            </a:r>
            <a:r>
              <a:rPr sz="1250" b="0" i="1" dirty="0">
                <a:solidFill>
                  <a:srgbClr val="2A2D30"/>
                </a:solidFill>
                <a:latin typeface="Calibri"/>
              </a:rPr>
              <a:t> and initiative</a:t>
            </a:r>
            <a:r>
              <a:rPr sz="1250" b="0" i="0" dirty="0">
                <a:solidFill>
                  <a:srgbClr val="2A2D30"/>
                </a:solidFill>
                <a:latin typeface="Calibri"/>
              </a:rPr>
              <a:t> under uncertainty — not fixed traits. With consistent, encouraging support, will and purpose can be rebuilt.</a:t>
            </a:r>
          </a:p>
        </p:txBody>
      </p:sp>
      <p:cxnSp>
        <p:nvCxnSpPr>
          <p:cNvPr id="13" name="Connector 12"/>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14" name="TextBox 13"/>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5" name="TextBox 14"/>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05 / 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04 · PRACTICAL STRATEGIES (1/2)</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Theory-Driven Nursery Interventions</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graphicFrame>
        <p:nvGraphicFramePr>
          <p:cNvPr id="5" name="Table 4"/>
          <p:cNvGraphicFramePr>
            <a:graphicFrameLocks noGrp="1"/>
          </p:cNvGraphicFramePr>
          <p:nvPr>
            <p:extLst>
              <p:ext uri="{D42A27DB-BD31-4B8C-83A1-F6EECF244321}">
                <p14:modId xmlns:p14="http://schemas.microsoft.com/office/powerpoint/2010/main" val="1777035494"/>
              </p:ext>
            </p:extLst>
          </p:nvPr>
        </p:nvGraphicFramePr>
        <p:xfrm>
          <a:off x="758952" y="1828800"/>
          <a:ext cx="10671048" cy="3977640"/>
        </p:xfrm>
        <a:graphic>
          <a:graphicData uri="http://schemas.openxmlformats.org/drawingml/2006/table">
            <a:tbl>
              <a:tblPr firstRow="1" bandRow="1">
                <a:tableStyleId>{5C22544A-7EE6-4342-B048-85BDC9FD1C3A}</a:tableStyleId>
              </a:tblPr>
              <a:tblGrid>
                <a:gridCol w="283464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4178808">
                  <a:extLst>
                    <a:ext uri="{9D8B030D-6E8A-4147-A177-3AD203B41FA5}">
                      <a16:colId xmlns:a16="http://schemas.microsoft.com/office/drawing/2014/main" val="20002"/>
                    </a:ext>
                  </a:extLst>
                </a:gridCol>
              </a:tblGrid>
              <a:tr h="411480">
                <a:tc>
                  <a:txBody>
                    <a:bodyPr/>
                    <a:lstStyle/>
                    <a:p>
                      <a:pPr algn="ctr"/>
                      <a:r>
                        <a:rPr sz="1150" b="1">
                          <a:solidFill>
                            <a:srgbClr val="FFFFFF"/>
                          </a:solidFill>
                          <a:latin typeface="Calibri"/>
                        </a:rPr>
                        <a:t>Strategy</a:t>
                      </a:r>
                    </a:p>
                  </a:txBody>
                  <a:tcPr>
                    <a:solidFill>
                      <a:srgbClr val="4C7A5A"/>
                    </a:solidFill>
                  </a:tcPr>
                </a:tc>
                <a:tc>
                  <a:txBody>
                    <a:bodyPr/>
                    <a:lstStyle/>
                    <a:p>
                      <a:pPr algn="ctr"/>
                      <a:r>
                        <a:rPr sz="1150" b="1">
                          <a:solidFill>
                            <a:srgbClr val="FFFFFF"/>
                          </a:solidFill>
                          <a:latin typeface="Calibri"/>
                        </a:rPr>
                        <a:t>Erikson link</a:t>
                      </a:r>
                    </a:p>
                  </a:txBody>
                  <a:tcPr>
                    <a:solidFill>
                      <a:srgbClr val="4C7A5A"/>
                    </a:solidFill>
                  </a:tcPr>
                </a:tc>
                <a:tc>
                  <a:txBody>
                    <a:bodyPr/>
                    <a:lstStyle/>
                    <a:p>
                      <a:pPr algn="ctr"/>
                      <a:r>
                        <a:rPr sz="1150" b="1">
                          <a:solidFill>
                            <a:srgbClr val="FFFFFF"/>
                          </a:solidFill>
                          <a:latin typeface="Calibri"/>
                        </a:rPr>
                        <a:t>How it supports Shona</a:t>
                      </a:r>
                    </a:p>
                  </a:txBody>
                  <a:tcPr>
                    <a:solidFill>
                      <a:srgbClr val="4C7A5A"/>
                    </a:solidFill>
                  </a:tcPr>
                </a:tc>
                <a:extLst>
                  <a:ext uri="{0D108BD9-81ED-4DB2-BD59-A6C34878D82A}">
                    <a16:rowId xmlns:a16="http://schemas.microsoft.com/office/drawing/2014/main" val="10000"/>
                  </a:ext>
                </a:extLst>
              </a:tr>
              <a:tr h="1188720">
                <a:tc>
                  <a:txBody>
                    <a:bodyPr/>
                    <a:lstStyle/>
                    <a:p>
                      <a:pPr>
                        <a:lnSpc>
                          <a:spcPct val="120000"/>
                        </a:lnSpc>
                      </a:pPr>
                      <a:r>
                        <a:rPr sz="1150" b="1" dirty="0">
                          <a:solidFill>
                            <a:srgbClr val="2A2D30"/>
                          </a:solidFill>
                          <a:latin typeface="Calibri"/>
                        </a:rPr>
                        <a:t>Key person </a:t>
                      </a:r>
                      <a:r>
                        <a:rPr lang="en-GB" sz="1150" b="1" dirty="0">
                          <a:solidFill>
                            <a:srgbClr val="2A2D30"/>
                          </a:solidFill>
                          <a:latin typeface="Calibri"/>
                        </a:rPr>
                        <a:t>and</a:t>
                      </a:r>
                      <a:r>
                        <a:rPr sz="1150" b="1" dirty="0">
                          <a:solidFill>
                            <a:srgbClr val="2A2D30"/>
                          </a:solidFill>
                          <a:latin typeface="Calibri"/>
                        </a:rPr>
                        <a:t> gradual separation rituals</a:t>
                      </a:r>
                    </a:p>
                  </a:txBody>
                  <a:tcPr>
                    <a:solidFill>
                      <a:srgbClr val="F7F3E8"/>
                    </a:solidFill>
                  </a:tcPr>
                </a:tc>
                <a:tc>
                  <a:txBody>
                    <a:bodyPr/>
                    <a:lstStyle/>
                    <a:p>
                      <a:pPr>
                        <a:lnSpc>
                          <a:spcPct val="120000"/>
                        </a:lnSpc>
                      </a:pPr>
                      <a:r>
                        <a:rPr sz="1150" dirty="0">
                          <a:solidFill>
                            <a:srgbClr val="4D5A53"/>
                          </a:solidFill>
                          <a:latin typeface="Calibri"/>
                        </a:rPr>
                        <a:t>Rebuilds trust (Stage 1), the secure base for </a:t>
                      </a:r>
                      <a:r>
                        <a:rPr lang="en-GB" sz="1150" dirty="0">
                          <a:solidFill>
                            <a:srgbClr val="4D5A53"/>
                          </a:solidFill>
                          <a:latin typeface="Calibri"/>
                        </a:rPr>
                        <a:t>autonomy</a:t>
                      </a:r>
                      <a:r>
                        <a:rPr sz="1150" dirty="0">
                          <a:solidFill>
                            <a:srgbClr val="4D5A53"/>
                          </a:solidFill>
                          <a:latin typeface="Calibri"/>
                        </a:rPr>
                        <a:t>. Predictable goodbyes reduce uncertainty.</a:t>
                      </a:r>
                    </a:p>
                  </a:txBody>
                  <a:tcPr>
                    <a:solidFill>
                      <a:srgbClr val="F7F3E8"/>
                    </a:solidFill>
                  </a:tcPr>
                </a:tc>
                <a:tc>
                  <a:txBody>
                    <a:bodyPr/>
                    <a:lstStyle/>
                    <a:p>
                      <a:pPr>
                        <a:lnSpc>
                          <a:spcPct val="120000"/>
                        </a:lnSpc>
                      </a:pPr>
                      <a:r>
                        <a:rPr sz="1150">
                          <a:solidFill>
                            <a:srgbClr val="4D5A53"/>
                          </a:solidFill>
                          <a:latin typeface="Calibri"/>
                        </a:rPr>
                        <a:t>Emotional: lowers anxiety. Social: safe base to explore peers. Physical: calmer stress response.</a:t>
                      </a:r>
                    </a:p>
                  </a:txBody>
                  <a:tcPr>
                    <a:solidFill>
                      <a:srgbClr val="F7F3E8"/>
                    </a:solidFill>
                  </a:tcPr>
                </a:tc>
                <a:extLst>
                  <a:ext uri="{0D108BD9-81ED-4DB2-BD59-A6C34878D82A}">
                    <a16:rowId xmlns:a16="http://schemas.microsoft.com/office/drawing/2014/main" val="10001"/>
                  </a:ext>
                </a:extLst>
              </a:tr>
              <a:tr h="1188720">
                <a:tc>
                  <a:txBody>
                    <a:bodyPr/>
                    <a:lstStyle/>
                    <a:p>
                      <a:pPr>
                        <a:lnSpc>
                          <a:spcPct val="120000"/>
                        </a:lnSpc>
                      </a:pPr>
                      <a:r>
                        <a:rPr sz="1150" b="1" dirty="0">
                          <a:solidFill>
                            <a:srgbClr val="2A2D30"/>
                          </a:solidFill>
                          <a:latin typeface="Calibri"/>
                        </a:rPr>
                        <a:t>Choice </a:t>
                      </a:r>
                      <a:r>
                        <a:rPr lang="en-GB" sz="1150" b="1" dirty="0">
                          <a:solidFill>
                            <a:srgbClr val="2A2D30"/>
                          </a:solidFill>
                          <a:latin typeface="Calibri"/>
                        </a:rPr>
                        <a:t>and</a:t>
                      </a:r>
                      <a:r>
                        <a:rPr sz="1150" b="1" dirty="0">
                          <a:solidFill>
                            <a:srgbClr val="2A2D30"/>
                          </a:solidFill>
                          <a:latin typeface="Calibri"/>
                        </a:rPr>
                        <a:t> independence opportunities (“red or blue cup?”; self-dressing)</a:t>
                      </a:r>
                    </a:p>
                  </a:txBody>
                  <a:tcPr>
                    <a:solidFill>
                      <a:srgbClr val="F0ECDD"/>
                    </a:solidFill>
                  </a:tcPr>
                </a:tc>
                <a:tc>
                  <a:txBody>
                    <a:bodyPr/>
                    <a:lstStyle/>
                    <a:p>
                      <a:pPr>
                        <a:lnSpc>
                          <a:spcPct val="120000"/>
                        </a:lnSpc>
                      </a:pPr>
                      <a:r>
                        <a:rPr sz="1150" dirty="0">
                          <a:solidFill>
                            <a:srgbClr val="4D5A53"/>
                          </a:solidFill>
                          <a:latin typeface="Calibri"/>
                        </a:rPr>
                        <a:t>Fosters </a:t>
                      </a:r>
                      <a:r>
                        <a:rPr lang="en-GB" sz="1150" dirty="0">
                          <a:solidFill>
                            <a:srgbClr val="4D5A53"/>
                          </a:solidFill>
                          <a:latin typeface="Calibri"/>
                        </a:rPr>
                        <a:t>independence </a:t>
                      </a:r>
                      <a:r>
                        <a:rPr sz="1150" dirty="0">
                          <a:solidFill>
                            <a:srgbClr val="4D5A53"/>
                          </a:solidFill>
                          <a:latin typeface="Calibri"/>
                        </a:rPr>
                        <a:t>(Stage 2). Small choices restore a sense of control and prevent shame.</a:t>
                      </a:r>
                    </a:p>
                  </a:txBody>
                  <a:tcPr>
                    <a:solidFill>
                      <a:srgbClr val="F0ECDD"/>
                    </a:solidFill>
                  </a:tcPr>
                </a:tc>
                <a:tc>
                  <a:txBody>
                    <a:bodyPr/>
                    <a:lstStyle/>
                    <a:p>
                      <a:pPr>
                        <a:lnSpc>
                          <a:spcPct val="120000"/>
                        </a:lnSpc>
                      </a:pPr>
                      <a:r>
                        <a:rPr sz="1150">
                          <a:solidFill>
                            <a:srgbClr val="4D5A53"/>
                          </a:solidFill>
                          <a:latin typeface="Calibri"/>
                        </a:rPr>
                        <a:t>Emotional: agency. Cognitive: decision-making. Physical: fine/gross motor independence. Praise effort, not just result.</a:t>
                      </a:r>
                    </a:p>
                  </a:txBody>
                  <a:tcPr>
                    <a:solidFill>
                      <a:srgbClr val="F0ECDD"/>
                    </a:solidFill>
                  </a:tcPr>
                </a:tc>
                <a:extLst>
                  <a:ext uri="{0D108BD9-81ED-4DB2-BD59-A6C34878D82A}">
                    <a16:rowId xmlns:a16="http://schemas.microsoft.com/office/drawing/2014/main" val="10002"/>
                  </a:ext>
                </a:extLst>
              </a:tr>
              <a:tr h="1188720">
                <a:tc>
                  <a:txBody>
                    <a:bodyPr/>
                    <a:lstStyle/>
                    <a:p>
                      <a:pPr>
                        <a:lnSpc>
                          <a:spcPct val="120000"/>
                        </a:lnSpc>
                      </a:pPr>
                      <a:r>
                        <a:rPr sz="1150" b="1">
                          <a:solidFill>
                            <a:srgbClr val="2A2D30"/>
                          </a:solidFill>
                          <a:latin typeface="Calibri"/>
                        </a:rPr>
                        <a:t>Play-based initiation: parallel → small-group play, adult models joining in</a:t>
                      </a:r>
                    </a:p>
                  </a:txBody>
                  <a:tcPr>
                    <a:solidFill>
                      <a:srgbClr val="F7F3E8"/>
                    </a:solidFill>
                  </a:tcPr>
                </a:tc>
                <a:tc>
                  <a:txBody>
                    <a:bodyPr/>
                    <a:lstStyle/>
                    <a:p>
                      <a:pPr>
                        <a:lnSpc>
                          <a:spcPct val="120000"/>
                        </a:lnSpc>
                      </a:pPr>
                      <a:r>
                        <a:rPr sz="1150">
                          <a:solidFill>
                            <a:srgbClr val="4D5A53"/>
                          </a:solidFill>
                          <a:latin typeface="Calibri"/>
                        </a:rPr>
                        <a:t>Play is the arena of initiative (Stage 3). Low-pressure entry reduces fear of “getting it wrong.”</a:t>
                      </a:r>
                    </a:p>
                  </a:txBody>
                  <a:tcPr>
                    <a:solidFill>
                      <a:srgbClr val="F7F3E8"/>
                    </a:solidFill>
                  </a:tcPr>
                </a:tc>
                <a:tc>
                  <a:txBody>
                    <a:bodyPr/>
                    <a:lstStyle/>
                    <a:p>
                      <a:pPr>
                        <a:lnSpc>
                          <a:spcPct val="120000"/>
                        </a:lnSpc>
                      </a:pPr>
                      <a:r>
                        <a:rPr sz="1150" dirty="0">
                          <a:solidFill>
                            <a:srgbClr val="4D5A53"/>
                          </a:solidFill>
                          <a:latin typeface="Calibri"/>
                        </a:rPr>
                        <a:t>Social: observation to participation. Verbal: play naturally generates talk. No pressure to speak.</a:t>
                      </a:r>
                    </a:p>
                  </a:txBody>
                  <a:tcPr>
                    <a:solidFill>
                      <a:srgbClr val="F7F3E8"/>
                    </a:solidFill>
                  </a:tcPr>
                </a:tc>
                <a:extLst>
                  <a:ext uri="{0D108BD9-81ED-4DB2-BD59-A6C34878D82A}">
                    <a16:rowId xmlns:a16="http://schemas.microsoft.com/office/drawing/2014/main" val="10003"/>
                  </a:ext>
                </a:extLst>
              </a:tr>
            </a:tbl>
          </a:graphicData>
        </a:graphic>
      </p:graphicFrame>
      <p:cxnSp>
        <p:nvCxnSpPr>
          <p:cNvPr id="6" name="Connector 5"/>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8" name="TextBox 7"/>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06 / 12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04 · PRACTICAL STRATEGIES (2/2)</a:t>
            </a:r>
          </a:p>
        </p:txBody>
      </p:sp>
      <p:sp>
        <p:nvSpPr>
          <p:cNvPr id="3" name="TextBox 2"/>
          <p:cNvSpPr txBox="1"/>
          <p:nvPr/>
        </p:nvSpPr>
        <p:spPr>
          <a:xfrm>
            <a:off x="758952" y="822960"/>
            <a:ext cx="10698480" cy="487249"/>
          </a:xfrm>
          <a:prstGeom prst="rect">
            <a:avLst/>
          </a:prstGeom>
          <a:noFill/>
        </p:spPr>
        <p:txBody>
          <a:bodyPr wrap="square" lIns="0" tIns="0" rIns="0" bIns="0" anchor="t">
            <a:spAutoFit/>
          </a:bodyPr>
          <a:lstStyle/>
          <a:p>
            <a:pPr algn="l">
              <a:lnSpc>
                <a:spcPct val="115000"/>
              </a:lnSpc>
              <a:spcAft>
                <a:spcPts val="400"/>
              </a:spcAft>
            </a:pPr>
            <a:r>
              <a:rPr sz="3000" b="1" i="0" dirty="0">
                <a:solidFill>
                  <a:srgbClr val="2A2D30"/>
                </a:solidFill>
                <a:latin typeface="Georgia"/>
              </a:rPr>
              <a:t>Language, Partnership </a:t>
            </a:r>
            <a:r>
              <a:rPr lang="en-GB" sz="3000" b="1" i="0" dirty="0">
                <a:solidFill>
                  <a:srgbClr val="2A2D30"/>
                </a:solidFill>
                <a:latin typeface="Georgia"/>
              </a:rPr>
              <a:t>and</a:t>
            </a:r>
            <a:r>
              <a:rPr sz="3000" b="1" i="0" dirty="0">
                <a:solidFill>
                  <a:srgbClr val="2A2D30"/>
                </a:solidFill>
                <a:latin typeface="Georgia"/>
              </a:rPr>
              <a:t> Multi-Agency Support</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graphicFrame>
        <p:nvGraphicFramePr>
          <p:cNvPr id="5" name="Table 4"/>
          <p:cNvGraphicFramePr>
            <a:graphicFrameLocks noGrp="1"/>
          </p:cNvGraphicFramePr>
          <p:nvPr>
            <p:extLst>
              <p:ext uri="{D42A27DB-BD31-4B8C-83A1-F6EECF244321}">
                <p14:modId xmlns:p14="http://schemas.microsoft.com/office/powerpoint/2010/main" val="1506104273"/>
              </p:ext>
            </p:extLst>
          </p:nvPr>
        </p:nvGraphicFramePr>
        <p:xfrm>
          <a:off x="758952" y="1828800"/>
          <a:ext cx="10671048" cy="3977640"/>
        </p:xfrm>
        <a:graphic>
          <a:graphicData uri="http://schemas.openxmlformats.org/drawingml/2006/table">
            <a:tbl>
              <a:tblPr firstRow="1" bandRow="1">
                <a:tableStyleId>{5C22544A-7EE6-4342-B048-85BDC9FD1C3A}</a:tableStyleId>
              </a:tblPr>
              <a:tblGrid>
                <a:gridCol w="283464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4178808">
                  <a:extLst>
                    <a:ext uri="{9D8B030D-6E8A-4147-A177-3AD203B41FA5}">
                      <a16:colId xmlns:a16="http://schemas.microsoft.com/office/drawing/2014/main" val="20002"/>
                    </a:ext>
                  </a:extLst>
                </a:gridCol>
              </a:tblGrid>
              <a:tr h="411480">
                <a:tc>
                  <a:txBody>
                    <a:bodyPr/>
                    <a:lstStyle/>
                    <a:p>
                      <a:pPr algn="ctr"/>
                      <a:r>
                        <a:rPr sz="1150" b="1">
                          <a:solidFill>
                            <a:srgbClr val="FFFFFF"/>
                          </a:solidFill>
                          <a:latin typeface="Calibri"/>
                        </a:rPr>
                        <a:t>Strategy</a:t>
                      </a:r>
                    </a:p>
                  </a:txBody>
                  <a:tcPr>
                    <a:solidFill>
                      <a:srgbClr val="4C7A5A"/>
                    </a:solidFill>
                  </a:tcPr>
                </a:tc>
                <a:tc>
                  <a:txBody>
                    <a:bodyPr/>
                    <a:lstStyle/>
                    <a:p>
                      <a:pPr algn="ctr"/>
                      <a:r>
                        <a:rPr sz="1150" b="1">
                          <a:solidFill>
                            <a:srgbClr val="FFFFFF"/>
                          </a:solidFill>
                          <a:latin typeface="Calibri"/>
                        </a:rPr>
                        <a:t>Erikson link</a:t>
                      </a:r>
                    </a:p>
                  </a:txBody>
                  <a:tcPr>
                    <a:solidFill>
                      <a:srgbClr val="4C7A5A"/>
                    </a:solidFill>
                  </a:tcPr>
                </a:tc>
                <a:tc>
                  <a:txBody>
                    <a:bodyPr/>
                    <a:lstStyle/>
                    <a:p>
                      <a:pPr algn="ctr"/>
                      <a:r>
                        <a:rPr sz="1150" b="1">
                          <a:solidFill>
                            <a:srgbClr val="FFFFFF"/>
                          </a:solidFill>
                          <a:latin typeface="Calibri"/>
                        </a:rPr>
                        <a:t>Professionals involved</a:t>
                      </a:r>
                    </a:p>
                  </a:txBody>
                  <a:tcPr>
                    <a:solidFill>
                      <a:srgbClr val="4C7A5A"/>
                    </a:solidFill>
                  </a:tcPr>
                </a:tc>
                <a:extLst>
                  <a:ext uri="{0D108BD9-81ED-4DB2-BD59-A6C34878D82A}">
                    <a16:rowId xmlns:a16="http://schemas.microsoft.com/office/drawing/2014/main" val="10000"/>
                  </a:ext>
                </a:extLst>
              </a:tr>
              <a:tr h="1188720">
                <a:tc>
                  <a:txBody>
                    <a:bodyPr/>
                    <a:lstStyle/>
                    <a:p>
                      <a:pPr>
                        <a:lnSpc>
                          <a:spcPct val="120000"/>
                        </a:lnSpc>
                      </a:pPr>
                      <a:r>
                        <a:rPr sz="1150" b="1">
                          <a:solidFill>
                            <a:srgbClr val="2A2D30"/>
                          </a:solidFill>
                          <a:latin typeface="Calibri"/>
                        </a:rPr>
                        <a:t>Language-rich, low-pressure environment: puppets, singing, accept gestures; never force speech</a:t>
                      </a:r>
                    </a:p>
                  </a:txBody>
                  <a:tcPr>
                    <a:solidFill>
                      <a:srgbClr val="F7F3E8"/>
                    </a:solidFill>
                  </a:tcPr>
                </a:tc>
                <a:tc>
                  <a:txBody>
                    <a:bodyPr/>
                    <a:lstStyle/>
                    <a:p>
                      <a:pPr>
                        <a:lnSpc>
                          <a:spcPct val="120000"/>
                        </a:lnSpc>
                      </a:pPr>
                      <a:r>
                        <a:rPr sz="1150">
                          <a:solidFill>
                            <a:srgbClr val="4D5A53"/>
                          </a:solidFill>
                          <a:latin typeface="Calibri"/>
                        </a:rPr>
                        <a:t>Removes guilt around expression. Confidence precedes clarity; speech is a social act.</a:t>
                      </a:r>
                    </a:p>
                  </a:txBody>
                  <a:tcPr>
                    <a:solidFill>
                      <a:srgbClr val="F7F3E8"/>
                    </a:solidFill>
                  </a:tcPr>
                </a:tc>
                <a:tc>
                  <a:txBody>
                    <a:bodyPr/>
                    <a:lstStyle/>
                    <a:p>
                      <a:pPr>
                        <a:lnSpc>
                          <a:spcPct val="120000"/>
                        </a:lnSpc>
                      </a:pPr>
                      <a:r>
                        <a:rPr sz="1150" dirty="0">
                          <a:solidFill>
                            <a:srgbClr val="4D5A53"/>
                          </a:solidFill>
                          <a:latin typeface="Calibri"/>
                        </a:rPr>
                        <a:t>Nursery team → Speech </a:t>
                      </a:r>
                      <a:r>
                        <a:rPr lang="en-GB" sz="1150" dirty="0">
                          <a:solidFill>
                            <a:srgbClr val="4D5A53"/>
                          </a:solidFill>
                          <a:latin typeface="Calibri"/>
                        </a:rPr>
                        <a:t>and</a:t>
                      </a:r>
                      <a:r>
                        <a:rPr sz="1150" dirty="0">
                          <a:solidFill>
                            <a:srgbClr val="4D5A53"/>
                          </a:solidFill>
                          <a:latin typeface="Calibri"/>
                        </a:rPr>
                        <a:t> Language Therapist if limited progress after 8–12 weeks.</a:t>
                      </a:r>
                    </a:p>
                  </a:txBody>
                  <a:tcPr>
                    <a:solidFill>
                      <a:srgbClr val="F7F3E8"/>
                    </a:solidFill>
                  </a:tcPr>
                </a:tc>
                <a:extLst>
                  <a:ext uri="{0D108BD9-81ED-4DB2-BD59-A6C34878D82A}">
                    <a16:rowId xmlns:a16="http://schemas.microsoft.com/office/drawing/2014/main" val="10001"/>
                  </a:ext>
                </a:extLst>
              </a:tr>
              <a:tr h="1188720">
                <a:tc>
                  <a:txBody>
                    <a:bodyPr/>
                    <a:lstStyle/>
                    <a:p>
                      <a:pPr>
                        <a:lnSpc>
                          <a:spcPct val="120000"/>
                        </a:lnSpc>
                      </a:pPr>
                      <a:r>
                        <a:rPr sz="1150" b="1">
                          <a:solidFill>
                            <a:srgbClr val="2A2D30"/>
                          </a:solidFill>
                          <a:latin typeface="Calibri"/>
                        </a:rPr>
                        <a:t>Home–nursery partnership: shared routines, transition book with photos, consistent praise language</a:t>
                      </a:r>
                    </a:p>
                  </a:txBody>
                  <a:tcPr>
                    <a:solidFill>
                      <a:srgbClr val="F0ECDD"/>
                    </a:solidFill>
                  </a:tcPr>
                </a:tc>
                <a:tc>
                  <a:txBody>
                    <a:bodyPr/>
                    <a:lstStyle/>
                    <a:p>
                      <a:pPr>
                        <a:lnSpc>
                          <a:spcPct val="120000"/>
                        </a:lnSpc>
                      </a:pPr>
                      <a:r>
                        <a:rPr sz="1150">
                          <a:solidFill>
                            <a:srgbClr val="4D5A53"/>
                          </a:solidFill>
                          <a:latin typeface="Calibri"/>
                        </a:rPr>
                        <a:t>Erikson emphasises consistent social context across settings. Inconsistency reinforces doubt.</a:t>
                      </a:r>
                    </a:p>
                  </a:txBody>
                  <a:tcPr>
                    <a:solidFill>
                      <a:srgbClr val="F0ECDD"/>
                    </a:solidFill>
                  </a:tcPr>
                </a:tc>
                <a:tc>
                  <a:txBody>
                    <a:bodyPr/>
                    <a:lstStyle/>
                    <a:p>
                      <a:pPr>
                        <a:lnSpc>
                          <a:spcPct val="120000"/>
                        </a:lnSpc>
                      </a:pPr>
                      <a:r>
                        <a:rPr sz="1150">
                          <a:solidFill>
                            <a:srgbClr val="4D5A53"/>
                          </a:solidFill>
                          <a:latin typeface="Calibri"/>
                        </a:rPr>
                        <a:t>Key person ↔ parents/carers; regular check-ins; shared support plan. Safeguarding review if concerns arise.</a:t>
                      </a:r>
                    </a:p>
                  </a:txBody>
                  <a:tcPr>
                    <a:solidFill>
                      <a:srgbClr val="F0ECDD"/>
                    </a:solidFill>
                  </a:tcPr>
                </a:tc>
                <a:extLst>
                  <a:ext uri="{0D108BD9-81ED-4DB2-BD59-A6C34878D82A}">
                    <a16:rowId xmlns:a16="http://schemas.microsoft.com/office/drawing/2014/main" val="10002"/>
                  </a:ext>
                </a:extLst>
              </a:tr>
              <a:tr h="1188720">
                <a:tc>
                  <a:txBody>
                    <a:bodyPr/>
                    <a:lstStyle/>
                    <a:p>
                      <a:pPr>
                        <a:lnSpc>
                          <a:spcPct val="120000"/>
                        </a:lnSpc>
                      </a:pPr>
                      <a:r>
                        <a:rPr sz="1150" b="1" dirty="0">
                          <a:solidFill>
                            <a:srgbClr val="2A2D30"/>
                          </a:solidFill>
                          <a:latin typeface="Calibri"/>
                        </a:rPr>
                        <a:t>Structured observation </a:t>
                      </a:r>
                      <a:r>
                        <a:rPr lang="en-GB" sz="1150" b="1" dirty="0">
                          <a:solidFill>
                            <a:srgbClr val="2A2D30"/>
                          </a:solidFill>
                          <a:latin typeface="Calibri"/>
                        </a:rPr>
                        <a:t>and </a:t>
                      </a:r>
                      <a:r>
                        <a:rPr sz="1150" b="1" dirty="0">
                          <a:solidFill>
                            <a:srgbClr val="2A2D30"/>
                          </a:solidFill>
                          <a:latin typeface="Calibri"/>
                        </a:rPr>
                        <a:t>early referral: track calmness, play initiation, </a:t>
                      </a:r>
                      <a:r>
                        <a:rPr sz="1150" b="1" dirty="0" err="1">
                          <a:solidFill>
                            <a:srgbClr val="2A2D30"/>
                          </a:solidFill>
                          <a:latin typeface="Calibri"/>
                        </a:rPr>
                        <a:t>vocalisation</a:t>
                      </a:r>
                      <a:r>
                        <a:rPr sz="1150" b="1" dirty="0">
                          <a:solidFill>
                            <a:srgbClr val="2A2D30"/>
                          </a:solidFill>
                          <a:latin typeface="Calibri"/>
                        </a:rPr>
                        <a:t> weekly</a:t>
                      </a:r>
                    </a:p>
                  </a:txBody>
                  <a:tcPr>
                    <a:solidFill>
                      <a:srgbClr val="F7F3E8"/>
                    </a:solidFill>
                  </a:tcPr>
                </a:tc>
                <a:tc>
                  <a:txBody>
                    <a:bodyPr/>
                    <a:lstStyle/>
                    <a:p>
                      <a:pPr>
                        <a:lnSpc>
                          <a:spcPct val="120000"/>
                        </a:lnSpc>
                      </a:pPr>
                      <a:r>
                        <a:rPr sz="1150">
                          <a:solidFill>
                            <a:srgbClr val="4D5A53"/>
                          </a:solidFill>
                          <a:latin typeface="Calibri"/>
                        </a:rPr>
                        <a:t>Ensures difficulties are caught before they compound into fixed shame or withdrawal.</a:t>
                      </a:r>
                    </a:p>
                  </a:txBody>
                  <a:tcPr>
                    <a:solidFill>
                      <a:srgbClr val="F7F3E8"/>
                    </a:solidFill>
                  </a:tcPr>
                </a:tc>
                <a:tc>
                  <a:txBody>
                    <a:bodyPr/>
                    <a:lstStyle/>
                    <a:p>
                      <a:pPr>
                        <a:lnSpc>
                          <a:spcPct val="120000"/>
                        </a:lnSpc>
                      </a:pPr>
                      <a:r>
                        <a:rPr sz="1150" dirty="0">
                          <a:solidFill>
                            <a:srgbClr val="4D5A53"/>
                          </a:solidFill>
                          <a:latin typeface="Calibri"/>
                        </a:rPr>
                        <a:t>SENCO, Health Visitor, Early Years Support Team; multi-agency plan with named lead.</a:t>
                      </a:r>
                    </a:p>
                  </a:txBody>
                  <a:tcPr>
                    <a:solidFill>
                      <a:srgbClr val="F7F3E8"/>
                    </a:solidFill>
                  </a:tcPr>
                </a:tc>
                <a:extLst>
                  <a:ext uri="{0D108BD9-81ED-4DB2-BD59-A6C34878D82A}">
                    <a16:rowId xmlns:a16="http://schemas.microsoft.com/office/drawing/2014/main" val="10003"/>
                  </a:ext>
                </a:extLst>
              </a:tr>
            </a:tbl>
          </a:graphicData>
        </a:graphic>
      </p:graphicFrame>
      <p:cxnSp>
        <p:nvCxnSpPr>
          <p:cNvPr id="6" name="Connector 5"/>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8" name="TextBox 7"/>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07 / 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05 · NATURE VS NURTURE</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Biological and Environmental Influences on Shona</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828800"/>
            <a:ext cx="5029200" cy="365760"/>
          </a:xfrm>
          <a:prstGeom prst="rect">
            <a:avLst/>
          </a:prstGeom>
          <a:noFill/>
        </p:spPr>
        <p:txBody>
          <a:bodyPr wrap="square" lIns="0" tIns="0" rIns="0" bIns="0" anchor="t">
            <a:spAutoFit/>
          </a:bodyPr>
          <a:lstStyle/>
          <a:p>
            <a:pPr algn="l">
              <a:lnSpc>
                <a:spcPct val="115000"/>
              </a:lnSpc>
              <a:spcAft>
                <a:spcPts val="400"/>
              </a:spcAft>
            </a:pPr>
            <a:r>
              <a:rPr sz="1600" b="1" i="0">
                <a:solidFill>
                  <a:srgbClr val="4C7A5A"/>
                </a:solidFill>
                <a:latin typeface="Georgia"/>
              </a:rPr>
              <a:t>NATURE — biological foundations</a:t>
            </a:r>
          </a:p>
        </p:txBody>
      </p:sp>
      <p:sp>
        <p:nvSpPr>
          <p:cNvPr id="6" name="TextBox 5"/>
          <p:cNvSpPr txBox="1"/>
          <p:nvPr/>
        </p:nvSpPr>
        <p:spPr>
          <a:xfrm>
            <a:off x="758952" y="2286000"/>
            <a:ext cx="5029200" cy="2265300"/>
          </a:xfrm>
          <a:prstGeom prst="rect">
            <a:avLst/>
          </a:prstGeom>
          <a:noFill/>
        </p:spPr>
        <p:txBody>
          <a:bodyPr wrap="square" lIns="0" tIns="0" rIns="0" bIns="0" anchor="t">
            <a:spAutoFit/>
          </a:bodyPr>
          <a:lstStyle/>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Temperament:</a:t>
            </a:r>
            <a:r>
              <a:rPr sz="1300" b="0" i="0" dirty="0">
                <a:solidFill>
                  <a:srgbClr val="4D5A53"/>
                </a:solidFill>
                <a:latin typeface="Calibri"/>
              </a:rPr>
              <a:t> some children are constitutionally more reactive to change; high sensitivity amplifies separation distress (Thomas </a:t>
            </a:r>
            <a:r>
              <a:rPr lang="en-GB" sz="1300" b="0" i="0" dirty="0">
                <a:solidFill>
                  <a:srgbClr val="4D5A53"/>
                </a:solidFill>
                <a:latin typeface="Calibri"/>
              </a:rPr>
              <a:t>and</a:t>
            </a:r>
            <a:r>
              <a:rPr sz="1300" b="0" i="0" dirty="0">
                <a:solidFill>
                  <a:srgbClr val="4D5A53"/>
                </a:solidFill>
                <a:latin typeface="Calibri"/>
              </a:rPr>
              <a:t> Chess, in Slater, 2020).</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Brain development:</a:t>
            </a:r>
            <a:r>
              <a:rPr sz="1300" b="0" i="0" dirty="0">
                <a:solidFill>
                  <a:srgbClr val="4D5A53"/>
                </a:solidFill>
                <a:latin typeface="Calibri"/>
              </a:rPr>
              <a:t> early care shapes the amygdala and stress-response systems; unfamiliar settings can raise cortisol reactivity.</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Maturation:</a:t>
            </a:r>
            <a:r>
              <a:rPr sz="1300" b="0" i="0" dirty="0">
                <a:solidFill>
                  <a:srgbClr val="4D5A53"/>
                </a:solidFill>
                <a:latin typeface="Calibri"/>
              </a:rPr>
              <a:t> language and self-regulation unfold on individual timetables; age three is a wide window — slower pace is not necessarily deficit.</a:t>
            </a:r>
          </a:p>
        </p:txBody>
      </p:sp>
      <p:cxnSp>
        <p:nvCxnSpPr>
          <p:cNvPr id="7" name="Connector 6"/>
          <p:cNvCxnSpPr/>
          <p:nvPr/>
        </p:nvCxnSpPr>
        <p:spPr>
          <a:xfrm>
            <a:off x="6217920" y="1828800"/>
            <a:ext cx="0" cy="3474720"/>
          </a:xfrm>
          <a:prstGeom prst="line">
            <a:avLst/>
          </a:prstGeom>
          <a:ln w="12700">
            <a:solidFill>
              <a:srgbClr val="DCE6D6"/>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6537960" y="1828800"/>
            <a:ext cx="4846320" cy="365760"/>
          </a:xfrm>
          <a:prstGeom prst="rect">
            <a:avLst/>
          </a:prstGeom>
          <a:noFill/>
        </p:spPr>
        <p:txBody>
          <a:bodyPr wrap="square" lIns="0" tIns="0" rIns="0" bIns="0" anchor="t">
            <a:spAutoFit/>
          </a:bodyPr>
          <a:lstStyle/>
          <a:p>
            <a:pPr algn="l">
              <a:lnSpc>
                <a:spcPct val="115000"/>
              </a:lnSpc>
              <a:spcAft>
                <a:spcPts val="400"/>
              </a:spcAft>
            </a:pPr>
            <a:r>
              <a:rPr sz="1600" b="1" i="0">
                <a:solidFill>
                  <a:srgbClr val="4C7A5A"/>
                </a:solidFill>
                <a:latin typeface="Georgia"/>
              </a:rPr>
              <a:t>NURTURE — environmental context</a:t>
            </a:r>
          </a:p>
        </p:txBody>
      </p:sp>
      <p:sp>
        <p:nvSpPr>
          <p:cNvPr id="9" name="TextBox 8"/>
          <p:cNvSpPr txBox="1"/>
          <p:nvPr/>
        </p:nvSpPr>
        <p:spPr>
          <a:xfrm>
            <a:off x="6537960" y="2286000"/>
            <a:ext cx="4846320" cy="3200400"/>
          </a:xfrm>
          <a:prstGeom prst="rect">
            <a:avLst/>
          </a:prstGeom>
          <a:noFill/>
        </p:spPr>
        <p:txBody>
          <a:bodyPr wrap="square" lIns="0" tIns="0" rIns="0" bIns="0" anchor="t">
            <a:spAutoFit/>
          </a:bodyPr>
          <a:lstStyle/>
          <a:p>
            <a:pPr algn="l">
              <a:lnSpc>
                <a:spcPct val="135000"/>
              </a:lnSpc>
              <a:spcAft>
                <a:spcPts val="500"/>
              </a:spcAft>
            </a:pPr>
            <a:r>
              <a:rPr sz="1300" b="0" i="0">
                <a:solidFill>
                  <a:srgbClr val="4D5A53"/>
                </a:solidFill>
                <a:latin typeface="Calibri"/>
              </a:rPr>
              <a:t>•  </a:t>
            </a:r>
            <a:r>
              <a:rPr sz="1300" b="1" i="0">
                <a:solidFill>
                  <a:srgbClr val="2A2D30"/>
                </a:solidFill>
                <a:latin typeface="Calibri"/>
              </a:rPr>
              <a:t>Caregiving continuity:</a:t>
            </a:r>
            <a:r>
              <a:rPr sz="1300" b="0" i="0">
                <a:solidFill>
                  <a:srgbClr val="4D5A53"/>
                </a:solidFill>
                <a:latin typeface="Calibri"/>
              </a:rPr>
              <a:t> recent change disrupts trust-building; inconsistency deepens mistrust and doubt.</a:t>
            </a:r>
          </a:p>
          <a:p>
            <a:pPr algn="l">
              <a:lnSpc>
                <a:spcPct val="135000"/>
              </a:lnSpc>
              <a:spcAft>
                <a:spcPts val="500"/>
              </a:spcAft>
            </a:pPr>
            <a:r>
              <a:rPr sz="1300" b="0" i="0">
                <a:solidFill>
                  <a:srgbClr val="4D5A53"/>
                </a:solidFill>
                <a:latin typeface="Calibri"/>
              </a:rPr>
              <a:t>•  </a:t>
            </a:r>
            <a:r>
              <a:rPr sz="1300" b="1" i="0">
                <a:solidFill>
                  <a:srgbClr val="2A2D30"/>
                </a:solidFill>
                <a:latin typeface="Calibri"/>
              </a:rPr>
              <a:t>Social opportunity:</a:t>
            </a:r>
            <a:r>
              <a:rPr sz="1300" b="0" i="0">
                <a:solidFill>
                  <a:srgbClr val="4D5A53"/>
                </a:solidFill>
                <a:latin typeface="Calibri"/>
              </a:rPr>
              <a:t> limited prior peer contact may mean play-initiation is an unpractised skill — a gap, not unwillingness.</a:t>
            </a:r>
          </a:p>
          <a:p>
            <a:pPr algn="l">
              <a:lnSpc>
                <a:spcPct val="135000"/>
              </a:lnSpc>
              <a:spcAft>
                <a:spcPts val="500"/>
              </a:spcAft>
            </a:pPr>
            <a:r>
              <a:rPr sz="1300" b="0" i="0">
                <a:solidFill>
                  <a:srgbClr val="4D5A53"/>
                </a:solidFill>
                <a:latin typeface="Calibri"/>
              </a:rPr>
              <a:t>•  </a:t>
            </a:r>
            <a:r>
              <a:rPr sz="1300" b="1" i="0">
                <a:solidFill>
                  <a:srgbClr val="2A2D30"/>
                </a:solidFill>
                <a:latin typeface="Calibri"/>
              </a:rPr>
              <a:t>Responsiveness:</a:t>
            </a:r>
            <a:r>
              <a:rPr sz="1300" b="0" i="0">
                <a:solidFill>
                  <a:srgbClr val="4D5A53"/>
                </a:solidFill>
                <a:latin typeface="Calibri"/>
              </a:rPr>
              <a:t> encouragement grows initiative; correction or silence grows guilt. The setting's response is decisive.</a:t>
            </a:r>
          </a:p>
        </p:txBody>
      </p:sp>
      <p:sp>
        <p:nvSpPr>
          <p:cNvPr id="10" name="Rectangle 9"/>
          <p:cNvSpPr/>
          <p:nvPr/>
        </p:nvSpPr>
        <p:spPr>
          <a:xfrm>
            <a:off x="758952" y="5440680"/>
            <a:ext cx="10671048" cy="548640"/>
          </a:xfrm>
          <a:prstGeom prst="rect">
            <a:avLst/>
          </a:prstGeom>
          <a:solidFill>
            <a:srgbClr val="DCE6D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5504688"/>
            <a:ext cx="10332720" cy="457200"/>
          </a:xfrm>
          <a:prstGeom prst="rect">
            <a:avLst/>
          </a:prstGeom>
          <a:noFill/>
        </p:spPr>
        <p:txBody>
          <a:bodyPr wrap="square" lIns="0" tIns="0" rIns="0" bIns="0" anchor="ctr">
            <a:spAutoFit/>
          </a:bodyPr>
          <a:lstStyle/>
          <a:p>
            <a:pPr algn="l">
              <a:lnSpc>
                <a:spcPct val="130000"/>
              </a:lnSpc>
              <a:spcAft>
                <a:spcPts val="500"/>
              </a:spcAft>
            </a:pPr>
            <a:r>
              <a:rPr sz="1250" b="1" i="0">
                <a:solidFill>
                  <a:srgbClr val="2A2D30"/>
                </a:solidFill>
                <a:latin typeface="Calibri"/>
              </a:rPr>
              <a:t>Interaction, not either/or: </a:t>
            </a:r>
            <a:r>
              <a:rPr sz="1250" b="0" i="0">
                <a:solidFill>
                  <a:srgbClr val="2A2D30"/>
                </a:solidFill>
                <a:latin typeface="Calibri"/>
              </a:rPr>
              <a:t>Shona's temperament makes transitions harder, but warm, consistent, responsive nurture buffers this — exactly Erikson's epigenetic principle: biological timing + social experience = developmental outcome.</a:t>
            </a:r>
          </a:p>
        </p:txBody>
      </p:sp>
      <p:cxnSp>
        <p:nvCxnSpPr>
          <p:cNvPr id="12" name="Connector 11"/>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4" name="TextBox 13"/>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08 / 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06 · EVALUATION (1/2)</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Strengths and Limitations of Erikson's Theory</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828800"/>
            <a:ext cx="5029200" cy="365760"/>
          </a:xfrm>
          <a:prstGeom prst="rect">
            <a:avLst/>
          </a:prstGeom>
          <a:noFill/>
        </p:spPr>
        <p:txBody>
          <a:bodyPr wrap="square" lIns="0" tIns="0" rIns="0" bIns="0" anchor="t">
            <a:spAutoFit/>
          </a:bodyPr>
          <a:lstStyle/>
          <a:p>
            <a:pPr algn="l">
              <a:lnSpc>
                <a:spcPct val="115000"/>
              </a:lnSpc>
              <a:spcAft>
                <a:spcPts val="400"/>
              </a:spcAft>
            </a:pPr>
            <a:r>
              <a:rPr sz="1600" b="1" i="0">
                <a:solidFill>
                  <a:srgbClr val="4C7A5A"/>
                </a:solidFill>
                <a:latin typeface="Georgia"/>
              </a:rPr>
              <a:t>STRENGTHS for children like Shona</a:t>
            </a:r>
          </a:p>
        </p:txBody>
      </p:sp>
      <p:sp>
        <p:nvSpPr>
          <p:cNvPr id="6" name="TextBox 5"/>
          <p:cNvSpPr txBox="1"/>
          <p:nvPr/>
        </p:nvSpPr>
        <p:spPr>
          <a:xfrm>
            <a:off x="758952" y="2286000"/>
            <a:ext cx="5029200" cy="2933688"/>
          </a:xfrm>
          <a:prstGeom prst="rect">
            <a:avLst/>
          </a:prstGeom>
          <a:noFill/>
        </p:spPr>
        <p:txBody>
          <a:bodyPr wrap="square" lIns="0" tIns="0" rIns="0" bIns="0" anchor="t">
            <a:spAutoFit/>
          </a:bodyPr>
          <a:lstStyle/>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Lifespan scope:</a:t>
            </a:r>
            <a:r>
              <a:rPr sz="1300" b="0" i="0" dirty="0">
                <a:solidFill>
                  <a:srgbClr val="4D5A53"/>
                </a:solidFill>
                <a:latin typeface="Calibri"/>
              </a:rPr>
              <a:t> shows early struggles resurface later — motivates early intervention.</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Social focus:</a:t>
            </a:r>
            <a:r>
              <a:rPr sz="1300" b="0" i="0" dirty="0">
                <a:solidFill>
                  <a:srgbClr val="4D5A53"/>
                </a:solidFill>
                <a:latin typeface="Calibri"/>
              </a:rPr>
              <a:t> </a:t>
            </a:r>
            <a:r>
              <a:rPr sz="1300" b="0" i="0" dirty="0" err="1">
                <a:solidFill>
                  <a:srgbClr val="4D5A53"/>
                </a:solidFill>
                <a:latin typeface="Calibri"/>
              </a:rPr>
              <a:t>centres</a:t>
            </a:r>
            <a:r>
              <a:rPr sz="1300" b="0" i="0" dirty="0">
                <a:solidFill>
                  <a:srgbClr val="4D5A53"/>
                </a:solidFill>
                <a:latin typeface="Calibri"/>
              </a:rPr>
              <a:t> relationships and culture, not internal drives — directly usable in nursery.</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Actionable stages:</a:t>
            </a:r>
            <a:r>
              <a:rPr sz="1300" b="0" i="0" dirty="0">
                <a:solidFill>
                  <a:srgbClr val="4D5A53"/>
                </a:solidFill>
                <a:latin typeface="Calibri"/>
              </a:rPr>
              <a:t> practitioners can identify where a child is stuck and target support.</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Strengths-based:</a:t>
            </a:r>
            <a:r>
              <a:rPr sz="1300" b="0" i="0" dirty="0">
                <a:solidFill>
                  <a:srgbClr val="4D5A53"/>
                </a:solidFill>
                <a:latin typeface="Calibri"/>
              </a:rPr>
              <a:t> frames “virtues” to build, not deficits to fix — supports Shona's agency.</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Emotion </a:t>
            </a:r>
            <a:r>
              <a:rPr lang="en-GB" sz="1300" b="1" i="0" dirty="0">
                <a:solidFill>
                  <a:srgbClr val="2A2D30"/>
                </a:solidFill>
                <a:latin typeface="Calibri"/>
              </a:rPr>
              <a:t>and</a:t>
            </a:r>
            <a:r>
              <a:rPr sz="1300" b="1" i="0" dirty="0">
                <a:solidFill>
                  <a:srgbClr val="2A2D30"/>
                </a:solidFill>
                <a:latin typeface="Calibri"/>
              </a:rPr>
              <a:t> identity:</a:t>
            </a:r>
            <a:r>
              <a:rPr sz="1300" b="0" i="0" dirty="0">
                <a:solidFill>
                  <a:srgbClr val="4D5A53"/>
                </a:solidFill>
                <a:latin typeface="Calibri"/>
              </a:rPr>
              <a:t> addresses safety, confidence, belonging — Shona's core needs.</a:t>
            </a:r>
          </a:p>
        </p:txBody>
      </p:sp>
      <p:cxnSp>
        <p:nvCxnSpPr>
          <p:cNvPr id="7" name="Connector 6"/>
          <p:cNvCxnSpPr/>
          <p:nvPr/>
        </p:nvCxnSpPr>
        <p:spPr>
          <a:xfrm>
            <a:off x="6217920" y="1828800"/>
            <a:ext cx="0" cy="4023360"/>
          </a:xfrm>
          <a:prstGeom prst="line">
            <a:avLst/>
          </a:prstGeom>
          <a:ln w="12700">
            <a:solidFill>
              <a:srgbClr val="DCE6D6"/>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6537960" y="1828800"/>
            <a:ext cx="4846320" cy="365760"/>
          </a:xfrm>
          <a:prstGeom prst="rect">
            <a:avLst/>
          </a:prstGeom>
          <a:noFill/>
        </p:spPr>
        <p:txBody>
          <a:bodyPr wrap="square" lIns="0" tIns="0" rIns="0" bIns="0" anchor="t">
            <a:spAutoFit/>
          </a:bodyPr>
          <a:lstStyle/>
          <a:p>
            <a:pPr algn="l">
              <a:lnSpc>
                <a:spcPct val="115000"/>
              </a:lnSpc>
              <a:spcAft>
                <a:spcPts val="400"/>
              </a:spcAft>
            </a:pPr>
            <a:r>
              <a:rPr sz="1600" b="1" i="0">
                <a:solidFill>
                  <a:srgbClr val="8C4646"/>
                </a:solidFill>
                <a:latin typeface="Georgia"/>
              </a:rPr>
              <a:t>LIMITATIONS when applied to Shona</a:t>
            </a:r>
          </a:p>
        </p:txBody>
      </p:sp>
      <p:sp>
        <p:nvSpPr>
          <p:cNvPr id="9" name="TextBox 8"/>
          <p:cNvSpPr txBox="1"/>
          <p:nvPr/>
        </p:nvSpPr>
        <p:spPr>
          <a:xfrm>
            <a:off x="6537960" y="2286000"/>
            <a:ext cx="4846320" cy="2329420"/>
          </a:xfrm>
          <a:prstGeom prst="rect">
            <a:avLst/>
          </a:prstGeom>
          <a:noFill/>
        </p:spPr>
        <p:txBody>
          <a:bodyPr wrap="square" lIns="0" tIns="0" rIns="0" bIns="0" anchor="t">
            <a:spAutoFit/>
          </a:bodyPr>
          <a:lstStyle/>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Cultural bias:</a:t>
            </a:r>
            <a:r>
              <a:rPr sz="1300" b="0" i="0" dirty="0">
                <a:solidFill>
                  <a:srgbClr val="4D5A53"/>
                </a:solidFill>
                <a:latin typeface="Calibri"/>
              </a:rPr>
              <a:t> stages reflect Western individualism; may underfit collectivist families where group harmony precedes personal initiative.</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Limited empirical base:</a:t>
            </a:r>
            <a:r>
              <a:rPr sz="1300" b="0" i="0" dirty="0">
                <a:solidFill>
                  <a:srgbClr val="4D5A53"/>
                </a:solidFill>
                <a:latin typeface="Calibri"/>
              </a:rPr>
              <a:t> “initiative” and “purpose” are hard to measure objectively.</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Rigidity:</a:t>
            </a:r>
            <a:r>
              <a:rPr sz="1300" b="0" i="0" dirty="0">
                <a:solidFill>
                  <a:srgbClr val="4D5A53"/>
                </a:solidFill>
                <a:latin typeface="Calibri"/>
              </a:rPr>
              <a:t> stages overlap; a child can show initiative in one area but not another.</a:t>
            </a:r>
          </a:p>
          <a:p>
            <a:pPr algn="l">
              <a:lnSpc>
                <a:spcPct val="135000"/>
              </a:lnSpc>
              <a:spcAft>
                <a:spcPts val="500"/>
              </a:spcAft>
            </a:pPr>
            <a:r>
              <a:rPr sz="1300" b="0" i="0" dirty="0">
                <a:solidFill>
                  <a:srgbClr val="4D5A53"/>
                </a:solidFill>
                <a:latin typeface="Calibri"/>
              </a:rPr>
              <a:t>•  </a:t>
            </a:r>
            <a:r>
              <a:rPr sz="1300" b="1" i="0" dirty="0">
                <a:solidFill>
                  <a:srgbClr val="2A2D30"/>
                </a:solidFill>
                <a:latin typeface="Calibri"/>
              </a:rPr>
              <a:t>Underplays cognition </a:t>
            </a:r>
            <a:r>
              <a:rPr lang="en-GB" sz="1300" b="1" i="0" dirty="0">
                <a:solidFill>
                  <a:srgbClr val="2A2D30"/>
                </a:solidFill>
                <a:latin typeface="Calibri"/>
              </a:rPr>
              <a:t>and</a:t>
            </a:r>
            <a:r>
              <a:rPr sz="1300" b="1" i="0" dirty="0">
                <a:solidFill>
                  <a:srgbClr val="2A2D30"/>
                </a:solidFill>
                <a:latin typeface="Calibri"/>
              </a:rPr>
              <a:t> language:</a:t>
            </a:r>
            <a:r>
              <a:rPr sz="1300" b="0" i="0" dirty="0">
                <a:solidFill>
                  <a:srgbClr val="4D5A53"/>
                </a:solidFill>
                <a:latin typeface="Calibri"/>
              </a:rPr>
              <a:t> less guidance on how speech and thinking develop than Piaget or Vygotsky.</a:t>
            </a:r>
          </a:p>
        </p:txBody>
      </p:sp>
      <p:cxnSp>
        <p:nvCxnSpPr>
          <p:cNvPr id="10" name="Connector 9"/>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2" name="TextBox 11"/>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09 / 12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06 · EVALUATION (2/2)</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Alternative Lens: Bowlby's Attachment Theory</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828800"/>
            <a:ext cx="10698480" cy="777240"/>
          </a:xfrm>
          <a:prstGeom prst="rect">
            <a:avLst/>
          </a:prstGeom>
          <a:noFill/>
        </p:spPr>
        <p:txBody>
          <a:bodyPr wrap="square" lIns="0" tIns="0" rIns="0" bIns="0" anchor="t">
            <a:spAutoFit/>
          </a:bodyPr>
          <a:lstStyle/>
          <a:p>
            <a:pPr algn="l">
              <a:lnSpc>
                <a:spcPct val="130000"/>
              </a:lnSpc>
              <a:spcAft>
                <a:spcPts val="500"/>
              </a:spcAft>
            </a:pPr>
            <a:r>
              <a:rPr sz="1350" b="0" i="0">
                <a:solidFill>
                  <a:srgbClr val="4D5A53"/>
                </a:solidFill>
                <a:latin typeface="Calibri"/>
              </a:rPr>
              <a:t>Bowlby's attachment theory offers a </a:t>
            </a:r>
            <a:r>
              <a:rPr sz="1350" b="1" i="0">
                <a:solidFill>
                  <a:srgbClr val="2A2D30"/>
                </a:solidFill>
                <a:latin typeface="Calibri"/>
              </a:rPr>
              <a:t>deeper focus on the early caregiver bond</a:t>
            </a:r>
            <a:r>
              <a:rPr sz="1350" b="0" i="0">
                <a:solidFill>
                  <a:srgbClr val="4D5A53"/>
                </a:solidFill>
                <a:latin typeface="Calibri"/>
              </a:rPr>
              <a:t> and internal working models — it explains </a:t>
            </a:r>
            <a:r>
              <a:rPr sz="1350" b="0" i="1">
                <a:solidFill>
                  <a:srgbClr val="4D5A53"/>
                </a:solidFill>
                <a:latin typeface="Calibri"/>
              </a:rPr>
              <a:t>why</a:t>
            </a:r>
            <a:r>
              <a:rPr sz="1350" b="0" i="0">
                <a:solidFill>
                  <a:srgbClr val="4D5A53"/>
                </a:solidFill>
                <a:latin typeface="Calibri"/>
              </a:rPr>
              <a:t> separation feels so threatening to Shona, and why a secure base is non-negotiable (Bowlby, 1969; Ainsworth, 1978).</a:t>
            </a:r>
          </a:p>
        </p:txBody>
      </p:sp>
      <p:graphicFrame>
        <p:nvGraphicFramePr>
          <p:cNvPr id="6" name="Table 5"/>
          <p:cNvGraphicFramePr>
            <a:graphicFrameLocks noGrp="1"/>
          </p:cNvGraphicFramePr>
          <p:nvPr/>
        </p:nvGraphicFramePr>
        <p:xfrm>
          <a:off x="758952" y="2743200"/>
          <a:ext cx="10671048" cy="2468880"/>
        </p:xfrm>
        <a:graphic>
          <a:graphicData uri="http://schemas.openxmlformats.org/drawingml/2006/table">
            <a:tbl>
              <a:tblPr firstRow="1" bandRow="1">
                <a:tableStyleId>{5C22544A-7EE6-4342-B048-85BDC9FD1C3A}</a:tableStyleId>
              </a:tblPr>
              <a:tblGrid>
                <a:gridCol w="237744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gridCol w="4178808">
                  <a:extLst>
                    <a:ext uri="{9D8B030D-6E8A-4147-A177-3AD203B41FA5}">
                      <a16:colId xmlns:a16="http://schemas.microsoft.com/office/drawing/2014/main" val="20002"/>
                    </a:ext>
                  </a:extLst>
                </a:gridCol>
              </a:tblGrid>
              <a:tr h="411480">
                <a:tc>
                  <a:txBody>
                    <a:bodyPr/>
                    <a:lstStyle/>
                    <a:p>
                      <a:pPr algn="ctr"/>
                      <a:r>
                        <a:rPr sz="1150" b="1">
                          <a:solidFill>
                            <a:srgbClr val="FFFFFF"/>
                          </a:solidFill>
                          <a:latin typeface="Calibri"/>
                        </a:rPr>
                        <a:t>Dimension</a:t>
                      </a:r>
                    </a:p>
                  </a:txBody>
                  <a:tcPr>
                    <a:solidFill>
                      <a:srgbClr val="4C7A5A"/>
                    </a:solidFill>
                  </a:tcPr>
                </a:tc>
                <a:tc>
                  <a:txBody>
                    <a:bodyPr/>
                    <a:lstStyle/>
                    <a:p>
                      <a:pPr algn="ctr"/>
                      <a:r>
                        <a:rPr sz="1150" b="1">
                          <a:solidFill>
                            <a:srgbClr val="FFFFFF"/>
                          </a:solidFill>
                          <a:latin typeface="Calibri"/>
                        </a:rPr>
                        <a:t>Erikson — psychosocial</a:t>
                      </a:r>
                    </a:p>
                  </a:txBody>
                  <a:tcPr>
                    <a:solidFill>
                      <a:srgbClr val="4C7A5A"/>
                    </a:solidFill>
                  </a:tcPr>
                </a:tc>
                <a:tc>
                  <a:txBody>
                    <a:bodyPr/>
                    <a:lstStyle/>
                    <a:p>
                      <a:pPr algn="ctr"/>
                      <a:r>
                        <a:rPr sz="1150" b="1">
                          <a:solidFill>
                            <a:srgbClr val="FFFFFF"/>
                          </a:solidFill>
                          <a:latin typeface="Calibri"/>
                        </a:rPr>
                        <a:t>Bowlby — attachment</a:t>
                      </a:r>
                    </a:p>
                  </a:txBody>
                  <a:tcPr>
                    <a:solidFill>
                      <a:srgbClr val="4C7A5A"/>
                    </a:solidFill>
                  </a:tcPr>
                </a:tc>
                <a:extLst>
                  <a:ext uri="{0D108BD9-81ED-4DB2-BD59-A6C34878D82A}">
                    <a16:rowId xmlns:a16="http://schemas.microsoft.com/office/drawing/2014/main" val="10000"/>
                  </a:ext>
                </a:extLst>
              </a:tr>
              <a:tr h="685800">
                <a:tc>
                  <a:txBody>
                    <a:bodyPr/>
                    <a:lstStyle/>
                    <a:p>
                      <a:pPr>
                        <a:lnSpc>
                          <a:spcPct val="120000"/>
                        </a:lnSpc>
                      </a:pPr>
                      <a:r>
                        <a:rPr sz="1150" b="1">
                          <a:solidFill>
                            <a:srgbClr val="2A2D30"/>
                          </a:solidFill>
                          <a:latin typeface="Calibri"/>
                        </a:rPr>
                        <a:t>Core focus</a:t>
                      </a:r>
                    </a:p>
                  </a:txBody>
                  <a:tcPr>
                    <a:solidFill>
                      <a:srgbClr val="F7F3E8"/>
                    </a:solidFill>
                  </a:tcPr>
                </a:tc>
                <a:tc>
                  <a:txBody>
                    <a:bodyPr/>
                    <a:lstStyle/>
                    <a:p>
                      <a:pPr>
                        <a:lnSpc>
                          <a:spcPct val="120000"/>
                        </a:lnSpc>
                      </a:pPr>
                      <a:r>
                        <a:rPr sz="1150">
                          <a:solidFill>
                            <a:srgbClr val="4D5A53"/>
                          </a:solidFill>
                          <a:latin typeface="Calibri"/>
                        </a:rPr>
                        <a:t>Confidence, autonomy, initiative across stages</a:t>
                      </a:r>
                    </a:p>
                  </a:txBody>
                  <a:tcPr>
                    <a:solidFill>
                      <a:srgbClr val="F7F3E8"/>
                    </a:solidFill>
                  </a:tcPr>
                </a:tc>
                <a:tc>
                  <a:txBody>
                    <a:bodyPr/>
                    <a:lstStyle/>
                    <a:p>
                      <a:pPr>
                        <a:lnSpc>
                          <a:spcPct val="120000"/>
                        </a:lnSpc>
                      </a:pPr>
                      <a:r>
                        <a:rPr sz="1150">
                          <a:solidFill>
                            <a:srgbClr val="4D5A53"/>
                          </a:solidFill>
                          <a:latin typeface="Calibri"/>
                        </a:rPr>
                        <a:t>Security of the early caregiver bond</a:t>
                      </a:r>
                    </a:p>
                  </a:txBody>
                  <a:tcPr>
                    <a:solidFill>
                      <a:srgbClr val="F7F3E8"/>
                    </a:solidFill>
                  </a:tcPr>
                </a:tc>
                <a:extLst>
                  <a:ext uri="{0D108BD9-81ED-4DB2-BD59-A6C34878D82A}">
                    <a16:rowId xmlns:a16="http://schemas.microsoft.com/office/drawing/2014/main" val="10001"/>
                  </a:ext>
                </a:extLst>
              </a:tr>
              <a:tr h="685800">
                <a:tc>
                  <a:txBody>
                    <a:bodyPr/>
                    <a:lstStyle/>
                    <a:p>
                      <a:pPr>
                        <a:lnSpc>
                          <a:spcPct val="120000"/>
                        </a:lnSpc>
                      </a:pPr>
                      <a:r>
                        <a:rPr sz="1150" b="1">
                          <a:solidFill>
                            <a:srgbClr val="2A2D30"/>
                          </a:solidFill>
                          <a:latin typeface="Calibri"/>
                        </a:rPr>
                        <a:t>Best explains</a:t>
                      </a:r>
                    </a:p>
                  </a:txBody>
                  <a:tcPr>
                    <a:solidFill>
                      <a:srgbClr val="F0ECDD"/>
                    </a:solidFill>
                  </a:tcPr>
                </a:tc>
                <a:tc>
                  <a:txBody>
                    <a:bodyPr/>
                    <a:lstStyle/>
                    <a:p>
                      <a:pPr>
                        <a:lnSpc>
                          <a:spcPct val="120000"/>
                        </a:lnSpc>
                      </a:pPr>
                      <a:r>
                        <a:rPr sz="1150">
                          <a:solidFill>
                            <a:srgbClr val="4D5A53"/>
                          </a:solidFill>
                          <a:latin typeface="Calibri"/>
                        </a:rPr>
                        <a:t>Withdrawal from play, hesitation to speak, shame</a:t>
                      </a:r>
                    </a:p>
                  </a:txBody>
                  <a:tcPr>
                    <a:solidFill>
                      <a:srgbClr val="F0ECDD"/>
                    </a:solidFill>
                  </a:tcPr>
                </a:tc>
                <a:tc>
                  <a:txBody>
                    <a:bodyPr/>
                    <a:lstStyle/>
                    <a:p>
                      <a:pPr>
                        <a:lnSpc>
                          <a:spcPct val="120000"/>
                        </a:lnSpc>
                      </a:pPr>
                      <a:r>
                        <a:rPr sz="1150">
                          <a:solidFill>
                            <a:srgbClr val="4D5A53"/>
                          </a:solidFill>
                          <a:latin typeface="Calibri"/>
                        </a:rPr>
                        <a:t>Intensity of separation distress at drop-off</a:t>
                      </a:r>
                    </a:p>
                  </a:txBody>
                  <a:tcPr>
                    <a:solidFill>
                      <a:srgbClr val="F0ECDD"/>
                    </a:solidFill>
                  </a:tcPr>
                </a:tc>
                <a:extLst>
                  <a:ext uri="{0D108BD9-81ED-4DB2-BD59-A6C34878D82A}">
                    <a16:rowId xmlns:a16="http://schemas.microsoft.com/office/drawing/2014/main" val="10002"/>
                  </a:ext>
                </a:extLst>
              </a:tr>
              <a:tr h="685800">
                <a:tc>
                  <a:txBody>
                    <a:bodyPr/>
                    <a:lstStyle/>
                    <a:p>
                      <a:pPr>
                        <a:lnSpc>
                          <a:spcPct val="120000"/>
                        </a:lnSpc>
                      </a:pPr>
                      <a:r>
                        <a:rPr sz="1150" b="1">
                          <a:solidFill>
                            <a:srgbClr val="2A2D30"/>
                          </a:solidFill>
                          <a:latin typeface="Calibri"/>
                        </a:rPr>
                        <a:t>Intervention</a:t>
                      </a:r>
                    </a:p>
                  </a:txBody>
                  <a:tcPr>
                    <a:solidFill>
                      <a:srgbClr val="F7F3E8"/>
                    </a:solidFill>
                  </a:tcPr>
                </a:tc>
                <a:tc>
                  <a:txBody>
                    <a:bodyPr/>
                    <a:lstStyle/>
                    <a:p>
                      <a:pPr>
                        <a:lnSpc>
                          <a:spcPct val="120000"/>
                        </a:lnSpc>
                      </a:pPr>
                      <a:r>
                        <a:rPr sz="1150">
                          <a:solidFill>
                            <a:srgbClr val="4D5A53"/>
                          </a:solidFill>
                          <a:latin typeface="Calibri"/>
                        </a:rPr>
                        <a:t>Choice, play, encouragement to build initiative</a:t>
                      </a:r>
                    </a:p>
                  </a:txBody>
                  <a:tcPr>
                    <a:solidFill>
                      <a:srgbClr val="F7F3E8"/>
                    </a:solidFill>
                  </a:tcPr>
                </a:tc>
                <a:tc>
                  <a:txBody>
                    <a:bodyPr/>
                    <a:lstStyle/>
                    <a:p>
                      <a:pPr>
                        <a:lnSpc>
                          <a:spcPct val="120000"/>
                        </a:lnSpc>
                      </a:pPr>
                      <a:r>
                        <a:rPr sz="1150">
                          <a:solidFill>
                            <a:srgbClr val="4D5A53"/>
                          </a:solidFill>
                          <a:latin typeface="Calibri"/>
                        </a:rPr>
                        <a:t>Key-person secure base, gradual separation, parental partnership</a:t>
                      </a:r>
                    </a:p>
                  </a:txBody>
                  <a:tcPr>
                    <a:solidFill>
                      <a:srgbClr val="F7F3E8"/>
                    </a:solidFill>
                  </a:tcPr>
                </a:tc>
                <a:extLst>
                  <a:ext uri="{0D108BD9-81ED-4DB2-BD59-A6C34878D82A}">
                    <a16:rowId xmlns:a16="http://schemas.microsoft.com/office/drawing/2014/main" val="10003"/>
                  </a:ext>
                </a:extLst>
              </a:tr>
            </a:tbl>
          </a:graphicData>
        </a:graphic>
      </p:graphicFrame>
      <p:sp>
        <p:nvSpPr>
          <p:cNvPr id="7" name="Rectangle 6"/>
          <p:cNvSpPr/>
          <p:nvPr/>
        </p:nvSpPr>
        <p:spPr>
          <a:xfrm>
            <a:off x="758952" y="5440680"/>
            <a:ext cx="10671048" cy="502920"/>
          </a:xfrm>
          <a:prstGeom prst="rect">
            <a:avLst/>
          </a:prstGeom>
          <a:solidFill>
            <a:srgbClr val="DCE6D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14400" y="5486400"/>
            <a:ext cx="10332720" cy="411480"/>
          </a:xfrm>
          <a:prstGeom prst="rect">
            <a:avLst/>
          </a:prstGeom>
          <a:noFill/>
        </p:spPr>
        <p:txBody>
          <a:bodyPr wrap="square" lIns="0" tIns="0" rIns="0" bIns="0" anchor="ctr">
            <a:spAutoFit/>
          </a:bodyPr>
          <a:lstStyle/>
          <a:p>
            <a:pPr algn="l">
              <a:lnSpc>
                <a:spcPct val="130000"/>
              </a:lnSpc>
              <a:spcAft>
                <a:spcPts val="500"/>
              </a:spcAft>
            </a:pPr>
            <a:r>
              <a:rPr sz="1250" b="1" i="0">
                <a:solidFill>
                  <a:srgbClr val="2A2D30"/>
                </a:solidFill>
                <a:latin typeface="Calibri"/>
              </a:rPr>
              <a:t>Best practice: </a:t>
            </a:r>
            <a:r>
              <a:rPr sz="1250" b="0" i="0">
                <a:solidFill>
                  <a:srgbClr val="2A2D30"/>
                </a:solidFill>
                <a:latin typeface="Calibri"/>
              </a:rPr>
              <a:t>complementary, not competing — attachment builds the secure base; Erikson explains how to grow confidence and exploration from it.</a:t>
            </a:r>
          </a:p>
        </p:txBody>
      </p:sp>
      <p:cxnSp>
        <p:nvCxnSpPr>
          <p:cNvPr id="9" name="Connector 8"/>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1" name="TextBox 10"/>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10 / 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Rectangle 1"/>
          <p:cNvSpPr/>
          <p:nvPr/>
        </p:nvSpPr>
        <p:spPr>
          <a:xfrm>
            <a:off x="0" y="0"/>
            <a:ext cx="182880" cy="6858000"/>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43000" y="868680"/>
            <a:ext cx="9144000" cy="274320"/>
          </a:xfrm>
          <a:prstGeom prst="rect">
            <a:avLst/>
          </a:prstGeom>
          <a:noFill/>
        </p:spPr>
        <p:txBody>
          <a:bodyPr wrap="square" lIns="0" tIns="0" rIns="0" bIns="0" anchor="t">
            <a:spAutoFit/>
          </a:bodyPr>
          <a:lstStyle/>
          <a:p>
            <a:pPr algn="l">
              <a:lnSpc>
                <a:spcPct val="115000"/>
              </a:lnSpc>
              <a:spcAft>
                <a:spcPts val="400"/>
              </a:spcAft>
            </a:pPr>
            <a:r>
              <a:rPr sz="1100" b="1" i="0">
                <a:solidFill>
                  <a:srgbClr val="4C7A5A"/>
                </a:solidFill>
                <a:latin typeface="Calibri"/>
              </a:rPr>
              <a:t>07 · CONCLUSION</a:t>
            </a:r>
          </a:p>
        </p:txBody>
      </p:sp>
      <p:sp>
        <p:nvSpPr>
          <p:cNvPr id="4" name="Rectangle 3"/>
          <p:cNvSpPr/>
          <p:nvPr/>
        </p:nvSpPr>
        <p:spPr>
          <a:xfrm>
            <a:off x="1143000" y="1325880"/>
            <a:ext cx="1737360" cy="54864"/>
          </a:xfrm>
          <a:prstGeom prst="rect">
            <a:avLst/>
          </a:prstGeom>
          <a:solidFill>
            <a:srgbClr val="4C7A5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43000" y="1600200"/>
            <a:ext cx="10058400" cy="64008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Overall Judgement</a:t>
            </a:r>
          </a:p>
        </p:txBody>
      </p:sp>
      <p:sp>
        <p:nvSpPr>
          <p:cNvPr id="6" name="TextBox 5"/>
          <p:cNvSpPr txBox="1"/>
          <p:nvPr/>
        </p:nvSpPr>
        <p:spPr>
          <a:xfrm>
            <a:off x="1143000" y="2468880"/>
            <a:ext cx="9875520" cy="1349216"/>
          </a:xfrm>
          <a:prstGeom prst="rect">
            <a:avLst/>
          </a:prstGeom>
          <a:noFill/>
        </p:spPr>
        <p:txBody>
          <a:bodyPr wrap="square" lIns="0" tIns="0" rIns="0" bIns="0" anchor="t">
            <a:spAutoFit/>
          </a:bodyPr>
          <a:lstStyle/>
          <a:p>
            <a:pPr algn="l">
              <a:lnSpc>
                <a:spcPct val="150000"/>
              </a:lnSpc>
              <a:spcAft>
                <a:spcPts val="500"/>
              </a:spcAft>
            </a:pPr>
            <a:r>
              <a:rPr sz="1500" b="0" i="0" dirty="0">
                <a:solidFill>
                  <a:srgbClr val="4D5A53"/>
                </a:solidFill>
                <a:latin typeface="Calibri"/>
              </a:rPr>
              <a:t>Erikson's theory is </a:t>
            </a:r>
            <a:r>
              <a:rPr sz="1500" b="1" i="0" dirty="0">
                <a:solidFill>
                  <a:srgbClr val="2A2D30"/>
                </a:solidFill>
                <a:latin typeface="Calibri"/>
              </a:rPr>
              <a:t>highly useful</a:t>
            </a:r>
            <a:r>
              <a:rPr sz="1500" b="0" i="0" dirty="0">
                <a:solidFill>
                  <a:srgbClr val="4D5A53"/>
                </a:solidFill>
                <a:latin typeface="Calibri"/>
              </a:rPr>
              <a:t> for Shona: it names why separation </a:t>
            </a:r>
            <a:r>
              <a:rPr sz="1500" b="0" i="0" dirty="0" err="1">
                <a:solidFill>
                  <a:srgbClr val="4D5A53"/>
                </a:solidFill>
                <a:latin typeface="Calibri"/>
              </a:rPr>
              <a:t>destabili</a:t>
            </a:r>
            <a:r>
              <a:rPr lang="en-GB" sz="1500" b="0" i="0" dirty="0">
                <a:solidFill>
                  <a:srgbClr val="4D5A53"/>
                </a:solidFill>
                <a:latin typeface="Calibri"/>
              </a:rPr>
              <a:t>s</a:t>
            </a:r>
            <a:r>
              <a:rPr sz="1500" b="0" i="0" dirty="0">
                <a:solidFill>
                  <a:srgbClr val="4D5A53"/>
                </a:solidFill>
                <a:latin typeface="Calibri"/>
              </a:rPr>
              <a:t>es her, why she hesitates to speak and play, and what consistent, gentle support will rebuild. It is not complete — attachment, language development, and temperament also matter — but it offers the </a:t>
            </a:r>
            <a:r>
              <a:rPr sz="1500" b="1" i="0" dirty="0">
                <a:solidFill>
                  <a:srgbClr val="2A2D30"/>
                </a:solidFill>
                <a:latin typeface="Calibri"/>
              </a:rPr>
              <a:t>most holistic framework</a:t>
            </a:r>
            <a:r>
              <a:rPr sz="1500" b="0" i="0" dirty="0">
                <a:solidFill>
                  <a:srgbClr val="4D5A53"/>
                </a:solidFill>
                <a:latin typeface="Calibri"/>
              </a:rPr>
              <a:t> for her emotional and social journey from shame and doubt toward </a:t>
            </a:r>
            <a:r>
              <a:rPr lang="en-GB" sz="1500" b="0" i="0" dirty="0">
                <a:solidFill>
                  <a:srgbClr val="4D5A53"/>
                </a:solidFill>
                <a:latin typeface="Calibri"/>
              </a:rPr>
              <a:t>independence</a:t>
            </a:r>
            <a:r>
              <a:rPr sz="1500" b="0" i="0" dirty="0">
                <a:solidFill>
                  <a:srgbClr val="4D5A53"/>
                </a:solidFill>
                <a:latin typeface="Calibri"/>
              </a:rPr>
              <a:t> and initiative.</a:t>
            </a:r>
          </a:p>
        </p:txBody>
      </p:sp>
      <p:cxnSp>
        <p:nvCxnSpPr>
          <p:cNvPr id="7" name="Connector 6"/>
          <p:cNvCxnSpPr/>
          <p:nvPr/>
        </p:nvCxnSpPr>
        <p:spPr>
          <a:xfrm>
            <a:off x="1143000" y="4389120"/>
            <a:ext cx="9921240"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1143000" y="4617720"/>
            <a:ext cx="9144000" cy="274320"/>
          </a:xfrm>
          <a:prstGeom prst="rect">
            <a:avLst/>
          </a:prstGeom>
          <a:noFill/>
        </p:spPr>
        <p:txBody>
          <a:bodyPr wrap="square" lIns="0" tIns="0" rIns="0" bIns="0" anchor="t">
            <a:spAutoFit/>
          </a:bodyPr>
          <a:lstStyle/>
          <a:p>
            <a:pPr algn="l">
              <a:lnSpc>
                <a:spcPct val="115000"/>
              </a:lnSpc>
              <a:spcAft>
                <a:spcPts val="400"/>
              </a:spcAft>
            </a:pPr>
            <a:r>
              <a:rPr sz="1100" b="1" i="0">
                <a:solidFill>
                  <a:srgbClr val="4C7A5A"/>
                </a:solidFill>
                <a:latin typeface="Calibri"/>
              </a:rPr>
              <a:t>KEY TAKEAWAY</a:t>
            </a:r>
          </a:p>
        </p:txBody>
      </p:sp>
      <p:sp>
        <p:nvSpPr>
          <p:cNvPr id="9" name="TextBox 8"/>
          <p:cNvSpPr txBox="1"/>
          <p:nvPr/>
        </p:nvSpPr>
        <p:spPr>
          <a:xfrm>
            <a:off x="1143000" y="4983480"/>
            <a:ext cx="9875520" cy="1057662"/>
          </a:xfrm>
          <a:prstGeom prst="rect">
            <a:avLst/>
          </a:prstGeom>
          <a:noFill/>
        </p:spPr>
        <p:txBody>
          <a:bodyPr wrap="square" lIns="0" tIns="0" rIns="0" bIns="0" anchor="t">
            <a:spAutoFit/>
          </a:bodyPr>
          <a:lstStyle/>
          <a:p>
            <a:pPr algn="l">
              <a:lnSpc>
                <a:spcPct val="140000"/>
              </a:lnSpc>
              <a:spcAft>
                <a:spcPts val="400"/>
              </a:spcAft>
            </a:pPr>
            <a:r>
              <a:rPr sz="1700" b="0" i="1" dirty="0">
                <a:solidFill>
                  <a:srgbClr val="2A2D30"/>
                </a:solidFill>
                <a:latin typeface="Georgia"/>
              </a:rPr>
              <a:t>“Psychology in health and social care is not about labelling children — it is about seeing the developmental struggle behind the </a:t>
            </a:r>
            <a:r>
              <a:rPr lang="en-GB" sz="1700" b="0" i="1" dirty="0">
                <a:solidFill>
                  <a:srgbClr val="2A2D30"/>
                </a:solidFill>
                <a:latin typeface="Georgia"/>
              </a:rPr>
              <a:t>behaviour and</a:t>
            </a:r>
            <a:r>
              <a:rPr sz="1700" b="0" i="1" dirty="0">
                <a:solidFill>
                  <a:srgbClr val="2A2D30"/>
                </a:solidFill>
                <a:latin typeface="Georgia"/>
              </a:rPr>
              <a:t> meeting them with the consistency and encouragement they need to grow.”</a:t>
            </a:r>
          </a:p>
        </p:txBody>
      </p:sp>
      <p:cxnSp>
        <p:nvCxnSpPr>
          <p:cNvPr id="10" name="Connector 9"/>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2" name="TextBox 11"/>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11 / 12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3E8"/>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73152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4C7A5A"/>
                </a:solidFill>
                <a:latin typeface="Calibri"/>
              </a:rPr>
              <a:t>08 · REFERENCES</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A2D30"/>
                </a:solidFill>
                <a:latin typeface="Georgia"/>
              </a:rPr>
              <a:t>Reference List — Harvard Style</a:t>
            </a:r>
          </a:p>
        </p:txBody>
      </p:sp>
      <p:cxnSp>
        <p:nvCxnSpPr>
          <p:cNvPr id="4" name="Connector 3"/>
          <p:cNvCxnSpPr/>
          <p:nvPr/>
        </p:nvCxnSpPr>
        <p:spPr>
          <a:xfrm>
            <a:off x="758952" y="1600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874519"/>
            <a:ext cx="5212080" cy="1233736"/>
          </a:xfrm>
          <a:prstGeom prst="rect">
            <a:avLst/>
          </a:prstGeom>
          <a:noFill/>
        </p:spPr>
        <p:txBody>
          <a:bodyPr wrap="square" lIns="0" tIns="0" rIns="0" bIns="0" anchor="t">
            <a:spAutoFit/>
          </a:bodyPr>
          <a:lstStyle/>
          <a:p>
            <a:pPr algn="l">
              <a:lnSpc>
                <a:spcPct val="140000"/>
              </a:lnSpc>
              <a:spcAft>
                <a:spcPts val="800"/>
              </a:spcAft>
            </a:pPr>
            <a:r>
              <a:rPr sz="1100" b="0" i="0" dirty="0">
                <a:solidFill>
                  <a:srgbClr val="3C413C"/>
                </a:solidFill>
                <a:latin typeface="Calibri"/>
              </a:rPr>
              <a:t>Ainsworth, M.D.S. (1978) </a:t>
            </a:r>
            <a:r>
              <a:rPr sz="1100" b="0" i="1" dirty="0">
                <a:solidFill>
                  <a:srgbClr val="3C413C"/>
                </a:solidFill>
                <a:latin typeface="Calibri"/>
              </a:rPr>
              <a:t>Patterns of Attachment</a:t>
            </a:r>
            <a:r>
              <a:rPr sz="1100" b="0" i="0" dirty="0">
                <a:solidFill>
                  <a:srgbClr val="3C413C"/>
                </a:solidFill>
                <a:latin typeface="Calibri"/>
              </a:rPr>
              <a:t>. Hillsdale, NJ: Erlbaum.</a:t>
            </a:r>
          </a:p>
          <a:p>
            <a:pPr algn="l">
              <a:lnSpc>
                <a:spcPct val="140000"/>
              </a:lnSpc>
              <a:spcAft>
                <a:spcPts val="800"/>
              </a:spcAft>
            </a:pPr>
            <a:r>
              <a:rPr sz="1100" b="0" i="0" dirty="0">
                <a:solidFill>
                  <a:srgbClr val="3C413C"/>
                </a:solidFill>
                <a:latin typeface="Calibri"/>
              </a:rPr>
              <a:t>Bee, H. </a:t>
            </a:r>
            <a:r>
              <a:rPr lang="en-GB" sz="1100" b="0" i="0" dirty="0">
                <a:solidFill>
                  <a:srgbClr val="3C413C"/>
                </a:solidFill>
                <a:latin typeface="Calibri"/>
              </a:rPr>
              <a:t>and</a:t>
            </a:r>
            <a:r>
              <a:rPr sz="1100" b="0" i="0" dirty="0">
                <a:solidFill>
                  <a:srgbClr val="3C413C"/>
                </a:solidFill>
                <a:latin typeface="Calibri"/>
              </a:rPr>
              <a:t> Boyd, D. (2020) </a:t>
            </a:r>
            <a:r>
              <a:rPr sz="1100" b="0" i="1" dirty="0">
                <a:solidFill>
                  <a:srgbClr val="3C413C"/>
                </a:solidFill>
                <a:latin typeface="Calibri"/>
              </a:rPr>
              <a:t>The Developing Child</a:t>
            </a:r>
            <a:r>
              <a:rPr sz="1100" b="0" i="0" dirty="0">
                <a:solidFill>
                  <a:srgbClr val="3C413C"/>
                </a:solidFill>
                <a:latin typeface="Calibri"/>
              </a:rPr>
              <a:t>. 15th </a:t>
            </a:r>
            <a:r>
              <a:rPr sz="1100" b="0" i="0" dirty="0" err="1">
                <a:solidFill>
                  <a:srgbClr val="3C413C"/>
                </a:solidFill>
                <a:latin typeface="Calibri"/>
              </a:rPr>
              <a:t>edn</a:t>
            </a:r>
            <a:r>
              <a:rPr sz="1100" b="0" i="0" dirty="0">
                <a:solidFill>
                  <a:srgbClr val="3C413C"/>
                </a:solidFill>
                <a:latin typeface="Calibri"/>
              </a:rPr>
              <a:t>. London: Pearson.</a:t>
            </a:r>
          </a:p>
          <a:p>
            <a:pPr algn="l">
              <a:lnSpc>
                <a:spcPct val="140000"/>
              </a:lnSpc>
              <a:spcAft>
                <a:spcPts val="800"/>
              </a:spcAft>
            </a:pPr>
            <a:r>
              <a:rPr sz="1100" b="0" i="0" dirty="0">
                <a:solidFill>
                  <a:srgbClr val="3C413C"/>
                </a:solidFill>
                <a:latin typeface="Calibri"/>
              </a:rPr>
              <a:t>Bowlby, J. (1969) </a:t>
            </a:r>
            <a:r>
              <a:rPr sz="1100" b="0" i="1" dirty="0">
                <a:solidFill>
                  <a:srgbClr val="3C413C"/>
                </a:solidFill>
                <a:latin typeface="Calibri"/>
              </a:rPr>
              <a:t>Attachment and Loss, Vol. 1: Attachment</a:t>
            </a:r>
            <a:r>
              <a:rPr sz="1100" b="0" i="0" dirty="0">
                <a:solidFill>
                  <a:srgbClr val="3C413C"/>
                </a:solidFill>
                <a:latin typeface="Calibri"/>
              </a:rPr>
              <a:t>. New York: Basic Books.</a:t>
            </a:r>
          </a:p>
          <a:p>
            <a:pPr algn="l">
              <a:lnSpc>
                <a:spcPct val="140000"/>
              </a:lnSpc>
              <a:spcAft>
                <a:spcPts val="800"/>
              </a:spcAft>
            </a:pPr>
            <a:r>
              <a:rPr sz="1100" b="0" i="0" dirty="0">
                <a:solidFill>
                  <a:srgbClr val="3C413C"/>
                </a:solidFill>
                <a:latin typeface="Calibri"/>
              </a:rPr>
              <a:t>Erikson, E.H. (1950) </a:t>
            </a:r>
            <a:r>
              <a:rPr sz="1100" b="0" i="1" dirty="0">
                <a:solidFill>
                  <a:srgbClr val="3C413C"/>
                </a:solidFill>
                <a:latin typeface="Calibri"/>
              </a:rPr>
              <a:t>Childhood and Society</a:t>
            </a:r>
            <a:r>
              <a:rPr sz="1100" b="0" i="0" dirty="0">
                <a:solidFill>
                  <a:srgbClr val="3C413C"/>
                </a:solidFill>
                <a:latin typeface="Calibri"/>
              </a:rPr>
              <a:t>. New York: W.W. Norton.</a:t>
            </a:r>
          </a:p>
        </p:txBody>
      </p:sp>
      <p:sp>
        <p:nvSpPr>
          <p:cNvPr id="6" name="TextBox 5"/>
          <p:cNvSpPr txBox="1"/>
          <p:nvPr/>
        </p:nvSpPr>
        <p:spPr>
          <a:xfrm>
            <a:off x="758952" y="3382284"/>
            <a:ext cx="5212080" cy="2181687"/>
          </a:xfrm>
          <a:prstGeom prst="rect">
            <a:avLst/>
          </a:prstGeom>
          <a:noFill/>
        </p:spPr>
        <p:txBody>
          <a:bodyPr wrap="square" lIns="0" tIns="0" rIns="0" bIns="0" anchor="t">
            <a:spAutoFit/>
          </a:bodyPr>
          <a:lstStyle/>
          <a:p>
            <a:pPr algn="l">
              <a:lnSpc>
                <a:spcPct val="140000"/>
              </a:lnSpc>
              <a:spcAft>
                <a:spcPts val="800"/>
              </a:spcAft>
            </a:pPr>
            <a:r>
              <a:rPr sz="1100" b="0" i="0" dirty="0">
                <a:solidFill>
                  <a:srgbClr val="3C413C"/>
                </a:solidFill>
                <a:latin typeface="Calibri"/>
              </a:rPr>
              <a:t>Erikson, E.H. (1968) </a:t>
            </a:r>
            <a:r>
              <a:rPr sz="1100" b="0" i="1" dirty="0">
                <a:solidFill>
                  <a:srgbClr val="3C413C"/>
                </a:solidFill>
                <a:latin typeface="Calibri"/>
              </a:rPr>
              <a:t>Identity: Youth and Crisis</a:t>
            </a:r>
            <a:r>
              <a:rPr sz="1100" b="0" i="0" dirty="0">
                <a:solidFill>
                  <a:srgbClr val="3C413C"/>
                </a:solidFill>
                <a:latin typeface="Calibri"/>
              </a:rPr>
              <a:t>. New York: W.W. Norton.</a:t>
            </a:r>
          </a:p>
          <a:p>
            <a:pPr algn="l">
              <a:lnSpc>
                <a:spcPct val="140000"/>
              </a:lnSpc>
              <a:spcAft>
                <a:spcPts val="800"/>
              </a:spcAft>
            </a:pPr>
            <a:r>
              <a:rPr sz="1100" b="0" i="0" dirty="0">
                <a:solidFill>
                  <a:srgbClr val="3C413C"/>
                </a:solidFill>
                <a:latin typeface="Calibri"/>
              </a:rPr>
              <a:t>Newman, B.M. </a:t>
            </a:r>
            <a:r>
              <a:rPr lang="en-GB" sz="1100" dirty="0">
                <a:solidFill>
                  <a:srgbClr val="3C413C"/>
                </a:solidFill>
                <a:latin typeface="Calibri"/>
              </a:rPr>
              <a:t>and </a:t>
            </a:r>
            <a:r>
              <a:rPr sz="1100" b="0" i="0" dirty="0">
                <a:solidFill>
                  <a:srgbClr val="3C413C"/>
                </a:solidFill>
                <a:latin typeface="Calibri"/>
              </a:rPr>
              <a:t>Newman, P.R. (2020) </a:t>
            </a:r>
            <a:r>
              <a:rPr sz="1100" b="0" i="1" dirty="0">
                <a:solidFill>
                  <a:srgbClr val="3C413C"/>
                </a:solidFill>
                <a:latin typeface="Calibri"/>
              </a:rPr>
              <a:t>Development Through Life: A Psychosocial Approach</a:t>
            </a:r>
            <a:r>
              <a:rPr sz="1100" b="0" i="0" dirty="0">
                <a:solidFill>
                  <a:srgbClr val="3C413C"/>
                </a:solidFill>
                <a:latin typeface="Calibri"/>
              </a:rPr>
              <a:t>. 13th </a:t>
            </a:r>
            <a:r>
              <a:rPr sz="1100" b="0" i="0" dirty="0" err="1">
                <a:solidFill>
                  <a:srgbClr val="3C413C"/>
                </a:solidFill>
                <a:latin typeface="Calibri"/>
              </a:rPr>
              <a:t>edn</a:t>
            </a:r>
            <a:r>
              <a:rPr sz="1100" b="0" i="0" dirty="0">
                <a:solidFill>
                  <a:srgbClr val="3C413C"/>
                </a:solidFill>
                <a:latin typeface="Calibri"/>
              </a:rPr>
              <a:t>. Boston: Cengage.</a:t>
            </a:r>
          </a:p>
          <a:p>
            <a:pPr algn="l">
              <a:lnSpc>
                <a:spcPct val="140000"/>
              </a:lnSpc>
              <a:spcAft>
                <a:spcPts val="800"/>
              </a:spcAft>
            </a:pPr>
            <a:r>
              <a:rPr sz="1100" b="0" i="0" dirty="0">
                <a:solidFill>
                  <a:srgbClr val="3C413C"/>
                </a:solidFill>
                <a:latin typeface="Calibri"/>
              </a:rPr>
              <a:t>Orenstein, G.F. (2021) </a:t>
            </a:r>
            <a:r>
              <a:rPr sz="1100" b="0" i="1" dirty="0">
                <a:solidFill>
                  <a:srgbClr val="3C413C"/>
                </a:solidFill>
                <a:latin typeface="Calibri"/>
              </a:rPr>
              <a:t>Erikson's stages of psychosocial development</a:t>
            </a:r>
            <a:r>
              <a:rPr lang="en-GB" sz="1100" i="1" dirty="0">
                <a:solidFill>
                  <a:srgbClr val="3C413C"/>
                </a:solidFill>
                <a:latin typeface="Calibri"/>
              </a:rPr>
              <a:t> </a:t>
            </a:r>
            <a:r>
              <a:rPr sz="1100" b="0" i="0" dirty="0">
                <a:solidFill>
                  <a:srgbClr val="3C413C"/>
                </a:solidFill>
                <a:latin typeface="Calibri"/>
              </a:rPr>
              <a:t>in </a:t>
            </a:r>
            <a:r>
              <a:rPr sz="1100" b="0" i="0" dirty="0" err="1">
                <a:solidFill>
                  <a:srgbClr val="3C413C"/>
                </a:solidFill>
                <a:latin typeface="Calibri"/>
              </a:rPr>
              <a:t>StatPearls</a:t>
            </a:r>
            <a:r>
              <a:rPr sz="1100" b="0" i="0" dirty="0">
                <a:solidFill>
                  <a:srgbClr val="3C413C"/>
                </a:solidFill>
                <a:latin typeface="Calibri"/>
              </a:rPr>
              <a:t>. National Library of Medicine. Available at: www.ncbi.nlm.nih.gov/books/NBK556082/ (Accessed: 4 October 2026).</a:t>
            </a:r>
          </a:p>
          <a:p>
            <a:pPr algn="l">
              <a:lnSpc>
                <a:spcPct val="140000"/>
              </a:lnSpc>
              <a:spcAft>
                <a:spcPts val="800"/>
              </a:spcAft>
            </a:pPr>
            <a:r>
              <a:rPr sz="1100" b="0" i="0" dirty="0">
                <a:solidFill>
                  <a:srgbClr val="3C413C"/>
                </a:solidFill>
                <a:latin typeface="Calibri"/>
              </a:rPr>
              <a:t>Slee, P.T. </a:t>
            </a:r>
            <a:r>
              <a:rPr lang="en-GB" sz="1100" dirty="0">
                <a:solidFill>
                  <a:srgbClr val="3C413C"/>
                </a:solidFill>
                <a:latin typeface="Calibri"/>
              </a:rPr>
              <a:t>and </a:t>
            </a:r>
            <a:r>
              <a:rPr sz="1100" b="0" i="0" dirty="0">
                <a:solidFill>
                  <a:srgbClr val="3C413C"/>
                </a:solidFill>
                <a:latin typeface="Calibri"/>
              </a:rPr>
              <a:t>Shields, R. (2021) </a:t>
            </a:r>
            <a:r>
              <a:rPr sz="1100" b="0" i="1" dirty="0">
                <a:solidFill>
                  <a:srgbClr val="3C413C"/>
                </a:solidFill>
                <a:latin typeface="Calibri"/>
              </a:rPr>
              <a:t>Child, Adolescent and Family Development</a:t>
            </a:r>
            <a:r>
              <a:rPr sz="1100" b="0" i="0" dirty="0">
                <a:solidFill>
                  <a:srgbClr val="3C413C"/>
                </a:solidFill>
                <a:latin typeface="Calibri"/>
              </a:rPr>
              <a:t>. 3rd </a:t>
            </a:r>
            <a:r>
              <a:rPr sz="1100" b="0" i="0" dirty="0" err="1">
                <a:solidFill>
                  <a:srgbClr val="3C413C"/>
                </a:solidFill>
                <a:latin typeface="Calibri"/>
              </a:rPr>
              <a:t>edn</a:t>
            </a:r>
            <a:r>
              <a:rPr sz="1100" b="0" i="0" dirty="0">
                <a:solidFill>
                  <a:srgbClr val="3C413C"/>
                </a:solidFill>
                <a:latin typeface="Calibri"/>
              </a:rPr>
              <a:t>. Cambridge: Cambridge University Press.</a:t>
            </a:r>
          </a:p>
        </p:txBody>
      </p:sp>
      <p:cxnSp>
        <p:nvCxnSpPr>
          <p:cNvPr id="8" name="Connector 7"/>
          <p:cNvCxnSpPr/>
          <p:nvPr/>
        </p:nvCxnSpPr>
        <p:spPr>
          <a:xfrm>
            <a:off x="758952" y="6172200"/>
            <a:ext cx="10671048" cy="0"/>
          </a:xfrm>
          <a:prstGeom prst="line">
            <a:avLst/>
          </a:prstGeom>
          <a:ln w="9525">
            <a:solidFill>
              <a:srgbClr val="B4B4AF"/>
            </a:solidFill>
          </a:ln>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758952" y="6263640"/>
            <a:ext cx="54864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7873"/>
                </a:solidFill>
                <a:latin typeface="Calibri"/>
              </a:rPr>
              <a:t>LCHS4010 · Erikson &amp; Shona</a:t>
            </a:r>
          </a:p>
        </p:txBody>
      </p:sp>
      <p:sp>
        <p:nvSpPr>
          <p:cNvPr id="10" name="TextBox 9"/>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7873"/>
                </a:solidFill>
                <a:latin typeface="Calibri"/>
              </a:rPr>
              <a:t>12 / 12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275</TotalTime>
  <Words>1960</Words>
  <Application>Microsoft Office PowerPoint</Application>
  <PresentationFormat>Widescreen</PresentationFormat>
  <Paragraphs>171</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Tatiana Xavier Jimenez</dc:creator>
  <cp:keywords/>
  <dc:description>generated using python-pptx</dc:description>
  <cp:lastModifiedBy>Tatiana Xavier Jimenez</cp:lastModifiedBy>
  <cp:revision>3</cp:revision>
  <dcterms:created xsi:type="dcterms:W3CDTF">2013-01-27T09:14:16Z</dcterms:created>
  <dcterms:modified xsi:type="dcterms:W3CDTF">2026-10-06T13:48:57Z</dcterms:modified>
  <cp:category/>
</cp:coreProperties>
</file>