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9" r:id="rId4"/>
    <p:sldId id="262" r:id="rId5"/>
    <p:sldId id="263" r:id="rId6"/>
    <p:sldId id="264" r:id="rId7"/>
    <p:sldId id="265" r:id="rId8"/>
    <p:sldId id="266" r:id="rId9"/>
    <p:sldId id="267" r:id="rId10"/>
    <p:sldId id="294" r:id="rId11"/>
    <p:sldId id="268" r:id="rId12"/>
    <p:sldId id="293" r:id="rId13"/>
    <p:sldId id="260" r:id="rId14"/>
    <p:sldId id="295" r:id="rId15"/>
    <p:sldId id="261" r:id="rId1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665" autoAdjust="0"/>
  </p:normalViewPr>
  <p:slideViewPr>
    <p:cSldViewPr>
      <p:cViewPr varScale="1">
        <p:scale>
          <a:sx n="84" d="100"/>
          <a:sy n="84" d="100"/>
        </p:scale>
        <p:origin x="1752"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27FB0A3-4AC2-5C6F-14BA-889E12F740C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vl1pPr>
          </a:lstStyle>
          <a:p>
            <a:pPr>
              <a:defRPr/>
            </a:pPr>
            <a:endParaRPr lang="en-GB"/>
          </a:p>
        </p:txBody>
      </p:sp>
      <p:sp>
        <p:nvSpPr>
          <p:cNvPr id="3" name="Date Placeholder 2">
            <a:extLst>
              <a:ext uri="{FF2B5EF4-FFF2-40B4-BE49-F238E27FC236}">
                <a16:creationId xmlns:a16="http://schemas.microsoft.com/office/drawing/2014/main" id="{887AF193-A33A-F0BE-36FF-FFBB09BDDE6E}"/>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defRPr sz="1200" smtClean="0"/>
            </a:lvl1pPr>
          </a:lstStyle>
          <a:p>
            <a:pPr>
              <a:defRPr/>
            </a:pPr>
            <a:fld id="{C6BF1BC3-65AB-4E55-94F2-7C3E90BAB6E8}" type="datetimeFigureOut">
              <a:rPr lang="en-GB"/>
              <a:pPr>
                <a:defRPr/>
              </a:pPr>
              <a:t>22/06/2026</a:t>
            </a:fld>
            <a:endParaRPr lang="en-GB"/>
          </a:p>
        </p:txBody>
      </p:sp>
      <p:sp>
        <p:nvSpPr>
          <p:cNvPr id="4" name="Slide Image Placeholder 3">
            <a:extLst>
              <a:ext uri="{FF2B5EF4-FFF2-40B4-BE49-F238E27FC236}">
                <a16:creationId xmlns:a16="http://schemas.microsoft.com/office/drawing/2014/main" id="{119A3027-A22C-4E63-46E5-146A2832A4E0}"/>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8521E58-A676-28BA-CD8B-8C2C1ED53942}"/>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FF10FAB-2140-0B79-43A0-53A7C6F1018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defRPr sz="1200"/>
            </a:lvl1pPr>
          </a:lstStyle>
          <a:p>
            <a:pPr>
              <a:defRPr/>
            </a:pPr>
            <a:endParaRPr lang="en-GB"/>
          </a:p>
        </p:txBody>
      </p:sp>
      <p:sp>
        <p:nvSpPr>
          <p:cNvPr id="7" name="Slide Number Placeholder 6">
            <a:extLst>
              <a:ext uri="{FF2B5EF4-FFF2-40B4-BE49-F238E27FC236}">
                <a16:creationId xmlns:a16="http://schemas.microsoft.com/office/drawing/2014/main" id="{5EB501EA-4C92-12F8-7412-B55BA148BDC4}"/>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hangingPunct="1">
              <a:defRPr sz="1200" smtClean="0"/>
            </a:lvl1pPr>
          </a:lstStyle>
          <a:p>
            <a:pPr>
              <a:defRPr/>
            </a:pPr>
            <a:fld id="{F9E47C51-0AB2-456E-B5C3-7D4B153D36CE}"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8EB71F8C-4505-3BE2-C2D6-7778AEDF5C4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FDC69959-85DA-01FC-8068-FD57DD2AFFA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6148" name="Slide Number Placeholder 3">
            <a:extLst>
              <a:ext uri="{FF2B5EF4-FFF2-40B4-BE49-F238E27FC236}">
                <a16:creationId xmlns:a16="http://schemas.microsoft.com/office/drawing/2014/main" id="{73648B01-E4D8-5358-EFD8-FC34E3499B8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5B5EFF-FC58-45F7-8D9F-2915ADF36C3A}" type="slidenum">
              <a:rPr lang="en-GB" altLang="en-US"/>
              <a:pPr/>
              <a:t>3</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06465DC9-1309-E79D-EF7E-6FAAEFE0E13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636463AA-0A9F-F1B6-8BA5-91493316758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Ideology as a concept is not easy to define. Perhaps it is helpful to regard ideology as ‘applied philosophy’. It links philosophical ideas to the contemporary world, it provides a comprehensive and systematic perspective whereby human society can be understood, and it provides a framework of principles from which policies can be developed.</a:t>
            </a:r>
          </a:p>
        </p:txBody>
      </p:sp>
      <p:sp>
        <p:nvSpPr>
          <p:cNvPr id="8196" name="Slide Number Placeholder 3">
            <a:extLst>
              <a:ext uri="{FF2B5EF4-FFF2-40B4-BE49-F238E27FC236}">
                <a16:creationId xmlns:a16="http://schemas.microsoft.com/office/drawing/2014/main" id="{AD915FAC-012C-F74A-7EA1-21D2334210E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0A346F4-083E-48D6-8180-15164A551683}" type="slidenum">
              <a:rPr lang="en-GB" altLang="en-US"/>
              <a:pPr/>
              <a:t>4</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3EC56888-2AB2-E751-9EFB-B761621FB30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3F1E0AE6-B9F9-BAFC-4CD8-00E285988DC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Individuals support ideologies for a variety of reasons: moral commitment – often genuine, whatever cynics might say – as well as self-interest. It is entirely possible for a businessman, for example, to believe quite genuinely that a pro-business set of policies by a party is good not only for him but for the nation as a whole. Clearly, ideology will mean more to political activists; it has to be recognised that most people are ill-informed on political matters and/or not especially interested in them. However, the broad mass of the population is not completely inert. During election campaigns they receive a crash course in political education and, leaving aside the more crass appeals to emotion and unreason, most voters are influenced to some extent by the ideological debate. The party with the clearest message that seems most relevant to the times can win elections, as Labour discovered in 1945, the Conservatives in 1979, Labour again in 1997, and the Conservatives in 2019 (the ‘Get Brexit Done’ election).</a:t>
            </a:r>
          </a:p>
        </p:txBody>
      </p:sp>
      <p:sp>
        <p:nvSpPr>
          <p:cNvPr id="10244" name="Slide Number Placeholder 3">
            <a:extLst>
              <a:ext uri="{FF2B5EF4-FFF2-40B4-BE49-F238E27FC236}">
                <a16:creationId xmlns:a16="http://schemas.microsoft.com/office/drawing/2014/main" id="{0FA296DE-D7F8-A960-B1B2-410EDD0DAD1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2546134-2772-4E47-8D21-C60AA511F4AD}" type="slidenum">
              <a:rPr lang="en-GB" altLang="en-US"/>
              <a:pPr/>
              <a:t>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Classifying ideologies</a:t>
            </a:r>
          </a:p>
          <a:p>
            <a:r>
              <a:rPr lang="en-GB" dirty="0"/>
              <a:t>This is a difficult and imperfect science, but the following four approaches should help to clarify it.</a:t>
            </a:r>
          </a:p>
          <a:p>
            <a:endParaRPr lang="en-GB" dirty="0"/>
          </a:p>
          <a:p>
            <a:r>
              <a:rPr lang="en-GB" dirty="0"/>
              <a:t>1 The horizontal left–right continuum</a:t>
            </a:r>
          </a:p>
          <a:p>
            <a:r>
              <a:rPr lang="en-GB" dirty="0"/>
              <a:t>This is the most familiar classification, used and abused in the press and in everyday conversations. It arose from the seating arrangements adopted in the French Estates General in 1789, where the aristocracy sat to the right of the King and the popular movements to his left. Subsequently the terms have come to represent adherence to particular groups of principles. Right-wingers stress freedom, or the right of individuals to do as they please and develop their own lives and personalities without interference, especially from governments – which history teaches are potentially tyrannical. Left-wingers believe that this kind of freedom is only won by the strong at the expense of the weak. They see equality as the more important value and stress the collective interest of the community above that of the individual.</a:t>
            </a:r>
          </a:p>
          <a:p>
            <a:endParaRPr lang="en-GB" dirty="0"/>
          </a:p>
          <a:p>
            <a:r>
              <a:rPr lang="en-GB" dirty="0"/>
              <a:t>The implications of these principles for economic policy are obviously of key importance. Right-wingers champion free enterprise, or capitalism: the rights of individuals to set up their own businesses, to provide goods and services and to reap what deserved rewards they can. Left-wingers disagree. Capitalism, they argue, creates poverty amid plenty – much better to move towards some form of collective ownership giving workers fuller benefits of their labour. Politicians in the centre dismiss both these positions as extreme and damaging to the harmony of national life. They tend to argue for various combinations of left and right principles or compromises between them: in practice, a mixed economy plus efficient welfare services. The left–right continuum therefore relates in practice principally to economic</a:t>
            </a:r>
          </a:p>
        </p:txBody>
      </p:sp>
      <p:sp>
        <p:nvSpPr>
          <p:cNvPr id="4" name="Slide Number Placeholder 3"/>
          <p:cNvSpPr>
            <a:spLocks noGrp="1"/>
          </p:cNvSpPr>
          <p:nvPr>
            <p:ph type="sldNum" sz="quarter" idx="5"/>
          </p:nvPr>
        </p:nvSpPr>
        <p:spPr/>
        <p:txBody>
          <a:bodyPr/>
          <a:lstStyle/>
          <a:p>
            <a:pPr>
              <a:defRPr/>
            </a:pPr>
            <a:fld id="{F9E47C51-0AB2-456E-B5C3-7D4B153D36CE}" type="slidenum">
              <a:rPr lang="en-GB" smtClean="0"/>
              <a:pPr>
                <a:defRPr/>
              </a:pPr>
              <a:t>6</a:t>
            </a:fld>
            <a:endParaRPr lang="en-GB"/>
          </a:p>
        </p:txBody>
      </p:sp>
    </p:spTree>
    <p:extLst>
      <p:ext uri="{BB962C8B-B14F-4D97-AF65-F5344CB8AC3E}">
        <p14:creationId xmlns:p14="http://schemas.microsoft.com/office/powerpoint/2010/main" val="1314321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The vertical axis or continuum</a:t>
            </a:r>
          </a:p>
          <a:p>
            <a:r>
              <a:rPr lang="en-GB" dirty="0"/>
              <a:t>The inadequacies of the left–right continuum are obvious. It is both crude and inaccurate in that many people can subscribe to ideas drawn from its whole width and consequently defy classification. H.J. Eysenck suggested in the early 1950s that, if a ‘tough’ and ‘tender’ axis could bisect the left–right continuum, ideas could be more accurately plotted on two dimensions. In this way ideological objectives could be separated from political methodology – so ‘tough’ left-wingers, e.g. communists, would occupy the top left-hand quarter, tough right-wingers, e.g. fascists, the top right-hand quarter, and so on.</a:t>
            </a:r>
          </a:p>
        </p:txBody>
      </p:sp>
      <p:sp>
        <p:nvSpPr>
          <p:cNvPr id="4" name="Slide Number Placeholder 3"/>
          <p:cNvSpPr>
            <a:spLocks noGrp="1"/>
          </p:cNvSpPr>
          <p:nvPr>
            <p:ph type="sldNum" sz="quarter" idx="5"/>
          </p:nvPr>
        </p:nvSpPr>
        <p:spPr/>
        <p:txBody>
          <a:bodyPr/>
          <a:lstStyle/>
          <a:p>
            <a:pPr>
              <a:defRPr/>
            </a:pPr>
            <a:fld id="{F9E47C51-0AB2-456E-B5C3-7D4B153D36CE}" type="slidenum">
              <a:rPr lang="en-GB" smtClean="0"/>
              <a:pPr>
                <a:defRPr/>
              </a:pPr>
              <a:t>9</a:t>
            </a:fld>
            <a:endParaRPr lang="en-GB"/>
          </a:p>
        </p:txBody>
      </p:sp>
    </p:spTree>
    <p:extLst>
      <p:ext uri="{BB962C8B-B14F-4D97-AF65-F5344CB8AC3E}">
        <p14:creationId xmlns:p14="http://schemas.microsoft.com/office/powerpoint/2010/main" val="2262216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Hans Eysenck described in his 1956 book Sense and Nonsense in Psychology</a:t>
            </a:r>
          </a:p>
          <a:p>
            <a:endParaRPr lang="en-GB" dirty="0"/>
          </a:p>
          <a:p>
            <a:r>
              <a:rPr lang="en-GB" dirty="0"/>
              <a:t>Shortly afterward, Hans Eysenck began researching political attitudes in the United Kingdom. He believed that there was something essentially similar about the fascism of the National Socialists (Nazis) on the one hand and the communists on the other, despite their opposite positions on the left–right axis. As Hans Eysenck described in his 1956 book Sense and Nonsense in Psychology, Eysenck compiled a list of political statements found in newspapers and political tracts and asked subjects to rate their agreement or disagreement with each. Submitting this value questionnaire to the same process of factor analysis used by Ferguson, Eysenck drew out two factors, which he named "Radicalism" (R-factor) and "Tender-Mindedness" (T-factor).</a:t>
            </a:r>
          </a:p>
          <a:p>
            <a:endParaRPr lang="en-GB" dirty="0"/>
          </a:p>
          <a:p>
            <a:r>
              <a:rPr lang="en-GB" dirty="0"/>
              <a:t>Such analysis produces a factor whether or not it corresponds to a real-world phenomenon and so caution must be exercised in its interpretation. While Eysenck's R-factor is easily identified as the classical "left–right" dimension, the T-factor (representing a factor drawn at right angles to the R-factor) is less intuitive, as high-scorers </a:t>
            </a:r>
            <a:r>
              <a:rPr lang="en-GB" dirty="0" err="1"/>
              <a:t>favored</a:t>
            </a:r>
            <a:r>
              <a:rPr lang="en-GB" dirty="0"/>
              <a:t> pacifism, racial equality, religious education and restrictions on abortion, while low-scorers had attitudes more friendly to militarism, harsh punishment, easier divorce laws and companionate marriage.</a:t>
            </a:r>
          </a:p>
          <a:p>
            <a:endParaRPr lang="en-GB" dirty="0"/>
          </a:p>
          <a:p>
            <a:r>
              <a:rPr lang="en-GB" dirty="0"/>
              <a:t>According to social scientist Bojan </a:t>
            </a:r>
            <a:r>
              <a:rPr lang="en-GB" dirty="0" err="1"/>
              <a:t>Todosijevic</a:t>
            </a:r>
            <a:r>
              <a:rPr lang="en-GB" dirty="0"/>
              <a:t>, radicalism was defined as positively viewing evolution theory, strikes, welfare state, mixed marriages, student protests, law reform, women's liberation, United Nations, nudist camps, pop-music, modern art, immigration, abolishing private property, and rejection of patriotism. Conservatism was defined as positively viewing white superiority, birching, death penalty, antisemitism, opposition to nationalization of property, and birth control. Tender-mindedness was defined by moral training, inborn conscience, Bible truth, chastity, self-denial, pacifism, anti-discrimination, being against the death penalty and harsh treatment of criminals. Tough-mindedness was defined by compulsory sterilization, euthanasia, easier divorce laws, racism, antisemitism, compulsory military training, wife swapping, casual living, death penalty, and harsh treatment of criminals. </a:t>
            </a:r>
          </a:p>
          <a:p>
            <a:endParaRPr lang="en-GB" dirty="0"/>
          </a:p>
          <a:p>
            <a:r>
              <a:rPr lang="en-GB" dirty="0"/>
              <a:t>Despite the difference in methodology, location and theory, the results attained by Eysenck and Ferguson matched. </a:t>
            </a:r>
            <a:r>
              <a:rPr lang="en-GB"/>
              <a:t>Simply rotating Eysenck's two factors 45 degrees renders the same factors of religionism and humanitarianism identified by Ferguson in America.</a:t>
            </a:r>
            <a:endParaRPr lang="en-GB" dirty="0"/>
          </a:p>
        </p:txBody>
      </p:sp>
      <p:sp>
        <p:nvSpPr>
          <p:cNvPr id="4" name="Slide Number Placeholder 3"/>
          <p:cNvSpPr>
            <a:spLocks noGrp="1"/>
          </p:cNvSpPr>
          <p:nvPr>
            <p:ph type="sldNum" sz="quarter" idx="5"/>
          </p:nvPr>
        </p:nvSpPr>
        <p:spPr/>
        <p:txBody>
          <a:bodyPr/>
          <a:lstStyle/>
          <a:p>
            <a:pPr>
              <a:defRPr/>
            </a:pPr>
            <a:fld id="{F9E47C51-0AB2-456E-B5C3-7D4B153D36CE}" type="slidenum">
              <a:rPr lang="en-GB" smtClean="0"/>
              <a:pPr>
                <a:defRPr/>
              </a:pPr>
              <a:t>10</a:t>
            </a:fld>
            <a:endParaRPr lang="en-GB"/>
          </a:p>
        </p:txBody>
      </p:sp>
    </p:spTree>
    <p:extLst>
      <p:ext uri="{BB962C8B-B14F-4D97-AF65-F5344CB8AC3E}">
        <p14:creationId xmlns:p14="http://schemas.microsoft.com/office/powerpoint/2010/main" val="3379701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Political parties and the left–right continuum</a:t>
            </a:r>
          </a:p>
          <a:p>
            <a:r>
              <a:rPr lang="en-GB" dirty="0"/>
              <a:t>Despite its inadequacies, the left–right continuum is useful because it is commonly understood (though see Box 4.1). It will be used as a guide to the following sections, but first a word on the way in which political parties relate to the political spectrum.</a:t>
            </a:r>
          </a:p>
          <a:p>
            <a:endParaRPr lang="en-GB" dirty="0"/>
          </a:p>
          <a:p>
            <a:r>
              <a:rPr lang="en-GB" dirty="0"/>
              <a:t>For most of the post-war period, the major ideological divisions have not occurred between the two big parties but within them. The Labour Party has covered a very wide spectrum from the revolutionary Left to the cautious social democrat Right. Similarly, two major Conservative schools of thought developed in the late 1970s: traditional (‘wet’ or liberal) conservatism and the New Right or Thatcherite Conservatism. The centre ground was dominated for many years of the twentieth century by the Liberal Party, but during the 1980s it was augmented by the Social Democratic Party (which split off from the Labour Party in 1981) and then was fragmented when the merger initiative following the 1987 General Election resulted in the awkward progeny of the Social and Liberal Democrats plus the rump Social Democratic Party led defiantly by David Owen until May 1990, when the party formally folded.</a:t>
            </a:r>
          </a:p>
        </p:txBody>
      </p:sp>
      <p:sp>
        <p:nvSpPr>
          <p:cNvPr id="4" name="Slide Number Placeholder 3"/>
          <p:cNvSpPr>
            <a:spLocks noGrp="1"/>
          </p:cNvSpPr>
          <p:nvPr>
            <p:ph type="sldNum" sz="quarter" idx="5"/>
          </p:nvPr>
        </p:nvSpPr>
        <p:spPr/>
        <p:txBody>
          <a:bodyPr/>
          <a:lstStyle/>
          <a:p>
            <a:pPr>
              <a:defRPr/>
            </a:pPr>
            <a:fld id="{F9E47C51-0AB2-456E-B5C3-7D4B153D36CE}" type="slidenum">
              <a:rPr lang="en-GB" smtClean="0"/>
              <a:pPr>
                <a:defRPr/>
              </a:pPr>
              <a:t>11</a:t>
            </a:fld>
            <a:endParaRPr lang="en-GB"/>
          </a:p>
        </p:txBody>
      </p:sp>
    </p:spTree>
    <p:extLst>
      <p:ext uri="{BB962C8B-B14F-4D97-AF65-F5344CB8AC3E}">
        <p14:creationId xmlns:p14="http://schemas.microsoft.com/office/powerpoint/2010/main" val="15403683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The (new) open–closed continuum</a:t>
            </a:r>
          </a:p>
          <a:p>
            <a:r>
              <a:rPr lang="en-GB" dirty="0"/>
              <a:t>The Brexit result in June 2016 revealed a new range of opinions existed in UK political thinking which affected people irrespective of political parties: a tendency to be ‘open’ to the world or ‘closed’. ‘Open’ ideas embrace internationalism, free trade, international agreements and humanitarian intervention. ‘Closed’ ideas on the other hand favour protectionism, nationalism, anti-international connections and isolationism. The diagram in Figure 4.2 illustrates.</a:t>
            </a:r>
          </a:p>
        </p:txBody>
      </p:sp>
      <p:sp>
        <p:nvSpPr>
          <p:cNvPr id="4" name="Slide Number Placeholder 3"/>
          <p:cNvSpPr>
            <a:spLocks noGrp="1"/>
          </p:cNvSpPr>
          <p:nvPr>
            <p:ph type="sldNum" sz="quarter" idx="5"/>
          </p:nvPr>
        </p:nvSpPr>
        <p:spPr/>
        <p:txBody>
          <a:bodyPr/>
          <a:lstStyle/>
          <a:p>
            <a:pPr>
              <a:defRPr/>
            </a:pPr>
            <a:fld id="{F9E47C51-0AB2-456E-B5C3-7D4B153D36CE}" type="slidenum">
              <a:rPr lang="en-GB" smtClean="0"/>
              <a:pPr>
                <a:defRPr/>
              </a:pPr>
              <a:t>12</a:t>
            </a:fld>
            <a:endParaRPr lang="en-GB"/>
          </a:p>
        </p:txBody>
      </p:sp>
    </p:spTree>
    <p:extLst>
      <p:ext uri="{BB962C8B-B14F-4D97-AF65-F5344CB8AC3E}">
        <p14:creationId xmlns:p14="http://schemas.microsoft.com/office/powerpoint/2010/main" val="2203227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E42A2FF0-E182-022F-639E-E2B4C8672D6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39A95DD2-29D6-0B4E-4373-A272D969FAEF}"/>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27BD7882-394A-9457-A541-8260993C3A48}"/>
              </a:ext>
            </a:extLst>
          </p:cNvPr>
          <p:cNvSpPr>
            <a:spLocks noGrp="1" noChangeArrowheads="1"/>
          </p:cNvSpPr>
          <p:nvPr>
            <p:ph type="sldNum" sz="quarter" idx="12"/>
          </p:nvPr>
        </p:nvSpPr>
        <p:spPr>
          <a:ln/>
        </p:spPr>
        <p:txBody>
          <a:bodyPr/>
          <a:lstStyle>
            <a:lvl1pPr>
              <a:defRPr/>
            </a:lvl1pPr>
          </a:lstStyle>
          <a:p>
            <a:pPr>
              <a:defRPr/>
            </a:pPr>
            <a:fld id="{9AA67845-5900-49CB-B823-64B7D5ECE0B9}" type="slidenum">
              <a:rPr lang="en-US" altLang="en-US"/>
              <a:pPr>
                <a:defRPr/>
              </a:pPr>
              <a:t>‹#›</a:t>
            </a:fld>
            <a:endParaRPr lang="en-US" altLang="en-US"/>
          </a:p>
        </p:txBody>
      </p:sp>
    </p:spTree>
    <p:extLst>
      <p:ext uri="{BB962C8B-B14F-4D97-AF65-F5344CB8AC3E}">
        <p14:creationId xmlns:p14="http://schemas.microsoft.com/office/powerpoint/2010/main" val="165971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DADA3ED1-FFB4-39C1-B380-2B2D518CE6F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5C7D9B17-1809-9194-41EF-9A031CFB6AA5}"/>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A731C428-6263-C696-9680-0FE4DE2C6A24}"/>
              </a:ext>
            </a:extLst>
          </p:cNvPr>
          <p:cNvSpPr>
            <a:spLocks noGrp="1" noChangeArrowheads="1"/>
          </p:cNvSpPr>
          <p:nvPr>
            <p:ph type="sldNum" sz="quarter" idx="12"/>
          </p:nvPr>
        </p:nvSpPr>
        <p:spPr>
          <a:ln/>
        </p:spPr>
        <p:txBody>
          <a:bodyPr/>
          <a:lstStyle>
            <a:lvl1pPr>
              <a:defRPr/>
            </a:lvl1pPr>
          </a:lstStyle>
          <a:p>
            <a:pPr>
              <a:defRPr/>
            </a:pPr>
            <a:fld id="{4DA75ACE-743D-425C-9394-70100BE4E2E1}" type="slidenum">
              <a:rPr lang="en-US" altLang="en-US"/>
              <a:pPr>
                <a:defRPr/>
              </a:pPr>
              <a:t>‹#›</a:t>
            </a:fld>
            <a:endParaRPr lang="en-US" altLang="en-US"/>
          </a:p>
        </p:txBody>
      </p:sp>
    </p:spTree>
    <p:extLst>
      <p:ext uri="{BB962C8B-B14F-4D97-AF65-F5344CB8AC3E}">
        <p14:creationId xmlns:p14="http://schemas.microsoft.com/office/powerpoint/2010/main" val="300726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898FA925-B7F1-1DB2-36DA-E8FF960A256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761AC01E-8F5B-F27B-88A8-F8BEF9BF2168}"/>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01B67F34-462F-D1F8-AA1A-76526518E7C6}"/>
              </a:ext>
            </a:extLst>
          </p:cNvPr>
          <p:cNvSpPr>
            <a:spLocks noGrp="1" noChangeArrowheads="1"/>
          </p:cNvSpPr>
          <p:nvPr>
            <p:ph type="sldNum" sz="quarter" idx="12"/>
          </p:nvPr>
        </p:nvSpPr>
        <p:spPr>
          <a:ln/>
        </p:spPr>
        <p:txBody>
          <a:bodyPr/>
          <a:lstStyle>
            <a:lvl1pPr>
              <a:defRPr/>
            </a:lvl1pPr>
          </a:lstStyle>
          <a:p>
            <a:pPr>
              <a:defRPr/>
            </a:pPr>
            <a:fld id="{5F0BCB66-FD3A-4E36-AD68-56D4FFB346CC}" type="slidenum">
              <a:rPr lang="en-US" altLang="en-US"/>
              <a:pPr>
                <a:defRPr/>
              </a:pPr>
              <a:t>‹#›</a:t>
            </a:fld>
            <a:endParaRPr lang="en-US" altLang="en-US"/>
          </a:p>
        </p:txBody>
      </p:sp>
    </p:spTree>
    <p:extLst>
      <p:ext uri="{BB962C8B-B14F-4D97-AF65-F5344CB8AC3E}">
        <p14:creationId xmlns:p14="http://schemas.microsoft.com/office/powerpoint/2010/main" val="3430331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B7523A65-9D1B-E9B6-4FC0-989E75BE013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D0EE4E1B-38FC-C753-4F8A-86773F9C30D7}"/>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44810C57-EC45-DDC5-AB5E-1250456C7FF8}"/>
              </a:ext>
            </a:extLst>
          </p:cNvPr>
          <p:cNvSpPr>
            <a:spLocks noGrp="1" noChangeArrowheads="1"/>
          </p:cNvSpPr>
          <p:nvPr>
            <p:ph type="sldNum" sz="quarter" idx="12"/>
          </p:nvPr>
        </p:nvSpPr>
        <p:spPr>
          <a:ln/>
        </p:spPr>
        <p:txBody>
          <a:bodyPr/>
          <a:lstStyle>
            <a:lvl1pPr>
              <a:defRPr/>
            </a:lvl1pPr>
          </a:lstStyle>
          <a:p>
            <a:pPr>
              <a:defRPr/>
            </a:pPr>
            <a:fld id="{900BC649-B382-4FA4-867B-EAED893A6797}" type="slidenum">
              <a:rPr lang="en-US" altLang="en-US"/>
              <a:pPr>
                <a:defRPr/>
              </a:pPr>
              <a:t>‹#›</a:t>
            </a:fld>
            <a:endParaRPr lang="en-US" altLang="en-US"/>
          </a:p>
        </p:txBody>
      </p:sp>
    </p:spTree>
    <p:extLst>
      <p:ext uri="{BB962C8B-B14F-4D97-AF65-F5344CB8AC3E}">
        <p14:creationId xmlns:p14="http://schemas.microsoft.com/office/powerpoint/2010/main" val="2483008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6045AEEB-2D38-C703-D0A9-7767832B0E5A}"/>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5">
            <a:extLst>
              <a:ext uri="{FF2B5EF4-FFF2-40B4-BE49-F238E27FC236}">
                <a16:creationId xmlns:a16="http://schemas.microsoft.com/office/drawing/2014/main" id="{697CB06D-55E3-E40D-24D5-FA3D6C08FA7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757419CC-CA6A-4036-4ACB-437721BC8ABE}"/>
              </a:ext>
            </a:extLst>
          </p:cNvPr>
          <p:cNvSpPr>
            <a:spLocks noGrp="1" noChangeArrowheads="1"/>
          </p:cNvSpPr>
          <p:nvPr>
            <p:ph type="sldNum" sz="quarter" idx="12"/>
          </p:nvPr>
        </p:nvSpPr>
        <p:spPr>
          <a:ln/>
        </p:spPr>
        <p:txBody>
          <a:bodyPr/>
          <a:lstStyle>
            <a:lvl1pPr>
              <a:defRPr/>
            </a:lvl1pPr>
          </a:lstStyle>
          <a:p>
            <a:pPr>
              <a:defRPr/>
            </a:pPr>
            <a:fld id="{76F0FBF7-7252-46A8-9244-4B220E4764BC}" type="slidenum">
              <a:rPr lang="en-US" altLang="en-US"/>
              <a:pPr>
                <a:defRPr/>
              </a:pPr>
              <a:t>‹#›</a:t>
            </a:fld>
            <a:endParaRPr lang="en-US" altLang="en-US"/>
          </a:p>
        </p:txBody>
      </p:sp>
    </p:spTree>
    <p:extLst>
      <p:ext uri="{BB962C8B-B14F-4D97-AF65-F5344CB8AC3E}">
        <p14:creationId xmlns:p14="http://schemas.microsoft.com/office/powerpoint/2010/main" val="2558550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A6A1D240-2411-94A9-D482-00A80B8896D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E912ACD3-8EA4-DC48-85E8-CA81E55EE8E2}"/>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5" name="Rectangle 6">
            <a:extLst>
              <a:ext uri="{FF2B5EF4-FFF2-40B4-BE49-F238E27FC236}">
                <a16:creationId xmlns:a16="http://schemas.microsoft.com/office/drawing/2014/main" id="{2678399E-3618-215A-5F49-94678BBA7C17}"/>
              </a:ext>
            </a:extLst>
          </p:cNvPr>
          <p:cNvSpPr>
            <a:spLocks noGrp="1" noChangeArrowheads="1"/>
          </p:cNvSpPr>
          <p:nvPr>
            <p:ph type="sldNum" sz="quarter" idx="12"/>
          </p:nvPr>
        </p:nvSpPr>
        <p:spPr>
          <a:ln/>
        </p:spPr>
        <p:txBody>
          <a:bodyPr/>
          <a:lstStyle>
            <a:lvl1pPr>
              <a:defRPr/>
            </a:lvl1pPr>
          </a:lstStyle>
          <a:p>
            <a:pPr>
              <a:defRPr/>
            </a:pPr>
            <a:fld id="{28063BF1-9057-4116-A230-3EC5E14734E7}" type="slidenum">
              <a:rPr lang="en-US" altLang="en-US"/>
              <a:pPr>
                <a:defRPr/>
              </a:pPr>
              <a:t>‹#›</a:t>
            </a:fld>
            <a:endParaRPr lang="en-US" altLang="en-US"/>
          </a:p>
        </p:txBody>
      </p:sp>
    </p:spTree>
    <p:extLst>
      <p:ext uri="{BB962C8B-B14F-4D97-AF65-F5344CB8AC3E}">
        <p14:creationId xmlns:p14="http://schemas.microsoft.com/office/powerpoint/2010/main" val="3753920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21201E27-DF62-622E-F5CE-1D95F608D03C}"/>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5">
            <a:extLst>
              <a:ext uri="{FF2B5EF4-FFF2-40B4-BE49-F238E27FC236}">
                <a16:creationId xmlns:a16="http://schemas.microsoft.com/office/drawing/2014/main" id="{C8650F46-0ADC-73CE-6225-1D729DF01F5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4" name="Rectangle 6">
            <a:extLst>
              <a:ext uri="{FF2B5EF4-FFF2-40B4-BE49-F238E27FC236}">
                <a16:creationId xmlns:a16="http://schemas.microsoft.com/office/drawing/2014/main" id="{AC6D1328-A71F-6BCD-28D6-E68BD6F5BE70}"/>
              </a:ext>
            </a:extLst>
          </p:cNvPr>
          <p:cNvSpPr>
            <a:spLocks noGrp="1" noChangeArrowheads="1"/>
          </p:cNvSpPr>
          <p:nvPr>
            <p:ph type="sldNum" sz="quarter" idx="12"/>
          </p:nvPr>
        </p:nvSpPr>
        <p:spPr>
          <a:ln/>
        </p:spPr>
        <p:txBody>
          <a:bodyPr/>
          <a:lstStyle>
            <a:lvl1pPr>
              <a:defRPr/>
            </a:lvl1pPr>
          </a:lstStyle>
          <a:p>
            <a:pPr>
              <a:defRPr/>
            </a:pPr>
            <a:fld id="{30100918-327B-46FB-B969-386831EDCC5D}" type="slidenum">
              <a:rPr lang="en-US" altLang="en-US"/>
              <a:pPr>
                <a:defRPr/>
              </a:pPr>
              <a:t>‹#›</a:t>
            </a:fld>
            <a:endParaRPr lang="en-US" altLang="en-US"/>
          </a:p>
        </p:txBody>
      </p:sp>
    </p:spTree>
    <p:extLst>
      <p:ext uri="{BB962C8B-B14F-4D97-AF65-F5344CB8AC3E}">
        <p14:creationId xmlns:p14="http://schemas.microsoft.com/office/powerpoint/2010/main" val="2363158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547E952B-73C7-45BD-9586-16B4561DFE7D}"/>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4B13F32-72DA-4EA7-DBEE-BFF732FBDA5B}"/>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A35CF8E5-E927-12F5-8743-426123689B2A}"/>
              </a:ext>
            </a:extLst>
          </p:cNvPr>
          <p:cNvSpPr>
            <a:spLocks noGrp="1" noChangeArrowheads="1"/>
          </p:cNvSpPr>
          <p:nvPr>
            <p:ph type="sldNum" sz="quarter" idx="12"/>
          </p:nvPr>
        </p:nvSpPr>
        <p:spPr>
          <a:ln/>
        </p:spPr>
        <p:txBody>
          <a:bodyPr/>
          <a:lstStyle>
            <a:lvl1pPr>
              <a:defRPr/>
            </a:lvl1pPr>
          </a:lstStyle>
          <a:p>
            <a:pPr>
              <a:defRPr/>
            </a:pPr>
            <a:fld id="{B9B2874D-46C4-4C89-980D-971AC0EA1FD0}" type="slidenum">
              <a:rPr lang="en-US" altLang="en-US"/>
              <a:pPr>
                <a:defRPr/>
              </a:pPr>
              <a:t>‹#›</a:t>
            </a:fld>
            <a:endParaRPr lang="en-US" altLang="en-US"/>
          </a:p>
        </p:txBody>
      </p:sp>
    </p:spTree>
    <p:extLst>
      <p:ext uri="{BB962C8B-B14F-4D97-AF65-F5344CB8AC3E}">
        <p14:creationId xmlns:p14="http://schemas.microsoft.com/office/powerpoint/2010/main" val="2747238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45AF00B4-8A1F-8254-E585-CD70D9AC650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9E4E158A-9013-A26C-4ACE-44853295843A}"/>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1C0A9E7D-AE8A-8EBF-7555-87438CC5C16F}"/>
              </a:ext>
            </a:extLst>
          </p:cNvPr>
          <p:cNvSpPr>
            <a:spLocks noGrp="1" noChangeArrowheads="1"/>
          </p:cNvSpPr>
          <p:nvPr>
            <p:ph type="sldNum" sz="quarter" idx="12"/>
          </p:nvPr>
        </p:nvSpPr>
        <p:spPr>
          <a:ln/>
        </p:spPr>
        <p:txBody>
          <a:bodyPr/>
          <a:lstStyle>
            <a:lvl1pPr>
              <a:defRPr/>
            </a:lvl1pPr>
          </a:lstStyle>
          <a:p>
            <a:pPr>
              <a:defRPr/>
            </a:pPr>
            <a:fld id="{663A86CC-D26D-4F90-88FB-F238723809DD}" type="slidenum">
              <a:rPr lang="en-US" altLang="en-US"/>
              <a:pPr>
                <a:defRPr/>
              </a:pPr>
              <a:t>‹#›</a:t>
            </a:fld>
            <a:endParaRPr lang="en-US" altLang="en-US"/>
          </a:p>
        </p:txBody>
      </p:sp>
    </p:spTree>
    <p:extLst>
      <p:ext uri="{BB962C8B-B14F-4D97-AF65-F5344CB8AC3E}">
        <p14:creationId xmlns:p14="http://schemas.microsoft.com/office/powerpoint/2010/main" val="2657414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5E862D67-CFEB-2A2E-E036-C0DC62031AED}"/>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691439E-22CA-13A7-FB01-23FB8D85E57D}"/>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062F7C0F-EE71-1ED1-0147-81E48F4AC98C}"/>
              </a:ext>
            </a:extLst>
          </p:cNvPr>
          <p:cNvSpPr>
            <a:spLocks noGrp="1" noChangeArrowheads="1"/>
          </p:cNvSpPr>
          <p:nvPr>
            <p:ph type="sldNum" sz="quarter" idx="12"/>
          </p:nvPr>
        </p:nvSpPr>
        <p:spPr>
          <a:ln/>
        </p:spPr>
        <p:txBody>
          <a:bodyPr/>
          <a:lstStyle>
            <a:lvl1pPr>
              <a:defRPr/>
            </a:lvl1pPr>
          </a:lstStyle>
          <a:p>
            <a:pPr>
              <a:defRPr/>
            </a:pPr>
            <a:fld id="{A855C8B9-F888-490E-99C7-FF45F3114456}" type="slidenum">
              <a:rPr lang="en-US" altLang="en-US"/>
              <a:pPr>
                <a:defRPr/>
              </a:pPr>
              <a:t>‹#›</a:t>
            </a:fld>
            <a:endParaRPr lang="en-US" altLang="en-US"/>
          </a:p>
        </p:txBody>
      </p:sp>
    </p:spTree>
    <p:extLst>
      <p:ext uri="{BB962C8B-B14F-4D97-AF65-F5344CB8AC3E}">
        <p14:creationId xmlns:p14="http://schemas.microsoft.com/office/powerpoint/2010/main" val="263608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C74A5E84-492C-F12A-9C2E-1DBD63F9AEA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CC8D709-13C3-BA1C-EF71-08292BC7E437}"/>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36250BE9-BBA1-D3C5-5534-4B63DD0A9A57}"/>
              </a:ext>
            </a:extLst>
          </p:cNvPr>
          <p:cNvSpPr>
            <a:spLocks noGrp="1" noChangeArrowheads="1"/>
          </p:cNvSpPr>
          <p:nvPr>
            <p:ph type="sldNum" sz="quarter" idx="12"/>
          </p:nvPr>
        </p:nvSpPr>
        <p:spPr>
          <a:ln/>
        </p:spPr>
        <p:txBody>
          <a:bodyPr/>
          <a:lstStyle>
            <a:lvl1pPr>
              <a:defRPr/>
            </a:lvl1pPr>
          </a:lstStyle>
          <a:p>
            <a:pPr>
              <a:defRPr/>
            </a:pPr>
            <a:fld id="{276C8AE3-13AF-4544-8A09-077DEA2CCFFA}" type="slidenum">
              <a:rPr lang="en-US" altLang="en-US"/>
              <a:pPr>
                <a:defRPr/>
              </a:pPr>
              <a:t>‹#›</a:t>
            </a:fld>
            <a:endParaRPr lang="en-US" altLang="en-US"/>
          </a:p>
        </p:txBody>
      </p:sp>
    </p:spTree>
    <p:extLst>
      <p:ext uri="{BB962C8B-B14F-4D97-AF65-F5344CB8AC3E}">
        <p14:creationId xmlns:p14="http://schemas.microsoft.com/office/powerpoint/2010/main" val="3590593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AA32408-408E-872C-9942-519100EE8C62}"/>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365FD06E-235E-29DF-286F-7BA432F3F3DF}"/>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47D41C35-6F85-98DB-CD67-3EC018D83EC0}"/>
              </a:ext>
            </a:extLst>
          </p:cNvPr>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1029" name="Rectangle 5">
            <a:extLst>
              <a:ext uri="{FF2B5EF4-FFF2-40B4-BE49-F238E27FC236}">
                <a16:creationId xmlns:a16="http://schemas.microsoft.com/office/drawing/2014/main" id="{242BE4F7-2124-072C-96A3-F6215DA3075B}"/>
              </a:ext>
            </a:extLst>
          </p:cNvPr>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ltLang="en-US"/>
          </a:p>
        </p:txBody>
      </p:sp>
      <p:sp>
        <p:nvSpPr>
          <p:cNvPr id="1030" name="Rectangle 6">
            <a:extLst>
              <a:ext uri="{FF2B5EF4-FFF2-40B4-BE49-F238E27FC236}">
                <a16:creationId xmlns:a16="http://schemas.microsoft.com/office/drawing/2014/main" id="{BBD8F1FF-6999-C55C-BC14-48373684BB4A}"/>
              </a:ext>
            </a:extLst>
          </p:cNvPr>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06AAC734-47F0-4E58-9091-CB5C6EAEED6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4673A9E6-C7FF-0830-212B-69AFD3719AAE}"/>
              </a:ext>
            </a:extLst>
          </p:cNvPr>
          <p:cNvSpPr>
            <a:spLocks noGrp="1" noChangeArrowheads="1"/>
          </p:cNvSpPr>
          <p:nvPr>
            <p:ph type="ctrTitle"/>
          </p:nvPr>
        </p:nvSpPr>
        <p:spPr>
          <a:xfrm>
            <a:off x="685800" y="2130425"/>
            <a:ext cx="7772400" cy="1470025"/>
          </a:xfrm>
        </p:spPr>
        <p:txBody>
          <a:bodyPr anchor="ctr"/>
          <a:lstStyle/>
          <a:p>
            <a:pPr eaLnBrk="1" hangingPunct="1"/>
            <a:r>
              <a:rPr lang="en-GB" altLang="en-US" sz="4000"/>
              <a:t>Ideology and the Liberal tradition</a:t>
            </a:r>
            <a:endParaRPr lang="en-US" altLang="en-US" sz="4000" dirty="0"/>
          </a:p>
        </p:txBody>
      </p:sp>
      <p:sp>
        <p:nvSpPr>
          <p:cNvPr id="3075" name="Rectangle 3">
            <a:extLst>
              <a:ext uri="{FF2B5EF4-FFF2-40B4-BE49-F238E27FC236}">
                <a16:creationId xmlns:a16="http://schemas.microsoft.com/office/drawing/2014/main" id="{92A08925-C797-FC3D-62F3-4E7327E71B2F}"/>
              </a:ext>
            </a:extLst>
          </p:cNvPr>
          <p:cNvSpPr>
            <a:spLocks noGrp="1" noChangeArrowheads="1"/>
          </p:cNvSpPr>
          <p:nvPr>
            <p:ph type="subTitle" idx="1"/>
          </p:nvPr>
        </p:nvSpPr>
        <p:spPr>
          <a:xfrm>
            <a:off x="1371600" y="3886200"/>
            <a:ext cx="6400800" cy="1752600"/>
          </a:xfrm>
        </p:spPr>
        <p:txBody>
          <a:bodyPr/>
          <a:lstStyle/>
          <a:p>
            <a:pPr eaLnBrk="1" hangingPunct="1"/>
            <a:endParaRPr lang="en-GB"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08F18D7E-54AB-B868-3C12-4748A24D54AD}"/>
              </a:ext>
            </a:extLst>
          </p:cNvPr>
          <p:cNvSpPr>
            <a:spLocks noGrp="1" noChangeArrowheads="1"/>
          </p:cNvSpPr>
          <p:nvPr>
            <p:ph type="title"/>
          </p:nvPr>
        </p:nvSpPr>
        <p:spPr/>
        <p:txBody>
          <a:bodyPr/>
          <a:lstStyle/>
          <a:p>
            <a:pPr eaLnBrk="1" hangingPunct="1"/>
            <a:r>
              <a:rPr lang="en-GB" altLang="en-US"/>
              <a:t>Aims of this lecture</a:t>
            </a:r>
            <a:endParaRPr lang="en-US" altLang="en-US"/>
          </a:p>
        </p:txBody>
      </p:sp>
      <p:sp>
        <p:nvSpPr>
          <p:cNvPr id="4099" name="Rectangle 3">
            <a:extLst>
              <a:ext uri="{FF2B5EF4-FFF2-40B4-BE49-F238E27FC236}">
                <a16:creationId xmlns:a16="http://schemas.microsoft.com/office/drawing/2014/main" id="{769DF674-7E26-C379-FF26-C30393ACC666}"/>
              </a:ext>
            </a:extLst>
          </p:cNvPr>
          <p:cNvSpPr>
            <a:spLocks noGrp="1" noChangeArrowheads="1"/>
          </p:cNvSpPr>
          <p:nvPr>
            <p:ph type="body" idx="1"/>
          </p:nvPr>
        </p:nvSpPr>
        <p:spPr/>
        <p:txBody>
          <a:bodyPr/>
          <a:lstStyle/>
          <a:p>
            <a:pPr eaLnBrk="1" hangingPunct="1"/>
            <a:r>
              <a:rPr lang="en-US" altLang="en-US" dirty="0"/>
              <a:t>To clarify the concept of ideology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4651E658-5EE2-4E6C-813F-72809FA7E149}"/>
              </a:ext>
            </a:extLst>
          </p:cNvPr>
          <p:cNvSpPr>
            <a:spLocks noGrp="1" noChangeArrowheads="1"/>
          </p:cNvSpPr>
          <p:nvPr>
            <p:ph type="title"/>
          </p:nvPr>
        </p:nvSpPr>
        <p:spPr/>
        <p:txBody>
          <a:bodyPr/>
          <a:lstStyle/>
          <a:p>
            <a:pPr eaLnBrk="1" hangingPunct="1"/>
            <a:r>
              <a:rPr lang="en-GB" altLang="en-US"/>
              <a:t>What is ideology?</a:t>
            </a:r>
            <a:endParaRPr lang="en-US" altLang="en-US"/>
          </a:p>
        </p:txBody>
      </p:sp>
      <p:sp>
        <p:nvSpPr>
          <p:cNvPr id="5123" name="Rectangle 3">
            <a:extLst>
              <a:ext uri="{FF2B5EF4-FFF2-40B4-BE49-F238E27FC236}">
                <a16:creationId xmlns:a16="http://schemas.microsoft.com/office/drawing/2014/main" id="{71A76484-991C-DF71-FCB7-BE217D09C938}"/>
              </a:ext>
            </a:extLst>
          </p:cNvPr>
          <p:cNvSpPr>
            <a:spLocks noGrp="1" noChangeArrowheads="1"/>
          </p:cNvSpPr>
          <p:nvPr>
            <p:ph type="body" idx="1"/>
          </p:nvPr>
        </p:nvSpPr>
        <p:spPr/>
        <p:txBody>
          <a:bodyPr/>
          <a:lstStyle/>
          <a:p>
            <a:pPr eaLnBrk="1" hangingPunct="1">
              <a:lnSpc>
                <a:spcPct val="80000"/>
              </a:lnSpc>
            </a:pPr>
            <a:r>
              <a:rPr lang="en-US" altLang="en-US" sz="2400" dirty="0"/>
              <a:t>For up to two decades after 1945 it seemed as if ideology as a factor in British politics was on the wane</a:t>
            </a:r>
          </a:p>
          <a:p>
            <a:pPr eaLnBrk="1" hangingPunct="1">
              <a:lnSpc>
                <a:spcPct val="80000"/>
              </a:lnSpc>
            </a:pPr>
            <a:r>
              <a:rPr lang="en-GB" altLang="en-US" sz="2400" dirty="0"/>
              <a:t>Both the Conservative and Labour governments that followed the Second World War seemed to agree on a post war consensus</a:t>
            </a:r>
          </a:p>
          <a:p>
            <a:pPr eaLnBrk="1" hangingPunct="1">
              <a:lnSpc>
                <a:spcPct val="80000"/>
              </a:lnSpc>
            </a:pPr>
            <a:r>
              <a:rPr lang="en-GB" altLang="en-US" sz="2400" dirty="0"/>
              <a:t>This meant that the ideological battles between them were markedly toned down</a:t>
            </a:r>
          </a:p>
          <a:p>
            <a:pPr eaLnBrk="1" hangingPunct="1">
              <a:lnSpc>
                <a:spcPct val="80000"/>
              </a:lnSpc>
            </a:pPr>
            <a:r>
              <a:rPr lang="en-GB" altLang="en-US" sz="2400" dirty="0"/>
              <a:t>However with the election of Margaret Thatcher in 1979 the post-war consensus started to crumble and ideology became increasingly important again</a:t>
            </a:r>
          </a:p>
          <a:p>
            <a:pPr eaLnBrk="1" hangingPunct="1">
              <a:lnSpc>
                <a:spcPct val="80000"/>
              </a:lnSpc>
            </a:pPr>
            <a:r>
              <a:rPr lang="en-GB" altLang="en-US" sz="2400" dirty="0"/>
              <a:t>Individuals support ideology</a:t>
            </a:r>
            <a:endParaRPr lang="en-US" alt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14241FD0-D0C9-F5E8-720B-F9755CE8BE9D}"/>
              </a:ext>
            </a:extLst>
          </p:cNvPr>
          <p:cNvSpPr>
            <a:spLocks noGrp="1" noChangeArrowheads="1"/>
          </p:cNvSpPr>
          <p:nvPr>
            <p:ph type="title"/>
          </p:nvPr>
        </p:nvSpPr>
        <p:spPr/>
        <p:txBody>
          <a:bodyPr/>
          <a:lstStyle/>
          <a:p>
            <a:pPr eaLnBrk="1" hangingPunct="1"/>
            <a:r>
              <a:rPr lang="en-GB" altLang="en-US"/>
              <a:t>What is ideology?</a:t>
            </a:r>
            <a:endParaRPr lang="en-US" altLang="en-US"/>
          </a:p>
        </p:txBody>
      </p:sp>
      <p:sp>
        <p:nvSpPr>
          <p:cNvPr id="7171" name="Rectangle 3">
            <a:extLst>
              <a:ext uri="{FF2B5EF4-FFF2-40B4-BE49-F238E27FC236}">
                <a16:creationId xmlns:a16="http://schemas.microsoft.com/office/drawing/2014/main" id="{2EE9FEB3-CE8A-866E-0543-F1F60005E10D}"/>
              </a:ext>
            </a:extLst>
          </p:cNvPr>
          <p:cNvSpPr>
            <a:spLocks noGrp="1" noChangeArrowheads="1"/>
          </p:cNvSpPr>
          <p:nvPr>
            <p:ph type="body" idx="1"/>
          </p:nvPr>
        </p:nvSpPr>
        <p:spPr/>
        <p:txBody>
          <a:bodyPr/>
          <a:lstStyle/>
          <a:p>
            <a:pPr eaLnBrk="1" hangingPunct="1"/>
            <a:r>
              <a:rPr lang="en-US" altLang="en-US" sz="2800"/>
              <a:t>Ideology as a concept is not easy to define</a:t>
            </a:r>
          </a:p>
          <a:p>
            <a:pPr eaLnBrk="1" hangingPunct="1"/>
            <a:r>
              <a:rPr lang="en-US" altLang="en-US" sz="2800"/>
              <a:t>Perhaps it is helpful to regard ideology as ‘applied philosophy’</a:t>
            </a:r>
          </a:p>
          <a:p>
            <a:pPr eaLnBrk="1" hangingPunct="1"/>
            <a:r>
              <a:rPr lang="en-GB" altLang="en-US" sz="2800"/>
              <a:t>In this form:</a:t>
            </a:r>
          </a:p>
          <a:p>
            <a:pPr lvl="1" eaLnBrk="1" hangingPunct="1"/>
            <a:r>
              <a:rPr lang="en-GB" altLang="en-US" sz="2400"/>
              <a:t>It links philosophical ideas to the contemporary world</a:t>
            </a:r>
          </a:p>
          <a:p>
            <a:pPr lvl="1" eaLnBrk="1" hangingPunct="1"/>
            <a:r>
              <a:rPr lang="en-GB" altLang="en-US" sz="2400"/>
              <a:t>it provides a comprehensive and systematic perspective whereby human society can be understood</a:t>
            </a:r>
          </a:p>
          <a:p>
            <a:pPr lvl="1" eaLnBrk="1" hangingPunct="1"/>
            <a:r>
              <a:rPr lang="en-GB" altLang="en-US" sz="2400"/>
              <a:t>it provides a framework of principles from which policies can be developed</a:t>
            </a:r>
            <a:endParaRPr lang="en-US" altLang="en-US"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4C3EB19-4782-2DCE-EE63-32BEE538277E}"/>
              </a:ext>
            </a:extLst>
          </p:cNvPr>
          <p:cNvSpPr>
            <a:spLocks noGrp="1" noChangeArrowheads="1"/>
          </p:cNvSpPr>
          <p:nvPr>
            <p:ph type="title"/>
          </p:nvPr>
        </p:nvSpPr>
        <p:spPr/>
        <p:txBody>
          <a:bodyPr/>
          <a:lstStyle/>
          <a:p>
            <a:pPr eaLnBrk="1" hangingPunct="1"/>
            <a:r>
              <a:rPr lang="en-GB" altLang="en-US"/>
              <a:t>What is ideology?</a:t>
            </a:r>
            <a:endParaRPr lang="en-US" altLang="en-US"/>
          </a:p>
        </p:txBody>
      </p:sp>
      <p:sp>
        <p:nvSpPr>
          <p:cNvPr id="9219" name="Rectangle 3">
            <a:extLst>
              <a:ext uri="{FF2B5EF4-FFF2-40B4-BE49-F238E27FC236}">
                <a16:creationId xmlns:a16="http://schemas.microsoft.com/office/drawing/2014/main" id="{36BC16E0-7FA4-15C6-8B9B-4D1F41688CB4}"/>
              </a:ext>
            </a:extLst>
          </p:cNvPr>
          <p:cNvSpPr>
            <a:spLocks noGrp="1" noChangeArrowheads="1"/>
          </p:cNvSpPr>
          <p:nvPr>
            <p:ph type="body" idx="1"/>
          </p:nvPr>
        </p:nvSpPr>
        <p:spPr/>
        <p:txBody>
          <a:bodyPr/>
          <a:lstStyle/>
          <a:p>
            <a:pPr eaLnBrk="1" hangingPunct="1">
              <a:lnSpc>
                <a:spcPct val="90000"/>
              </a:lnSpc>
            </a:pPr>
            <a:r>
              <a:rPr lang="en-GB" altLang="en-US" sz="2800"/>
              <a:t>While ideology tends to matter more to political activists on a daily basis most people have an ideology in terms of certain ideas they believe in</a:t>
            </a:r>
          </a:p>
          <a:p>
            <a:pPr eaLnBrk="1" hangingPunct="1">
              <a:lnSpc>
                <a:spcPct val="90000"/>
              </a:lnSpc>
            </a:pPr>
            <a:r>
              <a:rPr lang="en-GB" altLang="en-US" sz="2800"/>
              <a:t>This becomes more pronounced during election times when the media is full of political debate</a:t>
            </a:r>
          </a:p>
          <a:p>
            <a:pPr eaLnBrk="1" hangingPunct="1">
              <a:lnSpc>
                <a:spcPct val="90000"/>
              </a:lnSpc>
            </a:pPr>
            <a:r>
              <a:rPr lang="en-GB" altLang="en-US" sz="2800"/>
              <a:t>Ideological viewpoints usually move quite slowly over time but there occasionally elections that seem to mark a clear shift</a:t>
            </a:r>
          </a:p>
          <a:p>
            <a:pPr eaLnBrk="1" hangingPunct="1">
              <a:lnSpc>
                <a:spcPct val="90000"/>
              </a:lnSpc>
            </a:pPr>
            <a:r>
              <a:rPr lang="en-GB" altLang="en-US" sz="2800"/>
              <a:t>1945, 1979, 1997, 2019 are examples of elections where ideology has a clear impact</a:t>
            </a:r>
            <a:endParaRPr lang="en-US" altLang="en-US" sz="28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0ED2AAC2-FB04-382F-753E-405161FD2BA7}"/>
              </a:ext>
            </a:extLst>
          </p:cNvPr>
          <p:cNvSpPr>
            <a:spLocks noGrp="1" noChangeArrowheads="1"/>
          </p:cNvSpPr>
          <p:nvPr>
            <p:ph type="title"/>
          </p:nvPr>
        </p:nvSpPr>
        <p:spPr/>
        <p:txBody>
          <a:bodyPr/>
          <a:lstStyle/>
          <a:p>
            <a:pPr eaLnBrk="1" hangingPunct="1"/>
            <a:r>
              <a:rPr lang="en-GB" altLang="en-US"/>
              <a:t>Classifying ideologies</a:t>
            </a:r>
            <a:endParaRPr lang="en-US" altLang="en-US"/>
          </a:p>
        </p:txBody>
      </p:sp>
      <p:sp>
        <p:nvSpPr>
          <p:cNvPr id="11267" name="Rectangle 3">
            <a:extLst>
              <a:ext uri="{FF2B5EF4-FFF2-40B4-BE49-F238E27FC236}">
                <a16:creationId xmlns:a16="http://schemas.microsoft.com/office/drawing/2014/main" id="{1E055940-9F00-153A-C92B-6E6B1E78F28A}"/>
              </a:ext>
            </a:extLst>
          </p:cNvPr>
          <p:cNvSpPr>
            <a:spLocks noGrp="1" noChangeArrowheads="1"/>
          </p:cNvSpPr>
          <p:nvPr>
            <p:ph type="body" idx="1"/>
          </p:nvPr>
        </p:nvSpPr>
        <p:spPr/>
        <p:txBody>
          <a:bodyPr/>
          <a:lstStyle/>
          <a:p>
            <a:pPr eaLnBrk="1" hangingPunct="1"/>
            <a:r>
              <a:rPr lang="en-GB" altLang="en-US"/>
              <a:t>In the same way that ideologies are difficult to define they are also difficult to classify and measure</a:t>
            </a:r>
          </a:p>
          <a:p>
            <a:pPr eaLnBrk="1" hangingPunct="1"/>
            <a:r>
              <a:rPr lang="en-GB" altLang="en-US"/>
              <a:t>The two main approaches to doing this are:</a:t>
            </a:r>
          </a:p>
          <a:p>
            <a:pPr lvl="1" eaLnBrk="1" hangingPunct="1"/>
            <a:r>
              <a:rPr lang="en-US" altLang="en-US"/>
              <a:t>The horizontal left–right continuum</a:t>
            </a:r>
          </a:p>
          <a:p>
            <a:pPr lvl="1" eaLnBrk="1" hangingPunct="1"/>
            <a:r>
              <a:rPr lang="en-US" altLang="en-US"/>
              <a:t>The vertical axis or continuum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014A88B-0D5C-2714-B07C-D7F59FAEE002}"/>
              </a:ext>
            </a:extLst>
          </p:cNvPr>
          <p:cNvSpPr>
            <a:spLocks noGrp="1" noChangeArrowheads="1"/>
          </p:cNvSpPr>
          <p:nvPr>
            <p:ph type="title"/>
          </p:nvPr>
        </p:nvSpPr>
        <p:spPr/>
        <p:txBody>
          <a:bodyPr/>
          <a:lstStyle/>
          <a:p>
            <a:pPr eaLnBrk="1" hangingPunct="1"/>
            <a:r>
              <a:rPr lang="en-US" altLang="en-US" sz="4000"/>
              <a:t>The horizontal left–right continuum</a:t>
            </a:r>
          </a:p>
        </p:txBody>
      </p:sp>
      <p:sp>
        <p:nvSpPr>
          <p:cNvPr id="12291" name="Rectangle 3">
            <a:extLst>
              <a:ext uri="{FF2B5EF4-FFF2-40B4-BE49-F238E27FC236}">
                <a16:creationId xmlns:a16="http://schemas.microsoft.com/office/drawing/2014/main" id="{4A932799-8A54-AED1-0C61-5B3C05A3877A}"/>
              </a:ext>
            </a:extLst>
          </p:cNvPr>
          <p:cNvSpPr>
            <a:spLocks noGrp="1" noChangeArrowheads="1"/>
          </p:cNvSpPr>
          <p:nvPr>
            <p:ph type="body" idx="1"/>
          </p:nvPr>
        </p:nvSpPr>
        <p:spPr/>
        <p:txBody>
          <a:bodyPr/>
          <a:lstStyle/>
          <a:p>
            <a:pPr eaLnBrk="1" hangingPunct="1">
              <a:lnSpc>
                <a:spcPct val="80000"/>
              </a:lnSpc>
            </a:pPr>
            <a:r>
              <a:rPr lang="en-US" altLang="en-US" sz="2400"/>
              <a:t>This is the most familiar classification, used by most people and the press when talking about politics</a:t>
            </a:r>
          </a:p>
          <a:p>
            <a:pPr eaLnBrk="1" hangingPunct="1">
              <a:lnSpc>
                <a:spcPct val="80000"/>
              </a:lnSpc>
            </a:pPr>
            <a:r>
              <a:rPr lang="en-US" altLang="en-US" sz="2400"/>
              <a:t>Right-wingers stress freedom, or the right of individuals to do as they please and develop their own lives and personalities without interference, especially from governments</a:t>
            </a:r>
          </a:p>
          <a:p>
            <a:pPr eaLnBrk="1" hangingPunct="1">
              <a:lnSpc>
                <a:spcPct val="80000"/>
              </a:lnSpc>
            </a:pPr>
            <a:r>
              <a:rPr lang="en-US" altLang="en-US" sz="2400"/>
              <a:t>Left-wingers believe that this kind of freedom is only won by the strong at the expense of the weak. They see equality as the more important value</a:t>
            </a:r>
          </a:p>
          <a:p>
            <a:pPr eaLnBrk="1" hangingPunct="1">
              <a:lnSpc>
                <a:spcPct val="80000"/>
              </a:lnSpc>
            </a:pPr>
            <a:r>
              <a:rPr lang="en-US" altLang="en-US" sz="2400"/>
              <a:t>They also stress the collective interest of the community above that of the individual</a:t>
            </a:r>
          </a:p>
          <a:p>
            <a:pPr eaLnBrk="1" hangingPunct="1">
              <a:lnSpc>
                <a:spcPct val="80000"/>
              </a:lnSpc>
            </a:pPr>
            <a:r>
              <a:rPr lang="en-GB" altLang="en-US" sz="2400"/>
              <a:t>The left-right continuum tends to focus of economic and social policy and is a very basic way of measuring ideology</a:t>
            </a:r>
            <a:endParaRPr lang="en-US" altLang="en-US" sz="24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a:extLst>
              <a:ext uri="{FF2B5EF4-FFF2-40B4-BE49-F238E27FC236}">
                <a16:creationId xmlns:a16="http://schemas.microsoft.com/office/drawing/2014/main" id="{923E4E34-12FF-3170-0853-B39E874FBF6F}"/>
              </a:ext>
            </a:extLst>
          </p:cNvPr>
          <p:cNvSpPr>
            <a:spLocks noGrp="1" noChangeArrowheads="1"/>
          </p:cNvSpPr>
          <p:nvPr>
            <p:ph type="title"/>
          </p:nvPr>
        </p:nvSpPr>
        <p:spPr/>
        <p:txBody>
          <a:bodyPr/>
          <a:lstStyle/>
          <a:p>
            <a:pPr eaLnBrk="1" hangingPunct="1"/>
            <a:r>
              <a:rPr lang="en-US" altLang="en-US" sz="4000"/>
              <a:t>The horizontal left–right continuum</a:t>
            </a:r>
          </a:p>
        </p:txBody>
      </p:sp>
      <p:sp>
        <p:nvSpPr>
          <p:cNvPr id="13315" name="Rectangle 3">
            <a:extLst>
              <a:ext uri="{FF2B5EF4-FFF2-40B4-BE49-F238E27FC236}">
                <a16:creationId xmlns:a16="http://schemas.microsoft.com/office/drawing/2014/main" id="{22F80233-D2B4-95E1-209B-D16476E71386}"/>
              </a:ext>
            </a:extLst>
          </p:cNvPr>
          <p:cNvSpPr>
            <a:spLocks noGrp="1" noChangeArrowheads="1"/>
          </p:cNvSpPr>
          <p:nvPr>
            <p:ph type="body" sz="half" idx="1"/>
          </p:nvPr>
        </p:nvSpPr>
        <p:spPr>
          <a:xfrm>
            <a:off x="457200" y="1600200"/>
            <a:ext cx="2386013" cy="4525963"/>
          </a:xfrm>
        </p:spPr>
        <p:txBody>
          <a:bodyPr/>
          <a:lstStyle/>
          <a:p>
            <a:pPr algn="ctr" eaLnBrk="1" hangingPunct="1">
              <a:lnSpc>
                <a:spcPct val="90000"/>
              </a:lnSpc>
              <a:buFontTx/>
              <a:buNone/>
            </a:pPr>
            <a:r>
              <a:rPr lang="en-US" altLang="en-US" sz="2800" b="1"/>
              <a:t>Left </a:t>
            </a:r>
          </a:p>
          <a:p>
            <a:pPr algn="ctr" eaLnBrk="1" hangingPunct="1">
              <a:lnSpc>
                <a:spcPct val="90000"/>
              </a:lnSpc>
              <a:buFontTx/>
              <a:buNone/>
            </a:pPr>
            <a:endParaRPr lang="en-US" altLang="en-US" sz="2800"/>
          </a:p>
          <a:p>
            <a:pPr algn="ctr" eaLnBrk="1" hangingPunct="1">
              <a:lnSpc>
                <a:spcPct val="90000"/>
              </a:lnSpc>
              <a:buFontTx/>
              <a:buNone/>
            </a:pPr>
            <a:r>
              <a:rPr lang="en-US" altLang="en-US" sz="2800"/>
              <a:t>Equality</a:t>
            </a:r>
          </a:p>
          <a:p>
            <a:pPr algn="ctr" eaLnBrk="1" hangingPunct="1">
              <a:lnSpc>
                <a:spcPct val="90000"/>
              </a:lnSpc>
              <a:buFontTx/>
              <a:buNone/>
            </a:pPr>
            <a:endParaRPr lang="en-US" altLang="en-US" sz="2800"/>
          </a:p>
          <a:p>
            <a:pPr algn="ctr" eaLnBrk="1" hangingPunct="1">
              <a:lnSpc>
                <a:spcPct val="90000"/>
              </a:lnSpc>
              <a:buFontTx/>
              <a:buNone/>
            </a:pPr>
            <a:r>
              <a:rPr lang="en-US" altLang="en-US" sz="2800"/>
              <a:t>Collectivism</a:t>
            </a:r>
          </a:p>
          <a:p>
            <a:pPr algn="ctr" eaLnBrk="1" hangingPunct="1">
              <a:lnSpc>
                <a:spcPct val="90000"/>
              </a:lnSpc>
              <a:buFontTx/>
              <a:buNone/>
            </a:pPr>
            <a:endParaRPr lang="en-US" altLang="en-US" sz="2800"/>
          </a:p>
          <a:p>
            <a:pPr algn="ctr" eaLnBrk="1" hangingPunct="1">
              <a:lnSpc>
                <a:spcPct val="90000"/>
              </a:lnSpc>
              <a:buFontTx/>
              <a:buNone/>
            </a:pPr>
            <a:r>
              <a:rPr lang="en-US" altLang="en-US" sz="2800"/>
              <a:t>Collective</a:t>
            </a:r>
          </a:p>
          <a:p>
            <a:pPr algn="ctr" eaLnBrk="1" hangingPunct="1">
              <a:lnSpc>
                <a:spcPct val="90000"/>
              </a:lnSpc>
              <a:buFontTx/>
              <a:buNone/>
            </a:pPr>
            <a:r>
              <a:rPr lang="en-US" altLang="en-US" sz="2800"/>
              <a:t>ownership</a:t>
            </a:r>
          </a:p>
        </p:txBody>
      </p:sp>
      <p:sp>
        <p:nvSpPr>
          <p:cNvPr id="13316" name="Rectangle 5">
            <a:extLst>
              <a:ext uri="{FF2B5EF4-FFF2-40B4-BE49-F238E27FC236}">
                <a16:creationId xmlns:a16="http://schemas.microsoft.com/office/drawing/2014/main" id="{6A06E42F-48E5-78B1-2938-19DCE8BCC000}"/>
              </a:ext>
            </a:extLst>
          </p:cNvPr>
          <p:cNvSpPr>
            <a:spLocks noGrp="1" noChangeArrowheads="1"/>
          </p:cNvSpPr>
          <p:nvPr>
            <p:ph type="body" sz="half" idx="2"/>
          </p:nvPr>
        </p:nvSpPr>
        <p:spPr>
          <a:xfrm>
            <a:off x="3492500" y="1628775"/>
            <a:ext cx="2084388" cy="4525963"/>
          </a:xfrm>
        </p:spPr>
        <p:txBody>
          <a:bodyPr/>
          <a:lstStyle/>
          <a:p>
            <a:pPr algn="ctr" eaLnBrk="1" hangingPunct="1">
              <a:lnSpc>
                <a:spcPct val="90000"/>
              </a:lnSpc>
              <a:buFontTx/>
              <a:buNone/>
            </a:pPr>
            <a:r>
              <a:rPr lang="en-GB" altLang="en-US" sz="2800" b="1"/>
              <a:t>Centre</a:t>
            </a:r>
          </a:p>
          <a:p>
            <a:pPr algn="ctr" eaLnBrk="1" hangingPunct="1">
              <a:lnSpc>
                <a:spcPct val="90000"/>
              </a:lnSpc>
              <a:buFontTx/>
              <a:buNone/>
            </a:pPr>
            <a:r>
              <a:rPr lang="en-US" altLang="en-US" sz="2800"/>
              <a:t>Less</a:t>
            </a:r>
          </a:p>
          <a:p>
            <a:pPr algn="ctr" eaLnBrk="1" hangingPunct="1">
              <a:lnSpc>
                <a:spcPct val="90000"/>
              </a:lnSpc>
              <a:buFontTx/>
              <a:buNone/>
            </a:pPr>
            <a:r>
              <a:rPr lang="en-US" altLang="en-US" sz="2800"/>
              <a:t>inequality</a:t>
            </a:r>
          </a:p>
          <a:p>
            <a:pPr algn="ctr" eaLnBrk="1" hangingPunct="1">
              <a:lnSpc>
                <a:spcPct val="90000"/>
              </a:lnSpc>
              <a:buFontTx/>
              <a:buNone/>
            </a:pPr>
            <a:endParaRPr lang="en-US" altLang="en-US" sz="2800"/>
          </a:p>
          <a:p>
            <a:pPr algn="ctr" eaLnBrk="1" hangingPunct="1">
              <a:lnSpc>
                <a:spcPct val="90000"/>
              </a:lnSpc>
              <a:buFontTx/>
              <a:buNone/>
            </a:pPr>
            <a:r>
              <a:rPr lang="en-US" altLang="en-US" sz="2800"/>
              <a:t>Some</a:t>
            </a:r>
          </a:p>
          <a:p>
            <a:pPr algn="ctr" eaLnBrk="1" hangingPunct="1">
              <a:lnSpc>
                <a:spcPct val="90000"/>
              </a:lnSpc>
              <a:buFontTx/>
              <a:buNone/>
            </a:pPr>
            <a:r>
              <a:rPr lang="en-US" altLang="en-US" sz="2800"/>
              <a:t>collectivism </a:t>
            </a:r>
          </a:p>
          <a:p>
            <a:pPr algn="ctr" eaLnBrk="1" hangingPunct="1">
              <a:lnSpc>
                <a:spcPct val="90000"/>
              </a:lnSpc>
              <a:buFontTx/>
              <a:buNone/>
            </a:pPr>
            <a:endParaRPr lang="en-US" altLang="en-US" sz="2800"/>
          </a:p>
          <a:p>
            <a:pPr algn="ctr" eaLnBrk="1" hangingPunct="1">
              <a:lnSpc>
                <a:spcPct val="90000"/>
              </a:lnSpc>
              <a:buFontTx/>
              <a:buNone/>
            </a:pPr>
            <a:r>
              <a:rPr lang="en-US" altLang="en-US" sz="2800"/>
              <a:t>Mixed</a:t>
            </a:r>
          </a:p>
          <a:p>
            <a:pPr algn="ctr" eaLnBrk="1" hangingPunct="1">
              <a:lnSpc>
                <a:spcPct val="90000"/>
              </a:lnSpc>
              <a:buFontTx/>
              <a:buNone/>
            </a:pPr>
            <a:r>
              <a:rPr lang="en-US" altLang="en-US" sz="2800"/>
              <a:t>economy</a:t>
            </a:r>
          </a:p>
        </p:txBody>
      </p:sp>
      <p:sp>
        <p:nvSpPr>
          <p:cNvPr id="13317" name="Rectangle 6">
            <a:extLst>
              <a:ext uri="{FF2B5EF4-FFF2-40B4-BE49-F238E27FC236}">
                <a16:creationId xmlns:a16="http://schemas.microsoft.com/office/drawing/2014/main" id="{91BF2797-6900-665C-CD1F-57C50F5254D8}"/>
              </a:ext>
            </a:extLst>
          </p:cNvPr>
          <p:cNvSpPr>
            <a:spLocks noChangeArrowheads="1"/>
          </p:cNvSpPr>
          <p:nvPr/>
        </p:nvSpPr>
        <p:spPr bwMode="auto">
          <a:xfrm>
            <a:off x="6372225" y="1700213"/>
            <a:ext cx="2314575" cy="4525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lnSpc>
                <a:spcPct val="80000"/>
              </a:lnSpc>
              <a:buFontTx/>
              <a:buNone/>
            </a:pPr>
            <a:r>
              <a:rPr lang="en-US" altLang="en-US" sz="2800" b="1"/>
              <a:t>Right</a:t>
            </a:r>
          </a:p>
          <a:p>
            <a:pPr algn="ctr" eaLnBrk="1" hangingPunct="1">
              <a:lnSpc>
                <a:spcPct val="80000"/>
              </a:lnSpc>
              <a:buFontTx/>
              <a:buNone/>
            </a:pPr>
            <a:endParaRPr lang="en-US" altLang="en-US" sz="2800"/>
          </a:p>
          <a:p>
            <a:pPr algn="ctr" eaLnBrk="1" hangingPunct="1">
              <a:lnSpc>
                <a:spcPct val="80000"/>
              </a:lnSpc>
              <a:buFontTx/>
              <a:buNone/>
            </a:pPr>
            <a:r>
              <a:rPr lang="en-US" altLang="en-US" sz="2800"/>
              <a:t>Freedom</a:t>
            </a:r>
          </a:p>
          <a:p>
            <a:pPr algn="ctr" eaLnBrk="1" hangingPunct="1">
              <a:lnSpc>
                <a:spcPct val="80000"/>
              </a:lnSpc>
              <a:buFontTx/>
              <a:buNone/>
            </a:pPr>
            <a:endParaRPr lang="en-US" altLang="en-US" sz="2800"/>
          </a:p>
          <a:p>
            <a:pPr algn="ctr" eaLnBrk="1" hangingPunct="1">
              <a:lnSpc>
                <a:spcPct val="80000"/>
              </a:lnSpc>
              <a:buFontTx/>
              <a:buNone/>
            </a:pPr>
            <a:r>
              <a:rPr lang="en-US" altLang="en-US" sz="2800"/>
              <a:t>Individualism</a:t>
            </a:r>
          </a:p>
          <a:p>
            <a:pPr algn="ctr" eaLnBrk="1" hangingPunct="1">
              <a:lnSpc>
                <a:spcPct val="80000"/>
              </a:lnSpc>
              <a:buFontTx/>
              <a:buNone/>
            </a:pPr>
            <a:endParaRPr lang="en-US" altLang="en-US" sz="2800"/>
          </a:p>
          <a:p>
            <a:pPr algn="ctr" eaLnBrk="1" hangingPunct="1">
              <a:lnSpc>
                <a:spcPct val="80000"/>
              </a:lnSpc>
              <a:buFontTx/>
              <a:buNone/>
            </a:pPr>
            <a:r>
              <a:rPr lang="en-US" altLang="en-US" sz="2800"/>
              <a:t>Free</a:t>
            </a:r>
          </a:p>
          <a:p>
            <a:pPr algn="ctr" eaLnBrk="1" hangingPunct="1">
              <a:lnSpc>
                <a:spcPct val="80000"/>
              </a:lnSpc>
              <a:buFontTx/>
              <a:buNone/>
            </a:pPr>
            <a:r>
              <a:rPr lang="en-US" altLang="en-US" sz="2800"/>
              <a:t>enterprise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99AD86B-E563-C468-B454-6713F3492214}"/>
              </a:ext>
            </a:extLst>
          </p:cNvPr>
          <p:cNvSpPr>
            <a:spLocks noGrp="1" noChangeArrowheads="1"/>
          </p:cNvSpPr>
          <p:nvPr>
            <p:ph type="title"/>
          </p:nvPr>
        </p:nvSpPr>
        <p:spPr/>
        <p:txBody>
          <a:bodyPr/>
          <a:lstStyle/>
          <a:p>
            <a:pPr eaLnBrk="1" hangingPunct="1"/>
            <a:r>
              <a:rPr lang="en-US" altLang="en-US"/>
              <a:t>The vertical axis or continuum</a:t>
            </a:r>
          </a:p>
        </p:txBody>
      </p:sp>
      <p:sp>
        <p:nvSpPr>
          <p:cNvPr id="14339" name="Rectangle 3">
            <a:extLst>
              <a:ext uri="{FF2B5EF4-FFF2-40B4-BE49-F238E27FC236}">
                <a16:creationId xmlns:a16="http://schemas.microsoft.com/office/drawing/2014/main" id="{26212DA2-29F6-68B1-AA31-AEC9A12A4D88}"/>
              </a:ext>
            </a:extLst>
          </p:cNvPr>
          <p:cNvSpPr>
            <a:spLocks noGrp="1" noChangeArrowheads="1"/>
          </p:cNvSpPr>
          <p:nvPr>
            <p:ph type="body" idx="1"/>
          </p:nvPr>
        </p:nvSpPr>
        <p:spPr/>
        <p:txBody>
          <a:bodyPr/>
          <a:lstStyle/>
          <a:p>
            <a:pPr eaLnBrk="1" hangingPunct="1">
              <a:lnSpc>
                <a:spcPct val="80000"/>
              </a:lnSpc>
            </a:pPr>
            <a:r>
              <a:rPr lang="en-GB" altLang="en-US" sz="2400"/>
              <a:t>The problem with the left-right continuum is that it is often crude and inaccurate</a:t>
            </a:r>
          </a:p>
          <a:p>
            <a:pPr eaLnBrk="1" hangingPunct="1">
              <a:lnSpc>
                <a:spcPct val="80000"/>
              </a:lnSpc>
            </a:pPr>
            <a:r>
              <a:rPr lang="en-US" altLang="en-US" sz="2400"/>
              <a:t>H.J. Eysenck suggested in the early 1950s that if a ‘tough’ and ‘tender’ axis could bisect the left–right continuum, ideas could be more accurately plotted on two dimensions</a:t>
            </a:r>
          </a:p>
          <a:p>
            <a:pPr eaLnBrk="1" hangingPunct="1">
              <a:lnSpc>
                <a:spcPct val="80000"/>
              </a:lnSpc>
            </a:pPr>
            <a:r>
              <a:rPr lang="en-US" altLang="en-US" sz="2400"/>
              <a:t>In this way ideological objectives could be separated from political methodology – so tough left-wingers, e.g. communists, would occupy the top left-hand quarter, tough right-wingers, e.g. fascists, the top right-hand quarter, and so on</a:t>
            </a:r>
          </a:p>
          <a:p>
            <a:pPr eaLnBrk="1" hangingPunct="1">
              <a:lnSpc>
                <a:spcPct val="80000"/>
              </a:lnSpc>
            </a:pPr>
            <a:r>
              <a:rPr lang="en-GB" altLang="en-US" sz="2400"/>
              <a:t>The vertical axis could also be used to plot</a:t>
            </a:r>
          </a:p>
          <a:p>
            <a:pPr lvl="1" eaLnBrk="1" hangingPunct="1">
              <a:lnSpc>
                <a:spcPct val="80000"/>
              </a:lnSpc>
            </a:pPr>
            <a:r>
              <a:rPr lang="en-GB" altLang="en-US" sz="2200"/>
              <a:t>The authoritarian-libertarian axis</a:t>
            </a:r>
          </a:p>
          <a:p>
            <a:pPr lvl="1" eaLnBrk="1" hangingPunct="1">
              <a:lnSpc>
                <a:spcPct val="80000"/>
              </a:lnSpc>
            </a:pPr>
            <a:r>
              <a:rPr lang="en-GB" altLang="en-US" sz="2200"/>
              <a:t>The status-quo revolutionary axis</a:t>
            </a:r>
            <a:endParaRPr lang="en-US" altLang="en-US" sz="22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8012E8F-7B9D-123D-DD4B-A5EDB92A27CC}"/>
              </a:ext>
            </a:extLst>
          </p:cNvPr>
          <p:cNvPicPr>
            <a:picLocks noGrp="1" noChangeAspect="1"/>
          </p:cNvPicPr>
          <p:nvPr>
            <p:ph idx="1"/>
          </p:nvPr>
        </p:nvPicPr>
        <p:blipFill rotWithShape="1">
          <a:blip r:embed="rId3"/>
          <a:srcRect t="16543" b="3907"/>
          <a:stretch/>
        </p:blipFill>
        <p:spPr>
          <a:xfrm>
            <a:off x="395536" y="1678359"/>
            <a:ext cx="8178799" cy="4263860"/>
          </a:xfrm>
          <a:prstGeom prst="rect">
            <a:avLst/>
          </a:prstGeom>
        </p:spPr>
      </p:pic>
      <p:sp>
        <p:nvSpPr>
          <p:cNvPr id="7" name="TextBox 6">
            <a:extLst>
              <a:ext uri="{FF2B5EF4-FFF2-40B4-BE49-F238E27FC236}">
                <a16:creationId xmlns:a16="http://schemas.microsoft.com/office/drawing/2014/main" id="{4E571885-5B1D-093B-3AC5-EB0667395E52}"/>
              </a:ext>
            </a:extLst>
          </p:cNvPr>
          <p:cNvSpPr txBox="1"/>
          <p:nvPr/>
        </p:nvSpPr>
        <p:spPr>
          <a:xfrm>
            <a:off x="494764" y="677308"/>
            <a:ext cx="7344816" cy="954107"/>
          </a:xfrm>
          <a:prstGeom prst="rect">
            <a:avLst/>
          </a:prstGeom>
          <a:noFill/>
        </p:spPr>
        <p:txBody>
          <a:bodyPr wrap="square">
            <a:spAutoFit/>
          </a:bodyPr>
          <a:lstStyle/>
          <a:p>
            <a:r>
              <a:rPr lang="en-GB" sz="2800" b="1" i="0" dirty="0">
                <a:effectLst/>
                <a:latin typeface="__Montserrat_c8820a"/>
              </a:rPr>
              <a:t>Diagram of the political spectrum according to Hans Eysenck</a:t>
            </a:r>
            <a:endParaRPr lang="en-GB" sz="2800" b="1" dirty="0"/>
          </a:p>
        </p:txBody>
      </p:sp>
      <p:sp>
        <p:nvSpPr>
          <p:cNvPr id="9" name="TextBox 8">
            <a:extLst>
              <a:ext uri="{FF2B5EF4-FFF2-40B4-BE49-F238E27FC236}">
                <a16:creationId xmlns:a16="http://schemas.microsoft.com/office/drawing/2014/main" id="{35DE2913-4AF5-C3BF-22A2-AA5DA6A8D078}"/>
              </a:ext>
            </a:extLst>
          </p:cNvPr>
          <p:cNvSpPr txBox="1"/>
          <p:nvPr/>
        </p:nvSpPr>
        <p:spPr>
          <a:xfrm>
            <a:off x="827584" y="6004444"/>
            <a:ext cx="7632848" cy="646331"/>
          </a:xfrm>
          <a:prstGeom prst="rect">
            <a:avLst/>
          </a:prstGeom>
          <a:noFill/>
        </p:spPr>
        <p:txBody>
          <a:bodyPr wrap="square">
            <a:spAutoFit/>
          </a:bodyPr>
          <a:lstStyle/>
          <a:p>
            <a:r>
              <a:rPr lang="en-GB" dirty="0">
                <a:effectLst/>
              </a:rPr>
              <a:t>Eysenck, H.J. (1957a) </a:t>
            </a:r>
            <a:r>
              <a:rPr lang="en-GB" i="1" dirty="0">
                <a:effectLst/>
              </a:rPr>
              <a:t>Sense and nonsense in psychology</a:t>
            </a:r>
            <a:r>
              <a:rPr lang="en-GB" dirty="0">
                <a:effectLst/>
              </a:rPr>
              <a:t>. Harmondsworth: Penguin. </a:t>
            </a:r>
          </a:p>
        </p:txBody>
      </p:sp>
    </p:spTree>
    <p:extLst>
      <p:ext uri="{BB962C8B-B14F-4D97-AF65-F5344CB8AC3E}">
        <p14:creationId xmlns:p14="http://schemas.microsoft.com/office/powerpoint/2010/main" val="3761152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88AFFC2D-0A39-ACAF-DC17-89E5636DE409}"/>
              </a:ext>
            </a:extLst>
          </p:cNvPr>
          <p:cNvSpPr>
            <a:spLocks noGrp="1" noChangeArrowheads="1"/>
          </p:cNvSpPr>
          <p:nvPr>
            <p:ph type="title"/>
          </p:nvPr>
        </p:nvSpPr>
        <p:spPr/>
        <p:txBody>
          <a:bodyPr/>
          <a:lstStyle/>
          <a:p>
            <a:pPr eaLnBrk="1" hangingPunct="1"/>
            <a:r>
              <a:rPr lang="en-US" altLang="en-US" sz="4000"/>
              <a:t>Political parties and the left–right</a:t>
            </a:r>
            <a:br>
              <a:rPr lang="en-US" altLang="en-US" sz="4000"/>
            </a:br>
            <a:r>
              <a:rPr lang="en-US" altLang="en-US" sz="4000"/>
              <a:t>continuum</a:t>
            </a:r>
          </a:p>
        </p:txBody>
      </p:sp>
      <p:sp>
        <p:nvSpPr>
          <p:cNvPr id="15363" name="Rectangle 3">
            <a:extLst>
              <a:ext uri="{FF2B5EF4-FFF2-40B4-BE49-F238E27FC236}">
                <a16:creationId xmlns:a16="http://schemas.microsoft.com/office/drawing/2014/main" id="{7F7D9601-F3D8-B185-0F88-E148F0B46230}"/>
              </a:ext>
            </a:extLst>
          </p:cNvPr>
          <p:cNvSpPr>
            <a:spLocks noGrp="1" noChangeArrowheads="1"/>
          </p:cNvSpPr>
          <p:nvPr>
            <p:ph type="body" idx="1"/>
          </p:nvPr>
        </p:nvSpPr>
        <p:spPr/>
        <p:txBody>
          <a:bodyPr/>
          <a:lstStyle/>
          <a:p>
            <a:pPr eaLnBrk="1" hangingPunct="1">
              <a:lnSpc>
                <a:spcPct val="90000"/>
              </a:lnSpc>
            </a:pPr>
            <a:r>
              <a:rPr lang="en-GB" altLang="en-US" sz="2800"/>
              <a:t>People still tend to use the left-right continuum as it is easy to understand</a:t>
            </a:r>
          </a:p>
          <a:p>
            <a:pPr eaLnBrk="1" hangingPunct="1">
              <a:lnSpc>
                <a:spcPct val="90000"/>
              </a:lnSpc>
            </a:pPr>
            <a:r>
              <a:rPr lang="en-GB" altLang="en-US" sz="2800"/>
              <a:t>Traditionally the Labour party has been on the left of the axis and the Conservative Party on the right</a:t>
            </a:r>
          </a:p>
          <a:p>
            <a:pPr eaLnBrk="1" hangingPunct="1">
              <a:lnSpc>
                <a:spcPct val="90000"/>
              </a:lnSpc>
            </a:pPr>
            <a:r>
              <a:rPr lang="en-GB" altLang="en-US" sz="2800"/>
              <a:t>However there are also left right divides within the parties themselves</a:t>
            </a:r>
          </a:p>
          <a:p>
            <a:pPr eaLnBrk="1" hangingPunct="1">
              <a:lnSpc>
                <a:spcPct val="90000"/>
              </a:lnSpc>
            </a:pPr>
            <a:r>
              <a:rPr lang="en-GB" altLang="en-US" sz="2800"/>
              <a:t>For instance the Labour party in the 1980s was divided between those on the far left and those of the centre left</a:t>
            </a:r>
            <a:endParaRPr lang="en-US" altLang="en-US" sz="28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4038-AE75-31C1-A355-0E0A6DEF6F23}"/>
              </a:ext>
            </a:extLst>
          </p:cNvPr>
          <p:cNvSpPr>
            <a:spLocks noGrp="1"/>
          </p:cNvSpPr>
          <p:nvPr>
            <p:ph type="title"/>
          </p:nvPr>
        </p:nvSpPr>
        <p:spPr/>
        <p:txBody>
          <a:bodyPr/>
          <a:lstStyle/>
          <a:p>
            <a:r>
              <a:rPr lang="en-GB" dirty="0"/>
              <a:t>The (new) open–closed continuum</a:t>
            </a:r>
          </a:p>
        </p:txBody>
      </p:sp>
      <p:sp>
        <p:nvSpPr>
          <p:cNvPr id="3" name="Content Placeholder 2">
            <a:extLst>
              <a:ext uri="{FF2B5EF4-FFF2-40B4-BE49-F238E27FC236}">
                <a16:creationId xmlns:a16="http://schemas.microsoft.com/office/drawing/2014/main" id="{DC645E81-6438-AE0B-5D8C-45209FF15EA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455D69C9-60AA-D984-C10F-A7C1290F0EC1}"/>
              </a:ext>
            </a:extLst>
          </p:cNvPr>
          <p:cNvPicPr>
            <a:picLocks noChangeAspect="1"/>
          </p:cNvPicPr>
          <p:nvPr/>
        </p:nvPicPr>
        <p:blipFill rotWithShape="1">
          <a:blip r:embed="rId3"/>
          <a:srcRect l="31101" t="57352" r="9050" b="16914"/>
          <a:stretch/>
        </p:blipFill>
        <p:spPr>
          <a:xfrm>
            <a:off x="237801" y="3068960"/>
            <a:ext cx="8339215" cy="2304257"/>
          </a:xfrm>
          <a:prstGeom prst="rect">
            <a:avLst/>
          </a:prstGeom>
        </p:spPr>
      </p:pic>
    </p:spTree>
    <p:extLst>
      <p:ext uri="{BB962C8B-B14F-4D97-AF65-F5344CB8AC3E}">
        <p14:creationId xmlns:p14="http://schemas.microsoft.com/office/powerpoint/2010/main" val="3352269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E7EA1BBF-727F-225B-5D57-4B56F6EA37B7}"/>
              </a:ext>
            </a:extLst>
          </p:cNvPr>
          <p:cNvSpPr>
            <a:spLocks noGrp="1" noChangeArrowheads="1"/>
          </p:cNvSpPr>
          <p:nvPr>
            <p:ph type="title"/>
          </p:nvPr>
        </p:nvSpPr>
        <p:spPr/>
        <p:txBody>
          <a:bodyPr/>
          <a:lstStyle/>
          <a:p>
            <a:pPr eaLnBrk="1" hangingPunct="1"/>
            <a:r>
              <a:rPr lang="en-GB" altLang="en-US"/>
              <a:t>Conclusion</a:t>
            </a:r>
            <a:endParaRPr lang="en-US" altLang="en-US"/>
          </a:p>
        </p:txBody>
      </p:sp>
      <p:sp>
        <p:nvSpPr>
          <p:cNvPr id="37891" name="Rectangle 3">
            <a:extLst>
              <a:ext uri="{FF2B5EF4-FFF2-40B4-BE49-F238E27FC236}">
                <a16:creationId xmlns:a16="http://schemas.microsoft.com/office/drawing/2014/main" id="{284E903A-98B1-39CA-2336-A79CB9497506}"/>
              </a:ext>
            </a:extLst>
          </p:cNvPr>
          <p:cNvSpPr>
            <a:spLocks noGrp="1" noChangeArrowheads="1"/>
          </p:cNvSpPr>
          <p:nvPr>
            <p:ph type="body" idx="1"/>
          </p:nvPr>
        </p:nvSpPr>
        <p:spPr/>
        <p:txBody>
          <a:bodyPr/>
          <a:lstStyle/>
          <a:p>
            <a:pPr eaLnBrk="1" hangingPunct="1">
              <a:lnSpc>
                <a:spcPct val="80000"/>
              </a:lnSpc>
            </a:pPr>
            <a:r>
              <a:rPr lang="en-US" altLang="en-US" sz="2800" dirty="0"/>
              <a:t>Ideology is a kind of applied philosophy</a:t>
            </a:r>
          </a:p>
          <a:p>
            <a:pPr eaLnBrk="1" hangingPunct="1">
              <a:lnSpc>
                <a:spcPct val="80000"/>
              </a:lnSpc>
            </a:pPr>
            <a:r>
              <a:rPr lang="en-US" altLang="en-US" sz="2800" dirty="0"/>
              <a:t>It can be classified on the right–left continuum, a flawed but still much-used form</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DD1D-6D4E-740E-7C69-9681FC0BF6D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B41E425-6057-7FE7-DBB6-E3024A6BFAA2}"/>
              </a:ext>
            </a:extLst>
          </p:cNvPr>
          <p:cNvSpPr>
            <a:spLocks noGrp="1"/>
          </p:cNvSpPr>
          <p:nvPr>
            <p:ph idx="1"/>
          </p:nvPr>
        </p:nvSpPr>
        <p:spPr/>
        <p:txBody>
          <a:bodyPr/>
          <a:lstStyle/>
          <a:p>
            <a:r>
              <a:rPr lang="en-GB" dirty="0"/>
              <a:t>Jones, B., &amp; Hertner, I. (2022). </a:t>
            </a:r>
            <a:r>
              <a:rPr lang="en-GB" i="1" dirty="0"/>
              <a:t>Politics UK </a:t>
            </a:r>
            <a:r>
              <a:rPr lang="en-GB" dirty="0"/>
              <a:t>(B. Jones, P. Norton, &amp; I. Hertner, Eds; Tenth edition., pp. xliv, 780 pages :). </a:t>
            </a:r>
            <a:r>
              <a:rPr lang="en-GB"/>
              <a:t>Routledge.</a:t>
            </a:r>
          </a:p>
          <a:p>
            <a:endParaRPr lang="en-GB"/>
          </a:p>
        </p:txBody>
      </p:sp>
    </p:spTree>
    <p:extLst>
      <p:ext uri="{BB962C8B-B14F-4D97-AF65-F5344CB8AC3E}">
        <p14:creationId xmlns:p14="http://schemas.microsoft.com/office/powerpoint/2010/main" val="4176335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666BA797-9FE6-316C-D30C-08600BBA52CA}"/>
              </a:ext>
            </a:extLst>
          </p:cNvPr>
          <p:cNvSpPr>
            <a:spLocks noGrp="1" noChangeArrowheads="1"/>
          </p:cNvSpPr>
          <p:nvPr>
            <p:ph type="title"/>
          </p:nvPr>
        </p:nvSpPr>
        <p:spPr/>
        <p:txBody>
          <a:bodyPr/>
          <a:lstStyle/>
          <a:p>
            <a:pPr eaLnBrk="1" hangingPunct="1"/>
            <a:r>
              <a:rPr lang="en-GB" altLang="en-US"/>
              <a:t>Discussion Points</a:t>
            </a:r>
            <a:endParaRPr lang="en-US" altLang="en-US"/>
          </a:p>
        </p:txBody>
      </p:sp>
      <p:sp>
        <p:nvSpPr>
          <p:cNvPr id="38915" name="Rectangle 3">
            <a:extLst>
              <a:ext uri="{FF2B5EF4-FFF2-40B4-BE49-F238E27FC236}">
                <a16:creationId xmlns:a16="http://schemas.microsoft.com/office/drawing/2014/main" id="{4A0C2AB5-77D6-BD1E-A753-430F3C459951}"/>
              </a:ext>
            </a:extLst>
          </p:cNvPr>
          <p:cNvSpPr>
            <a:spLocks noGrp="1" noChangeArrowheads="1"/>
          </p:cNvSpPr>
          <p:nvPr>
            <p:ph type="body" idx="1"/>
          </p:nvPr>
        </p:nvSpPr>
        <p:spPr/>
        <p:txBody>
          <a:bodyPr/>
          <a:lstStyle/>
          <a:p>
            <a:pPr eaLnBrk="1" hangingPunct="1">
              <a:lnSpc>
                <a:spcPct val="80000"/>
              </a:lnSpc>
            </a:pPr>
            <a:r>
              <a:rPr lang="en-US" altLang="en-US" sz="2800" dirty="0"/>
              <a:t>Are there better ways of classifying ideology than the left–right continuum?</a:t>
            </a:r>
          </a:p>
          <a:p>
            <a:pPr eaLnBrk="1" hangingPunct="1">
              <a:lnSpc>
                <a:spcPct val="80000"/>
              </a:lnSpc>
            </a:pPr>
            <a:r>
              <a:rPr lang="en-US" altLang="en-US" sz="2800" dirty="0"/>
              <a:t>What are the grounds for thinking that all human beings have rights?</a:t>
            </a:r>
          </a:p>
          <a:p>
            <a:pPr eaLnBrk="1" hangingPunct="1">
              <a:lnSpc>
                <a:spcPct val="80000"/>
              </a:lnSpc>
            </a:pPr>
            <a:r>
              <a:rPr lang="en-US" altLang="en-US" sz="2800" dirty="0"/>
              <a:t>Should government resist interfering in the economy?</a:t>
            </a:r>
          </a:p>
          <a:p>
            <a:pPr eaLnBrk="1" hangingPunct="1">
              <a:lnSpc>
                <a:spcPct val="80000"/>
              </a:lnSpc>
            </a:pPr>
            <a:r>
              <a:rPr lang="en-US" altLang="en-US" sz="2800" dirty="0"/>
              <a:t>Have the Liberals been exploited/robbed in ideological terms by the other two big parties?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422</TotalTime>
  <Words>2194</Words>
  <Application>Microsoft Office PowerPoint</Application>
  <PresentationFormat>On-screen Show (4:3)</PresentationFormat>
  <Paragraphs>117</Paragraphs>
  <Slides>15</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__Montserrat_c8820a</vt:lpstr>
      <vt:lpstr>Arial</vt:lpstr>
      <vt:lpstr>Calibri</vt:lpstr>
      <vt:lpstr>Default Design</vt:lpstr>
      <vt:lpstr>Ideology and the Liberal tradition</vt:lpstr>
      <vt:lpstr>Aims of this lecture</vt:lpstr>
      <vt:lpstr>What is ideology?</vt:lpstr>
      <vt:lpstr>What is ideology?</vt:lpstr>
      <vt:lpstr>What is ideology?</vt:lpstr>
      <vt:lpstr>Classifying ideologies</vt:lpstr>
      <vt:lpstr>The horizontal left–right continuum</vt:lpstr>
      <vt:lpstr>The horizontal left–right continuum</vt:lpstr>
      <vt:lpstr>The vertical axis or continuum</vt:lpstr>
      <vt:lpstr>PowerPoint Presentation</vt:lpstr>
      <vt:lpstr>Political parties and the left–right continuum</vt:lpstr>
      <vt:lpstr>The (new) open–closed continuum</vt:lpstr>
      <vt:lpstr>Conclusion</vt:lpstr>
      <vt:lpstr>References</vt:lpstr>
      <vt:lpstr>Discussion Points</vt:lpstr>
    </vt:vector>
  </TitlesOfParts>
  <Company>Iceberg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Ideology and the Liberal tradition</dc:title>
  <dc:creator>Penguin</dc:creator>
  <cp:lastModifiedBy>Anthony Burns</cp:lastModifiedBy>
  <cp:revision>23</cp:revision>
  <dcterms:created xsi:type="dcterms:W3CDTF">2010-06-18T22:01:00Z</dcterms:created>
  <dcterms:modified xsi:type="dcterms:W3CDTF">2026-06-22T07:50:49Z</dcterms:modified>
</cp:coreProperties>
</file>