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6"/>
  </p:notes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  <p:sldId id="311" r:id="rId54"/>
    <p:sldId id="312" r:id="rId55"/>
    <p:sldId id="313" r:id="rId56"/>
    <p:sldId id="314" r:id="rId57"/>
    <p:sldId id="315" r:id="rId58"/>
    <p:sldId id="316" r:id="rId59"/>
    <p:sldId id="317" r:id="rId60"/>
    <p:sldId id="318" r:id="rId61"/>
    <p:sldId id="319" r:id="rId62"/>
    <p:sldId id="320" r:id="rId63"/>
    <p:sldId id="321" r:id="rId64"/>
    <p:sldId id="322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Lbls>
            <c:showLegendKey val="0"/>
            <c:showVal val="0"/>
            <c:showCatName val="1"/>
            <c:showSerName val="0"/>
            <c:showPercent val="0"/>
            <c:showBubbleSize val="0"/>
            <c:showLeaderLines val="1"/>
          </c:dLbls>
          <c:cat>
            <c:strRef>
              <c:f>Sheet1!$A$2:$A$7</c:f>
              <c:strCache>
                <c:ptCount val="5"/>
                <c:pt idx="0">
                  <c:v>Academic &amp; Learning </c:v>
                </c:pt>
                <c:pt idx="1">
                  <c:v>Career Management</c:v>
                </c:pt>
                <c:pt idx="2">
                  <c:v>Work Culture</c:v>
                </c:pt>
                <c:pt idx="3">
                  <c:v>Business skills and awareness</c:v>
                </c:pt>
                <c:pt idx="4">
                  <c:v>People skills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10</c:v>
                </c:pt>
                <c:pt idx="1">
                  <c:v>10</c:v>
                </c:pt>
                <c:pt idx="2">
                  <c:v>10</c:v>
                </c:pt>
                <c:pt idx="3">
                  <c:v>10</c:v>
                </c:pt>
                <c:pt idx="4">
                  <c:v>10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5B9385-2199-46C9-82CD-80E7F161F1F4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F22BA7-9B34-4610-8698-4BE122EE8892}">
      <dgm:prSet phldrT="[Text]"/>
      <dgm:spPr/>
      <dgm:t>
        <a:bodyPr/>
        <a:lstStyle/>
        <a:p>
          <a:r>
            <a:rPr lang="en-GB" b="1" dirty="0" smtClean="0">
              <a:solidFill>
                <a:srgbClr val="FF0000"/>
              </a:solidFill>
            </a:rPr>
            <a:t>Before</a:t>
          </a:r>
          <a:endParaRPr lang="en-GB" b="1" dirty="0">
            <a:solidFill>
              <a:srgbClr val="FF0000"/>
            </a:solidFill>
          </a:endParaRPr>
        </a:p>
      </dgm:t>
    </dgm:pt>
    <dgm:pt modelId="{EDBCF1E6-4431-4261-B2E3-954CFF8DB0F3}" type="parTrans" cxnId="{F0FA03EC-FA36-466A-8849-9AA4377DFF8A}">
      <dgm:prSet/>
      <dgm:spPr/>
      <dgm:t>
        <a:bodyPr/>
        <a:lstStyle/>
        <a:p>
          <a:endParaRPr lang="en-GB"/>
        </a:p>
      </dgm:t>
    </dgm:pt>
    <dgm:pt modelId="{E864BF5D-C94B-42E3-930F-0D17579E8140}" type="sibTrans" cxnId="{F0FA03EC-FA36-466A-8849-9AA4377DFF8A}">
      <dgm:prSet/>
      <dgm:spPr/>
      <dgm:t>
        <a:bodyPr/>
        <a:lstStyle/>
        <a:p>
          <a:endParaRPr lang="en-GB"/>
        </a:p>
      </dgm:t>
    </dgm:pt>
    <dgm:pt modelId="{CBB9F46E-7FD6-46E9-AB0B-03C666088DF7}">
      <dgm:prSet phldrT="[Text]"/>
      <dgm:spPr/>
      <dgm:t>
        <a:bodyPr/>
        <a:lstStyle/>
        <a:p>
          <a:r>
            <a:rPr lang="en-GB" b="1" dirty="0" smtClean="0">
              <a:solidFill>
                <a:schemeClr val="accent2"/>
              </a:solidFill>
            </a:rPr>
            <a:t>During</a:t>
          </a:r>
          <a:endParaRPr lang="en-GB" b="1" dirty="0">
            <a:solidFill>
              <a:schemeClr val="accent2"/>
            </a:solidFill>
          </a:endParaRPr>
        </a:p>
      </dgm:t>
    </dgm:pt>
    <dgm:pt modelId="{2734B880-146E-4C42-BDD2-9782E7443100}" type="parTrans" cxnId="{0151742D-BB61-4A7F-AFDE-C4E24CC0613A}">
      <dgm:prSet/>
      <dgm:spPr/>
      <dgm:t>
        <a:bodyPr/>
        <a:lstStyle/>
        <a:p>
          <a:endParaRPr lang="en-GB"/>
        </a:p>
      </dgm:t>
    </dgm:pt>
    <dgm:pt modelId="{1597B7CD-DF77-4507-817F-AB6BBC418A94}" type="sibTrans" cxnId="{0151742D-BB61-4A7F-AFDE-C4E24CC0613A}">
      <dgm:prSet/>
      <dgm:spPr/>
      <dgm:t>
        <a:bodyPr/>
        <a:lstStyle/>
        <a:p>
          <a:endParaRPr lang="en-GB"/>
        </a:p>
      </dgm:t>
    </dgm:pt>
    <dgm:pt modelId="{BFFB7AE2-EF00-41C4-9773-DAEDA19C0487}">
      <dgm:prSet phldrT="[Text]"/>
      <dgm:spPr/>
      <dgm:t>
        <a:bodyPr/>
        <a:lstStyle/>
        <a:p>
          <a:r>
            <a:rPr lang="en-GB" b="1" dirty="0" smtClean="0">
              <a:solidFill>
                <a:srgbClr val="003399"/>
              </a:solidFill>
            </a:rPr>
            <a:t>After</a:t>
          </a:r>
          <a:endParaRPr lang="en-GB" b="1" dirty="0">
            <a:solidFill>
              <a:srgbClr val="003399"/>
            </a:solidFill>
          </a:endParaRPr>
        </a:p>
      </dgm:t>
    </dgm:pt>
    <dgm:pt modelId="{1B778BC3-E4A4-4235-9D2C-E8C2EDBDCDDF}" type="parTrans" cxnId="{730CEA33-CD7C-487A-A8BA-A5DAA5596EFF}">
      <dgm:prSet/>
      <dgm:spPr/>
      <dgm:t>
        <a:bodyPr/>
        <a:lstStyle/>
        <a:p>
          <a:endParaRPr lang="en-GB"/>
        </a:p>
      </dgm:t>
    </dgm:pt>
    <dgm:pt modelId="{7A28455A-98F1-4D1D-B6D0-F129698D2C35}" type="sibTrans" cxnId="{730CEA33-CD7C-487A-A8BA-A5DAA5596EFF}">
      <dgm:prSet/>
      <dgm:spPr/>
      <dgm:t>
        <a:bodyPr/>
        <a:lstStyle/>
        <a:p>
          <a:endParaRPr lang="en-GB"/>
        </a:p>
      </dgm:t>
    </dgm:pt>
    <dgm:pt modelId="{08BEA1DE-F1D1-493D-BC16-AD3C484545EE}" type="pres">
      <dgm:prSet presAssocID="{825B9385-2199-46C9-82CD-80E7F161F1F4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6310D149-DAE5-4706-A7F9-6BD1B8449972}" type="pres">
      <dgm:prSet presAssocID="{3EF22BA7-9B34-4610-8698-4BE122EE8892}" presName="Accent1" presStyleCnt="0"/>
      <dgm:spPr/>
    </dgm:pt>
    <dgm:pt modelId="{08B4D775-EFE4-428A-8223-5396B8C74B68}" type="pres">
      <dgm:prSet presAssocID="{3EF22BA7-9B34-4610-8698-4BE122EE8892}" presName="Accent" presStyleLbl="node1" presStyleIdx="0" presStyleCnt="3"/>
      <dgm:spPr/>
    </dgm:pt>
    <dgm:pt modelId="{0955117C-3274-45D9-872E-822D3584339F}" type="pres">
      <dgm:prSet presAssocID="{3EF22BA7-9B34-4610-8698-4BE122EE8892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AE8269-98F8-4C4F-9064-4BFC22AB4708}" type="pres">
      <dgm:prSet presAssocID="{CBB9F46E-7FD6-46E9-AB0B-03C666088DF7}" presName="Accent2" presStyleCnt="0"/>
      <dgm:spPr/>
    </dgm:pt>
    <dgm:pt modelId="{A24E19CB-DCC8-4DE6-81D8-60048E1F6762}" type="pres">
      <dgm:prSet presAssocID="{CBB9F46E-7FD6-46E9-AB0B-03C666088DF7}" presName="Accent" presStyleLbl="node1" presStyleIdx="1" presStyleCnt="3"/>
      <dgm:spPr/>
    </dgm:pt>
    <dgm:pt modelId="{CED3143E-FBD7-46B5-AFCC-4375B94C845D}" type="pres">
      <dgm:prSet presAssocID="{CBB9F46E-7FD6-46E9-AB0B-03C666088DF7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1C81A1-93A3-47D5-B818-7EAFEEDFA22D}" type="pres">
      <dgm:prSet presAssocID="{BFFB7AE2-EF00-41C4-9773-DAEDA19C0487}" presName="Accent3" presStyleCnt="0"/>
      <dgm:spPr/>
    </dgm:pt>
    <dgm:pt modelId="{898726E8-1D60-4304-9901-7BEBB59B3045}" type="pres">
      <dgm:prSet presAssocID="{BFFB7AE2-EF00-41C4-9773-DAEDA19C0487}" presName="Accent" presStyleLbl="node1" presStyleIdx="2" presStyleCnt="3"/>
      <dgm:spPr/>
    </dgm:pt>
    <dgm:pt modelId="{30348FEC-FBBE-4FDA-B038-5B35105FFD3A}" type="pres">
      <dgm:prSet presAssocID="{BFFB7AE2-EF00-41C4-9773-DAEDA19C0487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151742D-BB61-4A7F-AFDE-C4E24CC0613A}" srcId="{825B9385-2199-46C9-82CD-80E7F161F1F4}" destId="{CBB9F46E-7FD6-46E9-AB0B-03C666088DF7}" srcOrd="1" destOrd="0" parTransId="{2734B880-146E-4C42-BDD2-9782E7443100}" sibTransId="{1597B7CD-DF77-4507-817F-AB6BBC418A94}"/>
    <dgm:cxn modelId="{730CEA33-CD7C-487A-A8BA-A5DAA5596EFF}" srcId="{825B9385-2199-46C9-82CD-80E7F161F1F4}" destId="{BFFB7AE2-EF00-41C4-9773-DAEDA19C0487}" srcOrd="2" destOrd="0" parTransId="{1B778BC3-E4A4-4235-9D2C-E8C2EDBDCDDF}" sibTransId="{7A28455A-98F1-4D1D-B6D0-F129698D2C35}"/>
    <dgm:cxn modelId="{C06ABDE4-F057-427D-BDE5-08CE321EEF64}" type="presOf" srcId="{CBB9F46E-7FD6-46E9-AB0B-03C666088DF7}" destId="{CED3143E-FBD7-46B5-AFCC-4375B94C845D}" srcOrd="0" destOrd="0" presId="urn:microsoft.com/office/officeart/2009/layout/CircleArrowProcess"/>
    <dgm:cxn modelId="{0939D650-B23B-4316-B0B0-167B175DA993}" type="presOf" srcId="{BFFB7AE2-EF00-41C4-9773-DAEDA19C0487}" destId="{30348FEC-FBBE-4FDA-B038-5B35105FFD3A}" srcOrd="0" destOrd="0" presId="urn:microsoft.com/office/officeart/2009/layout/CircleArrowProcess"/>
    <dgm:cxn modelId="{F0FA03EC-FA36-466A-8849-9AA4377DFF8A}" srcId="{825B9385-2199-46C9-82CD-80E7F161F1F4}" destId="{3EF22BA7-9B34-4610-8698-4BE122EE8892}" srcOrd="0" destOrd="0" parTransId="{EDBCF1E6-4431-4261-B2E3-954CFF8DB0F3}" sibTransId="{E864BF5D-C94B-42E3-930F-0D17579E8140}"/>
    <dgm:cxn modelId="{5AA43EE9-BC8F-4349-9350-20B64A17C2DB}" type="presOf" srcId="{825B9385-2199-46C9-82CD-80E7F161F1F4}" destId="{08BEA1DE-F1D1-493D-BC16-AD3C484545EE}" srcOrd="0" destOrd="0" presId="urn:microsoft.com/office/officeart/2009/layout/CircleArrowProcess"/>
    <dgm:cxn modelId="{67349A11-6672-4F0F-BB56-3D0B282DF4DF}" type="presOf" srcId="{3EF22BA7-9B34-4610-8698-4BE122EE8892}" destId="{0955117C-3274-45D9-872E-822D3584339F}" srcOrd="0" destOrd="0" presId="urn:microsoft.com/office/officeart/2009/layout/CircleArrowProcess"/>
    <dgm:cxn modelId="{68850214-4BC5-4032-83BA-0AD649E1F83B}" type="presParOf" srcId="{08BEA1DE-F1D1-493D-BC16-AD3C484545EE}" destId="{6310D149-DAE5-4706-A7F9-6BD1B8449972}" srcOrd="0" destOrd="0" presId="urn:microsoft.com/office/officeart/2009/layout/CircleArrowProcess"/>
    <dgm:cxn modelId="{B846E509-079A-4D3D-A6CE-D94ED766F044}" type="presParOf" srcId="{6310D149-DAE5-4706-A7F9-6BD1B8449972}" destId="{08B4D775-EFE4-428A-8223-5396B8C74B68}" srcOrd="0" destOrd="0" presId="urn:microsoft.com/office/officeart/2009/layout/CircleArrowProcess"/>
    <dgm:cxn modelId="{C8083E14-EA2F-4ACA-8288-A033FFD92ACD}" type="presParOf" srcId="{08BEA1DE-F1D1-493D-BC16-AD3C484545EE}" destId="{0955117C-3274-45D9-872E-822D3584339F}" srcOrd="1" destOrd="0" presId="urn:microsoft.com/office/officeart/2009/layout/CircleArrowProcess"/>
    <dgm:cxn modelId="{4B02D30E-BCE3-4A11-AA7E-0EB9376417D1}" type="presParOf" srcId="{08BEA1DE-F1D1-493D-BC16-AD3C484545EE}" destId="{31AE8269-98F8-4C4F-9064-4BFC22AB4708}" srcOrd="2" destOrd="0" presId="urn:microsoft.com/office/officeart/2009/layout/CircleArrowProcess"/>
    <dgm:cxn modelId="{75AC79AC-7153-4CD8-99B4-3B814CB8FAE2}" type="presParOf" srcId="{31AE8269-98F8-4C4F-9064-4BFC22AB4708}" destId="{A24E19CB-DCC8-4DE6-81D8-60048E1F6762}" srcOrd="0" destOrd="0" presId="urn:microsoft.com/office/officeart/2009/layout/CircleArrowProcess"/>
    <dgm:cxn modelId="{495509AE-E54C-4B70-834C-6EBA45F65858}" type="presParOf" srcId="{08BEA1DE-F1D1-493D-BC16-AD3C484545EE}" destId="{CED3143E-FBD7-46B5-AFCC-4375B94C845D}" srcOrd="3" destOrd="0" presId="urn:microsoft.com/office/officeart/2009/layout/CircleArrowProcess"/>
    <dgm:cxn modelId="{22AC9CA3-0AE5-4CCC-B9FB-C9C0FAD28280}" type="presParOf" srcId="{08BEA1DE-F1D1-493D-BC16-AD3C484545EE}" destId="{C61C81A1-93A3-47D5-B818-7EAFEEDFA22D}" srcOrd="4" destOrd="0" presId="urn:microsoft.com/office/officeart/2009/layout/CircleArrowProcess"/>
    <dgm:cxn modelId="{75D7EE93-E8C7-47A1-8160-DF27BA734B53}" type="presParOf" srcId="{C61C81A1-93A3-47D5-B818-7EAFEEDFA22D}" destId="{898726E8-1D60-4304-9901-7BEBB59B3045}" srcOrd="0" destOrd="0" presId="urn:microsoft.com/office/officeart/2009/layout/CircleArrowProcess"/>
    <dgm:cxn modelId="{3D9DA953-374A-4C36-8804-35FBE5DC46CB}" type="presParOf" srcId="{08BEA1DE-F1D1-493D-BC16-AD3C484545EE}" destId="{30348FEC-FBBE-4FDA-B038-5B35105FFD3A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B4D775-EFE4-428A-8223-5396B8C74B68}">
      <dsp:nvSpPr>
        <dsp:cNvPr id="0" name=""/>
        <dsp:cNvSpPr/>
      </dsp:nvSpPr>
      <dsp:spPr>
        <a:xfrm>
          <a:off x="3328097" y="0"/>
          <a:ext cx="2178467" cy="2178798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55117C-3274-45D9-872E-822D3584339F}">
      <dsp:nvSpPr>
        <dsp:cNvPr id="0" name=""/>
        <dsp:cNvSpPr/>
      </dsp:nvSpPr>
      <dsp:spPr>
        <a:xfrm>
          <a:off x="3809610" y="786612"/>
          <a:ext cx="1210532" cy="605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b="1" kern="1200" dirty="0" smtClean="0">
              <a:solidFill>
                <a:srgbClr val="FF0000"/>
              </a:solidFill>
            </a:rPr>
            <a:t>Before</a:t>
          </a:r>
          <a:endParaRPr lang="en-GB" sz="3300" b="1" kern="1200" dirty="0">
            <a:solidFill>
              <a:srgbClr val="FF0000"/>
            </a:solidFill>
          </a:endParaRPr>
        </a:p>
      </dsp:txBody>
      <dsp:txXfrm>
        <a:off x="3809610" y="786612"/>
        <a:ext cx="1210532" cy="605121"/>
      </dsp:txXfrm>
    </dsp:sp>
    <dsp:sp modelId="{A24E19CB-DCC8-4DE6-81D8-60048E1F6762}">
      <dsp:nvSpPr>
        <dsp:cNvPr id="0" name=""/>
        <dsp:cNvSpPr/>
      </dsp:nvSpPr>
      <dsp:spPr>
        <a:xfrm>
          <a:off x="2723035" y="1251881"/>
          <a:ext cx="2178467" cy="2178798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3143E-FBD7-46B5-AFCC-4375B94C845D}">
      <dsp:nvSpPr>
        <dsp:cNvPr id="0" name=""/>
        <dsp:cNvSpPr/>
      </dsp:nvSpPr>
      <dsp:spPr>
        <a:xfrm>
          <a:off x="3207003" y="2045735"/>
          <a:ext cx="1210532" cy="605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b="1" kern="1200" dirty="0" smtClean="0">
              <a:solidFill>
                <a:schemeClr val="accent2"/>
              </a:solidFill>
            </a:rPr>
            <a:t>During</a:t>
          </a:r>
          <a:endParaRPr lang="en-GB" sz="3300" b="1" kern="1200" dirty="0">
            <a:solidFill>
              <a:schemeClr val="accent2"/>
            </a:solidFill>
          </a:endParaRPr>
        </a:p>
      </dsp:txBody>
      <dsp:txXfrm>
        <a:off x="3207003" y="2045735"/>
        <a:ext cx="1210532" cy="605121"/>
      </dsp:txXfrm>
    </dsp:sp>
    <dsp:sp modelId="{898726E8-1D60-4304-9901-7BEBB59B3045}">
      <dsp:nvSpPr>
        <dsp:cNvPr id="0" name=""/>
        <dsp:cNvSpPr/>
      </dsp:nvSpPr>
      <dsp:spPr>
        <a:xfrm>
          <a:off x="3483146" y="2653572"/>
          <a:ext cx="1871640" cy="1872390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48FEC-FBBE-4FDA-B038-5B35105FFD3A}">
      <dsp:nvSpPr>
        <dsp:cNvPr id="0" name=""/>
        <dsp:cNvSpPr/>
      </dsp:nvSpPr>
      <dsp:spPr>
        <a:xfrm>
          <a:off x="3812473" y="3306668"/>
          <a:ext cx="1210532" cy="605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b="1" kern="1200" dirty="0" smtClean="0">
              <a:solidFill>
                <a:srgbClr val="003399"/>
              </a:solidFill>
            </a:rPr>
            <a:t>After</a:t>
          </a:r>
          <a:endParaRPr lang="en-GB" sz="3300" b="1" kern="1200" dirty="0">
            <a:solidFill>
              <a:srgbClr val="003399"/>
            </a:solidFill>
          </a:endParaRPr>
        </a:p>
      </dsp:txBody>
      <dsp:txXfrm>
        <a:off x="3812473" y="3306668"/>
        <a:ext cx="1210532" cy="605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DE13C2-28FA-467A-BFA3-C685D781A7C4}" type="datetimeFigureOut">
              <a:rPr lang="en-GB" smtClean="0"/>
              <a:t>10/10/2015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16D85D-F95F-4276-8633-2B387D429D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434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C8B10-9280-4187-9A67-01B791961B1D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820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29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756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74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750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264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83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219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41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725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119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404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DB21F-054D-4602-AE64-0B4ADFE145DA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10/10/2015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A3806-26F8-43D9-8D20-ED1C7FFA808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02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mailto:mike.davies@sm.uwtsd.ac.uk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Cqlg0gMSsPM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youtu.be/47nNslXI9Rw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6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5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4.jpeg"/><Relationship Id="rId5" Type="http://schemas.openxmlformats.org/officeDocument/2006/relationships/image" Target="../media/image19.png"/><Relationship Id="rId15" Type="http://schemas.openxmlformats.org/officeDocument/2006/relationships/image" Target="../media/image28.jpeg"/><Relationship Id="rId10" Type="http://schemas.openxmlformats.org/officeDocument/2006/relationships/image" Target="../media/image23.png"/><Relationship Id="rId4" Type="http://schemas.openxmlformats.org/officeDocument/2006/relationships/image" Target="../media/image18.jpeg"/><Relationship Id="rId9" Type="http://schemas.openxmlformats.org/officeDocument/2006/relationships/hyperlink" Target="http://www.oakwoodthemepark.co.uk/" TargetMode="External"/><Relationship Id="rId14" Type="http://schemas.openxmlformats.org/officeDocument/2006/relationships/image" Target="../media/image27.gi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4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gif"/><Relationship Id="rId4" Type="http://schemas.openxmlformats.org/officeDocument/2006/relationships/image" Target="../media/image5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wm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wmf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hyperlink" Target="http://youtu.be/oTvkirl8LpQ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wm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gi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wm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wmf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4725144"/>
            <a:ext cx="7772400" cy="648072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Applied Industrial Placement </a:t>
            </a:r>
            <a:br>
              <a:rPr lang="en-GB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300" b="1" dirty="0" smtClean="0">
                <a:solidFill>
                  <a:srgbClr val="003399"/>
                </a:solidFill>
              </a:rPr>
              <a:t>The Context of Placement: </a:t>
            </a:r>
            <a:br>
              <a:rPr lang="en-GB" sz="3300" b="1" dirty="0" smtClean="0">
                <a:solidFill>
                  <a:srgbClr val="003399"/>
                </a:solidFill>
              </a:rPr>
            </a:br>
            <a:r>
              <a:rPr lang="en-GB" sz="3300" b="1" dirty="0" smtClean="0">
                <a:solidFill>
                  <a:srgbClr val="003399"/>
                </a:solidFill>
              </a:rPr>
              <a:t>Preparation to Application</a:t>
            </a:r>
            <a:r>
              <a:rPr lang="en-GB" sz="3300" dirty="0" smtClean="0">
                <a:solidFill>
                  <a:srgbClr val="003399"/>
                </a:solidFill>
              </a:rPr>
              <a:t>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44008" y="5085184"/>
            <a:ext cx="4032448" cy="1661152"/>
          </a:xfrm>
        </p:spPr>
        <p:txBody>
          <a:bodyPr>
            <a:normAutofit fontScale="92500" lnSpcReduction="20000"/>
          </a:bodyPr>
          <a:lstStyle/>
          <a:p>
            <a:pPr algn="r"/>
            <a:endParaRPr lang="en-GB" b="1" dirty="0" smtClean="0">
              <a:solidFill>
                <a:srgbClr val="0000FF"/>
              </a:solidFill>
            </a:endParaRPr>
          </a:p>
          <a:p>
            <a:pPr algn="r"/>
            <a:r>
              <a:rPr lang="en-GB" b="1" dirty="0" smtClean="0">
                <a:solidFill>
                  <a:srgbClr val="0000FF"/>
                </a:solidFill>
              </a:rPr>
              <a:t>Mike Davies </a:t>
            </a:r>
          </a:p>
          <a:p>
            <a:pPr algn="r"/>
            <a:r>
              <a:rPr lang="en-GB" sz="2600" dirty="0" smtClean="0">
                <a:hlinkClick r:id="rId3"/>
              </a:rPr>
              <a:t>mike.davies@uwtsd.ac.uk</a:t>
            </a:r>
            <a:endParaRPr lang="en-GB" sz="2600" dirty="0" smtClean="0"/>
          </a:p>
          <a:p>
            <a:pPr algn="r"/>
            <a:r>
              <a:rPr lang="en-GB" sz="2600" b="1" dirty="0" smtClean="0">
                <a:solidFill>
                  <a:srgbClr val="C00000"/>
                </a:solidFill>
              </a:rPr>
              <a:t>Room AS309</a:t>
            </a:r>
          </a:p>
        </p:txBody>
      </p:sp>
      <p:sp>
        <p:nvSpPr>
          <p:cNvPr id="1028" name="AutoShape 4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1030" name="AutoShape 6" descr="data:image/jpeg;base64,/9j/4AAQSkZJRgABAQAAAQABAAD/2wCEAAkGBxQTEhUUEBQVFBQUGBcXFhcYGBcWFRUUFxgYFxUYFRQYHCggGBsmGxQVITIhJSkrLi4uGB8zODMtNygtLisBCgoKDg0OGxAQGy0kICUsLCssLywsLCwsLCwsLC4sLC0sLiwsLCwsLTIsLC0tLC4sLC8sLCwsLCwtLSwsLCwsLP/AABEIALsBDQMBEQACEQEDEQH/xAAcAAABBAMBAAAAAAAAAAAAAAAABAUGBwECAwj/xABLEAACAQIEAgcFAwgFCgcAAAABAgMAEQQFEiExQQYHEyJRYYEycZGhsQgUwSNCUmJygpLRFTNToqMkJUNzsrPCw/DxNGNkg5PS0//EABsBAQACAwEBAAAAAAAAAAAAAAABAgMEBQYH/8QANxEAAgECBAMFBwMDBQEAAAAAAAECAxEEEiExQVFhBRNxgZEGIjKhscHwFNHhI0JiFlNysvFS/9oADAMBAAIRAxEAPwB3++nzr0Xdo8f3zNhjz51HdonvmdEzOquiXWIFUObedUdEyxxI44fNvOsEqBswxI7YXNB41rzom5TxCHfD4wGteUGjchVTFQNYrGVMzQkKAKAKAKAKAKAKAKAKAKAKAKAKAKAKAKAKAKAKAKAKAKAKAKAKArdcB5V2+8PMqibjL/Ko70nuQOWjwp3o7hHJ8qHhVlWKvDI4vlZHAkVZVk9zG8O1saASp51PuSI/qQFuEzoqbNcVinh09jPTxbjuSbLs5B51o1KDR06OKTHyGYMNq1XFo6EZJnSqlgoAoAoAoAoAoAoAoAoAoAoAoAoAoAoAoAoAoAoAoAoAoAoAoCLLh66GY5KgbjD1XMWUDcYeozE92Z+7Uzk92YOEpnI7o5vgR4VZVCroiPEZSDyrLGs0YJ4ZMa5cqdDeMkeXKs6rRl8Rqyw8oaxFeX548ZAlBHnyrHUw6mrxM1HFypu0yYYDHrINjXNqU3FnapVozWgsrEZgoAoAoAoAoAoAoAoAoAoAoAoAoAoAoAoAoAoAoAoAoAoAoBmWOtq5pKJ0EdVuWym4jqLk5TYR1FybGezpcnKHZUzDKYMNMxGQ5PhQasplXTQgxeVKw3FZoVmjXqYZSQz/AHWXDtqjuV/R/lWznhVVpGl3dSg7w2JPkucLMLcGHEHjWhXoOm+h1cNio1VbiOta5thQBQBQBQBQBQBQBQBQDfjs5iiOl2JbmALke/kKz08NUqK6WhqVsbRpPLJ69DngekOHlbQkq9oNtDd1/RW9r0vUVMPUhrJGSliaVX4X+46VhM4UAUAUAUAUAUAUAUAUAUA3hazXNexuFqLk2NwtRcmxsFqLk2M6aXJsZ01AsZ00uTYNFLixqY6m5FjjLhgasp2KSgmMmPyYg64jpcc+R8j41tU66ayy2NGrhWnnhoxyyXNe07kg0yrxHiPEeNYK9HL70djZw2Jz+5LSSHatc3AoAoAoAoAoAoAoAoCDdKotE7Hk4Dfgfmprs4OWakumh5vtGnlrt89ft9hj6OrDicVGo9oNrPiNHeN/DcAetZcRPJSb8vUrhaUp1orhv6Fl4jMoU9uWNfeyg/C9cWNKctk/Q9FKtTj8UkvMx/ScVgQ4IO4IuQQeG4rm1e0sNSk4ylqtHo3qvBE95HmcmzdOQY+n8zWnPt3DrZSfkvu0R3iMZfncMzFUazi/dYWbbjbk3oTXQw+MpV/hevJ7kQrwm7J6iebNmuQAAL+815+v23iM7UEkr+L+v2DqHE5i5/O+grRn2ni5bzfkkvsVzs06L5lNIzpNZgourWs3G1jbY/8AXGvQ9mYypWbhPWy34mPD1JybUiRV1zbCgCgCgEoWshhsbAVBJsBQk2AqCTNqEhUAzagC1CTNqAxagMMlTchobMxyvXZkOl13VhxB/lWenWy6PY1a2HzarRrZijLMaXBVxpkT2h4+DL5GsdWnl1WzMtCq5rLLSS3/AHF1YjOFAFABNANU/SPDJxlB/ZDN/sithYWs/wC01JY6gv7vTX6CQ9M8HZvyu6gnSVZWawvZNQAYnwBq36Ote1gsdRcW7kbxvWdb+rw1/NpLfIKfrWzHs7nL5Gs+0uUfmLE6WzOisAialVrAE2uAeJP4VkWBpre7NSfada7SshnxuLeRizkseZ8By4bAVtQhGCtHQ0Z1J1JZpO7G+RquVEkr1JKRMcLJZFHgqj5CvkOMV8RUf+UvqzvQfurwNpMUFFzwFa6g3oS5paseOjcEbEzKOF1HvNiflb413+xMPK8qsuGi+r+3zM1BRfvob8ZMO0fSdtRt8a42KUXXm47Xf1Mcpas49tWDKRmHrInTUxXwH1rudgp95O/JfU2KVm9B2OIFemMwCcUB0D0BtQHACrmM2AqCTIFAZoSZqAZoSZoAoAoAoAoAtQCPF4S5Dps68D4+KnyNZITto9jDUp3eaO6O+Hm1C9rHgRzUjiDVJRyuxlhLMrnWqlgoDSb2T7j9KlblZbMqObhXpDyMdjjh8dEx0SKVADXOk8lJFj4kiw99VldLQywgsyu9COYqshZEzwEyqqFl1jQLC5AvYWvbe3ltWKSb2djFFpSvJXHLE48NC5DWQoF7FUIVJLqdRYDTxUkEktvateNNqa53vdvdfnkbkqqlTdnpa2VLRPTW+3C61uRqWSts0xFNJUosS6ObYe4V8jxCvWm/8n9TrReiMmWsNicxlJrDSDZfAbC/uq15Wtd28dCVKysg7aq2GYO2pYZjOXYx4tW4N7W9L8fjW9hcY8NmcVdu25NKo6dxQM0mv3SCfAja3pwrLT7VxEZXk01yt+xk/UVL6DzhsbcAna44eFelo1VVpxmuKubsXmSY4Q4ishYVpLQG4FWKGRQkzQGagGaEmaAKAKAKAKAKAKgkKA5MljqH73mOR94+npVr3VijVndHWqlwoBBiM1hGpTIuoAi17G45DxNZo0Kmjys1p4qjrHMrlZYuMrswKnwIIPwNd5NPVHmcrjpJWG2aFirMBdVtqPhq2X6UckmkzJGLabXAbxgJZTpijdzwsFPGxa1+A2BNHOMVdsywhKTtFXNcHncnaRJZQoKqQRfVbbvX93CrNaFMiWpOZpWkURPL35FDJGI17JLjWguCNDEW3ANtW9aaSi86jouN9XwfibN3NZJS1a0VtFxXg/BeJGoFDtY8OJ5G1YO18VPC4WVSn8WiXmzWpRUpaiiXLIyNiw9b/WvL0faXFwVpqMvK300+RsujAk6YNGVFWwYiDgWLASEKWYHukXYW077iuV+nhOKt8Tyc7+9u3fS1+Wpu5U0kunzE2HwwYKdW7hiq7XZg2nSCSATz+QrFTw6lFNvV3sudna2rS/NCkY3S13OyYNTpuxGsxKNI2BkjVgTc+J3/AA4VkjhoStd2vlSt1infX5llBO3W3zRr92QBC7kFgjGwJ7rcbADl478DtULDU1GLlLez8n5cPPjoRlikrvkaz4UBXO+pCCRe4CHRpIOmz31+IIuNuNVnh0oy5rrw0tw136NaaBxsn+chDhS0jaUUkgE32tYe+qUsNOq7QV2Y4Zpu0UKIcQYnu6kHhuKx1sNUStKLXkXUnTl7yHETm9ztevWYOk6VCEHukjqR2Q4YbEVslhyim2oBzFWKGaEmagGaEmaAKAKAKAKAKAKgkKAKAKAwBQGaAr7HYaRZmvG+zlr6WsRqv7VrV3adSDgkmtuZ5epRqRqNuL3fB8zniM9JJJXbUxFrBlQhgAGINmDPqv4iqrDWW/D56f8AhleMbe3F+mvjrd38RJN0pIvaIW1E21kLYszHuhfaIcgt5Dbao/Sdfl+aabGRY18I/Pq+m+u40YrpU2pGES/k2uo1vbSY1iZWAI1XCe1xF6usKrNX3/e5P6ttp226vlYaEyoa45FNgLMVNzva40n3nnWzc03PdEoweZjRaR+97CrHEGxDJa2kTGwVbG3M2rWnTea6XXV6X8PxGxSqrLaT6aL3rcr/AIzhnZhhc9nG8TAp3GYktHInaBrMLoykBSPPyrRxmFqY3DOlmWut+F0+nNFqqhCXupr9mr+VthmxWeEewo97bn0ANh865+E9maaV8RK75LRLz3fyK97yQ+NmEhAXW1ltYXtbT7PDw5eFeRdSdlFvRfbb+DL3krWua4jOHW7PKw5XLEbHlWal+orTy07tvkT3st7iKHPUYgLLc3FhdhuBZbX8BsLVsVey8dSjmnB2Wu97W8Hw+RXP1Fi4twAAzAA3A1GwPiByNaClJKyb9WTnfM2hlZmVSSdTC+53JNrnzqspOzu+oi22l1Jlk+A0az42Hwv/ADrqdh+9GcvBHVoU8txRPFXeNgbcTDQHCGSxtQDnDLtQEkFWKhUAzQkzQGaAKAKAKAKAKgkKAKAKAKADQADQHOf2W9x+lTHdFZ/CypJuFekPIxOmZFREdhyt7/KoQje5E8VV0Z0OqP3F/ZH0qpTiKcoxpRnvM8KFCzFNIkfTwSNjbSx1Hny57Viqxulpd9dvFmejJpv3mlbhu+iEWc5hC6IIYijKW1uzF5HHFSziwJJZ793bSu9tqmnCabcnf6L88S05QaSirc3u3+fsMEkm9ZyiRKu0r5PFaIvcbc+j1Rj9VgfqPxrv+ztVQxTi/wC5NLxWv0TIbG3KMJeQHknePpw+dvga9R2riVQwk5cWrLxen8kXJJ2lfObFrnbBS2kQ+DKfgQarNe6y0H7y8Sxskm1ox8Gt8gfxrrdhxy0p/wDL7I7dCWZXFMqV2zMN+ISgGvEJY0B2gl2oCY1YqZFQDNCTIoAoAoAoAoDSKZWvoYNY2NiDYjiDbgd+FAb1BIUAx4zpTBHiVwzatZKqTYaVZ7aQTe+9xwHOgHygCgG3G59h4pBHLKqubbb7X4XIFl9aA6PmcUcnZSSIrm2lSQCQ3D53HwqWVXIVT+y3uP0pHdCXwsqpmjI9l/4x/wDSvRWlzXp/J5ROPJ+v8CKeZXXQvfPiLWUjxbgPdx8qjMntqSouL97QRLk195JD7lAAHqdz8vdVlmLd4uCNo4l2DarDbYgHbbmK81V9onCcod3s2vi5O3Iuox4nDMYEC6k1bcdRB4+BAFbfZ3bX6ut3ThbRu977FpRjbQ4YTLRIoZmIvewAB4G25J8qy9o9sU8FNU3FttXKpN7CyLo3AbapZgbjgiW+bVzX7Txbsqb16o2IQhxuY+/QcjP/APHH/wDrVP8ATM1p3i9GY70+b9F+5wxuJjKkR6yTt3kVRb3h2rYwfYEqFeNWVRPK72S/kq3Hhf0/liPCOUvYXv8Ah/3rqdpYBY2koZrWd1x4W20K3F8GLU+3qXw0gP8AG7LauC/ZqrwqL0f7ssnHj9P5O64qIb6pNt/6tb/7yqv2arf7kfRkpwvu/T+Sf9X+KWSCQrq2kI7yhT7CcLMay0ez5YJZJNO+unp9jr4GScHbn9kSGUVlN0QzrQDZikoBIjWoCdVYqZqAZoSUb0k6aYyLOmRZZBHHPHGIQDoaMlAR2du+WDEg7ncW5VBJedSQU51pdbM+CxZwuCWMmIL2ryKW77AMFQBgLBSL35k+FQSSXqq6w/6UR0lRI8REAWVSdMiHbWqndRfYi5tcb70IHPrRxU0eWzthr6rAMw4pET+VYG+1lvvyoSU30E6UPlZmldD2TYcSCI9ztiXRIWjJ5d9rsAe6G42FAWt1YdYQzVZrw9jJAUuA2tGV9Wkg2BBuhuPdvuQAJbmuaQ4ZO0xEixJe12NrsbkAeJsDsPCgKqzjGQz45MdGxOFBLyG7BycNpLlEO4BHZgDa5DcKAs3IekOGxilsLKJNNtQ3DLe9tSMARex99jQDmTbc7AUB5+lzCTMMaQhRXxDkLqbuLZbKC9t+6oHDfkN6Af8ApNiUlx3a4eQTRQ9n2zKb6eyVncL+ldYmsRtq2uKlJu9uBDkla/EkOL62cFpIVJ2JFvZQDceJeidncNXViE4ed5fb7icl/Ob9rwFdlKdfWatHlxficBunhtKbzS58F4dSRZHlfaq1tYVLAaF1m5v+bqBNgLm1zV6lRUUor5sx0qLruU5X8lfV9NPkN7yi5sbi5seFxyNjwrYRqta6HILXzHEv+tP/AJS+rNpLQTZxh3ZFEY1d5iwHHgAu3Pi9dr2fxOGoTm6slFuyV9ra319Czi2tDbIIHCsJFK97a/Hcb7VT2ixNCtUpulJSsne3jp9yYRaHfRYE+AvXApa1IrqvqZLWIqsVfWGadzcRVAuOOHySRrXVl1ozxd0kS6Rq0oRxYgHbjtascq0Vx42fQyKlJ8N1ddeiOeLyySKwlQoWFwG2a3mvEetTGpGfwu5WcJQ+JWNcLh9TqPE1M5qCvLYrGMpvLFXZZXQiNUjdARq16rfq6VF/iK4uLrRqzTjyO5gaM6UGp73+yH6QVqm6JJhQDdiFoBrlG9ATyrFTNQCL9Pem8WVxo8sbyNKWVFTSLlQCdTMdhuOAPHhQkrjDXzFZM+1JE+CSb/J7alMuHUy4fU+xIIkGrgSQLWvtBI8dHeu+CRZPvsX3do0LgqxkSVgVARRp1BiW4biwJJ2oCh88xs2JlbFYgXadmOrSFVmWwIUDba6igJ51DHss3CS3RpMO2kEHv61SVLe9BqB8B50BbmEx2JfN8xiiKukeGgCJIzCITMCyXsDYNqfUQL7DjQDf1pdGIZsDh4zHFFP/AFURQbI4hlkSGIkAlGkjVALfnCwvtQEE6kcRDgGfE5g5w64oGHDM5Ijk7MhpyRyseyAc7e0L3oCSdemewyYbCLBLHIHleQFGV1IRNJ7ykjjMKAhOWYtzhY0BNvu+atbx/JC3zjagJB1CZnbGzw8pYdfrE4A+UrfCgLi6Uws+CxSISGaCZVI4hjGwBHnc0B5TXF3FAKMLmjR6tDGzqVblcEeHkf8Arerwnlb8GvUpUhmXmn6MsvqMyaOd58TMofsCixX4K5BZ2I4EgaLHlv6ULk56Z55h5MI6xOHYlCtla2zi/etbhfnXRwlCpCqnJaa/Q5eNxFKdJxi7vT6kfidIsCSSdbd4I6JbU1lVogwD+ySQ6kjut67LvKt06P68PJ6mqlGFDr1S35q+u3FabjOkFwN7Xtvyrzf+oa1LETjUSlHM0uDVnbfj1/EYO6TQ7vk0imwXX5rci9r8SByF64FajVc27Xu29NtdTadGS03OkmVSKSCjHSLkgErp33vbhsfgaxVKFWDaaemvQl0pLgdVy2S3sNe4FrHVuCdlte1lNUdGpb4XytZ32vt5FlSlyM/cmK+y1iCL2NvA71SKqRamovR32dtCcja2GyLo7xDNv5C1j53r0lX2sq392klzu2/srGusJzY0tBYkHiCR8K9jRqKrTjUWzSfqrmm9HYkWVCSOJPu8miUlmaKQFVlXbToD9x7WO4sd6w1MspPOrrmuHjbVfQ3KTlGK7t2euj0v4X0flqR/Gzpr1aQms30qGKjYX4kkC/nzraimla9zUbzNtKwpVGifvAqw2IIIIv5Vq4pKdFtPqbODk6eISa6Eu6Dd+SR7+yoAHjqNz8NPzFcQ9CS2SgEstAN84oBsmG9ATrTU3IsGmgsUT9pPE3mwcY3KpM9v2igB/wAM/OoJIJ0c6UdhluY4XVZsQIezH79pvilh6UBEnJ2vz3Hny/A0BZvRDI4c5w4wUP5CXBKjxyMdRl7aT/LGkUC1gNGhRa1t2N7gDtmOPZp8A8eDeKLDYqPCYXGBjaaKCQJpl7tmJAYgggf1gANjYB36ddMp8szXGfdgnaTvhnYuupWhjw+kJa4O7sxuCD3OO5oCL5V0rmzDPMJLiWOg4iPRFqJjjOyjQDw71jfjQDt9o7MNWNghFrQw6j+1KxuP4Y0+NAVjlU+h9VlNg2zGwN1K+p72wHMUBOMl6wYsPFAgy+KSSCKSISNK/eWW5lLIFt3ize4MQONAPXUHlbS444gDTHh4nTa+7yHuqSRY90tzv3V9QPQGIlCKzNwUFj7gLmgPGmYY/tZJJbBTI7yaV2VdbFtIA5C9qAkfWLk8GDxEUWGMhBw8Ukmtgx7R7k2sBtbSfXlQFj/Z9xCHCY1AT2gcMw5aGjshHndHv7hUx3REtmMuSSQa74kkRhG2AJLMRpUAAjgW1cR7Nejq57e5vc83RUL+/tYcuk2d9qI0V45FUA60WRGYjUBrR/YI1ObLcd6/gBhoUst2016fYzYirnsrp9dfnfbiII850qBouQLXv4eVvxri1vZulVqynnazNu1lxMSqWRMUzCUixa677FVINxYgi3C3KvHTxNaLcG72vwXgbqqSaOwzGTmw58hzDD/mNVHjKr4/Lx/dlu8l+fnUVpmUh46SDxFtjckngfFiafr6nT08evN38TIqkhWM1soZlJZdTMdrMdLAC3h3jWzRxzqTpwa1btfg29Fpy1u/xl3VsrvgMmBzNXv2lla97k7H18a2+0fZzE0Xmo3qJ7//AFfw4rw/k06WKhL4tBBgsMskhI7zBw4jP+lTVdlU/pW/NPH5V7WlGVHDwpvhFK/JpW9DTglOba3ve3NX28egrx890lUzmcSMCikPqjIa5ZgwshtdbKTe/lV6cPeTUbW3219N+eperU92Sc813pvpr125aDVGIlsZfH5VsPY1VdtDfjekkskwmZiWVtSA8Fs2pVA4W5V5y7tY9ZZXuI4OkDyw4Y+wY4k4AKTIwBkfuWALH5AVBJaPV3jHxGGZpmZykpQEm506Ebc892NASZsGp8fjQHJssjPG/wAaA5NkkR5H4mgHKgCgPOnXtj9GbgkatOE0AeHaCZQfQyX9KAqegFvbyTLDDq1BCyxrsNGtgx71uBYk7nbfhQE16kcaYsdK4NrYTEE+5Qr/AFQUBGejWGxeLngwuFdy2vVGpciONluxksdhbvEkC/HiTagJ39oGU/f4FbSXXCprZRbUxeS+1yQNrgEm2qgIJ0Jb/OWCP/qsP/vkoB866py2c4q/5vZKPICGPh63PrQEZyTKJcQ0nZKxEUcksjAXCJGjOSx5A6be8jjQHbC5LJJhJsWo/JwPEjf+7r3B8iqD98UBcX2cMsHZ4nE9o9y/YmP/AEdlVXDkc275A8Bfx2AuTFQh0ZDwdSp9zCx+tAeKsVC0bNG/tIWRvepIPzFAWF1jZQ0+aYOCM9/E4fBrc7gMw7O58gFvQDx1AymPEY+BxZ+xuV53iZlYehkFTHdEPYaThpAN1Nelzo873bOR1DlU3RGVmrs1jsfgalNXGVloxR7CvkNeX9SXi/qbsVoKooYhZn9r+XCsGeon7pkUYLWW45ZjIskmtBsQp95tcn529K2MfXhVrOcFwXrx/byM02pO6E88dka/6LfSseCd8VSX+cf+yKVFaEvBkXSLhy8/D4V9dbOAiS4KJ2RYw0EmneM9xh46XRwHG/BgLg8dtxozcVLM01fff5W08mdKmpSioJxdttn5NPXwa8xmx8xkcsyqrcDpBsSNrm5Nz53rbpwUI2Ro1ajnLM0k+g3Y7LllG97i9jcjfztxFWkrxaK06mSSZEDh5QzqV70al3FwdKC1zsf1gfWvPSg4PLLc9VTqRqRzRd0aYzGRnT2SlQI0DX5yBQJGG/Atciqly9egGVnD4GJXFne8jjwL7gHzC6R6UBIqAKAKAKAKAoH7QuSOs4xRjBikWOMSXJYSjVePSGAA0jVcqb77jYUBUwyyT7ucTb8kJBDf/wAwqXsP3V+YoBZgcvVYkxEu8btiYrcAJI4EePceLSr/AA0BwyTOZMKZTFpvLDJA2oE2SUaWK2Is1uBoBw6vcx+75lhJeAEyKx8EkPZv/dc0BcvXjk8Us+XDsl14jErC8oFnKXVQhbmO+Tv4UBS/SGJ8FmUwi/Jvh8SzREWIXRJqiIBuOAU2PrQCPGZ1LM0z4hu2knC6nfdgyFdLA+IVSnuY0Bc3U7aTIcwjCqG/yhbgAFg2HXTqPM3LD3UA0dXOX9t0dzRLXOpnA84o45Ft53WgHv7NWJvDjI/0ZIn/AI1Yf8ugLklkCqWY2CgknwA3JoDyt0UyuLNc6KMHXDzy4iUgEB1j/KSKCdwN9Cm3jQFkZ5lyp0qy5FHdGHUqDvYRpiAu5/1YoDh0AwATpFmoHAJPYf62WN/xqVuQ9iUzZCLcK31WNJ0hvn6OA8qyKuUdEbcR0XHIWPltWSNcxuiWKuWrYDSNgOQr55WwjlOUubZud2jX+iIyblFJHC4vb0NUhhJrYr3UXujEuAsTYW/65Vr4jCTU2rffzJcbCXMYLQyE7AIxJ8gL/hU4GjOOKpO204/VFKsb05LoyBRZ1AeLFf2lYfO1q+snAdGfIWw4mNvZdD6j6VFyjhLkKQlCpkJQgqjN8eWnla9ruw2/RB0gfACuBWlmqSfU9Zh4KFKMVyQiM1YzMeoeimPE+Dw8o/PijJ8m0gMPQgj0oB1oAoAoAoAoCoftJYtRgsNET33n1geKxxurH4yp8aAhGd5eIui2DNrNNjDKfE3SdAf4USgEOe4EL0dy+RbDXicQzeLMSyA+iwgfCgIv0d6Nz4ztzAtxh4XmkJvbSguFFhu7WsBzsfCgGhTbcbEUB6cz7MFxGEybFyr3mxeDe368qMpt5BmDe5aArzr96JLh51xsbMRipG7QG2lGVE0hfHVaQ0BVgwjdkZbdwOEJ/WYMwHwU/CgPQH2eMs/zfiHZrrPKVC8gEQAm/idRFv1R40Bw+zyv5DH4aRf6uYBvPUrIw/wvnQCPqDw/YY/MsNcsIyF1cj2UsiDfzufnQFudJpVTB4lnIVRDKSTwA0GgKY6l8FBHmcaqw7QZcrte4LzTOkp0346YpFXbw8jQEm6fhlz/ACh47Bm1ISeBS5Dj36ZGt5kUAgyXGJhelWMWZwi4iMKhYhQ0jiB1UE8Se8AOZoC3MSgZbVZaMh6oQthBV8xTKbPlalRyNY+9kpMZELDHWk6SLWAJRU0uAsaul6x1KWd3ZDQizXD3hlHijj4qarSw6VWL6r6opKPusrqXIB4V6hVjSdIRS9HR4VdVijpHEZO6+wzr7ifpVu9RV0jopxKcH1ftKD9LGpzoxuhF7pfngVdnYMc8qtxDEn97vfRq49VWm0jsUneCM5tgJcM6pMNLNGkg3vdJBcfA3B81PvrG1YyHpPqyw4TKsGFJOqFZDc370t5GA8gzkAchagJPQBQBQBQBQHnf7R2LLY+CLkkAYftSSOD8kWgHrrjwowuRZfhWt2iNCD744HEhH7zD40BBenGICZZlGGB3WGbEMP8AXykof7snxoC6epvowuFyxNajtMWO1k8dLj8mvohBtyLNQFJdVmA/z3h4nAOiSUEHcExxyHh71oD0B1g5GuJiwsfAJi4GGk6bBQwNrcLKT8KAjn2h8NqytW/s8RG3oVkT/iHwoCm8py/tMkx0n9jicK/oRLF9Zh8KAuX7PM4bK2A4piJFPqsbfRqAV9U2VGB8eS5cyz9pqIAvcyb2HC9+FAHQnLiubZjOrFUmO8eldLMrFQ+obg+1tz7Q34UBL+lOA7fB4mEcZYZUHvZCAfiRQEDyDoOXGEhxT3XCp2iSR6opixVU09srakAAAspHsjysBJ+kOTCXG4OSwJw5JUtvpuRqIJ3vZePkKA0TIEkzJ55EVtIBW4Bs6qiq2/McRQEp01NyDBSlwFqaA3tVLAxalgFqjKDSWPUCPEEfGiVnchob/wCh1tud/lWbvmV7tDc+AHhWbOY8hwfLh4VOcjIcmym4vbbxttVu8K92UX03y8yZzJh12MsuHiHkZI4Vvb96tao7yubFNWiTb7QOShFwmJQWA1YdvG28kX0l+NVe5ZFl9Wzg5VgtJuPu8Y9QoDfMGoJJLQBQBQBQBQFDZ/gzi+lkaKyyLE0JYEEKghTtWQ/pElTbldvI0Ar+0lhyTgWYkRgzKxAJ03MV289uV+VAVdl+HbMMxw8AZnRniw6H2SMNHZAdN+6ezUsbc7+NAeuyVReSqo9AoH8hQHl/qkxHaZ/BJw1viHt4aoZj+NAeks2ju0R5K4b4W/C9ARvrnwnaZPigOKhHH7kiFv7oagKs6s8EJMizgML9wt6xRtIvzAoB3+zdjT2eOi5L2Ui+8iRW/wBlPhQFsZNB2UUluN7+ttvnQB0dwQTWfGw+v86AeSKA0WEC1uW3pQGTGLg8xQAsYBJ8aA3oDFAFCAoSZoDFQDBoDUPU2IOBiq9yLGhhpciwqw62W1Ve5ZHnLPpSvSpbgf8AjcKPLSeyUetiKgksL7Q0LNlaFeCYmNm/Z0SKP7zLQCzqGlLZRGCbhZJgvkNZa3xYn1oCw6AKAKAKAKArvpNgjHmaYnc27N9tjpHdZQfMA/xUA39fcgXBxTA3HfjT9qUKQf4Uc+lAQT7PGT9rmDzkXXDRGx8JJe4v9ztaA9F4iIOjK3BgVPuIsaA8v9RWH1ZxAf7NZm/wmT/joD03iIrm9AMHWBKi5fi3lBKdhIpA3PeUqLeHeYb8uNAVl1OwCTI80jW/aOJ1PhZsNZPnr+VANX2dMXbG4iL+0w5PqjqPo5+FAX+I9iPGgOuHW16A7UAUAUAUAUAUAUAUAUAUAUBrahBjTQBpqbg5YmdY0Z5GCIgLMzEKqqNySTsBQHnLoeIsd0mMhfVGcTNPEbHviPW8NtttlVt+S2qCS1+vJb5NiPJoT/jIPxoDl1ESRnKIhGys6vL2oHFXMjEBh46NB9aAsOgCgCgCgCgGbpBgtZVrcLg/UfjQFJ9dfSCSdosvjhbThirvIQe85TuheQUI/E8T4W3Asrqf6MJgsEdEgmadtbOAABZQAmxN9J1c+JNATs0B58+z/hEizPFJKbTxxPGq246ZFEpvyI0rt5nwoD0CVoCH9auAxEuXyrhZUiBB7bUpLPFzRGHsk+7fxG9AMPUTk5w+HxIbdWkXc2sSE7wt6j40Ay9UmVGHN8a0aRjDuJuyIJ1CPtgY1jvvp02uD4DwoC57UBlRQG1AFAFAFAFAFAFAFAFAFAFAFAYoAoQcsVhkkRo5VV0cFWVgGVlPEEHYigIlk3RmPDYoPCgRQzAADgrXAHzHwoSPfSvAifDtGwuGK3HuIP4UAn6F9HYcHCVgQIZG1PYWuw7o9AB8zQEgoAoAoAoAoDhixcWoCG9PMjWWFXCDXGwu1u92ZBBF+Y1aT8aA26syY1kgPC/aL691/op9TQE2c7GgK56uMII8TKzKC8iE6yO9fUCw1frXuf2RQFj0AkzY/kZPNGHqRb8aAYOjOF7OGcDa4v8A3SPwoDj0PysJKz24JYepH4A0BL7UAUBmgCgCgCgCgCgCgCgCgCgCgCgMUBkUAUByMe96A2lW4oAiWwtQG9AFAFAFAFAc5FoDnLCGUqeDAg+47UBGsog7KZT+6fXb62+FASqW+k242NvfyoCMZDhNMynyP0NASqgE2PW6EeJH8/woBHDFZHH6Vh9b0ApyyAKD5n6f9zQCygCgCgCgCgCgCgCgCgCgCgCgCgCgCgCgCgMUAGgM0AUAUAUAUAUBg0BigGnGoA5t7/W1AO6nYUA1YIflB6/Q0A7UByxHKgONqA7QcKA60AUAUAUAUAUAUAUAUAUAUAUAUAUAUAUAUAUAUAUAUAUAUB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</a:endParaRPr>
          </a:p>
        </p:txBody>
      </p:sp>
      <p:pic>
        <p:nvPicPr>
          <p:cNvPr id="1027" name="Picture 3" descr="C:\Documents and Settings\bus-ad1\Local Settings\Temporary Internet Files\Content.IE5\US9IMP6S\MP9004221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83677"/>
            <a:ext cx="1711052" cy="256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Documents and Settings\bus-ad1\Local Settings\Temporary Internet Files\Content.IE5\KCTXA56R\MP9004423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628" y="1274887"/>
            <a:ext cx="1880393" cy="256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bus-ad1\Local Settings\Temporary Internet Files\Content.IE5\RUFE6WE6\MP9004403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021" y="1274887"/>
            <a:ext cx="1775369" cy="257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Documents and Settings\bus-ad1\Local Settings\Temporary Internet Files\Content.IE5\0166YB6F\MP9004422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390" y="1274887"/>
            <a:ext cx="1704358" cy="255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733256"/>
            <a:ext cx="2304256" cy="764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892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b="1" dirty="0" smtClean="0">
                <a:solidFill>
                  <a:schemeClr val="tx2"/>
                </a:solidFill>
              </a:rPr>
              <a:t>Today</a:t>
            </a:r>
            <a:endParaRPr lang="en-GB" b="1" dirty="0">
              <a:solidFill>
                <a:schemeClr val="tx2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4704"/>
            <a:ext cx="3663043" cy="5215689"/>
          </a:xfrm>
        </p:spPr>
      </p:pic>
      <p:sp>
        <p:nvSpPr>
          <p:cNvPr id="6" name="TextBox 5"/>
          <p:cNvSpPr txBox="1"/>
          <p:nvPr/>
        </p:nvSpPr>
        <p:spPr>
          <a:xfrm>
            <a:off x="4644008" y="2204864"/>
            <a:ext cx="4392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solidFill>
                  <a:prstClr val="black"/>
                </a:solidFill>
              </a:rPr>
              <a:t>The Context of Placement: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b="1" dirty="0">
                <a:solidFill>
                  <a:prstClr val="black"/>
                </a:solidFill>
              </a:rPr>
              <a:t>Background to modules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b="1" dirty="0">
                <a:solidFill>
                  <a:prstClr val="black"/>
                </a:solidFill>
              </a:rPr>
              <a:t>Preparation to Application</a:t>
            </a:r>
          </a:p>
          <a:p>
            <a:endParaRPr lang="en-GB" sz="2800" b="1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Haag (2013)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en-GB" sz="2400" dirty="0">
                <a:solidFill>
                  <a:prstClr val="black"/>
                </a:solidFill>
                <a:hlinkClick r:id="rId3"/>
              </a:rPr>
              <a:t>youtu.be/Cqlg0gMSsPM</a:t>
            </a:r>
            <a:endParaRPr lang="en-GB" sz="2400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10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Key Placement</a:t>
            </a:r>
            <a:r>
              <a:rPr lang="en-GB" sz="3600" dirty="0" smtClean="0">
                <a:solidFill>
                  <a:schemeClr val="tx2"/>
                </a:solidFill>
              </a:rPr>
              <a:t> Tutors 2015-16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Mike Davies (Placement co-ordinator)</a:t>
            </a:r>
          </a:p>
          <a:p>
            <a:r>
              <a:rPr lang="en-GB" dirty="0" smtClean="0"/>
              <a:t>Phil Ainsworth (+Welsh medium tutor)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+ team supporting as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228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2 modules 2015-16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Preparation for Placement (now - March)</a:t>
            </a:r>
          </a:p>
          <a:p>
            <a:r>
              <a:rPr lang="en-GB" dirty="0" smtClean="0"/>
              <a:t>Applied Industrial Placement (when you do it)</a:t>
            </a:r>
          </a:p>
          <a:p>
            <a:endParaRPr lang="en-GB" dirty="0"/>
          </a:p>
          <a:p>
            <a:r>
              <a:rPr lang="en-GB" dirty="0" smtClean="0"/>
              <a:t>Both are 20 credits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8547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Placement Handbook 2015-16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Under development – why?</a:t>
            </a:r>
          </a:p>
          <a:p>
            <a:r>
              <a:rPr lang="en-GB" dirty="0" smtClean="0"/>
              <a:t>Preparation for placement assignments:   January &amp; March 2016</a:t>
            </a:r>
          </a:p>
          <a:p>
            <a:r>
              <a:rPr lang="en-GB" dirty="0" smtClean="0"/>
              <a:t>Review 2014/15 Handbook for now – on moodle</a:t>
            </a:r>
          </a:p>
          <a:p>
            <a:r>
              <a:rPr lang="en-GB" dirty="0" smtClean="0"/>
              <a:t>2015/16 edition will be issued when available</a:t>
            </a:r>
          </a:p>
          <a:p>
            <a:r>
              <a:rPr lang="en-GB" dirty="0" smtClean="0"/>
              <a:t>Sets out what is expected of you and how you will be supported and assessed throughout placement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514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the placement module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891576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8942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Preparation module Learning Outcomes</a:t>
            </a:r>
            <a:endParaRPr lang="en-GB" sz="3600" dirty="0">
              <a:solidFill>
                <a:schemeClr val="tx2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236824"/>
              </p:ext>
            </p:extLst>
          </p:nvPr>
        </p:nvGraphicFramePr>
        <p:xfrm>
          <a:off x="1331640" y="1772816"/>
          <a:ext cx="6245497" cy="3180025"/>
        </p:xfrm>
        <a:graphic>
          <a:graphicData uri="http://schemas.openxmlformats.org/drawingml/2006/table">
            <a:tbl>
              <a:tblPr/>
              <a:tblGrid>
                <a:gridCol w="2597451"/>
                <a:gridCol w="3648046"/>
              </a:tblGrid>
              <a:tr h="4892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Arial"/>
                          <a:ea typeface="Times New Roman"/>
                        </a:rPr>
                        <a:t>Learning Outcomes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Arial"/>
                          <a:ea typeface="Times New Roman"/>
                        </a:rPr>
                        <a:t>Assessment Criteria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                                                      </a:t>
                      </a:r>
                      <a:r>
                        <a:rPr lang="en-GB" sz="1100" b="1" dirty="0">
                          <a:effectLst/>
                          <a:latin typeface="Arial"/>
                          <a:ea typeface="Times New Roman"/>
                        </a:rPr>
                        <a:t>To achieve each outcome a student must: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</a:tr>
              <a:tr h="2690790"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Successfully consider a range of industry opportunities in order to apply and secure a relevant position within the leisure, tourism and sport industry whilst identifying opportunities for personal and professional development.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01295" algn="l"/>
                          <a:tab pos="100584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Secure an appropriate placement relevant to the placement guidelines and individual needs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01295" algn="l"/>
                          <a:tab pos="100584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Undertake a career and qualification audit and personal training needs analysis in order to identify areas of need and development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01295" algn="l"/>
                          <a:tab pos="1005840" algn="l"/>
                          <a:tab pos="1463040" algn="l"/>
                          <a:tab pos="1920240" algn="l"/>
                          <a:tab pos="2377440" algn="l"/>
                          <a:tab pos="2834640" algn="l"/>
                          <a:tab pos="3291840" algn="l"/>
                          <a:tab pos="3749040" algn="l"/>
                          <a:tab pos="4206240" algn="l"/>
                          <a:tab pos="4663440" algn="l"/>
                          <a:tab pos="5120640" algn="l"/>
                          <a:tab pos="5577840" algn="l"/>
                          <a:tab pos="6035040" algn="l"/>
                          <a:tab pos="6492240" algn="l"/>
                          <a:tab pos="6949440" algn="l"/>
                          <a:tab pos="7406640" algn="l"/>
                          <a:tab pos="7863840" algn="l"/>
                          <a:tab pos="8321040" algn="l"/>
                          <a:tab pos="8778240" algn="l"/>
                          <a:tab pos="9235440" algn="l"/>
                          <a:tab pos="9692640" algn="l"/>
                          <a:tab pos="1014984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Prepare a placement development plan and portfolio designed to gain information about the organisation and highlight measurable personal learning outcomes in preparation  for the placement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49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Applied Placement </a:t>
            </a:r>
            <a:r>
              <a:rPr lang="en-GB" dirty="0">
                <a:solidFill>
                  <a:schemeClr val="tx2"/>
                </a:solidFill>
              </a:rPr>
              <a:t>Learning Outcome 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319821"/>
              </p:ext>
            </p:extLst>
          </p:nvPr>
        </p:nvGraphicFramePr>
        <p:xfrm>
          <a:off x="1566862" y="2941161"/>
          <a:ext cx="6010275" cy="1844040"/>
        </p:xfrm>
        <a:graphic>
          <a:graphicData uri="http://schemas.openxmlformats.org/drawingml/2006/table">
            <a:tbl>
              <a:tblPr/>
              <a:tblGrid>
                <a:gridCol w="2499624"/>
                <a:gridCol w="3510651"/>
              </a:tblGrid>
              <a:tr h="0">
                <a:tc>
                  <a:txBody>
                    <a:bodyPr/>
                    <a:lstStyle/>
                    <a:p>
                      <a:pPr marL="0" lvl="0" indent="0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Undertake efficiently an operational position within their chosen sector and critically appreciate the importance of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work-based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keys skills within leisure, events, tourism, sport or recreation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Successfully complete a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8+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week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(200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hour) placement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programme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Students will be required to complete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an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e learning and development record of the placement and a DVD record of the overall experience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Demonstrate successful key skills development in terms of  communication, teamwork, task management, guest services, initiative and basic problem solving.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Receive a sound employer appraisal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668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Module Learning Outcome </a:t>
            </a:r>
            <a:r>
              <a:rPr lang="en-GB" dirty="0" smtClean="0">
                <a:solidFill>
                  <a:schemeClr val="tx2"/>
                </a:solidFill>
              </a:rPr>
              <a:t>3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9081639"/>
              </p:ext>
            </p:extLst>
          </p:nvPr>
        </p:nvGraphicFramePr>
        <p:xfrm>
          <a:off x="1566862" y="3108801"/>
          <a:ext cx="6010275" cy="1508760"/>
        </p:xfrm>
        <a:graphic>
          <a:graphicData uri="http://schemas.openxmlformats.org/drawingml/2006/table">
            <a:tbl>
              <a:tblPr/>
              <a:tblGrid>
                <a:gridCol w="2499624"/>
                <a:gridCol w="3510651"/>
              </a:tblGrid>
              <a:tr h="0">
                <a:tc>
                  <a:txBody>
                    <a:bodyPr/>
                    <a:lstStyle/>
                    <a:p>
                      <a:pPr marL="0" lvl="0" indent="0" algn="just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Critically analyse management performance within the workplace environment and discuss issues regarding guest services, resource allocation, marketing, management styles, culture, health and safety and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organisational/industry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problems.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Discuss in detail management structures policies and procedures during the placement </a:t>
                      </a:r>
                      <a:r>
                        <a:rPr lang="en-GB" sz="1100" dirty="0" smtClean="0">
                          <a:effectLst/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viva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Consider issues effecting the organisation and put forward basic strategic recommendations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Relate theory to practice by applying academic learning to work based issues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Undertake successfully a detailed placement viva with a University tutor to discuss industry,</a:t>
                      </a:r>
                      <a:r>
                        <a:rPr lang="en-GB" sz="1100" b="1" dirty="0">
                          <a:effectLst/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en-GB" sz="1100" dirty="0">
                          <a:effectLst/>
                          <a:latin typeface="Arial"/>
                          <a:ea typeface="Times New Roman"/>
                        </a:rPr>
                        <a:t>management and operational issues.</a:t>
                      </a:r>
                      <a:endParaRPr lang="en-GB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067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Impact of Placement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824121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039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 makes you more employable!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Academic &amp; Personal Learning:</a:t>
            </a:r>
          </a:p>
          <a:p>
            <a:pPr marL="0" indent="0">
              <a:buNone/>
            </a:pPr>
            <a:r>
              <a:rPr lang="en-GB" sz="2800" dirty="0" smtClean="0"/>
              <a:t>To enhance the quality of your academic knowledge, learning and the application of that knowledge to the workplace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 smtClean="0"/>
              <a:t>Career Management:</a:t>
            </a:r>
          </a:p>
          <a:p>
            <a:pPr marL="0" indent="0">
              <a:buNone/>
            </a:pPr>
            <a:r>
              <a:rPr lang="en-GB" sz="2800" dirty="0" smtClean="0"/>
              <a:t>To maximise the experience in order to develop your self-reliance and career management skills so as to boost your career potential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6595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It makes you more </a:t>
            </a:r>
            <a:r>
              <a:rPr lang="en-GB" dirty="0" smtClean="0">
                <a:solidFill>
                  <a:prstClr val="black"/>
                </a:solidFill>
              </a:rPr>
              <a:t>employable!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Work Culture: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To maximise your understanding of how organisations work and the relative benefits of different work cultures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 smtClean="0"/>
              <a:t>People Skills: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To gain a broad range of people, team and client skills whilst maximising what can be learnt from individuals in a variety of work settings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423368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It makes you more </a:t>
            </a:r>
            <a:r>
              <a:rPr lang="en-GB" dirty="0" smtClean="0">
                <a:solidFill>
                  <a:prstClr val="black"/>
                </a:solidFill>
              </a:rPr>
              <a:t>employable!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Business Skills:</a:t>
            </a:r>
          </a:p>
          <a:p>
            <a:pPr marL="0" indent="0">
              <a:buNone/>
            </a:pPr>
            <a:r>
              <a:rPr lang="en-GB" sz="2800" dirty="0" smtClean="0"/>
              <a:t>To develop a range of general and specialist skills which meet the needs of your organisation and which are transferable to broader work contexts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b="1" dirty="0" smtClean="0"/>
              <a:t>Business Impact:</a:t>
            </a:r>
          </a:p>
          <a:p>
            <a:pPr marL="0" indent="0">
              <a:buNone/>
            </a:pPr>
            <a:r>
              <a:rPr lang="en-GB" sz="2800" dirty="0" smtClean="0"/>
              <a:t>To maximise your impact, to become indispensable and provide evidence of the value you add to the host organisation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617879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>
                <a:solidFill>
                  <a:schemeClr val="tx2"/>
                </a:solidFill>
              </a:rPr>
              <a:t>Tuesday classes</a:t>
            </a:r>
            <a:endParaRPr lang="en-GB" sz="3600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Designed to prepare you for the placement</a:t>
            </a:r>
          </a:p>
          <a:p>
            <a:r>
              <a:rPr lang="en-GB" dirty="0"/>
              <a:t>Lectures and tutorials (group and 1-1)</a:t>
            </a:r>
          </a:p>
          <a:p>
            <a:r>
              <a:rPr lang="en-GB" dirty="0" smtClean="0"/>
              <a:t>Personal skills development: CV/portfolio/how to apply/selection processes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Provider presentations – </a:t>
            </a:r>
            <a:r>
              <a:rPr lang="en-GB" b="1" dirty="0" smtClean="0"/>
              <a:t>ALL are compulsory!!!</a:t>
            </a:r>
          </a:p>
          <a:p>
            <a:r>
              <a:rPr lang="en-GB" dirty="0" smtClean="0"/>
              <a:t>Mandatory requirements (health &amp; safety) – miss these lectures and you don’t go!!!</a:t>
            </a:r>
          </a:p>
          <a:p>
            <a:r>
              <a:rPr lang="en-GB" dirty="0" smtClean="0"/>
              <a:t>Academic requirements</a:t>
            </a:r>
          </a:p>
          <a:p>
            <a:r>
              <a:rPr lang="en-GB" dirty="0" smtClean="0"/>
              <a:t>Discuss and monitor progress to date</a:t>
            </a:r>
          </a:p>
          <a:p>
            <a:r>
              <a:rPr lang="en-GB" dirty="0" smtClean="0"/>
              <a:t>Keep me informed of your progress please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740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</a:rPr>
              <a:t>Key points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 smtClean="0"/>
              <a:t>It is </a:t>
            </a:r>
            <a:r>
              <a:rPr lang="en-GB" b="1" u="sng" dirty="0" smtClean="0"/>
              <a:t>your responsibility </a:t>
            </a:r>
            <a:r>
              <a:rPr lang="en-GB" b="1" dirty="0" smtClean="0"/>
              <a:t>to secure an appropriate placement so start the process NOW!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 smtClean="0"/>
              <a:t>We can help/advise/prepare/show possible opportunities and generally support you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 smtClean="0"/>
              <a:t>You can find your own but it </a:t>
            </a:r>
            <a:r>
              <a:rPr lang="en-GB" b="1" u="sng" dirty="0" smtClean="0"/>
              <a:t>must </a:t>
            </a:r>
            <a:r>
              <a:rPr lang="en-GB" b="1" dirty="0" smtClean="0"/>
              <a:t>meet our criteria for academic accreditation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1329408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>
                <a:solidFill>
                  <a:schemeClr val="tx2"/>
                </a:solidFill>
              </a:rPr>
              <a:t>Placement Duration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6000" u="sng" dirty="0" smtClean="0"/>
              <a:t>At least 8</a:t>
            </a:r>
            <a:r>
              <a:rPr lang="en-GB" sz="6000" dirty="0" smtClean="0"/>
              <a:t> weeks </a:t>
            </a:r>
            <a:endParaRPr lang="en-GB" sz="6000" u="sng" dirty="0" smtClean="0"/>
          </a:p>
          <a:p>
            <a:pPr marL="0" indent="0" algn="ctr">
              <a:buNone/>
            </a:pPr>
            <a:r>
              <a:rPr lang="en-GB" sz="9600" dirty="0" smtClean="0"/>
              <a:t>+++++</a:t>
            </a:r>
          </a:p>
          <a:p>
            <a:pPr marL="0" indent="0" algn="ctr">
              <a:buNone/>
            </a:pPr>
            <a:r>
              <a:rPr lang="en-GB" sz="8000" dirty="0" smtClean="0"/>
              <a:t>200</a:t>
            </a:r>
            <a:r>
              <a:rPr lang="en-GB" sz="6000" dirty="0" smtClean="0"/>
              <a:t> hours </a:t>
            </a:r>
            <a:r>
              <a:rPr lang="en-GB" sz="6000" u="sng" dirty="0" smtClean="0"/>
              <a:t>minimum</a:t>
            </a:r>
            <a:endParaRPr lang="en-GB" sz="6000" u="sng" dirty="0"/>
          </a:p>
        </p:txBody>
      </p:sp>
    </p:spTree>
    <p:extLst>
      <p:ext uri="{BB962C8B-B14F-4D97-AF65-F5344CB8AC3E}">
        <p14:creationId xmlns:p14="http://schemas.microsoft.com/office/powerpoint/2010/main" val="229168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chemeClr val="tx2"/>
                </a:solidFill>
              </a:rPr>
              <a:t>Placement Duration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be done throughout the year as a series of ‘blocks’  (suitable for events students)</a:t>
            </a:r>
          </a:p>
          <a:p>
            <a:r>
              <a:rPr lang="en-GB" dirty="0" smtClean="0"/>
              <a:t>Can be done as a single block from March 2016 onwards</a:t>
            </a:r>
          </a:p>
          <a:p>
            <a:r>
              <a:rPr lang="en-GB" dirty="0" smtClean="0"/>
              <a:t>Can be done over a longer period as a sandwich internship of a year (48 weeks; 1500 hours) – see me if this appeals to you.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436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Stages of preparation for placement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900" b="1" dirty="0" smtClean="0"/>
              <a:t>Orientation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900" b="1" dirty="0" smtClean="0"/>
              <a:t>Self-analysis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900" b="1" dirty="0" smtClean="0"/>
              <a:t>Market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900" b="1" dirty="0" smtClean="0"/>
              <a:t>Networking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900" b="1" dirty="0" smtClean="0"/>
              <a:t>Applying</a:t>
            </a:r>
          </a:p>
          <a:p>
            <a:pPr marL="0" indent="0">
              <a:buNone/>
            </a:pPr>
            <a:endParaRPr lang="en-GB" sz="3900" b="1" dirty="0" smtClean="0"/>
          </a:p>
          <a:p>
            <a:pPr marL="0" indent="0">
              <a:buNone/>
            </a:pPr>
            <a:r>
              <a:rPr lang="en-GB" dirty="0" smtClean="0"/>
              <a:t>6.   Interview</a:t>
            </a:r>
          </a:p>
          <a:p>
            <a:pPr marL="0" indent="0">
              <a:buNone/>
            </a:pPr>
            <a:r>
              <a:rPr lang="en-GB" dirty="0" smtClean="0"/>
              <a:t>7.   Placement</a:t>
            </a:r>
          </a:p>
          <a:p>
            <a:pPr marL="0" indent="0">
              <a:buNone/>
            </a:pPr>
            <a:r>
              <a:rPr lang="en-GB" dirty="0" smtClean="0"/>
              <a:t>8.   Rounding off placement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 smtClean="0"/>
              <a:t>Haag (2013)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C:\Documents and Settings\bus-ad1\Local Settings\Temporary Internet Files\Content.IE5\KCTXA56R\MP900442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72816"/>
            <a:ext cx="2987823" cy="221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us-ad1\Local Settings\Temporary Internet Files\Content.IE5\US9IMP6S\MC900045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860" y="4149080"/>
            <a:ext cx="2388405" cy="2402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1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1.  Orientation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Placement is compulsory  </a:t>
            </a:r>
          </a:p>
          <a:p>
            <a:r>
              <a:rPr lang="en-GB" dirty="0" smtClean="0"/>
              <a:t>2x20 credits in year 2 </a:t>
            </a:r>
          </a:p>
          <a:p>
            <a:r>
              <a:rPr lang="en-GB" dirty="0" smtClean="0"/>
              <a:t>A journey of personal discovery……</a:t>
            </a:r>
          </a:p>
          <a:p>
            <a:r>
              <a:rPr lang="en-GB" dirty="0" smtClean="0"/>
              <a:t>Will a particular profession suit you?</a:t>
            </a:r>
          </a:p>
          <a:p>
            <a:r>
              <a:rPr lang="en-GB" dirty="0" smtClean="0"/>
              <a:t>Are you comfortable there?</a:t>
            </a:r>
          </a:p>
          <a:p>
            <a:r>
              <a:rPr lang="en-GB" dirty="0" smtClean="0"/>
              <a:t>Work experience in your chosen field</a:t>
            </a:r>
          </a:p>
          <a:p>
            <a:r>
              <a:rPr lang="en-GB" dirty="0" smtClean="0"/>
              <a:t>Fill in gaps in your knowledge</a:t>
            </a:r>
          </a:p>
          <a:p>
            <a:r>
              <a:rPr lang="en-GB" dirty="0" smtClean="0"/>
              <a:t>Build up a network of contacts</a:t>
            </a:r>
          </a:p>
          <a:p>
            <a:r>
              <a:rPr lang="en-GB" dirty="0" smtClean="0"/>
              <a:t>What’s next after graduation?</a:t>
            </a:r>
          </a:p>
          <a:p>
            <a:r>
              <a:rPr lang="en-GB" dirty="0" smtClean="0"/>
              <a:t>Go abroad – why?  Improve language skills/above</a:t>
            </a:r>
          </a:p>
          <a:p>
            <a:endParaRPr lang="en-GB" dirty="0"/>
          </a:p>
        </p:txBody>
      </p:sp>
      <p:pic>
        <p:nvPicPr>
          <p:cNvPr id="3074" name="Picture 2" descr="C:\Documents and Settings\bus-ad1\Local Settings\Temporary Internet Files\Content.IE5\US9IMP6S\MP9102163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2699792" cy="235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412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Questions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Searching for the right solution for </a:t>
            </a:r>
            <a:r>
              <a:rPr lang="en-GB" u="sng" dirty="0" smtClean="0"/>
              <a:t>you</a:t>
            </a:r>
            <a:endParaRPr lang="en-GB" dirty="0" smtClean="0"/>
          </a:p>
          <a:p>
            <a:r>
              <a:rPr lang="en-GB" dirty="0" smtClean="0"/>
              <a:t>Do I qualify for the opportunity?</a:t>
            </a:r>
          </a:p>
          <a:p>
            <a:r>
              <a:rPr lang="en-GB" dirty="0" smtClean="0"/>
              <a:t>I’d like to work for a particular organisation – how do I approach them?</a:t>
            </a:r>
          </a:p>
          <a:p>
            <a:r>
              <a:rPr lang="en-GB" dirty="0" smtClean="0"/>
              <a:t>What types of placement are there?</a:t>
            </a:r>
          </a:p>
          <a:p>
            <a:r>
              <a:rPr lang="en-GB" dirty="0" smtClean="0"/>
              <a:t>How can my tutors help?</a:t>
            </a:r>
          </a:p>
          <a:p>
            <a:r>
              <a:rPr lang="en-GB" dirty="0" smtClean="0"/>
              <a:t>What steps should I go through to arrange it?</a:t>
            </a:r>
          </a:p>
          <a:p>
            <a:r>
              <a:rPr lang="en-GB" dirty="0" smtClean="0"/>
              <a:t>How long does it have to be/can I do it part-time?</a:t>
            </a:r>
          </a:p>
          <a:p>
            <a:r>
              <a:rPr lang="en-GB" dirty="0" smtClean="0"/>
              <a:t>I’d like a paid placement – what’s a reasonable wage?</a:t>
            </a:r>
          </a:p>
          <a:p>
            <a:r>
              <a:rPr lang="en-GB" dirty="0" smtClean="0"/>
              <a:t>What’s the minimum/maximum duration?</a:t>
            </a:r>
          </a:p>
          <a:p>
            <a:r>
              <a:rPr lang="en-GB" dirty="0" smtClean="0"/>
              <a:t>How much work can you do in a three month placement?</a:t>
            </a:r>
          </a:p>
          <a:p>
            <a:r>
              <a:rPr lang="en-GB" dirty="0" smtClean="0"/>
              <a:t>Who will supervise me during my placement?</a:t>
            </a:r>
            <a:endParaRPr lang="en-GB" dirty="0"/>
          </a:p>
        </p:txBody>
      </p:sp>
      <p:pic>
        <p:nvPicPr>
          <p:cNvPr id="4098" name="Picture 2" descr="C:\Documents and Settings\bus-ad1\Local Settings\Temporary Internet Files\Content.IE5\US9IMP6S\MP900422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064" y="0"/>
            <a:ext cx="2555776" cy="170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310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 smtClean="0"/>
              <a:t>Placements are aimed at providing students with the </a:t>
            </a:r>
            <a:r>
              <a:rPr lang="en-GB" u="sng" dirty="0" smtClean="0"/>
              <a:t>experience</a:t>
            </a:r>
            <a:r>
              <a:rPr lang="en-GB" dirty="0" smtClean="0"/>
              <a:t> and </a:t>
            </a:r>
            <a:r>
              <a:rPr lang="en-GB" u="sng" dirty="0" smtClean="0"/>
              <a:t>discipline</a:t>
            </a:r>
            <a:r>
              <a:rPr lang="en-GB" dirty="0" smtClean="0"/>
              <a:t> of working in a business environment and the opportunity to develop </a:t>
            </a:r>
            <a:r>
              <a:rPr lang="en-GB" u="sng" dirty="0" smtClean="0"/>
              <a:t>skills</a:t>
            </a:r>
            <a:r>
              <a:rPr lang="en-GB" dirty="0" smtClean="0"/>
              <a:t> in particular areas.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They will also gain insight into the wider commercial aspects of business life including the management of the organisation and the client-company relationship.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5" name="Smiley Face 4"/>
          <p:cNvSpPr/>
          <p:nvPr/>
        </p:nvSpPr>
        <p:spPr>
          <a:xfrm>
            <a:off x="7164288" y="5461519"/>
            <a:ext cx="1224136" cy="108012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5122" name="Picture 2" descr="C:\Documents and Settings\bus-ad1\Local Settings\Temporary Internet Files\Content.IE5\5G7WGP6X\MP9004392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0"/>
            <a:ext cx="2358076" cy="160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93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b="1" dirty="0" smtClean="0"/>
          </a:p>
          <a:p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r>
              <a:rPr lang="en-GB" sz="4000" dirty="0" smtClean="0"/>
              <a:t>With many employers increasingly looking for ‘experience’ </a:t>
            </a:r>
            <a:r>
              <a:rPr lang="en-GB" sz="4000" u="sng" dirty="0" smtClean="0"/>
              <a:t>as well as ‘</a:t>
            </a:r>
            <a:r>
              <a:rPr lang="en-GB" sz="4000" dirty="0" smtClean="0"/>
              <a:t>academic’ achievement in candidates for their positions, work placements have a growing importance in </a:t>
            </a:r>
            <a:r>
              <a:rPr lang="en-GB" sz="3900" dirty="0" smtClean="0"/>
              <a:t>gaining a good job!!!</a:t>
            </a:r>
          </a:p>
          <a:p>
            <a:endParaRPr lang="en-GB" sz="3900" dirty="0"/>
          </a:p>
          <a:p>
            <a:pPr marL="0" indent="0">
              <a:buNone/>
            </a:pPr>
            <a:r>
              <a:rPr lang="en-GB" sz="3900" dirty="0">
                <a:hlinkClick r:id="rId2"/>
              </a:rPr>
              <a:t>http://</a:t>
            </a:r>
            <a:r>
              <a:rPr lang="en-GB" sz="3900" dirty="0" smtClean="0">
                <a:hlinkClick r:id="rId2"/>
              </a:rPr>
              <a:t>youtu.be/47nNslXI9Rw</a:t>
            </a:r>
            <a:endParaRPr lang="en-GB" sz="3900" dirty="0" smtClean="0"/>
          </a:p>
          <a:p>
            <a:pPr marL="0" indent="0">
              <a:buNone/>
            </a:pPr>
            <a:r>
              <a:rPr lang="en-GB" sz="3900" dirty="0" smtClean="0"/>
              <a:t/>
            </a:r>
            <a:br>
              <a:rPr lang="en-GB" sz="3900" dirty="0" smtClean="0"/>
            </a:br>
            <a:endParaRPr lang="en-GB" sz="3900" dirty="0"/>
          </a:p>
        </p:txBody>
      </p:sp>
      <p:pic>
        <p:nvPicPr>
          <p:cNvPr id="6146" name="Picture 2" descr="C:\Documents and Settings\bus-ad1\Local Settings\Temporary Internet Files\Content.IE5\TT2KBKDW\MC9004371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760" y="332656"/>
            <a:ext cx="2355081" cy="212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63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0000"/>
                </a:solidFill>
              </a:rPr>
              <a:t>Work Placement / Industrial Experience......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77500" lnSpcReduction="20000"/>
          </a:bodyPr>
          <a:lstStyle/>
          <a:p>
            <a:endParaRPr lang="en-GB" b="1" dirty="0" smtClean="0"/>
          </a:p>
          <a:p>
            <a:pPr>
              <a:buNone/>
            </a:pPr>
            <a:r>
              <a:rPr lang="en-GB" u="sng" dirty="0" smtClean="0">
                <a:latin typeface="+mj-lt"/>
              </a:rPr>
              <a:t>                                        </a:t>
            </a:r>
          </a:p>
          <a:p>
            <a:endParaRPr lang="en-GB" u="sng" dirty="0" smtClean="0"/>
          </a:p>
          <a:p>
            <a:endParaRPr lang="en-GB" u="sng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Definitions:		</a:t>
            </a:r>
          </a:p>
          <a:p>
            <a:endParaRPr lang="en-GB" dirty="0" smtClean="0"/>
          </a:p>
          <a:p>
            <a:pPr algn="just">
              <a:buFont typeface="Wingdings" pitchFamily="2" charset="2"/>
              <a:buChar char="v"/>
            </a:pPr>
            <a:r>
              <a:rPr lang="en-GB" dirty="0" smtClean="0"/>
              <a:t>Work Experience / Work Placement is any  experience that a person gains while working in a specific field or occupation, but the expression is widely used to mean a type of volunteer work that is commonly intended for young people — often students, to get a feel for professional working environments.</a:t>
            </a:r>
          </a:p>
          <a:p>
            <a:pPr algn="just">
              <a:buFont typeface="Wingdings" pitchFamily="2" charset="2"/>
              <a:buChar char="v"/>
            </a:pPr>
            <a:endParaRPr lang="en-GB" dirty="0"/>
          </a:p>
          <a:p>
            <a:pPr algn="just">
              <a:buFont typeface="Wingdings" pitchFamily="2" charset="2"/>
              <a:buChar char="v"/>
            </a:pPr>
            <a:r>
              <a:rPr lang="en-GB" dirty="0" smtClean="0"/>
              <a:t>Internship sometimes also used</a:t>
            </a:r>
          </a:p>
          <a:p>
            <a:pPr algn="just">
              <a:buNone/>
            </a:pPr>
            <a:r>
              <a:rPr lang="en-GB" dirty="0" smtClean="0"/>
              <a:t>	</a:t>
            </a:r>
          </a:p>
          <a:p>
            <a:pPr algn="just">
              <a:buNone/>
            </a:pPr>
            <a:r>
              <a:rPr lang="en-GB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87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Specifically for Leisure, Events, Tourism and Sport courses, work placements are central to our provision.</a:t>
            </a:r>
          </a:p>
          <a:p>
            <a:endParaRPr lang="en-GB" dirty="0" smtClean="0"/>
          </a:p>
          <a:p>
            <a:r>
              <a:rPr lang="en-GB" dirty="0" smtClean="0"/>
              <a:t>LETS Programmes – over 20 years experience in organising work placements / internships.</a:t>
            </a:r>
          </a:p>
          <a:p>
            <a:endParaRPr lang="en-GB" dirty="0" smtClean="0"/>
          </a:p>
          <a:p>
            <a:r>
              <a:rPr lang="en-GB" dirty="0" smtClean="0"/>
              <a:t>Opportunities for work placements are vast!!!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385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UK/Overseas? - similarities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May be similar content-wise</a:t>
            </a:r>
          </a:p>
          <a:p>
            <a:r>
              <a:rPr lang="en-GB" dirty="0" smtClean="0"/>
              <a:t>Both allow you to explore an organisation’s day-to-day business/operations</a:t>
            </a:r>
          </a:p>
          <a:p>
            <a:r>
              <a:rPr lang="en-GB" dirty="0" smtClean="0"/>
              <a:t>Both will expect things of you: independence</a:t>
            </a:r>
          </a:p>
          <a:p>
            <a:r>
              <a:rPr lang="en-GB" dirty="0" smtClean="0"/>
              <a:t>You will have to adjust to the demands of the workplace and be punctual</a:t>
            </a:r>
          </a:p>
          <a:p>
            <a:r>
              <a:rPr lang="en-GB" dirty="0" smtClean="0"/>
              <a:t>You will have two reporting lines: your host institution and UWTSD</a:t>
            </a:r>
          </a:p>
          <a:p>
            <a:r>
              <a:rPr lang="en-GB" dirty="0" smtClean="0"/>
              <a:t>You will apply your academic knowledge in a corporate culture; you will be under time pressure</a:t>
            </a:r>
          </a:p>
          <a:p>
            <a:r>
              <a:rPr lang="en-GB" dirty="0" smtClean="0"/>
              <a:t>You will have to comply with your assignment requirements</a:t>
            </a:r>
            <a:endParaRPr lang="en-GB" dirty="0"/>
          </a:p>
        </p:txBody>
      </p:sp>
      <p:pic>
        <p:nvPicPr>
          <p:cNvPr id="7171" name="Picture 3" descr="C:\Documents and Settings\bus-ad1\Local Settings\Temporary Internet Files\Content.IE5\00YY7TR3\MP900422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828" y="0"/>
            <a:ext cx="2114171" cy="136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bus-ad1\Local Settings\Temporary Internet Files\Content.IE5\5G7WGP6X\MP9004424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829" y="5445224"/>
            <a:ext cx="211417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3942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UK/Overseas - differences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Abroad – you will do all this in a different language (?) and culture</a:t>
            </a:r>
          </a:p>
          <a:p>
            <a:r>
              <a:rPr lang="en-GB" dirty="0" smtClean="0"/>
              <a:t>You will have to work more independently</a:t>
            </a:r>
          </a:p>
          <a:p>
            <a:r>
              <a:rPr lang="en-GB" dirty="0" smtClean="0"/>
              <a:t>You’ll be ‘thrown in at the deep end’ – no family/friends to turn to</a:t>
            </a:r>
          </a:p>
          <a:p>
            <a:r>
              <a:rPr lang="en-GB" dirty="0" smtClean="0"/>
              <a:t>You’ll get to know </a:t>
            </a:r>
            <a:r>
              <a:rPr lang="en-GB" u="sng" dirty="0" smtClean="0"/>
              <a:t>yourself</a:t>
            </a:r>
          </a:p>
          <a:p>
            <a:r>
              <a:rPr lang="en-GB" dirty="0" smtClean="0"/>
              <a:t>You’ll adapt to local customs/languages</a:t>
            </a:r>
          </a:p>
          <a:p>
            <a:r>
              <a:rPr lang="en-GB" dirty="0" smtClean="0"/>
              <a:t>You’ll develop an international network for your future career which might help you gain a career</a:t>
            </a:r>
          </a:p>
          <a:p>
            <a:r>
              <a:rPr lang="en-GB" dirty="0" smtClean="0"/>
              <a:t>Looks good on your CV/to employers</a:t>
            </a:r>
          </a:p>
          <a:p>
            <a:r>
              <a:rPr lang="en-GB" dirty="0" smtClean="0"/>
              <a:t>More preparation needed – especially outside Europe</a:t>
            </a:r>
            <a:endParaRPr lang="en-GB" dirty="0"/>
          </a:p>
        </p:txBody>
      </p:sp>
      <p:pic>
        <p:nvPicPr>
          <p:cNvPr id="8194" name="Picture 2" descr="C:\Documents and Settings\bus-ad1\Local Settings\Temporary Internet Files\Content.IE5\ISXWFGTU\MP9004423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339" y="0"/>
            <a:ext cx="2267744" cy="151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63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 smtClean="0"/>
              <a:t>                                   </a:t>
            </a:r>
            <a:endParaRPr lang="en-GB" b="1" u="sng" dirty="0"/>
          </a:p>
        </p:txBody>
      </p:sp>
      <p:pic>
        <p:nvPicPr>
          <p:cNvPr id="15362" name="Picture 2" descr="Challenger Sport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798" y="3228704"/>
            <a:ext cx="8229600" cy="1261764"/>
          </a:xfrm>
          <a:prstGeom prst="rect">
            <a:avLst/>
          </a:prstGeom>
          <a:noFill/>
        </p:spPr>
      </p:pic>
      <p:pic>
        <p:nvPicPr>
          <p:cNvPr id="5" name="Picture 4" descr="https://encrypted-tbn3.gstatic.com/images?q=tbn:ANd9GcSu6w-AeqVylKNuFFA1vpelxLG6uA4KIr_Jtd2PBpB3DGQJ60q_Sw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368091"/>
            <a:ext cx="2782267" cy="8567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ttp://www.memory4teachers.co.uk/channels/logos/merlin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446729"/>
            <a:ext cx="4919525" cy="2345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Home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18" y="1044222"/>
            <a:ext cx="2160240" cy="1012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http://www.jumeirah.com/Global/Jumeirah-logo.pn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916832"/>
            <a:ext cx="2664296" cy="874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ts3.mm.bing.net/th?id=HN.608011380471760098&amp;pid=15.1&amp;P=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1412776"/>
            <a:ext cx="4572000" cy="1114425"/>
          </a:xfrm>
          <a:prstGeom prst="rect">
            <a:avLst/>
          </a:prstGeom>
          <a:noFill/>
        </p:spPr>
      </p:pic>
      <p:pic>
        <p:nvPicPr>
          <p:cNvPr id="11" name="Picture 10" descr="imagesCAM17I7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77114" y="1"/>
            <a:ext cx="3066885" cy="1484783"/>
          </a:xfrm>
          <a:prstGeom prst="rect">
            <a:avLst/>
          </a:prstGeom>
        </p:spPr>
      </p:pic>
      <p:pic>
        <p:nvPicPr>
          <p:cNvPr id="12" name="Picture 2" descr="http://www.oakwoodthemepark.co.uk/wp-content/uploads/logo-230x160.png">
            <a:hlinkClick r:id="rId9" tooltip="Oakwood Theme Park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53250" y="1700808"/>
            <a:ext cx="2190750" cy="1524000"/>
          </a:xfrm>
          <a:prstGeom prst="rect">
            <a:avLst/>
          </a:prstGeom>
          <a:noFill/>
        </p:spPr>
      </p:pic>
      <p:pic>
        <p:nvPicPr>
          <p:cNvPr id="15364" name="Picture 4" descr="http://ts4.mm.bing.net/th?id=HN.608036360006732347&amp;pid=15.1&amp;P=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27857" y="5748436"/>
            <a:ext cx="2376264" cy="917452"/>
          </a:xfrm>
          <a:prstGeom prst="rect">
            <a:avLst/>
          </a:prstGeom>
          <a:noFill/>
        </p:spPr>
      </p:pic>
      <p:pic>
        <p:nvPicPr>
          <p:cNvPr id="15366" name="Picture 6" descr="http://ts3.mm.bing.net/th?id=HN.608054454705654422&amp;pid=15.1&amp;P=0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47252" y="4544701"/>
            <a:ext cx="1611995" cy="1074664"/>
          </a:xfrm>
          <a:prstGeom prst="rect">
            <a:avLst/>
          </a:prstGeom>
          <a:noFill/>
        </p:spPr>
      </p:pic>
      <p:pic>
        <p:nvPicPr>
          <p:cNvPr id="15" name="Picture 14" descr="National%20trust%20logo%20(2)_0.jpg"/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1187624" cy="1196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8" descr="Amgueddfa Cymru - National Museum Wales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475656" y="0"/>
            <a:ext cx="1224136" cy="1550573"/>
          </a:xfrm>
          <a:prstGeom prst="rect">
            <a:avLst/>
          </a:prstGeom>
          <a:noFill/>
        </p:spPr>
      </p:pic>
      <p:pic>
        <p:nvPicPr>
          <p:cNvPr id="15370" name="Picture 10" descr="http://ts4.mm.bing.net/th?id=HN.608013171468797491&amp;pid=15.1&amp;P=0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987824" y="260648"/>
            <a:ext cx="2857500" cy="10763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5204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8208912" cy="1143000"/>
          </a:xfrm>
        </p:spPr>
        <p:txBody>
          <a:bodyPr>
            <a:normAutofit/>
          </a:bodyPr>
          <a:lstStyle/>
          <a:p>
            <a:pPr algn="l"/>
            <a:r>
              <a:rPr lang="en-GB" u="sng" dirty="0" smtClean="0"/>
              <a:t>Vocational Benefit to the student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Working knowledge and Experience.</a:t>
            </a:r>
          </a:p>
          <a:p>
            <a:r>
              <a:rPr lang="en-GB" dirty="0" smtClean="0"/>
              <a:t>Puts theory into practice.</a:t>
            </a:r>
          </a:p>
          <a:p>
            <a:r>
              <a:rPr lang="en-GB" dirty="0" smtClean="0"/>
              <a:t>Creation of networking opportunities.</a:t>
            </a:r>
          </a:p>
          <a:p>
            <a:r>
              <a:rPr lang="en-GB" dirty="0" smtClean="0"/>
              <a:t>Financial Rewards.</a:t>
            </a:r>
          </a:p>
          <a:p>
            <a:r>
              <a:rPr lang="en-GB" dirty="0" smtClean="0"/>
              <a:t>Career Ideas.</a:t>
            </a:r>
          </a:p>
          <a:p>
            <a:r>
              <a:rPr lang="en-GB" dirty="0" smtClean="0"/>
              <a:t>Personal Development.</a:t>
            </a:r>
          </a:p>
          <a:p>
            <a:r>
              <a:rPr lang="en-GB" dirty="0" smtClean="0"/>
              <a:t>Assists with later “Job Applications”.</a:t>
            </a:r>
          </a:p>
          <a:p>
            <a:endParaRPr lang="en-GB" dirty="0"/>
          </a:p>
        </p:txBody>
      </p:sp>
      <p:sp>
        <p:nvSpPr>
          <p:cNvPr id="5" name="Down Arrow 4"/>
          <p:cNvSpPr/>
          <p:nvPr/>
        </p:nvSpPr>
        <p:spPr>
          <a:xfrm>
            <a:off x="7596336" y="1916832"/>
            <a:ext cx="57606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9218" name="Picture 2" descr="C:\Documents and Settings\bus-ad1\Local Settings\Temporary Internet Files\Content.IE5\TT2KBKDW\MC91021704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968" y="5013176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65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lgerian" pitchFamily="82" charset="0"/>
              </a:rPr>
              <a:t/>
            </a:r>
            <a:br>
              <a:rPr lang="en-GB" dirty="0" smtClean="0">
                <a:latin typeface="Algerian" pitchFamily="82" charset="0"/>
              </a:rPr>
            </a:br>
            <a:r>
              <a:rPr lang="en-GB" dirty="0" smtClean="0"/>
              <a:t>Placement Expectations: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436510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9600" dirty="0" smtClean="0"/>
          </a:p>
          <a:p>
            <a:endParaRPr lang="en-GB" sz="9600" dirty="0" smtClean="0"/>
          </a:p>
          <a:p>
            <a:endParaRPr lang="en-GB" sz="9600" dirty="0" smtClean="0"/>
          </a:p>
          <a:p>
            <a:r>
              <a:rPr lang="en-GB" sz="9600" dirty="0" smtClean="0"/>
              <a:t>Self Development</a:t>
            </a:r>
            <a:endParaRPr lang="en-GB" sz="9600" b="1" dirty="0" smtClean="0"/>
          </a:p>
          <a:p>
            <a:r>
              <a:rPr lang="en-GB" sz="9600" dirty="0" smtClean="0"/>
              <a:t>Managing Tasks</a:t>
            </a:r>
            <a:endParaRPr lang="en-GB" sz="9600" b="1" dirty="0" smtClean="0"/>
          </a:p>
          <a:p>
            <a:r>
              <a:rPr lang="en-GB" sz="9600" dirty="0" smtClean="0"/>
              <a:t>Communication </a:t>
            </a:r>
            <a:endParaRPr lang="en-GB" sz="9600" b="1" dirty="0" smtClean="0"/>
          </a:p>
          <a:p>
            <a:r>
              <a:rPr lang="en-GB" sz="9600" dirty="0" smtClean="0"/>
              <a:t>Teamwork</a:t>
            </a:r>
            <a:endParaRPr lang="en-GB" sz="9600" b="1" dirty="0" smtClean="0"/>
          </a:p>
          <a:p>
            <a:r>
              <a:rPr lang="en-GB" sz="9600" dirty="0" smtClean="0"/>
              <a:t>Guest Service Skills</a:t>
            </a:r>
            <a:endParaRPr lang="en-GB" sz="9600" b="1" dirty="0" smtClean="0"/>
          </a:p>
          <a:p>
            <a:r>
              <a:rPr lang="en-GB" sz="9600" dirty="0" smtClean="0"/>
              <a:t>Applying Knowledge</a:t>
            </a:r>
            <a:endParaRPr lang="en-GB" sz="9600" b="1" dirty="0" smtClean="0"/>
          </a:p>
          <a:p>
            <a:r>
              <a:rPr lang="en-GB" sz="9600" dirty="0" smtClean="0"/>
              <a:t>Applying Initiative in Work Problems</a:t>
            </a:r>
            <a:endParaRPr lang="en-GB" sz="9600" b="1" dirty="0" smtClean="0"/>
          </a:p>
          <a:p>
            <a:r>
              <a:rPr lang="en-GB" sz="9600" dirty="0" smtClean="0"/>
              <a:t>Specialist Skills e.g. coaching/marketing</a:t>
            </a:r>
            <a:endParaRPr lang="en-GB" sz="9600" b="1" dirty="0" smtClean="0"/>
          </a:p>
          <a:p>
            <a:endParaRPr lang="en-GB" dirty="0"/>
          </a:p>
        </p:txBody>
      </p:sp>
      <p:sp>
        <p:nvSpPr>
          <p:cNvPr id="4" name="Curved Left Arrow 3"/>
          <p:cNvSpPr/>
          <p:nvPr/>
        </p:nvSpPr>
        <p:spPr>
          <a:xfrm>
            <a:off x="6588224" y="2348880"/>
            <a:ext cx="1512168" cy="24482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89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10600" cy="882650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University Wide Students’ Views on WORK Placement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395536" y="1124744"/>
            <a:ext cx="4290556" cy="639762"/>
          </a:xfrm>
        </p:spPr>
        <p:txBody>
          <a:bodyPr>
            <a:normAutofit fontScale="47500" lnSpcReduction="20000"/>
          </a:bodyPr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sz="3200" dirty="0" smtClean="0"/>
              <a:t>Student Views:</a:t>
            </a:r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51520" y="2060848"/>
            <a:ext cx="4290556" cy="3941763"/>
          </a:xfrm>
        </p:spPr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“Since starting my placement I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have gained so many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skills and experiences that I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wouldn’t have gained if I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had completed my degree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without a placement. Upon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graduation, I feel by having a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year’s worth of employment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experience I will be one step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ahead of those who didn’t </a:t>
            </a:r>
          </a:p>
          <a:p>
            <a:pPr>
              <a:buNone/>
            </a:pPr>
            <a:r>
              <a:rPr lang="en-GB" i="1" dirty="0" smtClean="0">
                <a:latin typeface="Andalus" pitchFamily="2" charset="-78"/>
                <a:cs typeface="Andalus" pitchFamily="2" charset="-78"/>
              </a:rPr>
              <a:t>take up a placement”</a:t>
            </a:r>
            <a:endParaRPr lang="en-GB" i="1" dirty="0">
              <a:latin typeface="Andalus" pitchFamily="2" charset="-78"/>
              <a:cs typeface="Andalus" pitchFamily="2" charset="-78"/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716016" y="2204864"/>
            <a:ext cx="4041775" cy="3951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“A placement is a great way to get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the heaps of experience which all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employers are looking for. I did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mine to make me more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employable and put my degree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into practice. I believe it is the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single best experience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to help you get a graduate job </a:t>
            </a:r>
          </a:p>
          <a:p>
            <a:pPr>
              <a:buNone/>
            </a:pPr>
            <a:r>
              <a:rPr lang="en-GB" sz="2000" i="1" dirty="0" smtClean="0">
                <a:latin typeface="Andalus" pitchFamily="2" charset="-78"/>
                <a:cs typeface="Andalus" pitchFamily="2" charset="-78"/>
              </a:rPr>
              <a:t>after university”</a:t>
            </a:r>
            <a:endParaRPr lang="en-GB" sz="2000" i="1" dirty="0">
              <a:latin typeface="Andalus" pitchFamily="2" charset="-78"/>
              <a:cs typeface="Andalus" pitchFamily="2" charset="-78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3707904" y="4437112"/>
            <a:ext cx="1008112" cy="100811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05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71600" y="476672"/>
            <a:ext cx="7776864" cy="86409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 Academic Placement Requirements: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Placement currently takes place during the second year  - (Compulsory Element).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Traditionally commences at Easter (can be done through the year)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Length = Can be : </a:t>
            </a:r>
            <a:r>
              <a:rPr lang="en-GB" dirty="0" smtClean="0"/>
              <a:t>2-18 </a:t>
            </a:r>
            <a:r>
              <a:rPr lang="en-GB" dirty="0" smtClean="0"/>
              <a:t>months.</a:t>
            </a:r>
          </a:p>
          <a:p>
            <a:endParaRPr lang="en-GB" dirty="0" smtClean="0"/>
          </a:p>
          <a:p>
            <a:r>
              <a:rPr lang="en-GB" dirty="0" smtClean="0"/>
              <a:t>Can be locally based, UK or overseas.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Support is given during the early part of the year to assist students in obtaining a placement.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ü"/>
            </a:pPr>
            <a:r>
              <a:rPr lang="en-GB" b="1" i="1" dirty="0" smtClean="0"/>
              <a:t>STRONG GUIDANCE IS GIVEN TO ALL STUDENTS DURING THE OVERALL PLACEMENT PROCESS – Before / During and After Placement.</a:t>
            </a:r>
            <a:endParaRPr lang="en-GB" b="1" i="1" dirty="0"/>
          </a:p>
        </p:txBody>
      </p:sp>
      <p:pic>
        <p:nvPicPr>
          <p:cNvPr id="12290" name="Picture 2" descr="C:\Documents and Settings\bus-ad1\Local Settings\Temporary Internet Files\Content.IE5\JU0VP0U6\MP900305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67" y="0"/>
            <a:ext cx="983568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65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Supervision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supervisors: lecturer &amp; employer</a:t>
            </a:r>
          </a:p>
          <a:p>
            <a:r>
              <a:rPr lang="en-GB" dirty="0" smtClean="0"/>
              <a:t>Purpose = academic learning</a:t>
            </a:r>
          </a:p>
          <a:p>
            <a:r>
              <a:rPr lang="en-GB" dirty="0" smtClean="0"/>
              <a:t>You are the project manager of your placement – you are responsible for meetings: where/how/when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Needs to be negotiated</a:t>
            </a:r>
          </a:p>
          <a:p>
            <a:r>
              <a:rPr lang="en-GB" dirty="0" smtClean="0"/>
              <a:t>Placement needs to be approved/registered before it begins (form available)</a:t>
            </a:r>
            <a:endParaRPr lang="en-GB" dirty="0"/>
          </a:p>
        </p:txBody>
      </p:sp>
      <p:pic>
        <p:nvPicPr>
          <p:cNvPr id="11266" name="Picture 2" descr="C:\Documents and Settings\bus-ad1\Local Settings\Temporary Internet Files\Content.IE5\BOC54UZ2\MC900297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0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07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Placement ‘contract’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handbook</a:t>
            </a:r>
          </a:p>
          <a:p>
            <a:endParaRPr lang="en-GB" dirty="0"/>
          </a:p>
        </p:txBody>
      </p:sp>
      <p:pic>
        <p:nvPicPr>
          <p:cNvPr id="13314" name="Picture 2" descr="C:\Documents and Settings\bus-ad1\Local Settings\Temporary Internet Files\Content.IE5\0166YB6F\MC900295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3039850" cy="384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18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Costs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Placements are expensive</a:t>
            </a:r>
          </a:p>
          <a:p>
            <a:r>
              <a:rPr lang="en-GB" dirty="0" smtClean="0"/>
              <a:t>Live away/abroad/clothing/leave job</a:t>
            </a:r>
          </a:p>
          <a:p>
            <a:r>
              <a:rPr lang="en-GB" dirty="0" smtClean="0"/>
              <a:t>Not all are paid </a:t>
            </a:r>
          </a:p>
          <a:p>
            <a:r>
              <a:rPr lang="en-GB" dirty="0" smtClean="0"/>
              <a:t>If paid, can be low – you are not an ‘employee’</a:t>
            </a:r>
          </a:p>
          <a:p>
            <a:r>
              <a:rPr lang="en-GB" dirty="0" smtClean="0"/>
              <a:t>Travel/rent/cost of living abroad/visas/insurance/vaccinations</a:t>
            </a:r>
          </a:p>
          <a:p>
            <a:r>
              <a:rPr lang="en-GB" dirty="0" smtClean="0"/>
              <a:t>Can you afford it?  Can you offset these costs?</a:t>
            </a:r>
          </a:p>
          <a:p>
            <a:r>
              <a:rPr lang="en-GB" dirty="0" smtClean="0"/>
              <a:t>Grants/bursaries?  Save up?</a:t>
            </a:r>
            <a:endParaRPr lang="en-GB" dirty="0"/>
          </a:p>
        </p:txBody>
      </p:sp>
      <p:pic>
        <p:nvPicPr>
          <p:cNvPr id="14338" name="Picture 2" descr="C:\Documents and Settings\bus-ad1\Local Settings\Temporary Internet Files\Content.IE5\005XH7UX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182" y="1"/>
            <a:ext cx="2286818" cy="1953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13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Placement content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preconditions are met, you can focus on the content of your placement</a:t>
            </a:r>
          </a:p>
          <a:p>
            <a:r>
              <a:rPr lang="en-GB" dirty="0" smtClean="0"/>
              <a:t>What kind of placement can you do?</a:t>
            </a:r>
          </a:p>
          <a:p>
            <a:r>
              <a:rPr lang="en-GB" dirty="0" smtClean="0"/>
              <a:t>What will you/won’t you be allowed to do?</a:t>
            </a:r>
          </a:p>
          <a:p>
            <a:r>
              <a:rPr lang="en-GB" dirty="0" smtClean="0"/>
              <a:t>Purpose: give you an insight into the relationship between your course and the world of work – so should be consistent with your course of study</a:t>
            </a:r>
            <a:endParaRPr lang="en-GB" dirty="0"/>
          </a:p>
        </p:txBody>
      </p:sp>
      <p:pic>
        <p:nvPicPr>
          <p:cNvPr id="15362" name="Picture 2" descr="C:\Documents and Settings\bus-ad1\Local Settings\Temporary Internet Files\Content.IE5\RUFE6WE6\MP9003854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704" y="0"/>
            <a:ext cx="22642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2105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So……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which professional field should my placement take place?</a:t>
            </a:r>
          </a:p>
          <a:p>
            <a:r>
              <a:rPr lang="en-GB" dirty="0" smtClean="0"/>
              <a:t>Will I be treated like a regular employee?</a:t>
            </a:r>
          </a:p>
          <a:p>
            <a:r>
              <a:rPr lang="en-GB" dirty="0" smtClean="0"/>
              <a:t>What’s the outcome?</a:t>
            </a:r>
          </a:p>
          <a:p>
            <a:r>
              <a:rPr lang="en-GB" dirty="0" smtClean="0"/>
              <a:t>What will I have to do?</a:t>
            </a:r>
          </a:p>
          <a:p>
            <a:r>
              <a:rPr lang="en-GB" dirty="0" smtClean="0"/>
              <a:t>Will I meet the learning objectives set by the University and the assignment criteria?</a:t>
            </a:r>
            <a:endParaRPr lang="en-GB" dirty="0"/>
          </a:p>
        </p:txBody>
      </p:sp>
      <p:pic>
        <p:nvPicPr>
          <p:cNvPr id="16386" name="Picture 2" descr="C:\Documents and Settings\bus-ad1\Local Settings\Temporary Internet Files\Content.IE5\5G7WGP6X\MP900398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846"/>
            <a:ext cx="2411760" cy="172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984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Skills criteria: </a:t>
            </a:r>
            <a:br>
              <a:rPr lang="en-GB" dirty="0" smtClean="0">
                <a:solidFill>
                  <a:srgbClr val="002060"/>
                </a:solidFill>
              </a:rPr>
            </a:br>
            <a:r>
              <a:rPr lang="en-GB" dirty="0" smtClean="0">
                <a:solidFill>
                  <a:srgbClr val="002060"/>
                </a:solidFill>
              </a:rPr>
              <a:t>the placement….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Draws on your analytical and problem-solving skills</a:t>
            </a:r>
          </a:p>
          <a:p>
            <a:r>
              <a:rPr lang="en-GB" dirty="0" smtClean="0"/>
              <a:t>Allows you to research, inquire, find and process information</a:t>
            </a:r>
          </a:p>
          <a:p>
            <a:r>
              <a:rPr lang="en-GB" dirty="0" smtClean="0"/>
              <a:t>Requires you to communicate in written and oral formats</a:t>
            </a:r>
          </a:p>
          <a:p>
            <a:r>
              <a:rPr lang="en-GB" dirty="0" smtClean="0"/>
              <a:t>Requires you to work autonomously for most of the time</a:t>
            </a:r>
            <a:endParaRPr lang="en-GB" dirty="0"/>
          </a:p>
        </p:txBody>
      </p:sp>
      <p:pic>
        <p:nvPicPr>
          <p:cNvPr id="17410" name="Picture 2" descr="C:\Documents and Settings\bus-ad1\Local Settings\Temporary Internet Files\Content.IE5\TT2KBKDW\MC900078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370" y="-30291"/>
            <a:ext cx="1480630" cy="173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75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685" y="260648"/>
            <a:ext cx="8229600" cy="1143000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rgbClr val="002060"/>
                </a:solidFill>
              </a:rPr>
              <a:t>Who finds </a:t>
            </a:r>
            <a:r>
              <a:rPr lang="en-GB" dirty="0" smtClean="0">
                <a:solidFill>
                  <a:srgbClr val="002060"/>
                </a:solidFill>
              </a:rPr>
              <a:t>the placement?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You do</a:t>
            </a:r>
            <a:r>
              <a:rPr lang="en-GB" b="1" dirty="0" smtClean="0"/>
              <a:t> </a:t>
            </a:r>
          </a:p>
          <a:p>
            <a:endParaRPr lang="en-GB" b="1" dirty="0"/>
          </a:p>
          <a:p>
            <a:endParaRPr lang="en-GB" b="1" dirty="0" smtClean="0"/>
          </a:p>
          <a:p>
            <a:endParaRPr lang="en-GB" b="1" dirty="0"/>
          </a:p>
          <a:p>
            <a:pPr marL="0" indent="0">
              <a:buNone/>
            </a:pPr>
            <a:endParaRPr lang="en-GB" b="1" dirty="0" smtClean="0"/>
          </a:p>
          <a:p>
            <a:r>
              <a:rPr lang="en-GB" dirty="0"/>
              <a:t>W</a:t>
            </a:r>
            <a:r>
              <a:rPr lang="en-GB" dirty="0" smtClean="0"/>
              <a:t>e can offer possible opportunities but it is </a:t>
            </a:r>
            <a:r>
              <a:rPr lang="en-GB" b="1" u="sng" dirty="0" smtClean="0"/>
              <a:t>your responsibility</a:t>
            </a:r>
            <a:r>
              <a:rPr lang="en-GB" u="sng" dirty="0" smtClean="0"/>
              <a:t>.</a:t>
            </a:r>
            <a:endParaRPr lang="en-GB" u="sng" dirty="0"/>
          </a:p>
        </p:txBody>
      </p:sp>
      <p:pic>
        <p:nvPicPr>
          <p:cNvPr id="18434" name="Picture 2" descr="C:\Documents and Settings\bus-ad1\Local Settings\Temporary Internet Files\Content.IE5\Z3G12HBK\MP900426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743" y="1628800"/>
            <a:ext cx="2506285" cy="183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Documents and Settings\bus-ad1\Local Settings\Temporary Internet Files\Content.IE5\KCTXA56R\MC910217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485" y="5024628"/>
            <a:ext cx="1626718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616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Recap - Orientation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do I want to go on placement?</a:t>
            </a:r>
          </a:p>
          <a:p>
            <a:r>
              <a:rPr lang="en-GB" dirty="0" smtClean="0"/>
              <a:t>What are the </a:t>
            </a:r>
            <a:r>
              <a:rPr lang="en-GB" dirty="0" err="1" smtClean="0"/>
              <a:t>Uni’s</a:t>
            </a:r>
            <a:r>
              <a:rPr lang="en-GB" dirty="0" smtClean="0"/>
              <a:t> preconditions?</a:t>
            </a:r>
          </a:p>
          <a:p>
            <a:r>
              <a:rPr lang="en-GB" dirty="0" smtClean="0"/>
              <a:t>What are the content requirements?</a:t>
            </a:r>
          </a:p>
          <a:p>
            <a:endParaRPr lang="en-GB" dirty="0"/>
          </a:p>
        </p:txBody>
      </p:sp>
      <p:pic>
        <p:nvPicPr>
          <p:cNvPr id="19458" name="Picture 2" descr="C:\Documents and Settings\bus-ad1\Local Settings\Temporary Internet Files\Content.IE5\R6GKA3P0\MC9004415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86104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49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7200" dirty="0" smtClean="0">
                <a:latin typeface="+mj-lt"/>
              </a:rPr>
              <a:t> Placements</a:t>
            </a:r>
            <a:endParaRPr lang="en-GB" sz="7200" dirty="0">
              <a:latin typeface="+mj-lt"/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3635896" y="2852936"/>
            <a:ext cx="165618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829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                                       </a:t>
            </a:r>
            <a:br>
              <a:rPr lang="en-GB" dirty="0" smtClean="0"/>
            </a:br>
            <a:r>
              <a:rPr lang="en-GB" dirty="0" err="1" smtClean="0"/>
              <a:t>Jumeirah</a:t>
            </a:r>
            <a:r>
              <a:rPr lang="en-GB" dirty="0" smtClean="0"/>
              <a:t> Hotel Dubai                               </a:t>
            </a:r>
            <a:endParaRPr lang="en-GB" dirty="0"/>
          </a:p>
        </p:txBody>
      </p:sp>
      <p:pic>
        <p:nvPicPr>
          <p:cNvPr id="6" name="Content Placeholder 5" descr="IMG_4230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33559" y="2498043"/>
            <a:ext cx="4788024" cy="40221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5" descr="C:\Users\Natalia Burgo\Documents\Chelsea\10290654_10152145122598131_2277024045892389430_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708920"/>
            <a:ext cx="3822032" cy="3600400"/>
          </a:xfrm>
          <a:prstGeom prst="rect">
            <a:avLst/>
          </a:prstGeom>
          <a:noFill/>
        </p:spPr>
      </p:pic>
      <p:pic>
        <p:nvPicPr>
          <p:cNvPr id="8" name="Content Placeholder 3" descr="C:\Users\Natalia Burgo\Pictures\116769408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0"/>
            <a:ext cx="3707904" cy="1455825"/>
          </a:xfrm>
          <a:prstGeom prst="rect">
            <a:avLst/>
          </a:prstGeom>
          <a:noFill/>
        </p:spPr>
      </p:pic>
      <p:pic>
        <p:nvPicPr>
          <p:cNvPr id="9" name="Picture 8" descr="http://www.jumeirah.com/Global/Jumeirah-logo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1410991"/>
            <a:ext cx="2664296" cy="874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4552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www.jumeirah.com/Global/Jumeirah-logo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664296" cy="70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2" descr="https://scontent-b-fra.xx.fbcdn.net/hphotos-xpf1/t1.0-9/s720x720/1508581_10152148716198131_2047667819525748965_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0"/>
            <a:ext cx="2736304" cy="3648405"/>
          </a:xfrm>
          <a:prstGeom prst="rect">
            <a:avLst/>
          </a:prstGeom>
          <a:noFill/>
        </p:spPr>
      </p:pic>
      <p:pic>
        <p:nvPicPr>
          <p:cNvPr id="6" name="Picture 6" descr="https://fbcdn-sphotos-g-a.akamaihd.net/hphotos-ak-xaf1/v/t1.0-9/10247212_10152148715893131_3339431052033638742_n.jpg?oh=ba0c0cda20c26465e0543c7012fde165&amp;oe=5460FA62&amp;__gda__=1416520406_1a2abc85236c477d0bb5111d46cab3a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836712"/>
            <a:ext cx="3096344" cy="4525963"/>
          </a:xfrm>
          <a:prstGeom prst="rect">
            <a:avLst/>
          </a:prstGeom>
          <a:noFill/>
        </p:spPr>
      </p:pic>
      <p:pic>
        <p:nvPicPr>
          <p:cNvPr id="7" name="Content Placeholder 3" descr="C:\Users\Natalia Burgo\Documents\Chelsea\1549416_10152148716268131_8111561506655441221_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7" y="3689648"/>
            <a:ext cx="4067944" cy="3168352"/>
          </a:xfrm>
          <a:prstGeom prst="rect">
            <a:avLst/>
          </a:prstGeom>
          <a:noFill/>
        </p:spPr>
      </p:pic>
      <p:pic>
        <p:nvPicPr>
          <p:cNvPr id="8" name="Picture 2" descr="https://fbcdn-sphotos-c-a.akamaihd.net/hphotos-ak-xpa1/v/t1.0-9/10455925_10152215469363131_6129073430792896479_n.jpg?oh=8f9043c47f801553ced7c1d20fbcff24&amp;oe=546AC32B&amp;__gda__=1415957309_8587e2163d92c6eaec0d969adce25bc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3717032"/>
            <a:ext cx="2880320" cy="3140968"/>
          </a:xfrm>
          <a:prstGeom prst="rect">
            <a:avLst/>
          </a:prstGeom>
          <a:noFill/>
        </p:spPr>
      </p:pic>
      <p:pic>
        <p:nvPicPr>
          <p:cNvPr id="9" name="Picture 2" descr="https://fbcdn-sphotos-g-a.akamaihd.net/hphotos-ak-xpa1/t1.0-9/10385284_727149480657498_8664909912158924300_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23720" y="0"/>
            <a:ext cx="2520280" cy="35730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211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37" y="19675"/>
            <a:ext cx="51435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08104" y="2276872"/>
            <a:ext cx="42402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prstClr val="black"/>
                </a:solidFill>
              </a:rPr>
              <a:t>Terry Bishop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Year 3 ITTM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Dubai, Summer 2014</a:t>
            </a:r>
            <a:endParaRPr lang="en-GB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6825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 smtClean="0"/>
              <a:t>Oyster Festival  - Mumbles</a:t>
            </a:r>
            <a:endParaRPr lang="en-GB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2301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>
                <a:latin typeface="+mn-lt"/>
              </a:rPr>
              <a:t>OLDWALLS Gower</a:t>
            </a:r>
            <a:endParaRPr lang="en-GB" dirty="0">
              <a:latin typeface="+mn-lt"/>
            </a:endParaRPr>
          </a:p>
        </p:txBody>
      </p:sp>
      <p:pic>
        <p:nvPicPr>
          <p:cNvPr id="8" name="IMG_1353-filtered.jpe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1547664" y="1124744"/>
            <a:ext cx="3275856" cy="3168353"/>
          </a:xfrm>
          <a:prstGeom prst="rect">
            <a:avLst/>
          </a:prstGeom>
          <a:ln w="12700">
            <a:miter lim="400000"/>
          </a:ln>
        </p:spPr>
      </p:pic>
      <p:pic>
        <p:nvPicPr>
          <p:cNvPr id="7172" name="Picture 4" descr="Oldwalls Gow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437112"/>
            <a:ext cx="4860032" cy="2420888"/>
          </a:xfrm>
          <a:prstGeom prst="rect">
            <a:avLst/>
          </a:prstGeom>
          <a:noFill/>
        </p:spPr>
      </p:pic>
      <p:pic>
        <p:nvPicPr>
          <p:cNvPr id="7174" name="Picture 6" descr="Oldwalls Recept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356992"/>
            <a:ext cx="4139952" cy="3501008"/>
          </a:xfrm>
          <a:prstGeom prst="rect">
            <a:avLst/>
          </a:prstGeom>
          <a:noFill/>
        </p:spPr>
      </p:pic>
      <p:pic>
        <p:nvPicPr>
          <p:cNvPr id="7176" name="Picture 8" descr="Click to enlarge image 000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  <p:pic>
        <p:nvPicPr>
          <p:cNvPr id="7178" name="Picture 10" descr="Click to enlarge image 000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5575" y="-136525"/>
            <a:ext cx="9525" cy="9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8664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r"/>
            <a:r>
              <a:rPr lang="en-GB" dirty="0" smtClean="0">
                <a:latin typeface="+mn-lt"/>
              </a:rPr>
              <a:t>USA Summer Camps</a:t>
            </a:r>
            <a:endParaRPr lang="en-GB" dirty="0">
              <a:latin typeface="+mn-lt"/>
            </a:endParaRP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93096"/>
            <a:ext cx="4499992" cy="2564904"/>
          </a:xfrm>
        </p:spPr>
      </p:pic>
      <p:pic>
        <p:nvPicPr>
          <p:cNvPr id="5" name="Content Placeholder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293096"/>
            <a:ext cx="4572000" cy="2564904"/>
          </a:xfrm>
          <a:prstGeom prst="rect">
            <a:avLst/>
          </a:prstGeom>
        </p:spPr>
      </p:pic>
      <p:pic>
        <p:nvPicPr>
          <p:cNvPr id="2050" name="Picture 2" descr="Soccer Coach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340768"/>
            <a:ext cx="4427984" cy="2376264"/>
          </a:xfrm>
          <a:prstGeom prst="rect">
            <a:avLst/>
          </a:prstGeom>
          <a:noFill/>
        </p:spPr>
      </p:pic>
      <p:pic>
        <p:nvPicPr>
          <p:cNvPr id="2052" name="Picture 4" descr="MEET OUR COACHE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196752"/>
            <a:ext cx="4427984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548567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ocuments and Settings\bus-ad1\Local Settings\Temporary Internet Files\Content.IE5\3IZ7ON3B\MC900433797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46548" cy="374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0768"/>
            <a:ext cx="250479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48471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2.  Self-Analysis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do you want your placement </a:t>
            </a:r>
          </a:p>
          <a:p>
            <a:pPr marL="0" indent="0">
              <a:buNone/>
            </a:pPr>
            <a:r>
              <a:rPr lang="en-GB" dirty="0" smtClean="0"/>
              <a:t>    to include?</a:t>
            </a:r>
          </a:p>
          <a:p>
            <a:r>
              <a:rPr lang="en-GB" dirty="0" smtClean="0"/>
              <a:t>What would you like to do?</a:t>
            </a:r>
          </a:p>
          <a:p>
            <a:r>
              <a:rPr lang="en-GB" dirty="0" smtClean="0"/>
              <a:t>What type of job interests you?</a:t>
            </a:r>
          </a:p>
          <a:p>
            <a:r>
              <a:rPr lang="en-GB" dirty="0" smtClean="0"/>
              <a:t>Public/private/not for profit organisation?</a:t>
            </a:r>
          </a:p>
          <a:p>
            <a:r>
              <a:rPr lang="en-GB" dirty="0" smtClean="0"/>
              <a:t>Big or small organisation?</a:t>
            </a:r>
          </a:p>
          <a:p>
            <a:r>
              <a:rPr lang="en-GB" dirty="0" smtClean="0"/>
              <a:t>What do you hope placement will prepare you for?</a:t>
            </a:r>
          </a:p>
          <a:p>
            <a:r>
              <a:rPr lang="en-GB" dirty="0" smtClean="0"/>
              <a:t>What would you like to do after you graduate?</a:t>
            </a:r>
          </a:p>
          <a:p>
            <a:r>
              <a:rPr lang="en-GB" dirty="0" smtClean="0"/>
              <a:t>Where do you see yourself working in the future?</a:t>
            </a:r>
            <a:endParaRPr lang="en-GB" dirty="0"/>
          </a:p>
        </p:txBody>
      </p:sp>
      <p:pic>
        <p:nvPicPr>
          <p:cNvPr id="21506" name="Picture 2" descr="C:\Documents and Settings\bus-ad1\Local Settings\Temporary Internet Files\Content.IE5\5G7WGP6X\MC900120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694858" cy="3064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414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Your search – step 2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would take someone like me?</a:t>
            </a:r>
          </a:p>
          <a:p>
            <a:r>
              <a:rPr lang="en-GB" dirty="0" smtClean="0"/>
              <a:t>What qualities do I possess to make me succeed there?</a:t>
            </a:r>
          </a:p>
          <a:p>
            <a:r>
              <a:rPr lang="en-GB" dirty="0" smtClean="0"/>
              <a:t>Would I ‘fit’ better in the public or private sectors?</a:t>
            </a:r>
          </a:p>
          <a:p>
            <a:r>
              <a:rPr lang="en-GB" dirty="0" smtClean="0"/>
              <a:t>Am I better suited to a large or small organisation?</a:t>
            </a:r>
          </a:p>
          <a:p>
            <a:endParaRPr lang="en-GB" dirty="0"/>
          </a:p>
        </p:txBody>
      </p:sp>
      <p:pic>
        <p:nvPicPr>
          <p:cNvPr id="22530" name="Picture 2" descr="C:\Documents and Settings\bus-ad1\Local Settings\Temporary Internet Files\Content.IE5\KCTXA56R\MC9004417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376" y="42210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4511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Who are you?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Your abilities?</a:t>
            </a:r>
          </a:p>
          <a:p>
            <a:r>
              <a:rPr lang="en-GB" dirty="0" smtClean="0"/>
              <a:t>Your desired job?</a:t>
            </a:r>
          </a:p>
          <a:p>
            <a:r>
              <a:rPr lang="en-GB" dirty="0" smtClean="0"/>
              <a:t>Inward reflection</a:t>
            </a:r>
          </a:p>
          <a:p>
            <a:r>
              <a:rPr lang="en-GB" dirty="0" smtClean="0"/>
              <a:t>What limitations have you self-imposed?</a:t>
            </a:r>
          </a:p>
          <a:p>
            <a:r>
              <a:rPr lang="en-GB" dirty="0" smtClean="0"/>
              <a:t>Your personality</a:t>
            </a:r>
          </a:p>
          <a:p>
            <a:r>
              <a:rPr lang="en-GB" dirty="0" smtClean="0"/>
              <a:t>What do you prefer to do?</a:t>
            </a:r>
          </a:p>
          <a:p>
            <a:r>
              <a:rPr lang="en-GB" dirty="0" smtClean="0"/>
              <a:t>Which sectors/companies/industries/professions best match up with your characteristics and wishes? </a:t>
            </a:r>
            <a:endParaRPr lang="en-GB" dirty="0"/>
          </a:p>
        </p:txBody>
      </p:sp>
      <p:pic>
        <p:nvPicPr>
          <p:cNvPr id="23554" name="Picture 2" descr="C:\Documents and Settings\bus-ad1\Local Settings\Temporary Internet Files\Content.IE5\KCTXA56R\MP9004304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0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‘Become who you are’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take a good look at yourself first</a:t>
            </a:r>
          </a:p>
          <a:p>
            <a:r>
              <a:rPr lang="en-GB" dirty="0" smtClean="0"/>
              <a:t>Will you ‘fit in’?</a:t>
            </a:r>
          </a:p>
          <a:p>
            <a:r>
              <a:rPr lang="en-GB" dirty="0" smtClean="0"/>
              <a:t>Are you a 9-5 person?  Do you like shift work?</a:t>
            </a:r>
          </a:p>
          <a:p>
            <a:r>
              <a:rPr lang="en-GB" dirty="0" smtClean="0"/>
              <a:t>What’s fun may not be worthwhile</a:t>
            </a:r>
          </a:p>
          <a:p>
            <a:r>
              <a:rPr lang="en-GB" dirty="0" smtClean="0"/>
              <a:t>‘I can do anything….’  - </a:t>
            </a:r>
            <a:r>
              <a:rPr lang="en-GB" b="1" i="1" dirty="0" smtClean="0"/>
              <a:t>really?</a:t>
            </a:r>
          </a:p>
          <a:p>
            <a:r>
              <a:rPr lang="en-GB" dirty="0" smtClean="0"/>
              <a:t>Ask family/friends/colleagues – the way they know you is how you are (in private)</a:t>
            </a:r>
            <a:endParaRPr lang="en-GB" dirty="0"/>
          </a:p>
        </p:txBody>
      </p:sp>
      <p:pic>
        <p:nvPicPr>
          <p:cNvPr id="24578" name="Picture 2" descr="C:\Documents and Settings\bus-ad1\Local Settings\Temporary Internet Files\Content.IE5\005XH7UX\MC900311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520639" cy="123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2104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3 people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Pick 3 people and ask them the following questions (work and private life) – ask people whose answers matter to you</a:t>
            </a:r>
          </a:p>
          <a:p>
            <a:r>
              <a:rPr lang="en-GB" dirty="0" smtClean="0"/>
              <a:t>What in your opinion are my strongest qualities?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when do I show these?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why do you value these?</a:t>
            </a:r>
          </a:p>
          <a:p>
            <a:r>
              <a:rPr lang="en-GB" dirty="0" smtClean="0"/>
              <a:t>Which of these do I need to develop further?</a:t>
            </a:r>
          </a:p>
          <a:p>
            <a:r>
              <a:rPr lang="en-GB" dirty="0" smtClean="0"/>
              <a:t>Name 3 aspects of my behaviour that you think I should change</a:t>
            </a:r>
            <a:endParaRPr lang="en-GB" dirty="0"/>
          </a:p>
          <a:p>
            <a:endParaRPr lang="en-GB" dirty="0"/>
          </a:p>
        </p:txBody>
      </p:sp>
      <p:pic>
        <p:nvPicPr>
          <p:cNvPr id="25602" name="Picture 2" descr="C:\Documents and Settings\bus-ad1\Local Settings\Temporary Internet Files\Content.IE5\ISXWFGTU\MC91021696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254" y="0"/>
            <a:ext cx="1649409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01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Listen to/watch yourself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you shocked?</a:t>
            </a:r>
          </a:p>
          <a:p>
            <a:r>
              <a:rPr lang="en-GB" dirty="0" smtClean="0"/>
              <a:t>Do you see yourself as others see you?</a:t>
            </a:r>
          </a:p>
          <a:p>
            <a:r>
              <a:rPr lang="en-GB" dirty="0" smtClean="0"/>
              <a:t>Check your personality profile (Big 5 ‘Ocean’)</a:t>
            </a:r>
          </a:p>
          <a:p>
            <a:r>
              <a:rPr lang="en-GB" dirty="0" smtClean="0"/>
              <a:t>Your basic CV   </a:t>
            </a:r>
          </a:p>
          <a:p>
            <a:r>
              <a:rPr lang="en-GB" dirty="0" smtClean="0"/>
              <a:t>Summarise your skills and experience – brainstorm – write it all down and figure out who you are – in chronological order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youtu.be/oTvkirl8LpQ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6626" name="Picture 2" descr="C:\Documents and Settings\bus-ad1\Local Settings\Temporary Internet Files\Content.IE5\ISXWFGTU\MP9004485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054" y="-19743"/>
            <a:ext cx="1489200" cy="222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6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What are your competencies?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Behaviour in these roles</a:t>
            </a:r>
          </a:p>
          <a:p>
            <a:r>
              <a:rPr lang="en-GB" dirty="0" smtClean="0"/>
              <a:t>Calm/stressed/humorous/serious/chatty/</a:t>
            </a:r>
          </a:p>
          <a:p>
            <a:pPr marL="0" indent="0">
              <a:buNone/>
            </a:pPr>
            <a:r>
              <a:rPr lang="en-GB" dirty="0" smtClean="0"/>
              <a:t>    reserved/proactive/reactive</a:t>
            </a:r>
          </a:p>
          <a:p>
            <a:r>
              <a:rPr lang="en-GB" dirty="0" smtClean="0"/>
              <a:t>Subject specific and generic (obtained through life)</a:t>
            </a:r>
          </a:p>
          <a:p>
            <a:r>
              <a:rPr lang="en-GB" dirty="0" smtClean="0"/>
              <a:t>Transferable skills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7650" name="Picture 2" descr="C:\Documents and Settings\bus-ad1\Local Settings\Temporary Internet Files\Content.IE5\JU0VP0U6\MP9004486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65104"/>
            <a:ext cx="1567767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1" name="Picture 3" descr="C:\Documents and Settings\bus-ad1\Local Settings\Temporary Internet Files\Content.IE5\C3G35BHB\MP900448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60980"/>
            <a:ext cx="1658994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32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rgbClr val="002060"/>
                </a:solidFill>
              </a:rPr>
              <a:t>Generic skills/competencies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Research and planning</a:t>
            </a:r>
          </a:p>
          <a:p>
            <a:r>
              <a:rPr lang="en-GB" dirty="0" smtClean="0"/>
              <a:t>Human relations</a:t>
            </a:r>
          </a:p>
          <a:p>
            <a:r>
              <a:rPr lang="en-GB" dirty="0" smtClean="0"/>
              <a:t>Organisation</a:t>
            </a:r>
          </a:p>
          <a:p>
            <a:r>
              <a:rPr lang="en-GB" dirty="0" smtClean="0"/>
              <a:t>Management and leadership</a:t>
            </a:r>
          </a:p>
          <a:p>
            <a:r>
              <a:rPr lang="en-GB" dirty="0" smtClean="0"/>
              <a:t>Work-related</a:t>
            </a:r>
            <a:endParaRPr lang="en-GB" dirty="0"/>
          </a:p>
        </p:txBody>
      </p:sp>
      <p:pic>
        <p:nvPicPr>
          <p:cNvPr id="28674" name="Picture 2" descr="C:\Documents and Settings\bus-ad1\Local Settings\Temporary Internet Files\Content.IE5\JU0VP0U6\MC900105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4293096"/>
            <a:ext cx="256300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30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rgbClr val="002060"/>
                </a:solidFill>
              </a:rPr>
              <a:t>e.g. generic communication competencies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Speaking and presenting effectively</a:t>
            </a:r>
          </a:p>
          <a:p>
            <a:r>
              <a:rPr lang="en-GB" dirty="0" smtClean="0"/>
              <a:t>Writing concisely</a:t>
            </a:r>
          </a:p>
          <a:p>
            <a:r>
              <a:rPr lang="en-GB" dirty="0" smtClean="0"/>
              <a:t>Listening attentively</a:t>
            </a:r>
          </a:p>
          <a:p>
            <a:r>
              <a:rPr lang="en-GB" dirty="0" smtClean="0"/>
              <a:t>Expressing your thoughts</a:t>
            </a:r>
          </a:p>
          <a:p>
            <a:r>
              <a:rPr lang="en-GB" dirty="0" smtClean="0"/>
              <a:t>Facilitating group discussion</a:t>
            </a:r>
          </a:p>
          <a:p>
            <a:r>
              <a:rPr lang="en-GB" dirty="0" smtClean="0"/>
              <a:t>Providing appropriate feedback</a:t>
            </a:r>
          </a:p>
          <a:p>
            <a:r>
              <a:rPr lang="en-GB" dirty="0" smtClean="0"/>
              <a:t>Negotiating</a:t>
            </a:r>
          </a:p>
          <a:p>
            <a:r>
              <a:rPr lang="en-GB" dirty="0" smtClean="0"/>
              <a:t>Perceiving non-verbal messages</a:t>
            </a:r>
          </a:p>
          <a:p>
            <a:r>
              <a:rPr lang="en-GB" dirty="0" smtClean="0"/>
              <a:t>Persuading</a:t>
            </a:r>
          </a:p>
          <a:p>
            <a:r>
              <a:rPr lang="en-GB" dirty="0" smtClean="0"/>
              <a:t>Reporting information</a:t>
            </a:r>
          </a:p>
          <a:p>
            <a:r>
              <a:rPr lang="en-GB" dirty="0" smtClean="0"/>
              <a:t>Describing feelings</a:t>
            </a:r>
          </a:p>
          <a:p>
            <a:r>
              <a:rPr lang="en-GB" dirty="0" smtClean="0"/>
              <a:t>Interviewing</a:t>
            </a:r>
          </a:p>
          <a:p>
            <a:r>
              <a:rPr lang="en-GB" dirty="0" smtClean="0"/>
              <a:t>Editing</a:t>
            </a:r>
          </a:p>
          <a:p>
            <a:endParaRPr lang="en-GB" dirty="0"/>
          </a:p>
        </p:txBody>
      </p:sp>
      <p:pic>
        <p:nvPicPr>
          <p:cNvPr id="29698" name="Picture 2" descr="C:\Documents and Settings\bus-ad1\Local Settings\Temporary Internet Files\Content.IE5\C3G35BHB\MM90028306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2896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33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rgbClr val="002060"/>
                </a:solidFill>
              </a:rPr>
              <a:t>e.g. research and planning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Predicting, anticipating</a:t>
            </a:r>
          </a:p>
          <a:p>
            <a:r>
              <a:rPr lang="en-GB" dirty="0" smtClean="0"/>
              <a:t>Creating ideas</a:t>
            </a:r>
          </a:p>
          <a:p>
            <a:r>
              <a:rPr lang="en-GB" dirty="0" smtClean="0"/>
              <a:t>Identifying problems</a:t>
            </a:r>
          </a:p>
          <a:p>
            <a:r>
              <a:rPr lang="en-GB" dirty="0" smtClean="0"/>
              <a:t>Imagining alternatives</a:t>
            </a:r>
          </a:p>
          <a:p>
            <a:r>
              <a:rPr lang="en-GB" dirty="0" smtClean="0"/>
              <a:t>Thinking outside the box</a:t>
            </a:r>
          </a:p>
          <a:p>
            <a:r>
              <a:rPr lang="en-GB" dirty="0" smtClean="0"/>
              <a:t>Identifying resources</a:t>
            </a:r>
          </a:p>
          <a:p>
            <a:r>
              <a:rPr lang="en-GB" dirty="0" smtClean="0"/>
              <a:t>Gathering information</a:t>
            </a:r>
          </a:p>
          <a:p>
            <a:r>
              <a:rPr lang="en-GB" dirty="0" smtClean="0"/>
              <a:t>Solving problems</a:t>
            </a:r>
          </a:p>
          <a:p>
            <a:r>
              <a:rPr lang="en-GB" dirty="0" smtClean="0"/>
              <a:t>Setting goals</a:t>
            </a:r>
          </a:p>
          <a:p>
            <a:r>
              <a:rPr lang="en-GB" dirty="0" smtClean="0"/>
              <a:t>Extracting important information</a:t>
            </a:r>
          </a:p>
          <a:p>
            <a:r>
              <a:rPr lang="en-GB" dirty="0" smtClean="0"/>
              <a:t>Defining needs</a:t>
            </a:r>
          </a:p>
          <a:p>
            <a:r>
              <a:rPr lang="en-GB" dirty="0" smtClean="0"/>
              <a:t>Analysing</a:t>
            </a:r>
          </a:p>
          <a:p>
            <a:r>
              <a:rPr lang="en-GB" dirty="0" smtClean="0"/>
              <a:t>Developing evaluation strategies</a:t>
            </a:r>
            <a:endParaRPr lang="en-GB" dirty="0"/>
          </a:p>
        </p:txBody>
      </p:sp>
      <p:pic>
        <p:nvPicPr>
          <p:cNvPr id="30722" name="Picture 2" descr="C:\Documents and Settings\bus-ad1\Local Settings\Temporary Internet Files\Content.IE5\3IZ7ON3B\MC900055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2225644" cy="230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67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>
                <a:solidFill>
                  <a:schemeClr val="tx2"/>
                </a:solidFill>
              </a:rPr>
              <a:t>e.g. human relations (interpersonal skills)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Developing people </a:t>
            </a:r>
          </a:p>
          <a:p>
            <a:r>
              <a:rPr lang="en-GB" dirty="0" smtClean="0"/>
              <a:t>Being sensitive</a:t>
            </a:r>
          </a:p>
          <a:p>
            <a:r>
              <a:rPr lang="en-GB" dirty="0" smtClean="0"/>
              <a:t>Listening</a:t>
            </a:r>
          </a:p>
          <a:p>
            <a:r>
              <a:rPr lang="en-GB" dirty="0" smtClean="0"/>
              <a:t>Conveying feelings</a:t>
            </a:r>
          </a:p>
          <a:p>
            <a:r>
              <a:rPr lang="en-GB" dirty="0" smtClean="0"/>
              <a:t>Asserting</a:t>
            </a:r>
          </a:p>
          <a:p>
            <a:r>
              <a:rPr lang="en-GB" dirty="0" smtClean="0"/>
              <a:t>Supporting others</a:t>
            </a:r>
          </a:p>
          <a:p>
            <a:r>
              <a:rPr lang="en-GB" dirty="0" smtClean="0"/>
              <a:t>Motivating</a:t>
            </a:r>
          </a:p>
          <a:p>
            <a:r>
              <a:rPr lang="en-GB" dirty="0" smtClean="0"/>
              <a:t>Counselling</a:t>
            </a:r>
          </a:p>
          <a:p>
            <a:r>
              <a:rPr lang="en-GB" dirty="0" smtClean="0"/>
              <a:t>Co-operating</a:t>
            </a:r>
          </a:p>
          <a:p>
            <a:r>
              <a:rPr lang="en-GB" dirty="0" smtClean="0"/>
              <a:t>Delegating respectfully</a:t>
            </a:r>
          </a:p>
          <a:p>
            <a:r>
              <a:rPr lang="en-GB" dirty="0" smtClean="0"/>
              <a:t>Representing others</a:t>
            </a:r>
          </a:p>
          <a:p>
            <a:r>
              <a:rPr lang="en-GB" dirty="0" smtClean="0"/>
              <a:t>Perceiving feelings or situations</a:t>
            </a:r>
            <a:endParaRPr lang="en-GB" dirty="0"/>
          </a:p>
        </p:txBody>
      </p:sp>
      <p:pic>
        <p:nvPicPr>
          <p:cNvPr id="31746" name="Picture 2" descr="C:\Documents and Settings\bus-ad1\Local Settings\Temporary Internet Files\Content.IE5\Z3G12HBK\MP9004118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404" y="1844824"/>
            <a:ext cx="419759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318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 smtClean="0">
                <a:solidFill>
                  <a:schemeClr val="tx2"/>
                </a:solidFill>
              </a:rPr>
              <a:t>e.g. organisational and managerial skills</a:t>
            </a:r>
            <a:endParaRPr lang="en-GB" sz="28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Initiating new ideas</a:t>
            </a:r>
          </a:p>
          <a:p>
            <a:r>
              <a:rPr lang="en-GB" dirty="0" smtClean="0"/>
              <a:t>Co-ordinating tasks</a:t>
            </a:r>
          </a:p>
          <a:p>
            <a:r>
              <a:rPr lang="en-GB" dirty="0" smtClean="0"/>
              <a:t>Managing groups</a:t>
            </a:r>
          </a:p>
          <a:p>
            <a:r>
              <a:rPr lang="en-GB" dirty="0" smtClean="0"/>
              <a:t>Delegating responsibility</a:t>
            </a:r>
          </a:p>
          <a:p>
            <a:r>
              <a:rPr lang="en-GB" dirty="0" smtClean="0"/>
              <a:t>Managing conflict</a:t>
            </a:r>
          </a:p>
          <a:p>
            <a:r>
              <a:rPr lang="en-GB" dirty="0" smtClean="0"/>
              <a:t>Teaching</a:t>
            </a:r>
          </a:p>
          <a:p>
            <a:r>
              <a:rPr lang="en-GB" dirty="0" smtClean="0"/>
              <a:t>Coaching</a:t>
            </a:r>
          </a:p>
          <a:p>
            <a:r>
              <a:rPr lang="en-GB" dirty="0" smtClean="0"/>
              <a:t>Counselling</a:t>
            </a:r>
          </a:p>
          <a:p>
            <a:r>
              <a:rPr lang="en-GB" dirty="0" smtClean="0"/>
              <a:t>Promoting change</a:t>
            </a:r>
          </a:p>
          <a:p>
            <a:r>
              <a:rPr lang="en-GB" dirty="0" smtClean="0"/>
              <a:t>Selling ideas or products</a:t>
            </a:r>
          </a:p>
          <a:p>
            <a:r>
              <a:rPr lang="en-GB" dirty="0" smtClean="0"/>
              <a:t>Decision-making with others</a:t>
            </a:r>
          </a:p>
          <a:p>
            <a:r>
              <a:rPr lang="en-GB" dirty="0" smtClean="0"/>
              <a:t>Being patient</a:t>
            </a:r>
            <a:endParaRPr lang="en-GB" dirty="0"/>
          </a:p>
        </p:txBody>
      </p:sp>
      <p:pic>
        <p:nvPicPr>
          <p:cNvPr id="32771" name="Picture 3" descr="C:\Documents and Settings\bus-ad1\Local Settings\Temporary Internet Files\Content.IE5\KCTXA56R\MP9004484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16832"/>
            <a:ext cx="4355976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9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>
                <a:solidFill>
                  <a:srgbClr val="1F497D"/>
                </a:solidFill>
              </a:rPr>
              <a:t>e.g. </a:t>
            </a:r>
            <a:r>
              <a:rPr lang="en-GB" sz="2800" dirty="0" smtClean="0">
                <a:solidFill>
                  <a:srgbClr val="1F497D"/>
                </a:solidFill>
              </a:rPr>
              <a:t>work related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Implementing decisions</a:t>
            </a:r>
          </a:p>
          <a:p>
            <a:r>
              <a:rPr lang="en-GB" dirty="0" smtClean="0"/>
              <a:t>Co-operating</a:t>
            </a:r>
          </a:p>
          <a:p>
            <a:r>
              <a:rPr lang="en-GB" dirty="0" smtClean="0"/>
              <a:t>Enforcing policies</a:t>
            </a:r>
          </a:p>
          <a:p>
            <a:r>
              <a:rPr lang="en-GB" dirty="0" smtClean="0"/>
              <a:t>Being punctual</a:t>
            </a:r>
          </a:p>
          <a:p>
            <a:r>
              <a:rPr lang="en-GB" dirty="0" smtClean="0"/>
              <a:t>Managing time</a:t>
            </a:r>
          </a:p>
          <a:p>
            <a:r>
              <a:rPr lang="en-GB" dirty="0" smtClean="0"/>
              <a:t>Attending to detail</a:t>
            </a:r>
          </a:p>
          <a:p>
            <a:r>
              <a:rPr lang="en-GB" dirty="0" smtClean="0"/>
              <a:t>Meeting goals</a:t>
            </a:r>
          </a:p>
          <a:p>
            <a:r>
              <a:rPr lang="en-GB" dirty="0" smtClean="0"/>
              <a:t>Enlisting help</a:t>
            </a:r>
          </a:p>
          <a:p>
            <a:r>
              <a:rPr lang="en-GB" dirty="0" smtClean="0"/>
              <a:t>Accepting responsibility</a:t>
            </a:r>
          </a:p>
          <a:p>
            <a:r>
              <a:rPr lang="en-GB" dirty="0" smtClean="0"/>
              <a:t>Setting and meeting deadlines</a:t>
            </a:r>
          </a:p>
          <a:p>
            <a:r>
              <a:rPr lang="en-GB" dirty="0" smtClean="0"/>
              <a:t>Organising</a:t>
            </a:r>
          </a:p>
          <a:p>
            <a:r>
              <a:rPr lang="en-GB" dirty="0" smtClean="0"/>
              <a:t>Making decisions</a:t>
            </a:r>
            <a:endParaRPr lang="en-GB" dirty="0"/>
          </a:p>
        </p:txBody>
      </p:sp>
      <p:pic>
        <p:nvPicPr>
          <p:cNvPr id="33794" name="Picture 2" descr="C:\Documents and Settings\bus-ad1\Local Settings\Temporary Internet Files\Content.IE5\ISXWFGTU\MP9004318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4083292" cy="300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48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Your Personal Profile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= an overview of your qualities </a:t>
            </a:r>
          </a:p>
          <a:p>
            <a:pPr marL="0" indent="0">
              <a:buNone/>
            </a:pPr>
            <a:r>
              <a:rPr lang="en-GB" dirty="0" smtClean="0"/>
              <a:t>in terms of competencies.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What your friends and family say about you</a:t>
            </a:r>
          </a:p>
          <a:p>
            <a:r>
              <a:rPr lang="en-GB" dirty="0" smtClean="0"/>
              <a:t>Personality test results</a:t>
            </a:r>
          </a:p>
          <a:p>
            <a:r>
              <a:rPr lang="en-GB" dirty="0" smtClean="0"/>
              <a:t>Basic CV</a:t>
            </a:r>
            <a:endParaRPr lang="en-GB" dirty="0"/>
          </a:p>
        </p:txBody>
      </p:sp>
      <p:pic>
        <p:nvPicPr>
          <p:cNvPr id="34818" name="Picture 2" descr="C:\Documents and Settings\bus-ad1\Local Settings\Temporary Internet Files\Content.IE5\R6GKA3P0\MC9004406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894" y="675506"/>
            <a:ext cx="2393454" cy="239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20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But……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You’re all on similar courses</a:t>
            </a:r>
          </a:p>
          <a:p>
            <a:r>
              <a:rPr lang="en-GB" dirty="0" smtClean="0"/>
              <a:t>What makes YOU different from the rest?</a:t>
            </a:r>
          </a:p>
          <a:p>
            <a:r>
              <a:rPr lang="en-GB" dirty="0" smtClean="0"/>
              <a:t>Your profile should state this</a:t>
            </a:r>
            <a:endParaRPr lang="en-GB" dirty="0"/>
          </a:p>
        </p:txBody>
      </p:sp>
      <p:pic>
        <p:nvPicPr>
          <p:cNvPr id="35842" name="Picture 2" descr="C:\Documents and Settings\bus-ad1\Local Settings\Temporary Internet Files\Content.IE5\0166YB6F\MP9004309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99237"/>
            <a:ext cx="3563887" cy="236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54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What’s NOT included….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values (personal or work related)</a:t>
            </a:r>
          </a:p>
          <a:p>
            <a:endParaRPr lang="en-GB" dirty="0"/>
          </a:p>
          <a:p>
            <a:r>
              <a:rPr lang="en-GB" dirty="0" smtClean="0"/>
              <a:t>Should you consider this?  Why?</a:t>
            </a:r>
          </a:p>
          <a:p>
            <a:r>
              <a:rPr lang="en-GB" dirty="0" smtClean="0"/>
              <a:t>A placement can tick some boxes and not others</a:t>
            </a:r>
          </a:p>
          <a:p>
            <a:r>
              <a:rPr lang="en-GB" dirty="0" smtClean="0"/>
              <a:t>Not just about what you are capable of</a:t>
            </a:r>
          </a:p>
          <a:p>
            <a:r>
              <a:rPr lang="en-GB" dirty="0" smtClean="0"/>
              <a:t>You also need to know </a:t>
            </a:r>
            <a:r>
              <a:rPr lang="en-GB" b="1" u="sng" dirty="0" smtClean="0"/>
              <a:t>what you want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6866" name="Picture 2" descr="C:\Documents and Settings\bus-ad1\Local Settings\Temporary Internet Files\Content.IE5\JU0VP0U6\MC900097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690726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61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solidFill>
                  <a:schemeClr val="tx2"/>
                </a:solidFill>
              </a:rPr>
              <a:t>The Match</a:t>
            </a: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norms and values with your host organisation’s norms and values</a:t>
            </a:r>
          </a:p>
          <a:p>
            <a:r>
              <a:rPr lang="en-GB" dirty="0" smtClean="0"/>
              <a:t>How do you view the placement?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- first step on a carefully planned career 	ladder or do some work and have fun?</a:t>
            </a:r>
          </a:p>
          <a:p>
            <a:r>
              <a:rPr lang="en-GB" dirty="0" smtClean="0"/>
              <a:t>Go for larger organisations for career progression (if you want that)</a:t>
            </a:r>
            <a:endParaRPr lang="en-GB" dirty="0"/>
          </a:p>
        </p:txBody>
      </p:sp>
      <p:pic>
        <p:nvPicPr>
          <p:cNvPr id="37890" name="Picture 2" descr="C:\Documents and Settings\bus-ad1\Local Settings\Temporary Internet Files\Content.IE5\R6GKA3P0\MP9004424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27518"/>
            <a:ext cx="2984917" cy="153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47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2424</Words>
  <Application>Microsoft Office PowerPoint</Application>
  <PresentationFormat>On-screen Show (4:3)</PresentationFormat>
  <Paragraphs>451</Paragraphs>
  <Slides>64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65" baseType="lpstr">
      <vt:lpstr>1_Office Theme</vt:lpstr>
      <vt:lpstr>Applied Industrial Placement  The Context of Placement:  Preparation to Application  </vt:lpstr>
      <vt:lpstr>Today</vt:lpstr>
      <vt:lpstr>Key Placement Tutors 2015-16</vt:lpstr>
      <vt:lpstr>2 modules 2015-16</vt:lpstr>
      <vt:lpstr>Placement Handbook 2015-16</vt:lpstr>
      <vt:lpstr>Stages of the placement module</vt:lpstr>
      <vt:lpstr>Preparation module Learning Outcomes</vt:lpstr>
      <vt:lpstr>Applied Placement Learning Outcome </vt:lpstr>
      <vt:lpstr>Module Learning Outcome 3</vt:lpstr>
      <vt:lpstr>Business Impact of Placement</vt:lpstr>
      <vt:lpstr>It makes you more employable!</vt:lpstr>
      <vt:lpstr>It makes you more employable!</vt:lpstr>
      <vt:lpstr>It makes you more employable!</vt:lpstr>
      <vt:lpstr>Tuesday classes</vt:lpstr>
      <vt:lpstr>Key points</vt:lpstr>
      <vt:lpstr>Placement Duration</vt:lpstr>
      <vt:lpstr>Placement Duration</vt:lpstr>
      <vt:lpstr>Stages of preparation for placement</vt:lpstr>
      <vt:lpstr>1.  Orientation</vt:lpstr>
      <vt:lpstr>Questions</vt:lpstr>
      <vt:lpstr> </vt:lpstr>
      <vt:lpstr>   </vt:lpstr>
      <vt:lpstr>    Work Placement / Industrial Experience......</vt:lpstr>
      <vt:lpstr>   </vt:lpstr>
      <vt:lpstr>UK/Overseas? - similarities</vt:lpstr>
      <vt:lpstr>UK/Overseas - differences</vt:lpstr>
      <vt:lpstr>                                   </vt:lpstr>
      <vt:lpstr>Vocational Benefit to the student</vt:lpstr>
      <vt:lpstr>   Placement Expectations:</vt:lpstr>
      <vt:lpstr>University Wide Students’ Views on WORK Placement:</vt:lpstr>
      <vt:lpstr> Academic Placement Requirements:</vt:lpstr>
      <vt:lpstr>Supervision</vt:lpstr>
      <vt:lpstr>Placement ‘contract’</vt:lpstr>
      <vt:lpstr>Costs</vt:lpstr>
      <vt:lpstr>Placement content</vt:lpstr>
      <vt:lpstr>So……</vt:lpstr>
      <vt:lpstr>Skills criteria:  the placement….</vt:lpstr>
      <vt:lpstr>Who finds the placement?</vt:lpstr>
      <vt:lpstr>Recap - Orientation</vt:lpstr>
      <vt:lpstr>   </vt:lpstr>
      <vt:lpstr>                                        Jumeirah Hotel Dubai                               </vt:lpstr>
      <vt:lpstr>PowerPoint Presentation</vt:lpstr>
      <vt:lpstr>PowerPoint Presentation</vt:lpstr>
      <vt:lpstr>Oyster Festival  - Mumbles</vt:lpstr>
      <vt:lpstr>OLDWALLS Gower</vt:lpstr>
      <vt:lpstr>USA Summer Camps</vt:lpstr>
      <vt:lpstr>PowerPoint Presentation</vt:lpstr>
      <vt:lpstr>2.  Self-Analysis</vt:lpstr>
      <vt:lpstr>Your search – step 2</vt:lpstr>
      <vt:lpstr>Who are you?</vt:lpstr>
      <vt:lpstr>‘Become who you are’</vt:lpstr>
      <vt:lpstr>3 people</vt:lpstr>
      <vt:lpstr>Listen to/watch yourself</vt:lpstr>
      <vt:lpstr>What are your competencies?</vt:lpstr>
      <vt:lpstr>Generic skills/competencies</vt:lpstr>
      <vt:lpstr>e.g. generic communication competencies</vt:lpstr>
      <vt:lpstr>e.g. research and planning</vt:lpstr>
      <vt:lpstr>e.g. human relations (interpersonal skills)</vt:lpstr>
      <vt:lpstr>e.g. organisational and managerial skills</vt:lpstr>
      <vt:lpstr>e.g. work related</vt:lpstr>
      <vt:lpstr>Your Personal Profile</vt:lpstr>
      <vt:lpstr>But……</vt:lpstr>
      <vt:lpstr>What’s NOT included….</vt:lpstr>
      <vt:lpstr>The Match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Industrial Placement  The Context of Placement:  Preparation to Application  </dc:title>
  <dc:creator>Mike</dc:creator>
  <cp:lastModifiedBy>Mike</cp:lastModifiedBy>
  <cp:revision>1</cp:revision>
  <dcterms:created xsi:type="dcterms:W3CDTF">2015-10-10T07:36:36Z</dcterms:created>
  <dcterms:modified xsi:type="dcterms:W3CDTF">2015-10-10T07:39:19Z</dcterms:modified>
</cp:coreProperties>
</file>