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sldIdLst>
    <p:sldId id="256" r:id="rId2"/>
    <p:sldId id="264" r:id="rId3"/>
    <p:sldId id="257" r:id="rId4"/>
    <p:sldId id="258" r:id="rId5"/>
    <p:sldId id="259" r:id="rId6"/>
    <p:sldId id="260" r:id="rId7"/>
    <p:sldId id="263" r:id="rId8"/>
    <p:sldId id="262" r:id="rId9"/>
    <p:sldId id="261" r:id="rId1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26" autoAdjust="0"/>
    <p:restoredTop sz="94676" autoAdjust="0"/>
  </p:normalViewPr>
  <p:slideViewPr>
    <p:cSldViewPr>
      <p:cViewPr varScale="1">
        <p:scale>
          <a:sx n="75" d="100"/>
          <a:sy n="75" d="100"/>
        </p:scale>
        <p:origin x="-1260" y="-84"/>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939849B3-37A2-46B0-946C-5FE01E805D59}" type="datetimeFigureOut">
              <a:rPr lang="en-GB" smtClean="0"/>
              <a:t>30/07/2021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2DB8BC-1377-40F8-8A1E-E3ECA963C209}" type="slidenum">
              <a:rPr lang="en-GB" smtClean="0"/>
              <a:t>‹#›</a:t>
            </a:fld>
            <a:endParaRPr lang="en-GB"/>
          </a:p>
        </p:txBody>
      </p:sp>
    </p:spTree>
    <p:extLst>
      <p:ext uri="{BB962C8B-B14F-4D97-AF65-F5344CB8AC3E}">
        <p14:creationId xmlns:p14="http://schemas.microsoft.com/office/powerpoint/2010/main" val="34252155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39849B3-37A2-46B0-946C-5FE01E805D59}" type="datetimeFigureOut">
              <a:rPr lang="en-GB" smtClean="0"/>
              <a:t>30/07/2021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2DB8BC-1377-40F8-8A1E-E3ECA963C209}" type="slidenum">
              <a:rPr lang="en-GB" smtClean="0"/>
              <a:t>‹#›</a:t>
            </a:fld>
            <a:endParaRPr lang="en-GB"/>
          </a:p>
        </p:txBody>
      </p:sp>
    </p:spTree>
    <p:extLst>
      <p:ext uri="{BB962C8B-B14F-4D97-AF65-F5344CB8AC3E}">
        <p14:creationId xmlns:p14="http://schemas.microsoft.com/office/powerpoint/2010/main" val="5876304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39849B3-37A2-46B0-946C-5FE01E805D59}" type="datetimeFigureOut">
              <a:rPr lang="en-GB" smtClean="0"/>
              <a:t>30/07/2021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2DB8BC-1377-40F8-8A1E-E3ECA963C209}" type="slidenum">
              <a:rPr lang="en-GB" smtClean="0"/>
              <a:t>‹#›</a:t>
            </a:fld>
            <a:endParaRPr lang="en-GB"/>
          </a:p>
        </p:txBody>
      </p:sp>
    </p:spTree>
    <p:extLst>
      <p:ext uri="{BB962C8B-B14F-4D97-AF65-F5344CB8AC3E}">
        <p14:creationId xmlns:p14="http://schemas.microsoft.com/office/powerpoint/2010/main" val="28373366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39849B3-37A2-46B0-946C-5FE01E805D59}" type="datetimeFigureOut">
              <a:rPr lang="en-GB" smtClean="0"/>
              <a:t>30/07/2021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52DB8BC-1377-40F8-8A1E-E3ECA963C209}" type="slidenum">
              <a:rPr lang="en-GB" smtClean="0"/>
              <a:t>‹#›</a:t>
            </a:fld>
            <a:endParaRPr lang="en-GB"/>
          </a:p>
        </p:txBody>
      </p:sp>
    </p:spTree>
    <p:extLst>
      <p:ext uri="{BB962C8B-B14F-4D97-AF65-F5344CB8AC3E}">
        <p14:creationId xmlns:p14="http://schemas.microsoft.com/office/powerpoint/2010/main" val="15866957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39849B3-37A2-46B0-946C-5FE01E805D59}" type="datetimeFigureOut">
              <a:rPr lang="en-GB" smtClean="0"/>
              <a:t>30/07/2021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52DB8BC-1377-40F8-8A1E-E3ECA963C209}" type="slidenum">
              <a:rPr lang="en-GB" smtClean="0"/>
              <a:t>‹#›</a:t>
            </a:fld>
            <a:endParaRPr lang="en-GB"/>
          </a:p>
        </p:txBody>
      </p:sp>
    </p:spTree>
    <p:extLst>
      <p:ext uri="{BB962C8B-B14F-4D97-AF65-F5344CB8AC3E}">
        <p14:creationId xmlns:p14="http://schemas.microsoft.com/office/powerpoint/2010/main" val="28600868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39849B3-37A2-46B0-946C-5FE01E805D59}" type="datetimeFigureOut">
              <a:rPr lang="en-GB" smtClean="0"/>
              <a:t>30/07/2021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52DB8BC-1377-40F8-8A1E-E3ECA963C209}" type="slidenum">
              <a:rPr lang="en-GB" smtClean="0"/>
              <a:t>‹#›</a:t>
            </a:fld>
            <a:endParaRPr lang="en-GB"/>
          </a:p>
        </p:txBody>
      </p:sp>
    </p:spTree>
    <p:extLst>
      <p:ext uri="{BB962C8B-B14F-4D97-AF65-F5344CB8AC3E}">
        <p14:creationId xmlns:p14="http://schemas.microsoft.com/office/powerpoint/2010/main" val="29901858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39849B3-37A2-46B0-946C-5FE01E805D59}" type="datetimeFigureOut">
              <a:rPr lang="en-GB" smtClean="0"/>
              <a:t>30/07/2021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52DB8BC-1377-40F8-8A1E-E3ECA963C209}" type="slidenum">
              <a:rPr lang="en-GB" smtClean="0"/>
              <a:t>‹#›</a:t>
            </a:fld>
            <a:endParaRPr lang="en-GB"/>
          </a:p>
        </p:txBody>
      </p:sp>
    </p:spTree>
    <p:extLst>
      <p:ext uri="{BB962C8B-B14F-4D97-AF65-F5344CB8AC3E}">
        <p14:creationId xmlns:p14="http://schemas.microsoft.com/office/powerpoint/2010/main" val="35318791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39849B3-37A2-46B0-946C-5FE01E805D59}" type="datetimeFigureOut">
              <a:rPr lang="en-GB" smtClean="0"/>
              <a:t>30/07/2021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52DB8BC-1377-40F8-8A1E-E3ECA963C209}" type="slidenum">
              <a:rPr lang="en-GB" smtClean="0"/>
              <a:t>‹#›</a:t>
            </a:fld>
            <a:endParaRPr lang="en-GB"/>
          </a:p>
        </p:txBody>
      </p:sp>
    </p:spTree>
    <p:extLst>
      <p:ext uri="{BB962C8B-B14F-4D97-AF65-F5344CB8AC3E}">
        <p14:creationId xmlns:p14="http://schemas.microsoft.com/office/powerpoint/2010/main" val="17965920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39849B3-37A2-46B0-946C-5FE01E805D59}" type="datetimeFigureOut">
              <a:rPr lang="en-GB" smtClean="0"/>
              <a:t>30/07/2021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52DB8BC-1377-40F8-8A1E-E3ECA963C209}" type="slidenum">
              <a:rPr lang="en-GB" smtClean="0"/>
              <a:t>‹#›</a:t>
            </a:fld>
            <a:endParaRPr lang="en-GB"/>
          </a:p>
        </p:txBody>
      </p:sp>
    </p:spTree>
    <p:extLst>
      <p:ext uri="{BB962C8B-B14F-4D97-AF65-F5344CB8AC3E}">
        <p14:creationId xmlns:p14="http://schemas.microsoft.com/office/powerpoint/2010/main" val="13366961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39849B3-37A2-46B0-946C-5FE01E805D59}" type="datetimeFigureOut">
              <a:rPr lang="en-GB" smtClean="0"/>
              <a:t>30/07/2021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2DB8BC-1377-40F8-8A1E-E3ECA963C209}" type="slidenum">
              <a:rPr lang="en-GB" smtClean="0"/>
              <a:t>‹#›</a:t>
            </a:fld>
            <a:endParaRPr lang="en-GB"/>
          </a:p>
        </p:txBody>
      </p:sp>
    </p:spTree>
    <p:extLst>
      <p:ext uri="{BB962C8B-B14F-4D97-AF65-F5344CB8AC3E}">
        <p14:creationId xmlns:p14="http://schemas.microsoft.com/office/powerpoint/2010/main" val="35997428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39849B3-37A2-46B0-946C-5FE01E805D59}" type="datetimeFigureOut">
              <a:rPr lang="en-GB" smtClean="0"/>
              <a:t>30/07/2021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2DB8BC-1377-40F8-8A1E-E3ECA963C209}" type="slidenum">
              <a:rPr lang="en-GB" smtClean="0"/>
              <a:t>‹#›</a:t>
            </a:fld>
            <a:endParaRPr lang="en-GB"/>
          </a:p>
        </p:txBody>
      </p:sp>
    </p:spTree>
    <p:extLst>
      <p:ext uri="{BB962C8B-B14F-4D97-AF65-F5344CB8AC3E}">
        <p14:creationId xmlns:p14="http://schemas.microsoft.com/office/powerpoint/2010/main" val="1061051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39849B3-37A2-46B0-946C-5FE01E805D59}" type="datetimeFigureOut">
              <a:rPr lang="en-GB" smtClean="0"/>
              <a:t>30/07/2021</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52DB8BC-1377-40F8-8A1E-E3ECA963C209}" type="slidenum">
              <a:rPr lang="en-GB" smtClean="0"/>
              <a:t>‹#›</a:t>
            </a:fld>
            <a:endParaRPr lang="en-GB"/>
          </a:p>
        </p:txBody>
      </p:sp>
    </p:spTree>
    <p:extLst>
      <p:ext uri="{BB962C8B-B14F-4D97-AF65-F5344CB8AC3E}">
        <p14:creationId xmlns:p14="http://schemas.microsoft.com/office/powerpoint/2010/main" val="860550116"/>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v2.vcliniq.com/isrpt/wp-content/uploads/21/2020/09/Rational_Pharmacotherapeutics.pdf"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books.google.co.uk/books?hl=en&amp;lr=&amp;id=4PFmCgAAQBAJ&amp;oi=fnd&amp;pg=PP9&amp;dq=academic+and+employability+skills+in+healthcare&amp;ots=5JaMeKe3Iv&amp;sig=HHhnaEHQGMeLkYU5YHgbC8epgMs&amp;redir_esc=y#v=onepage&amp;q=academic%20and%20employability%20skills%20in%20healthcare&amp;f=false"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books.google.co.uk/books?hl=en&amp;lr=&amp;id=4PFmCgAAQBAJ&amp;oi=fnd&amp;pg=PP9&amp;dq=academic+and+employability+skills+in+healthcare&amp;ots=5JaMeKe3Iv&amp;sig=HHhnaEHQGMeLkYU5YHgbC8epgMs&amp;redir_esc=y#v=onepage&amp;q&amp;f=false" TargetMode="External"/><Relationship Id="rId2" Type="http://schemas.openxmlformats.org/officeDocument/2006/relationships/hyperlink" Target="https://v2.vcliniq.com/isrpt/wp-content/uploads/21/2020/09/Rational_Pharmacotherapeutics.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628800"/>
            <a:ext cx="7772400" cy="1470025"/>
          </a:xfrm>
        </p:spPr>
        <p:txBody>
          <a:bodyPr>
            <a:normAutofit fontScale="90000"/>
          </a:bodyPr>
          <a:lstStyle/>
          <a:p>
            <a:r>
              <a:rPr lang="en-GB" dirty="0" smtClean="0"/>
              <a:t>Academic and Employability Skills</a:t>
            </a:r>
            <a:br>
              <a:rPr lang="en-GB" dirty="0" smtClean="0"/>
            </a:br>
            <a:r>
              <a:rPr lang="en-GB" dirty="0" smtClean="0"/>
              <a:t>BMSW4001_LON</a:t>
            </a:r>
            <a:r>
              <a:rPr lang="en-GB" dirty="0"/>
              <a:t/>
            </a:r>
            <a:br>
              <a:rPr lang="en-GB" dirty="0"/>
            </a:br>
            <a:r>
              <a:rPr lang="en-GB" dirty="0" smtClean="0"/>
              <a:t>Task 1 – Presentation</a:t>
            </a:r>
            <a:endParaRPr lang="en-GB" dirty="0"/>
          </a:p>
        </p:txBody>
      </p:sp>
      <p:sp>
        <p:nvSpPr>
          <p:cNvPr id="3" name="Subtitle 2"/>
          <p:cNvSpPr>
            <a:spLocks noGrp="1"/>
          </p:cNvSpPr>
          <p:nvPr>
            <p:ph type="subTitle" idx="1"/>
          </p:nvPr>
        </p:nvSpPr>
        <p:spPr/>
        <p:txBody>
          <a:bodyPr/>
          <a:lstStyle/>
          <a:p>
            <a:r>
              <a:rPr lang="en-GB" dirty="0" smtClean="0"/>
              <a:t>Vithu Ravichandran</a:t>
            </a:r>
          </a:p>
          <a:p>
            <a:r>
              <a:rPr lang="en-GB" dirty="0" smtClean="0"/>
              <a:t>Student ID: 2028607</a:t>
            </a:r>
          </a:p>
          <a:p>
            <a:r>
              <a:rPr lang="en-GB" dirty="0" smtClean="0"/>
              <a:t>Lecturer: Gregory Cowan</a:t>
            </a:r>
            <a:endParaRPr lang="en-GB" dirty="0"/>
          </a:p>
        </p:txBody>
      </p:sp>
    </p:spTree>
    <p:extLst>
      <p:ext uri="{BB962C8B-B14F-4D97-AF65-F5344CB8AC3E}">
        <p14:creationId xmlns:p14="http://schemas.microsoft.com/office/powerpoint/2010/main" val="4272459406"/>
      </p:ext>
    </p:extLst>
  </p:cSld>
  <p:clrMapOvr>
    <a:masterClrMapping/>
  </p:clrMapOvr>
  <mc:AlternateContent xmlns:mc="http://schemas.openxmlformats.org/markup-compatibility/2006" xmlns:p14="http://schemas.microsoft.com/office/powerpoint/2010/main">
    <mc:Choice Requires="p14">
      <p:transition spd="slow" p14:dur="2000" advTm="7134"/>
    </mc:Choice>
    <mc:Fallback xmlns="">
      <p:transition spd="slow" advTm="7134"/>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11560" y="1124744"/>
            <a:ext cx="8229600" cy="4525963"/>
          </a:xfrm>
        </p:spPr>
        <p:txBody>
          <a:bodyPr/>
          <a:lstStyle/>
          <a:p>
            <a:pPr marL="0" indent="0">
              <a:buNone/>
            </a:pPr>
            <a:r>
              <a:rPr lang="en-GB" u="sng" dirty="0"/>
              <a:t>Individual </a:t>
            </a:r>
            <a:r>
              <a:rPr lang="en-GB" u="sng" dirty="0" smtClean="0"/>
              <a:t>Presentation Objectives</a:t>
            </a:r>
            <a:r>
              <a:rPr lang="en-GB" dirty="0" smtClean="0"/>
              <a:t>:</a:t>
            </a:r>
            <a:endParaRPr lang="en-GB" dirty="0" smtClean="0"/>
          </a:p>
          <a:p>
            <a:pPr marL="0" indent="0">
              <a:buNone/>
            </a:pPr>
            <a:r>
              <a:rPr lang="en-GB" i="1" dirty="0" smtClean="0"/>
              <a:t>Based </a:t>
            </a:r>
            <a:r>
              <a:rPr lang="en-GB" i="1" dirty="0"/>
              <a:t>on your intended career, prepare a PowerPoint presentation of 5-10 slides which you will use to help you analyse your academic and employability skills, also referring to published literature</a:t>
            </a:r>
          </a:p>
        </p:txBody>
      </p:sp>
    </p:spTree>
    <p:extLst>
      <p:ext uri="{BB962C8B-B14F-4D97-AF65-F5344CB8AC3E}">
        <p14:creationId xmlns:p14="http://schemas.microsoft.com/office/powerpoint/2010/main" val="26502492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Skills</a:t>
            </a:r>
            <a:endParaRPr lang="en-GB" dirty="0"/>
          </a:p>
        </p:txBody>
      </p:sp>
      <p:sp>
        <p:nvSpPr>
          <p:cNvPr id="3" name="Content Placeholder 2"/>
          <p:cNvSpPr>
            <a:spLocks noGrp="1"/>
          </p:cNvSpPr>
          <p:nvPr>
            <p:ph idx="1"/>
          </p:nvPr>
        </p:nvSpPr>
        <p:spPr/>
        <p:txBody>
          <a:bodyPr>
            <a:normAutofit fontScale="92500" lnSpcReduction="20000"/>
          </a:bodyPr>
          <a:lstStyle/>
          <a:p>
            <a:pPr marL="0" indent="0">
              <a:buNone/>
            </a:pPr>
            <a:r>
              <a:rPr lang="en-GB" dirty="0" smtClean="0"/>
              <a:t>There are 4 types of skills:</a:t>
            </a:r>
          </a:p>
          <a:p>
            <a:pPr>
              <a:buFontTx/>
              <a:buChar char="-"/>
            </a:pPr>
            <a:r>
              <a:rPr lang="en-GB" dirty="0" smtClean="0"/>
              <a:t>Adaptive Skills</a:t>
            </a:r>
          </a:p>
          <a:p>
            <a:pPr>
              <a:buFontTx/>
              <a:buChar char="-"/>
            </a:pPr>
            <a:r>
              <a:rPr lang="en-GB" sz="1900" dirty="0" smtClean="0"/>
              <a:t>Adaptive skills help us adapt to certain scenarios in a given moment, decisions that are learnt and need to be made in a certain situation.</a:t>
            </a:r>
          </a:p>
          <a:p>
            <a:pPr>
              <a:buFontTx/>
              <a:buChar char="-"/>
            </a:pPr>
            <a:r>
              <a:rPr lang="en-GB" dirty="0" smtClean="0"/>
              <a:t>Academic Skills</a:t>
            </a:r>
          </a:p>
          <a:p>
            <a:pPr>
              <a:buFontTx/>
              <a:buChar char="-"/>
            </a:pPr>
            <a:r>
              <a:rPr lang="en-GB" sz="1900" dirty="0" smtClean="0"/>
              <a:t>Academic skills are skills learnt over a course of study, knowledge gained from studies to conduct in the real world</a:t>
            </a:r>
          </a:p>
          <a:p>
            <a:pPr>
              <a:buFontTx/>
              <a:buChar char="-"/>
            </a:pPr>
            <a:r>
              <a:rPr lang="en-GB" dirty="0" smtClean="0"/>
              <a:t>Transferable Skills</a:t>
            </a:r>
          </a:p>
          <a:p>
            <a:pPr>
              <a:buFontTx/>
              <a:buChar char="-"/>
            </a:pPr>
            <a:r>
              <a:rPr lang="en-GB" sz="1900" dirty="0" smtClean="0"/>
              <a:t>Transferable skills are skills you can transfer in between roles that are convenient to the situation you are presented in.</a:t>
            </a:r>
          </a:p>
          <a:p>
            <a:pPr>
              <a:buFontTx/>
              <a:buChar char="-"/>
            </a:pPr>
            <a:r>
              <a:rPr lang="en-GB" dirty="0" smtClean="0"/>
              <a:t>Job Related skills</a:t>
            </a:r>
          </a:p>
          <a:p>
            <a:pPr>
              <a:buFontTx/>
              <a:buChar char="-"/>
            </a:pPr>
            <a:r>
              <a:rPr lang="en-GB" sz="2100" dirty="0" smtClean="0"/>
              <a:t>For example the medical sector </a:t>
            </a:r>
            <a:r>
              <a:rPr lang="en-GB" sz="2100" dirty="0" err="1" smtClean="0"/>
              <a:t>e.g</a:t>
            </a:r>
            <a:r>
              <a:rPr lang="en-GB" sz="2100" dirty="0" smtClean="0"/>
              <a:t> – Doctor or nurse, you are required to use the knowledge gained from your studies and job training to help patients.</a:t>
            </a:r>
            <a:endParaRPr lang="en-GB" sz="2100" dirty="0"/>
          </a:p>
        </p:txBody>
      </p:sp>
    </p:spTree>
    <p:extLst>
      <p:ext uri="{BB962C8B-B14F-4D97-AF65-F5344CB8AC3E}">
        <p14:creationId xmlns:p14="http://schemas.microsoft.com/office/powerpoint/2010/main" val="3728805155"/>
      </p:ext>
    </p:extLst>
  </p:cSld>
  <p:clrMapOvr>
    <a:masterClrMapping/>
  </p:clrMapOvr>
  <mc:AlternateContent xmlns:mc="http://schemas.openxmlformats.org/markup-compatibility/2006" xmlns:p14="http://schemas.microsoft.com/office/powerpoint/2010/main">
    <mc:Choice Requires="p14">
      <p:transition spd="slow" p14:dur="2000" advTm="44526"/>
    </mc:Choice>
    <mc:Fallback xmlns="">
      <p:transition spd="slow" advTm="44526"/>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Smart Goals</a:t>
            </a:r>
            <a:endParaRPr lang="en-GB" dirty="0"/>
          </a:p>
        </p:txBody>
      </p:sp>
      <p:sp>
        <p:nvSpPr>
          <p:cNvPr id="3" name="Content Placeholder 2"/>
          <p:cNvSpPr>
            <a:spLocks noGrp="1"/>
          </p:cNvSpPr>
          <p:nvPr>
            <p:ph idx="1"/>
          </p:nvPr>
        </p:nvSpPr>
        <p:spPr/>
        <p:txBody>
          <a:bodyPr>
            <a:normAutofit fontScale="62500" lnSpcReduction="20000"/>
          </a:bodyPr>
          <a:lstStyle/>
          <a:p>
            <a:r>
              <a:rPr lang="en-GB" u="sng" dirty="0" smtClean="0"/>
              <a:t>Specific</a:t>
            </a:r>
          </a:p>
          <a:p>
            <a:pPr marL="0" indent="0">
              <a:buNone/>
            </a:pPr>
            <a:r>
              <a:rPr lang="en-GB" sz="2300" dirty="0" smtClean="0"/>
              <a:t>-        Keep goals specific to your personal development plan and your own aims. What do you want to achieve?</a:t>
            </a:r>
          </a:p>
          <a:p>
            <a:pPr>
              <a:buFontTx/>
              <a:buChar char="-"/>
            </a:pPr>
            <a:r>
              <a:rPr lang="en-GB" sz="2300" dirty="0" smtClean="0"/>
              <a:t>For example in 20 years time I would like to study to become a Doctor in Medicine or work in a hospital.</a:t>
            </a:r>
          </a:p>
          <a:p>
            <a:pPr marL="0" indent="0">
              <a:buNone/>
            </a:pPr>
            <a:endParaRPr lang="en-GB" sz="2300" dirty="0" smtClean="0"/>
          </a:p>
          <a:p>
            <a:r>
              <a:rPr lang="en-GB" u="sng" dirty="0" smtClean="0"/>
              <a:t>Measurable</a:t>
            </a:r>
            <a:r>
              <a:rPr lang="en-GB" dirty="0" smtClean="0"/>
              <a:t> </a:t>
            </a:r>
          </a:p>
          <a:p>
            <a:pPr>
              <a:buFontTx/>
              <a:buChar char="-"/>
            </a:pPr>
            <a:r>
              <a:rPr lang="en-GB" sz="2000" dirty="0" smtClean="0"/>
              <a:t>Evaluate how far you are and track how close you are to achieving your goal. Create a 5 year, 10 year plan to help you measure out and achieve your goal.</a:t>
            </a:r>
          </a:p>
          <a:p>
            <a:pPr marL="0" indent="0">
              <a:buNone/>
            </a:pPr>
            <a:endParaRPr lang="en-GB" sz="2000" u="sng" dirty="0"/>
          </a:p>
          <a:p>
            <a:r>
              <a:rPr lang="en-GB" u="sng" dirty="0" smtClean="0"/>
              <a:t>Achievable</a:t>
            </a:r>
            <a:r>
              <a:rPr lang="en-GB" dirty="0" smtClean="0"/>
              <a:t>  </a:t>
            </a:r>
          </a:p>
          <a:p>
            <a:pPr>
              <a:buFontTx/>
              <a:buChar char="-"/>
            </a:pPr>
            <a:r>
              <a:rPr lang="en-GB" sz="2100" dirty="0" smtClean="0"/>
              <a:t>Evaluate and determine how you can achieve these goals you have set yourself. Don’t make life too hard for yourself, keep things simple so there is no strain and that you are not overworking too hard to achieve your goals. </a:t>
            </a:r>
          </a:p>
          <a:p>
            <a:pPr marL="0" indent="0">
              <a:buNone/>
            </a:pPr>
            <a:endParaRPr lang="en-GB" sz="2100" dirty="0" smtClean="0"/>
          </a:p>
          <a:p>
            <a:r>
              <a:rPr lang="en-GB" u="sng" dirty="0" smtClean="0"/>
              <a:t>Realistic</a:t>
            </a:r>
            <a:r>
              <a:rPr lang="en-GB" dirty="0" smtClean="0"/>
              <a:t> </a:t>
            </a:r>
          </a:p>
          <a:p>
            <a:pPr marL="0" indent="0">
              <a:buNone/>
            </a:pPr>
            <a:r>
              <a:rPr lang="en-GB" sz="2100" dirty="0" smtClean="0"/>
              <a:t>-        Your goals should be on the same wavelength as your current situation, keep in line with your life principles, ambitions and objectives. </a:t>
            </a:r>
          </a:p>
          <a:p>
            <a:pPr marL="0" indent="0">
              <a:buNone/>
            </a:pPr>
            <a:endParaRPr lang="en-GB" sz="2100" dirty="0" smtClean="0"/>
          </a:p>
          <a:p>
            <a:r>
              <a:rPr lang="en-GB" u="sng" dirty="0" smtClean="0"/>
              <a:t>Time-Related</a:t>
            </a:r>
          </a:p>
          <a:p>
            <a:pPr marL="0" indent="0">
              <a:buNone/>
            </a:pPr>
            <a:r>
              <a:rPr lang="en-GB" dirty="0" smtClean="0"/>
              <a:t> -   </a:t>
            </a:r>
            <a:r>
              <a:rPr lang="en-GB" sz="2100" dirty="0" smtClean="0"/>
              <a:t>Create a time plan to achieve your goal. Your goals and ambitions should be time lined and ticked of as you reach your stage objectives step by step over a course of a timeline.</a:t>
            </a:r>
            <a:endParaRPr lang="en-GB" sz="2100" dirty="0"/>
          </a:p>
        </p:txBody>
      </p:sp>
    </p:spTree>
    <p:extLst>
      <p:ext uri="{BB962C8B-B14F-4D97-AF65-F5344CB8AC3E}">
        <p14:creationId xmlns:p14="http://schemas.microsoft.com/office/powerpoint/2010/main" val="480266533"/>
      </p:ext>
    </p:extLst>
  </p:cSld>
  <p:clrMapOvr>
    <a:masterClrMapping/>
  </p:clrMapOvr>
  <mc:AlternateContent xmlns:mc="http://schemas.openxmlformats.org/markup-compatibility/2006" xmlns:p14="http://schemas.microsoft.com/office/powerpoint/2010/main">
    <mc:Choice Requires="p14">
      <p:transition spd="slow" p14:dur="2000" advTm="73698"/>
    </mc:Choice>
    <mc:Fallback xmlns="">
      <p:transition spd="slow" advTm="73698"/>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SWOT Analysis</a:t>
            </a:r>
            <a:endParaRPr lang="en-GB" dirty="0"/>
          </a:p>
        </p:txBody>
      </p:sp>
      <p:sp>
        <p:nvSpPr>
          <p:cNvPr id="3" name="Content Placeholder 2"/>
          <p:cNvSpPr>
            <a:spLocks noGrp="1"/>
          </p:cNvSpPr>
          <p:nvPr>
            <p:ph idx="1"/>
          </p:nvPr>
        </p:nvSpPr>
        <p:spPr/>
        <p:txBody>
          <a:bodyPr>
            <a:normAutofit lnSpcReduction="10000"/>
          </a:bodyPr>
          <a:lstStyle/>
          <a:p>
            <a:pPr marL="0" indent="0">
              <a:buNone/>
            </a:pPr>
            <a:r>
              <a:rPr lang="en-GB" dirty="0" smtClean="0"/>
              <a:t>What is SWOT Analysis and how can using SWOT help you?</a:t>
            </a:r>
            <a:endParaRPr lang="en-GB" sz="1800" dirty="0"/>
          </a:p>
          <a:p>
            <a:r>
              <a:rPr lang="en-GB" sz="2000" dirty="0" smtClean="0"/>
              <a:t>Strengths</a:t>
            </a:r>
          </a:p>
          <a:p>
            <a:r>
              <a:rPr lang="en-GB" sz="2000" dirty="0" smtClean="0"/>
              <a:t>Weaknesses</a:t>
            </a:r>
          </a:p>
          <a:p>
            <a:r>
              <a:rPr lang="en-GB" sz="2000" dirty="0" smtClean="0"/>
              <a:t>Opportunities</a:t>
            </a:r>
          </a:p>
          <a:p>
            <a:r>
              <a:rPr lang="en-GB" sz="2000" dirty="0" smtClean="0"/>
              <a:t>Threats</a:t>
            </a:r>
          </a:p>
          <a:p>
            <a:pPr marL="0" indent="0">
              <a:buNone/>
            </a:pPr>
            <a:r>
              <a:rPr lang="en-GB" sz="1800" dirty="0" smtClean="0"/>
              <a:t>SWOT is an abbreviation for Strengths, Weaknesses, Opportunities and Threats. </a:t>
            </a:r>
          </a:p>
          <a:p>
            <a:pPr marL="0" indent="0">
              <a:buNone/>
            </a:pPr>
            <a:r>
              <a:rPr lang="en-GB" sz="1800" dirty="0" smtClean="0"/>
              <a:t>This process - which many individuals and businesses use – a process that involves method of analysis, can help you understand your strengths and weaknesses to take advantage of opportunities in your field of area and notice any disadvantages these opportunities may offer.  Not only will you be aware of these threats but you may be able to think of counter intuitive methods to overcome obstacles that may come in your or your business’s way. Reducing risks, overcoming hurdles and learning new skills and strengths to help you achieve your goals.</a:t>
            </a:r>
          </a:p>
          <a:p>
            <a:pPr marL="0" indent="0">
              <a:buNone/>
            </a:pPr>
            <a:endParaRPr lang="en-GB" sz="1800" dirty="0"/>
          </a:p>
        </p:txBody>
      </p:sp>
    </p:spTree>
    <p:extLst>
      <p:ext uri="{BB962C8B-B14F-4D97-AF65-F5344CB8AC3E}">
        <p14:creationId xmlns:p14="http://schemas.microsoft.com/office/powerpoint/2010/main" val="1905645178"/>
      </p:ext>
    </p:extLst>
  </p:cSld>
  <p:clrMapOvr>
    <a:masterClrMapping/>
  </p:clrMapOvr>
  <mc:AlternateContent xmlns:mc="http://schemas.openxmlformats.org/markup-compatibility/2006" xmlns:p14="http://schemas.microsoft.com/office/powerpoint/2010/main">
    <mc:Choice Requires="p14">
      <p:transition spd="slow" p14:dur="2000" advTm="48597"/>
    </mc:Choice>
    <mc:Fallback xmlns="">
      <p:transition spd="slow" advTm="48597"/>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usage of SWOT analysis in Healthcare </a:t>
            </a:r>
            <a:endParaRPr lang="en-GB" dirty="0"/>
          </a:p>
        </p:txBody>
      </p:sp>
      <p:sp>
        <p:nvSpPr>
          <p:cNvPr id="3" name="Content Placeholder 2"/>
          <p:cNvSpPr>
            <a:spLocks noGrp="1"/>
          </p:cNvSpPr>
          <p:nvPr>
            <p:ph idx="1"/>
          </p:nvPr>
        </p:nvSpPr>
        <p:spPr/>
        <p:txBody>
          <a:bodyPr>
            <a:normAutofit/>
          </a:bodyPr>
          <a:lstStyle/>
          <a:p>
            <a:pPr marL="0" indent="0">
              <a:buNone/>
            </a:pPr>
            <a:r>
              <a:rPr lang="en-GB" sz="1800" i="1" dirty="0" smtClean="0">
                <a:hlinkClick r:id="rId2"/>
              </a:rPr>
              <a:t>(1)J Rational Pharmacother Res (</a:t>
            </a:r>
            <a:r>
              <a:rPr lang="en-GB" sz="1800" dirty="0" smtClean="0">
                <a:hlinkClick r:id="rId2"/>
              </a:rPr>
              <a:t>June 2014) - </a:t>
            </a:r>
            <a:r>
              <a:rPr lang="en-GB" sz="1800" i="1" dirty="0" smtClean="0">
                <a:hlinkClick r:id="rId2"/>
              </a:rPr>
              <a:t>“The gaining importance of this kind of analysis – </a:t>
            </a:r>
            <a:r>
              <a:rPr lang="en-GB" sz="1800" dirty="0" smtClean="0">
                <a:hlinkClick r:id="rId2"/>
              </a:rPr>
              <a:t>referring to SWOT Analysis -</a:t>
            </a:r>
            <a:r>
              <a:rPr lang="en-GB" sz="1800" i="1" dirty="0" smtClean="0">
                <a:hlinkClick r:id="rId2"/>
              </a:rPr>
              <a:t> in the healthcare system can be highlighted by its increasing use for the analysis of various health care services” </a:t>
            </a:r>
            <a:endParaRPr lang="en-GB" sz="1800" i="1" dirty="0" smtClean="0"/>
          </a:p>
          <a:p>
            <a:pPr marL="0" indent="0">
              <a:buNone/>
            </a:pPr>
            <a:endParaRPr lang="en-GB" sz="1800" i="1" dirty="0"/>
          </a:p>
          <a:p>
            <a:pPr marL="0" indent="0">
              <a:buNone/>
            </a:pPr>
            <a:r>
              <a:rPr lang="en-GB" sz="1800" dirty="0" smtClean="0"/>
              <a:t>The use of SWOT analysis in the healthcare system: hospitals and global medical organisations can use this process to analysis and evaluate the importance of:</a:t>
            </a:r>
          </a:p>
          <a:p>
            <a:pPr marL="0" indent="0">
              <a:buNone/>
            </a:pPr>
            <a:endParaRPr lang="en-GB" sz="1800" dirty="0" smtClean="0"/>
          </a:p>
          <a:p>
            <a:r>
              <a:rPr lang="en-GB" sz="1800" dirty="0" smtClean="0"/>
              <a:t>New practices of medicine</a:t>
            </a:r>
          </a:p>
          <a:p>
            <a:r>
              <a:rPr lang="en-GB" sz="1800" dirty="0" smtClean="0"/>
              <a:t>New Equipment</a:t>
            </a:r>
          </a:p>
          <a:p>
            <a:r>
              <a:rPr lang="en-GB" sz="1800" dirty="0" smtClean="0"/>
              <a:t>New forms of medications and pharmaceuticals </a:t>
            </a:r>
            <a:endParaRPr lang="en-GB" sz="1800" dirty="0"/>
          </a:p>
          <a:p>
            <a:r>
              <a:rPr lang="en-GB" sz="1800" dirty="0" smtClean="0"/>
              <a:t>New medical drugs</a:t>
            </a:r>
          </a:p>
          <a:p>
            <a:pPr marL="0" indent="0">
              <a:buNone/>
            </a:pPr>
            <a:endParaRPr lang="en-GB" sz="1800" dirty="0" smtClean="0"/>
          </a:p>
          <a:p>
            <a:pPr marL="0" indent="0">
              <a:buNone/>
            </a:pPr>
            <a:endParaRPr lang="en-GB" sz="1800" dirty="0" smtClean="0"/>
          </a:p>
          <a:p>
            <a:pPr marL="0" indent="0">
              <a:buNone/>
            </a:pPr>
            <a:endParaRPr lang="en-GB" sz="1800" dirty="0" smtClean="0"/>
          </a:p>
          <a:p>
            <a:pPr marL="0" indent="0">
              <a:buNone/>
            </a:pPr>
            <a:endParaRPr lang="en-GB" sz="1800" dirty="0"/>
          </a:p>
          <a:p>
            <a:pPr marL="0" indent="0">
              <a:buNone/>
            </a:pPr>
            <a:endParaRPr lang="en-GB" sz="1800" dirty="0"/>
          </a:p>
        </p:txBody>
      </p:sp>
    </p:spTree>
    <p:extLst>
      <p:ext uri="{BB962C8B-B14F-4D97-AF65-F5344CB8AC3E}">
        <p14:creationId xmlns:p14="http://schemas.microsoft.com/office/powerpoint/2010/main" val="3139756675"/>
      </p:ext>
    </p:extLst>
  </p:cSld>
  <p:clrMapOvr>
    <a:masterClrMapping/>
  </p:clrMapOvr>
  <mc:AlternateContent xmlns:mc="http://schemas.openxmlformats.org/markup-compatibility/2006" xmlns:p14="http://schemas.microsoft.com/office/powerpoint/2010/main">
    <mc:Choice Requires="p14">
      <p:transition spd="slow" p14:dur="2000" advTm="41632"/>
    </mc:Choice>
    <mc:Fallback xmlns="">
      <p:transition spd="slow" advTm="41632"/>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The usage of SWOT analysis in Healthcare </a:t>
            </a:r>
          </a:p>
        </p:txBody>
      </p:sp>
      <p:sp>
        <p:nvSpPr>
          <p:cNvPr id="3" name="Content Placeholder 2"/>
          <p:cNvSpPr>
            <a:spLocks noGrp="1"/>
          </p:cNvSpPr>
          <p:nvPr>
            <p:ph idx="1"/>
          </p:nvPr>
        </p:nvSpPr>
        <p:spPr/>
        <p:txBody>
          <a:bodyPr>
            <a:normAutofit fontScale="92500" lnSpcReduction="10000"/>
          </a:bodyPr>
          <a:lstStyle/>
          <a:p>
            <a:pPr>
              <a:buFont typeface="Wingdings" panose="05000000000000000000" pitchFamily="2" charset="2"/>
              <a:buChar char="§"/>
            </a:pPr>
            <a:r>
              <a:rPr lang="en-GB" u="sng" dirty="0"/>
              <a:t>New practices of </a:t>
            </a:r>
            <a:r>
              <a:rPr lang="en-GB" u="sng" dirty="0" smtClean="0"/>
              <a:t>medicine</a:t>
            </a:r>
          </a:p>
          <a:p>
            <a:r>
              <a:rPr lang="en-GB" sz="1800" dirty="0" smtClean="0"/>
              <a:t>New practices of medicine therapy require strong analysis of pros and cons, and whether the therapy actually benefits the patient in the long term. Pros and cons can include effectiveness of the treatment on the patient and costs.</a:t>
            </a:r>
            <a:endParaRPr lang="en-GB" sz="1800" dirty="0"/>
          </a:p>
          <a:p>
            <a:pPr>
              <a:buFont typeface="Wingdings" panose="05000000000000000000" pitchFamily="2" charset="2"/>
              <a:buChar char="§"/>
            </a:pPr>
            <a:r>
              <a:rPr lang="en-GB" u="sng" dirty="0"/>
              <a:t>New </a:t>
            </a:r>
            <a:r>
              <a:rPr lang="en-GB" u="sng" dirty="0" smtClean="0"/>
              <a:t>Equipment</a:t>
            </a:r>
          </a:p>
          <a:p>
            <a:r>
              <a:rPr lang="en-GB" sz="1800" dirty="0" smtClean="0"/>
              <a:t>Analysing the strengths and weaknesses of new medical equipment is fundamental towards obtaining top medical equipment, evaluating how costly the equipment will be and how effective the equipment is alongside the main purpose of the equipment.</a:t>
            </a:r>
            <a:endParaRPr lang="en-GB" sz="1800" dirty="0"/>
          </a:p>
          <a:p>
            <a:pPr>
              <a:buFont typeface="Wingdings" panose="05000000000000000000" pitchFamily="2" charset="2"/>
              <a:buChar char="§"/>
            </a:pPr>
            <a:r>
              <a:rPr lang="en-GB" u="sng" dirty="0"/>
              <a:t>New forms of </a:t>
            </a:r>
            <a:r>
              <a:rPr lang="en-GB" u="sng" dirty="0" smtClean="0"/>
              <a:t>pharmaceuticals and drugs</a:t>
            </a:r>
          </a:p>
          <a:p>
            <a:r>
              <a:rPr lang="en-GB" sz="1800" dirty="0" smtClean="0"/>
              <a:t>Organisations all over the world are trying to come up with new pharmaceuticals and drugs that can help patients with their medical conditions. This process involves firm backroom planning and research. The research spent on evaluating how effective the drugs work but also hospitals and medical organisations have to think about the costs involved in supply and demand of medical drugs. </a:t>
            </a:r>
            <a:endParaRPr lang="en-GB" dirty="0"/>
          </a:p>
          <a:p>
            <a:pPr marL="0" indent="0">
              <a:buNone/>
            </a:pPr>
            <a:endParaRPr lang="en-GB" dirty="0"/>
          </a:p>
        </p:txBody>
      </p:sp>
    </p:spTree>
    <p:extLst>
      <p:ext uri="{BB962C8B-B14F-4D97-AF65-F5344CB8AC3E}">
        <p14:creationId xmlns:p14="http://schemas.microsoft.com/office/powerpoint/2010/main" val="430266076"/>
      </p:ext>
    </p:extLst>
  </p:cSld>
  <p:clrMapOvr>
    <a:masterClrMapping/>
  </p:clrMapOvr>
  <mc:AlternateContent xmlns:mc="http://schemas.openxmlformats.org/markup-compatibility/2006" xmlns:p14="http://schemas.microsoft.com/office/powerpoint/2010/main">
    <mc:Choice Requires="p14">
      <p:transition spd="slow" p14:dur="2000" advTm="1082"/>
    </mc:Choice>
    <mc:Fallback xmlns="">
      <p:transition spd="slow" advTm="1082"/>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200" dirty="0" smtClean="0"/>
              <a:t>Why are Academic and Employability skills important in Healthcare? </a:t>
            </a:r>
            <a:endParaRPr lang="en-GB" sz="3200" dirty="0"/>
          </a:p>
        </p:txBody>
      </p:sp>
      <p:sp>
        <p:nvSpPr>
          <p:cNvPr id="3" name="Content Placeholder 2"/>
          <p:cNvSpPr>
            <a:spLocks noGrp="1"/>
          </p:cNvSpPr>
          <p:nvPr>
            <p:ph idx="1"/>
          </p:nvPr>
        </p:nvSpPr>
        <p:spPr/>
        <p:txBody>
          <a:bodyPr>
            <a:normAutofit/>
          </a:bodyPr>
          <a:lstStyle/>
          <a:p>
            <a:pPr marL="0" indent="0">
              <a:buNone/>
            </a:pPr>
            <a:r>
              <a:rPr lang="en-GB" sz="1800" dirty="0" smtClean="0"/>
              <a:t>Academic and employability skills provide good individual skills and knowledge that can work along and help you in the workplace. Medical reports require good literature skills that are provided by academic and literacy knowledge. </a:t>
            </a:r>
          </a:p>
          <a:p>
            <a:pPr marL="0" indent="0">
              <a:buNone/>
            </a:pPr>
            <a:r>
              <a:rPr lang="en-GB" sz="1800" dirty="0" smtClean="0"/>
              <a:t>Analysis of your own strengths and weaknesses, can help you start to understand yourself as an individual and create better skillsets in your field and improving weaknesses. This helps you in your field of strengths, allowing you to become a stronger individual in your line of work as you train your skills your strengths become major strengths</a:t>
            </a:r>
            <a:r>
              <a:rPr lang="en-GB" sz="1800" dirty="0" smtClean="0"/>
              <a:t>.</a:t>
            </a:r>
          </a:p>
          <a:p>
            <a:pPr marL="0" indent="0">
              <a:buNone/>
            </a:pPr>
            <a:endParaRPr lang="en-GB" sz="1800" dirty="0"/>
          </a:p>
          <a:p>
            <a:pPr marL="0" indent="0">
              <a:buNone/>
            </a:pPr>
            <a:r>
              <a:rPr lang="en-GB" sz="1800" dirty="0" smtClean="0"/>
              <a:t>Also the reflection and having personal development plans, can hel</a:t>
            </a:r>
            <a:r>
              <a:rPr lang="en-GB" sz="1800" dirty="0" smtClean="0"/>
              <a:t>p you as an individual gain awareness of your skillsets and improve as you plan further.</a:t>
            </a:r>
            <a:endParaRPr lang="en-GB" sz="1800" dirty="0" smtClean="0"/>
          </a:p>
          <a:p>
            <a:pPr marL="0" indent="0">
              <a:buNone/>
            </a:pPr>
            <a:endParaRPr lang="en-GB" sz="1800" dirty="0" smtClean="0"/>
          </a:p>
          <a:p>
            <a:pPr marL="0" indent="0">
              <a:buNone/>
            </a:pPr>
            <a:r>
              <a:rPr lang="en-GB" sz="1800" i="1" dirty="0" smtClean="0">
                <a:hlinkClick r:id="rId2"/>
              </a:rPr>
              <a:t>The following quote reads “Employability </a:t>
            </a:r>
            <a:r>
              <a:rPr lang="en-GB" sz="1800" i="1" dirty="0">
                <a:hlinkClick r:id="rId2"/>
              </a:rPr>
              <a:t>is the process of equipping yourself to be able to apply for and fulfil the personal specifications of a job</a:t>
            </a:r>
            <a:r>
              <a:rPr lang="en-GB" sz="1800" i="1" dirty="0" smtClean="0">
                <a:hlinkClick r:id="rId2"/>
              </a:rPr>
              <a:t>.”  - Lisa Taylor in How to develop your Healthcare career.</a:t>
            </a:r>
            <a:endParaRPr lang="en-GB" sz="1800" i="1" dirty="0" smtClean="0"/>
          </a:p>
          <a:p>
            <a:pPr marL="0" indent="0">
              <a:buNone/>
            </a:pPr>
            <a:endParaRPr lang="en-GB" sz="1800" i="1" dirty="0" smtClean="0"/>
          </a:p>
          <a:p>
            <a:pPr marL="0" indent="0">
              <a:buNone/>
            </a:pPr>
            <a:endParaRPr lang="en-GB" sz="1800" i="1" dirty="0"/>
          </a:p>
          <a:p>
            <a:pPr marL="0" indent="0">
              <a:buNone/>
            </a:pPr>
            <a:endParaRPr lang="en-GB" sz="1800" dirty="0"/>
          </a:p>
          <a:p>
            <a:pPr marL="0" indent="0">
              <a:buNone/>
            </a:pPr>
            <a:endParaRPr lang="en-GB" sz="1800" dirty="0"/>
          </a:p>
        </p:txBody>
      </p:sp>
    </p:spTree>
    <p:extLst>
      <p:ext uri="{BB962C8B-B14F-4D97-AF65-F5344CB8AC3E}">
        <p14:creationId xmlns:p14="http://schemas.microsoft.com/office/powerpoint/2010/main" val="1845581355"/>
      </p:ext>
    </p:extLst>
  </p:cSld>
  <p:clrMapOvr>
    <a:masterClrMapping/>
  </p:clrMapOvr>
  <mc:AlternateContent xmlns:mc="http://schemas.openxmlformats.org/markup-compatibility/2006" xmlns:p14="http://schemas.microsoft.com/office/powerpoint/2010/main">
    <mc:Choice Requires="p14">
      <p:transition spd="slow" p14:dur="2000" advTm="59641"/>
    </mc:Choice>
    <mc:Fallback xmlns="">
      <p:transition spd="slow" advTm="59641"/>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p:txBody>
          <a:bodyPr>
            <a:normAutofit/>
          </a:bodyPr>
          <a:lstStyle/>
          <a:p>
            <a:pPr marL="514350" indent="-514350">
              <a:buFont typeface="+mj-lt"/>
              <a:buAutoNum type="arabicPeriod"/>
            </a:pPr>
            <a:r>
              <a:rPr lang="en-GB" sz="1800" i="1" dirty="0" smtClean="0">
                <a:hlinkClick r:id="rId2"/>
              </a:rPr>
              <a:t>J Rational Pharmacother Res (June 2014) – SWOT Analysis in Medical Sciences , </a:t>
            </a:r>
            <a:r>
              <a:rPr lang="en-GB" sz="1800" i="1" dirty="0" err="1" smtClean="0">
                <a:hlinkClick r:id="rId2"/>
              </a:rPr>
              <a:t>Avinash</a:t>
            </a:r>
            <a:r>
              <a:rPr lang="en-GB" sz="1800" i="1" dirty="0" smtClean="0">
                <a:hlinkClick r:id="rId2"/>
              </a:rPr>
              <a:t>. </a:t>
            </a:r>
            <a:r>
              <a:rPr lang="en-GB" sz="1800" i="1" dirty="0" err="1" smtClean="0">
                <a:hlinkClick r:id="rId2"/>
              </a:rPr>
              <a:t>Vikram</a:t>
            </a:r>
            <a:r>
              <a:rPr lang="en-GB" sz="1800" i="1" dirty="0" smtClean="0">
                <a:hlinkClick r:id="rId2"/>
              </a:rPr>
              <a:t> </a:t>
            </a:r>
            <a:r>
              <a:rPr lang="en-GB" sz="1800" i="1" dirty="0" err="1" smtClean="0">
                <a:hlinkClick r:id="rId2"/>
              </a:rPr>
              <a:t>Turankar</a:t>
            </a:r>
            <a:r>
              <a:rPr lang="en-GB" sz="1800" i="1" dirty="0" smtClean="0">
                <a:hlinkClick r:id="rId2"/>
              </a:rPr>
              <a:t>, Vijay </a:t>
            </a:r>
            <a:r>
              <a:rPr lang="en-GB" sz="1800" i="1" dirty="0" err="1" smtClean="0">
                <a:hlinkClick r:id="rId2"/>
              </a:rPr>
              <a:t>Motghare</a:t>
            </a:r>
            <a:r>
              <a:rPr lang="en-GB" sz="1800" i="1" dirty="0" smtClean="0">
                <a:hlinkClick r:id="rId2"/>
              </a:rPr>
              <a:t>, Parag </a:t>
            </a:r>
            <a:r>
              <a:rPr lang="en-GB" sz="1800" i="1" dirty="0" err="1" smtClean="0">
                <a:hlinkClick r:id="rId2"/>
              </a:rPr>
              <a:t>Kinage</a:t>
            </a:r>
            <a:r>
              <a:rPr lang="en-GB" sz="1800" i="1" dirty="0" smtClean="0">
                <a:hlinkClick r:id="rId2"/>
              </a:rPr>
              <a:t>, </a:t>
            </a:r>
            <a:r>
              <a:rPr lang="en-GB" sz="1800" i="1" dirty="0" err="1" smtClean="0">
                <a:hlinkClick r:id="rId2"/>
              </a:rPr>
              <a:t>Rushikesh</a:t>
            </a:r>
            <a:r>
              <a:rPr lang="en-GB" sz="1800" i="1" dirty="0" smtClean="0">
                <a:hlinkClick r:id="rId2"/>
              </a:rPr>
              <a:t> Deshpande*, </a:t>
            </a:r>
            <a:r>
              <a:rPr lang="en-GB" sz="1800" i="1" dirty="0" err="1" smtClean="0">
                <a:hlinkClick r:id="rId2"/>
              </a:rPr>
              <a:t>Shyamal</a:t>
            </a:r>
            <a:r>
              <a:rPr lang="en-GB" sz="1800" i="1" dirty="0" smtClean="0">
                <a:hlinkClick r:id="rId2"/>
              </a:rPr>
              <a:t> Sinha**, </a:t>
            </a:r>
            <a:r>
              <a:rPr lang="en-GB" sz="1800" i="1" dirty="0" err="1" smtClean="0">
                <a:hlinkClick r:id="rId2"/>
              </a:rPr>
              <a:t>Sunita</a:t>
            </a:r>
            <a:r>
              <a:rPr lang="en-GB" sz="1800" i="1" dirty="0" smtClean="0">
                <a:hlinkClick r:id="rId2"/>
              </a:rPr>
              <a:t> </a:t>
            </a:r>
            <a:r>
              <a:rPr lang="en-GB" sz="1800" i="1" dirty="0" err="1" smtClean="0">
                <a:hlinkClick r:id="rId2"/>
              </a:rPr>
              <a:t>Avinash</a:t>
            </a:r>
            <a:r>
              <a:rPr lang="en-GB" sz="1800" i="1" dirty="0" smtClean="0">
                <a:hlinkClick r:id="rId2"/>
              </a:rPr>
              <a:t> </a:t>
            </a:r>
            <a:r>
              <a:rPr lang="en-GB" sz="1800" i="1" dirty="0" err="1" smtClean="0">
                <a:hlinkClick r:id="rId2"/>
              </a:rPr>
              <a:t>Turankar</a:t>
            </a:r>
            <a:r>
              <a:rPr lang="en-GB" sz="1800" i="1" dirty="0" smtClean="0">
                <a:hlinkClick r:id="rId2"/>
              </a:rPr>
              <a:t>**, Rashmi Sinha**, </a:t>
            </a:r>
            <a:r>
              <a:rPr lang="en-GB" sz="1800" i="1" dirty="0" err="1" smtClean="0">
                <a:hlinkClick r:id="rId2"/>
              </a:rPr>
              <a:t>Kundan</a:t>
            </a:r>
            <a:r>
              <a:rPr lang="en-GB" sz="1800" i="1" dirty="0" smtClean="0">
                <a:hlinkClick r:id="rId2"/>
              </a:rPr>
              <a:t> </a:t>
            </a:r>
            <a:r>
              <a:rPr lang="en-GB" sz="1800" i="1" dirty="0" err="1" smtClean="0">
                <a:hlinkClick r:id="rId2"/>
              </a:rPr>
              <a:t>Nivangune</a:t>
            </a:r>
            <a:r>
              <a:rPr lang="en-GB" sz="1800" i="1" dirty="0" smtClean="0">
                <a:hlinkClick r:id="rId2"/>
              </a:rPr>
              <a:t>, page 40 - https://v2.vcliniq.com/isrpt/wp-content/uploads/21/2020/09/Rational_Pharmacotherapeutics.pdf</a:t>
            </a:r>
            <a:endParaRPr lang="en-GB" sz="1800" i="1" dirty="0" smtClean="0"/>
          </a:p>
          <a:p>
            <a:pPr marL="514350" indent="-514350">
              <a:buFont typeface="+mj-lt"/>
              <a:buAutoNum type="arabicPeriod"/>
            </a:pPr>
            <a:r>
              <a:rPr lang="en-GB" sz="1800" i="1" dirty="0">
                <a:hlinkClick r:id="rId3"/>
              </a:rPr>
              <a:t>How to develop your healthcare career - A guide to employability and professional </a:t>
            </a:r>
            <a:r>
              <a:rPr lang="en-GB" sz="1800" i="1" dirty="0" smtClean="0">
                <a:hlinkClick r:id="rId3"/>
              </a:rPr>
              <a:t>development by Lisa Taylor, page 12, “what is employability?” – </a:t>
            </a:r>
            <a:r>
              <a:rPr lang="en-GB" sz="1800" i="1" dirty="0">
                <a:hlinkClick r:id="rId3"/>
              </a:rPr>
              <a:t>11/05/2015 https://books.google.co.uk/books?hl=en&amp;lr=&amp;id=4PFmCgAAQBAJ&amp;oi=fnd&amp;pg=PP9&amp;dq=academic+and+employability+skills+in+healthcare&amp;ots=5JaMeKe3Iv&amp;sig=HHhnaEHQGMeLkYU5YHgbC8epgMs&amp;redir_esc=y#v=onepage&amp;q&amp;f=false</a:t>
            </a:r>
            <a:endParaRPr lang="en-GB" sz="1800" i="1" dirty="0"/>
          </a:p>
          <a:p>
            <a:pPr marL="514350" indent="-514350">
              <a:buFont typeface="+mj-lt"/>
              <a:buAutoNum type="arabicPeriod"/>
            </a:pPr>
            <a:endParaRPr lang="en-GB" sz="1800" dirty="0"/>
          </a:p>
        </p:txBody>
      </p:sp>
    </p:spTree>
    <p:extLst>
      <p:ext uri="{BB962C8B-B14F-4D97-AF65-F5344CB8AC3E}">
        <p14:creationId xmlns:p14="http://schemas.microsoft.com/office/powerpoint/2010/main" val="3578389642"/>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216</TotalTime>
  <Words>994</Words>
  <Application>Microsoft Office PowerPoint</Application>
  <PresentationFormat>On-screen Show (4:3)</PresentationFormat>
  <Paragraphs>71</Paragraphs>
  <Slides>9</Slides>
  <Notes>0</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Academic and Employability Skills BMSW4001_LON Task 1 – Presentation</vt:lpstr>
      <vt:lpstr>PowerPoint Presentation</vt:lpstr>
      <vt:lpstr>Skills</vt:lpstr>
      <vt:lpstr>Smart Goals</vt:lpstr>
      <vt:lpstr>SWOT Analysis</vt:lpstr>
      <vt:lpstr>The usage of SWOT analysis in Healthcare </vt:lpstr>
      <vt:lpstr>The usage of SWOT analysis in Healthcare </vt:lpstr>
      <vt:lpstr>Why are Academic and Employability skills important in Healthcare? </vt:lpstr>
      <vt:lpstr>References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Academic and Employability Skills BMSW4001_LON Task 1 – Presentation</dc:title>
  <dc:creator>admin</dc:creator>
  <cp:lastModifiedBy>admin</cp:lastModifiedBy>
  <cp:revision>35</cp:revision>
  <dcterms:created xsi:type="dcterms:W3CDTF">2021-07-29T17:08:28Z</dcterms:created>
  <dcterms:modified xsi:type="dcterms:W3CDTF">2021-07-30T14:14:43Z</dcterms:modified>
</cp:coreProperties>
</file>