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6" r:id="rId2"/>
    <p:sldId id="257" r:id="rId3"/>
    <p:sldId id="262" r:id="rId4"/>
    <p:sldId id="259" r:id="rId5"/>
    <p:sldId id="258" r:id="rId6"/>
    <p:sldId id="260" r:id="rId7"/>
    <p:sldId id="263" r:id="rId8"/>
  </p:sldIdLst>
  <p:sldSz cx="12192000" cy="6858000"/>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14" d="100"/>
          <a:sy n="114" d="100"/>
        </p:scale>
        <p:origin x="47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FE8DFD7-E381-4E71-AE3C-9BBB8B848A80}" type="datetimeFigureOut">
              <a:rPr lang="en-GB" smtClean="0"/>
              <a:t>10/02/2020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AD79EA-41D1-4F4D-9140-D9D517A9D8EA}" type="slidenum">
              <a:rPr lang="en-GB" smtClean="0"/>
              <a:t>‹#›</a:t>
            </a:fld>
            <a:endParaRPr lang="en-GB"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374005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E8DFD7-E381-4E71-AE3C-9BBB8B848A80}" type="datetimeFigureOut">
              <a:rPr lang="en-GB" smtClean="0"/>
              <a:t>10/02/2020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AD79EA-41D1-4F4D-9140-D9D517A9D8EA}" type="slidenum">
              <a:rPr lang="en-GB" smtClean="0"/>
              <a:t>‹#›</a:t>
            </a:fld>
            <a:endParaRPr lang="en-GB" dirty="0"/>
          </a:p>
        </p:txBody>
      </p:sp>
    </p:spTree>
    <p:extLst>
      <p:ext uri="{BB962C8B-B14F-4D97-AF65-F5344CB8AC3E}">
        <p14:creationId xmlns:p14="http://schemas.microsoft.com/office/powerpoint/2010/main" val="33128401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FE8DFD7-E381-4E71-AE3C-9BBB8B848A80}" type="datetimeFigureOut">
              <a:rPr lang="en-GB" smtClean="0"/>
              <a:t>10/02/2020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AD79EA-41D1-4F4D-9140-D9D517A9D8EA}" type="slidenum">
              <a:rPr lang="en-GB" smtClean="0"/>
              <a:t>‹#›</a:t>
            </a:fld>
            <a:endParaRPr lang="en-GB" dirty="0"/>
          </a:p>
        </p:txBody>
      </p:sp>
    </p:spTree>
    <p:extLst>
      <p:ext uri="{BB962C8B-B14F-4D97-AF65-F5344CB8AC3E}">
        <p14:creationId xmlns:p14="http://schemas.microsoft.com/office/powerpoint/2010/main" val="34271149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E8DFD7-E381-4E71-AE3C-9BBB8B848A80}" type="datetimeFigureOut">
              <a:rPr lang="en-GB" smtClean="0"/>
              <a:t>10/02/2020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EAD79EA-41D1-4F4D-9140-D9D517A9D8EA}" type="slidenum">
              <a:rPr lang="en-GB" smtClean="0"/>
              <a:t>‹#›</a:t>
            </a:fld>
            <a:endParaRPr lang="en-GB" dirty="0"/>
          </a:p>
        </p:txBody>
      </p:sp>
    </p:spTree>
    <p:extLst>
      <p:ext uri="{BB962C8B-B14F-4D97-AF65-F5344CB8AC3E}">
        <p14:creationId xmlns:p14="http://schemas.microsoft.com/office/powerpoint/2010/main" val="3507233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E8DFD7-E381-4E71-AE3C-9BBB8B848A80}" type="datetimeFigureOut">
              <a:rPr lang="en-GB" smtClean="0"/>
              <a:t>10/02/2020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EEAD79EA-41D1-4F4D-9140-D9D517A9D8EA}" type="slidenum">
              <a:rPr lang="en-GB" smtClean="0"/>
              <a:t>‹#›</a:t>
            </a:fld>
            <a:endParaRPr lang="en-GB" dirty="0"/>
          </a:p>
        </p:txBody>
      </p:sp>
    </p:spTree>
    <p:extLst>
      <p:ext uri="{BB962C8B-B14F-4D97-AF65-F5344CB8AC3E}">
        <p14:creationId xmlns:p14="http://schemas.microsoft.com/office/powerpoint/2010/main" val="7380376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FE8DFD7-E381-4E71-AE3C-9BBB8B848A80}" type="datetimeFigureOut">
              <a:rPr lang="en-GB" smtClean="0"/>
              <a:t>10/02/2020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EEAD79EA-41D1-4F4D-9140-D9D517A9D8EA}" type="slidenum">
              <a:rPr lang="en-GB" smtClean="0"/>
              <a:t>‹#›</a:t>
            </a:fld>
            <a:endParaRPr lang="en-GB" dirty="0"/>
          </a:p>
        </p:txBody>
      </p:sp>
    </p:spTree>
    <p:extLst>
      <p:ext uri="{BB962C8B-B14F-4D97-AF65-F5344CB8AC3E}">
        <p14:creationId xmlns:p14="http://schemas.microsoft.com/office/powerpoint/2010/main" val="25314269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E8DFD7-E381-4E71-AE3C-9BBB8B848A80}" type="datetimeFigureOut">
              <a:rPr lang="en-GB" smtClean="0"/>
              <a:t>10/02/2020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EEAD79EA-41D1-4F4D-9140-D9D517A9D8EA}" type="slidenum">
              <a:rPr lang="en-GB" smtClean="0"/>
              <a:t>‹#›</a:t>
            </a:fld>
            <a:endParaRPr lang="en-GB" dirty="0"/>
          </a:p>
        </p:txBody>
      </p:sp>
    </p:spTree>
    <p:extLst>
      <p:ext uri="{BB962C8B-B14F-4D97-AF65-F5344CB8AC3E}">
        <p14:creationId xmlns:p14="http://schemas.microsoft.com/office/powerpoint/2010/main" val="34507711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FE8DFD7-E381-4E71-AE3C-9BBB8B848A80}" type="datetimeFigureOut">
              <a:rPr lang="en-GB" smtClean="0"/>
              <a:t>10/02/2020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EAD79EA-41D1-4F4D-9140-D9D517A9D8EA}" type="slidenum">
              <a:rPr lang="en-GB" smtClean="0"/>
              <a:t>‹#›</a:t>
            </a:fld>
            <a:endParaRPr lang="en-GB" dirty="0"/>
          </a:p>
        </p:txBody>
      </p:sp>
    </p:spTree>
    <p:extLst>
      <p:ext uri="{BB962C8B-B14F-4D97-AF65-F5344CB8AC3E}">
        <p14:creationId xmlns:p14="http://schemas.microsoft.com/office/powerpoint/2010/main" val="15908490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FE8DFD7-E381-4E71-AE3C-9BBB8B848A80}" type="datetimeFigureOut">
              <a:rPr lang="en-GB" smtClean="0"/>
              <a:t>10/02/2020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EAD79EA-41D1-4F4D-9140-D9D517A9D8EA}" type="slidenum">
              <a:rPr lang="en-GB" smtClean="0"/>
              <a:t>‹#›</a:t>
            </a:fld>
            <a:endParaRPr lang="en-GB" dirty="0"/>
          </a:p>
        </p:txBody>
      </p:sp>
    </p:spTree>
    <p:extLst>
      <p:ext uri="{BB962C8B-B14F-4D97-AF65-F5344CB8AC3E}">
        <p14:creationId xmlns:p14="http://schemas.microsoft.com/office/powerpoint/2010/main" val="21295041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Date Placeholder 2"/>
          <p:cNvSpPr>
            <a:spLocks noGrp="1"/>
          </p:cNvSpPr>
          <p:nvPr>
            <p:ph type="dt" sz="half" idx="10"/>
          </p:nvPr>
        </p:nvSpPr>
        <p:spPr/>
        <p:txBody>
          <a:bodyPr/>
          <a:lstStyle/>
          <a:p>
            <a:fld id="{9FE8DFD7-E381-4E71-AE3C-9BBB8B848A80}" type="datetimeFigureOut">
              <a:rPr lang="en-GB" smtClean="0"/>
              <a:t>10/02/2020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EEAD79EA-41D1-4F4D-9140-D9D517A9D8EA}" type="slidenum">
              <a:rPr lang="en-GB" smtClean="0"/>
              <a:t>‹#›</a:t>
            </a:fld>
            <a:endParaRPr lang="en-GB" dirty="0"/>
          </a:p>
        </p:txBody>
      </p:sp>
    </p:spTree>
    <p:extLst>
      <p:ext uri="{BB962C8B-B14F-4D97-AF65-F5344CB8AC3E}">
        <p14:creationId xmlns:p14="http://schemas.microsoft.com/office/powerpoint/2010/main" val="35553000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FE8DFD7-E381-4E71-AE3C-9BBB8B848A80}" type="datetimeFigureOut">
              <a:rPr lang="en-GB" smtClean="0"/>
              <a:t>10/02/2020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AD79EA-41D1-4F4D-9140-D9D517A9D8EA}" type="slidenum">
              <a:rPr lang="en-GB" smtClean="0"/>
              <a:t>‹#›</a:t>
            </a:fld>
            <a:endParaRPr lang="en-GB" dirty="0"/>
          </a:p>
        </p:txBody>
      </p:sp>
    </p:spTree>
    <p:extLst>
      <p:ext uri="{BB962C8B-B14F-4D97-AF65-F5344CB8AC3E}">
        <p14:creationId xmlns:p14="http://schemas.microsoft.com/office/powerpoint/2010/main" val="9970811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FE8DFD7-E381-4E71-AE3C-9BBB8B848A80}" type="datetimeFigureOut">
              <a:rPr lang="en-GB" smtClean="0"/>
              <a:t>10/02/2020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AD79EA-41D1-4F4D-9140-D9D517A9D8EA}" type="slidenum">
              <a:rPr lang="en-GB" smtClean="0"/>
              <a:t>‹#›</a:t>
            </a:fld>
            <a:endParaRPr lang="en-GB"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4900089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FE8DFD7-E381-4E71-AE3C-9BBB8B848A80}" type="datetimeFigureOut">
              <a:rPr lang="en-GB" smtClean="0"/>
              <a:t>10/02/2020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AD79EA-41D1-4F4D-9140-D9D517A9D8EA}" type="slidenum">
              <a:rPr lang="en-GB" smtClean="0"/>
              <a:t>‹#›</a:t>
            </a:fld>
            <a:endParaRPr lang="en-GB" dirty="0"/>
          </a:p>
        </p:txBody>
      </p:sp>
    </p:spTree>
    <p:extLst>
      <p:ext uri="{BB962C8B-B14F-4D97-AF65-F5344CB8AC3E}">
        <p14:creationId xmlns:p14="http://schemas.microsoft.com/office/powerpoint/2010/main" val="1644455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FE8DFD7-E381-4E71-AE3C-9BBB8B848A80}" type="datetimeFigureOut">
              <a:rPr lang="en-GB" smtClean="0"/>
              <a:t>10/02/2020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AD79EA-41D1-4F4D-9140-D9D517A9D8EA}" type="slidenum">
              <a:rPr lang="en-GB" smtClean="0"/>
              <a:t>‹#›</a:t>
            </a:fld>
            <a:endParaRPr lang="en-GB"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9295342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FE8DFD7-E381-4E71-AE3C-9BBB8B848A80}" type="datetimeFigureOut">
              <a:rPr lang="en-GB" smtClean="0"/>
              <a:t>10/02/2020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AD79EA-41D1-4F4D-9140-D9D517A9D8EA}" type="slidenum">
              <a:rPr lang="en-GB" smtClean="0"/>
              <a:t>‹#›</a:t>
            </a:fld>
            <a:endParaRPr lang="en-GB" dirty="0"/>
          </a:p>
        </p:txBody>
      </p:sp>
    </p:spTree>
    <p:extLst>
      <p:ext uri="{BB962C8B-B14F-4D97-AF65-F5344CB8AC3E}">
        <p14:creationId xmlns:p14="http://schemas.microsoft.com/office/powerpoint/2010/main" val="34624713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E8DFD7-E381-4E71-AE3C-9BBB8B848A80}" type="datetimeFigureOut">
              <a:rPr lang="en-GB" smtClean="0"/>
              <a:t>10/02/2020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AD79EA-41D1-4F4D-9140-D9D517A9D8EA}" type="slidenum">
              <a:rPr lang="en-GB" smtClean="0"/>
              <a:t>‹#›</a:t>
            </a:fld>
            <a:endParaRPr lang="en-GB" dirty="0"/>
          </a:p>
        </p:txBody>
      </p:sp>
    </p:spTree>
    <p:extLst>
      <p:ext uri="{BB962C8B-B14F-4D97-AF65-F5344CB8AC3E}">
        <p14:creationId xmlns:p14="http://schemas.microsoft.com/office/powerpoint/2010/main" val="2687775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E8DFD7-E381-4E71-AE3C-9BBB8B848A80}" type="datetimeFigureOut">
              <a:rPr lang="en-GB" smtClean="0"/>
              <a:t>10/02/2020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AD79EA-41D1-4F4D-9140-D9D517A9D8EA}" type="slidenum">
              <a:rPr lang="en-GB" smtClean="0"/>
              <a:t>‹#›</a:t>
            </a:fld>
            <a:endParaRPr lang="en-GB" dirty="0"/>
          </a:p>
        </p:txBody>
      </p:sp>
    </p:spTree>
    <p:extLst>
      <p:ext uri="{BB962C8B-B14F-4D97-AF65-F5344CB8AC3E}">
        <p14:creationId xmlns:p14="http://schemas.microsoft.com/office/powerpoint/2010/main" val="5520634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9FE8DFD7-E381-4E71-AE3C-9BBB8B848A80}" type="datetimeFigureOut">
              <a:rPr lang="en-GB" smtClean="0"/>
              <a:t>10/02/2020</a:t>
            </a:fld>
            <a:endParaRPr lang="en-GB"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EEAD79EA-41D1-4F4D-9140-D9D517A9D8EA}" type="slidenum">
              <a:rPr lang="en-GB" smtClean="0"/>
              <a:t>‹#›</a:t>
            </a:fld>
            <a:endParaRPr lang="en-GB" dirty="0"/>
          </a:p>
        </p:txBody>
      </p:sp>
    </p:spTree>
    <p:extLst>
      <p:ext uri="{BB962C8B-B14F-4D97-AF65-F5344CB8AC3E}">
        <p14:creationId xmlns:p14="http://schemas.microsoft.com/office/powerpoint/2010/main" val="3516565499"/>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forbes.com/sites/kathycaprino/2018/02/03/transformational-leaders-the-top-trait-that-separates-them-from-the-rest/#20482ff52cce"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A9D61-1AC0-44AC-B49D-9B35E68E0F91}"/>
              </a:ext>
            </a:extLst>
          </p:cNvPr>
          <p:cNvSpPr>
            <a:spLocks noGrp="1"/>
          </p:cNvSpPr>
          <p:nvPr>
            <p:ph type="ctrTitle"/>
          </p:nvPr>
        </p:nvSpPr>
        <p:spPr/>
        <p:txBody>
          <a:bodyPr/>
          <a:lstStyle/>
          <a:p>
            <a:r>
              <a:rPr lang="en-GB" dirty="0"/>
              <a:t>Transformational research</a:t>
            </a:r>
          </a:p>
        </p:txBody>
      </p:sp>
      <p:pic>
        <p:nvPicPr>
          <p:cNvPr id="2050" name="Picture 2" descr="Image result for transformational leadership model">
            <a:extLst>
              <a:ext uri="{FF2B5EF4-FFF2-40B4-BE49-F238E27FC236}">
                <a16:creationId xmlns:a16="http://schemas.microsoft.com/office/drawing/2014/main" id="{81536B18-18D0-4BA2-835B-5037CFA4A69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40483" y="3934854"/>
            <a:ext cx="2813009" cy="27452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32065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48FF270-AFC0-4758-B97F-C58802C9434F}"/>
              </a:ext>
            </a:extLst>
          </p:cNvPr>
          <p:cNvSpPr txBox="1"/>
          <p:nvPr/>
        </p:nvSpPr>
        <p:spPr>
          <a:xfrm>
            <a:off x="966158" y="508958"/>
            <a:ext cx="9920378" cy="5078313"/>
          </a:xfrm>
          <a:prstGeom prst="rect">
            <a:avLst/>
          </a:prstGeom>
          <a:noFill/>
        </p:spPr>
        <p:txBody>
          <a:bodyPr wrap="square" rtlCol="0">
            <a:spAutoFit/>
          </a:bodyPr>
          <a:lstStyle/>
          <a:p>
            <a:pPr algn="ctr"/>
            <a:r>
              <a:rPr lang="en-GB" sz="3600" b="1" u="sng" dirty="0"/>
              <a:t>Burns</a:t>
            </a:r>
            <a:r>
              <a:rPr lang="en-GB" dirty="0"/>
              <a:t>:</a:t>
            </a:r>
          </a:p>
          <a:p>
            <a:endParaRPr lang="en-GB" dirty="0"/>
          </a:p>
          <a:p>
            <a:r>
              <a:rPr lang="en-GB" dirty="0"/>
              <a:t>James MacGregor Burns first introduced the concepts of transformational leadership in his (1978) book ‘Leadership’ when studying political leaders, but this term is now used when studying organizations as well.</a:t>
            </a:r>
          </a:p>
          <a:p>
            <a:endParaRPr lang="en-GB" dirty="0"/>
          </a:p>
          <a:p>
            <a:r>
              <a:rPr lang="en-GB" dirty="0"/>
              <a:t>According to Burns, transforming leadership is a process in which "leaders and followers help each other to advance to a higher level of morale and motivation."</a:t>
            </a:r>
          </a:p>
          <a:p>
            <a:endParaRPr lang="en-GB" dirty="0"/>
          </a:p>
          <a:p>
            <a:r>
              <a:rPr lang="en-GB" dirty="0"/>
              <a:t>Burns related to the difficulty in differentiation between management and leadership and claimed that the differences are in characteristics and behaviours. He established two concepts: "transforming leadership" and "transactional leadership"</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5183873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568A3-054C-42EF-B664-A87506EBD554}"/>
              </a:ext>
            </a:extLst>
          </p:cNvPr>
          <p:cNvSpPr>
            <a:spLocks noGrp="1"/>
          </p:cNvSpPr>
          <p:nvPr>
            <p:ph type="title"/>
          </p:nvPr>
        </p:nvSpPr>
        <p:spPr>
          <a:xfrm>
            <a:off x="1167292" y="0"/>
            <a:ext cx="8534400" cy="1507067"/>
          </a:xfrm>
        </p:spPr>
        <p:txBody>
          <a:bodyPr/>
          <a:lstStyle/>
          <a:p>
            <a:pPr algn="ctr"/>
            <a:r>
              <a:rPr lang="en-GB" b="1" u="sng" dirty="0"/>
              <a:t>Bass:</a:t>
            </a:r>
          </a:p>
        </p:txBody>
      </p:sp>
      <p:sp>
        <p:nvSpPr>
          <p:cNvPr id="3" name="Content Placeholder 2">
            <a:extLst>
              <a:ext uri="{FF2B5EF4-FFF2-40B4-BE49-F238E27FC236}">
                <a16:creationId xmlns:a16="http://schemas.microsoft.com/office/drawing/2014/main" id="{8D152FE5-F9F8-4244-AC6F-1F91ED81E8C3}"/>
              </a:ext>
            </a:extLst>
          </p:cNvPr>
          <p:cNvSpPr>
            <a:spLocks noGrp="1"/>
          </p:cNvSpPr>
          <p:nvPr>
            <p:ph idx="1"/>
          </p:nvPr>
        </p:nvSpPr>
        <p:spPr>
          <a:xfrm>
            <a:off x="1570007" y="1893498"/>
            <a:ext cx="8534400" cy="3615267"/>
          </a:xfrm>
        </p:spPr>
        <p:txBody>
          <a:bodyPr>
            <a:normAutofit/>
          </a:bodyPr>
          <a:lstStyle/>
          <a:p>
            <a:r>
              <a:rPr lang="en-GB" dirty="0">
                <a:solidFill>
                  <a:schemeClr val="tx1"/>
                </a:solidFill>
              </a:rPr>
              <a:t>In (1985), Bass further expanded the concept to include ways for measuring the success of transformational leadership. This model encourages leaders to demonstrate authentic, strong leadership with the idea that employees will be inspired to follow suit.</a:t>
            </a:r>
          </a:p>
          <a:p>
            <a:r>
              <a:rPr lang="en-GB" dirty="0">
                <a:solidFill>
                  <a:schemeClr val="tx1"/>
                </a:solidFill>
              </a:rPr>
              <a:t>While Bass’ model dates to the ’70s, it’s still an effective leadership today — this style of authentic leadership never changes, just the environments it’s used in. It’s applicable across every industry, but it’s especially vital to the fast-paced tech industry where innovation and agility can make or break a company.</a:t>
            </a:r>
          </a:p>
          <a:p>
            <a:endParaRPr lang="en-GB" dirty="0"/>
          </a:p>
        </p:txBody>
      </p:sp>
    </p:spTree>
    <p:extLst>
      <p:ext uri="{BB962C8B-B14F-4D97-AF65-F5344CB8AC3E}">
        <p14:creationId xmlns:p14="http://schemas.microsoft.com/office/powerpoint/2010/main" val="21737307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0FB084-67DE-4333-B6A6-B29A64A8ADCB}"/>
              </a:ext>
            </a:extLst>
          </p:cNvPr>
          <p:cNvSpPr>
            <a:spLocks noGrp="1"/>
          </p:cNvSpPr>
          <p:nvPr>
            <p:ph idx="1"/>
          </p:nvPr>
        </p:nvSpPr>
        <p:spPr>
          <a:xfrm>
            <a:off x="1667624" y="1513936"/>
            <a:ext cx="8534400" cy="3615267"/>
          </a:xfrm>
        </p:spPr>
        <p:txBody>
          <a:bodyPr>
            <a:normAutofit fontScale="70000" lnSpcReduction="20000"/>
          </a:bodyPr>
          <a:lstStyle/>
          <a:p>
            <a:pPr marL="0" indent="0">
              <a:buNone/>
            </a:pPr>
            <a:r>
              <a:rPr lang="en-GB" dirty="0">
                <a:solidFill>
                  <a:schemeClr val="tx1"/>
                </a:solidFill>
              </a:rPr>
              <a:t>Bernard M. Bass, added to the work of Burns by explaining the psychological mechanisms that underlie transformational and transactional leadership.</a:t>
            </a:r>
          </a:p>
          <a:p>
            <a:pPr marL="0" indent="0">
              <a:buNone/>
            </a:pPr>
            <a:endParaRPr lang="en-GB" dirty="0">
              <a:solidFill>
                <a:schemeClr val="tx1"/>
              </a:solidFill>
            </a:endParaRPr>
          </a:p>
          <a:p>
            <a:pPr marL="0" indent="0">
              <a:buNone/>
            </a:pPr>
            <a:r>
              <a:rPr lang="en-GB" dirty="0">
                <a:solidFill>
                  <a:schemeClr val="tx1"/>
                </a:solidFill>
              </a:rPr>
              <a:t>His (1985) book provided the characteristics of transformational leaders. Such as :</a:t>
            </a:r>
          </a:p>
          <a:p>
            <a:r>
              <a:rPr lang="en-GB" dirty="0">
                <a:solidFill>
                  <a:schemeClr val="tx1"/>
                </a:solidFill>
              </a:rPr>
              <a:t>· Is a model of integrity and fairness.</a:t>
            </a:r>
          </a:p>
          <a:p>
            <a:r>
              <a:rPr lang="en-GB" dirty="0">
                <a:solidFill>
                  <a:schemeClr val="tx1"/>
                </a:solidFill>
              </a:rPr>
              <a:t>· Sets clear goals.</a:t>
            </a:r>
          </a:p>
          <a:p>
            <a:r>
              <a:rPr lang="en-GB" dirty="0">
                <a:solidFill>
                  <a:schemeClr val="tx1"/>
                </a:solidFill>
              </a:rPr>
              <a:t>· Has high expectations.</a:t>
            </a:r>
          </a:p>
          <a:p>
            <a:r>
              <a:rPr lang="en-GB" dirty="0">
                <a:solidFill>
                  <a:schemeClr val="tx1"/>
                </a:solidFill>
              </a:rPr>
              <a:t>· Encourages others.</a:t>
            </a:r>
          </a:p>
          <a:p>
            <a:r>
              <a:rPr lang="en-GB" dirty="0">
                <a:solidFill>
                  <a:schemeClr val="tx1"/>
                </a:solidFill>
              </a:rPr>
              <a:t>· Provides support and recognition.</a:t>
            </a:r>
          </a:p>
          <a:p>
            <a:r>
              <a:rPr lang="en-GB" dirty="0">
                <a:solidFill>
                  <a:schemeClr val="tx1"/>
                </a:solidFill>
              </a:rPr>
              <a:t>· Stirs the emotions of people.</a:t>
            </a:r>
          </a:p>
          <a:p>
            <a:r>
              <a:rPr lang="en-GB" dirty="0">
                <a:solidFill>
                  <a:schemeClr val="tx1"/>
                </a:solidFill>
              </a:rPr>
              <a:t>· Gets people to look beyond their self-interest.</a:t>
            </a:r>
          </a:p>
          <a:p>
            <a:r>
              <a:rPr lang="en-GB" dirty="0">
                <a:solidFill>
                  <a:schemeClr val="tx1"/>
                </a:solidFill>
              </a:rPr>
              <a:t>· Inspires people to reach for the improbable.</a:t>
            </a:r>
          </a:p>
          <a:p>
            <a:endParaRPr lang="en-GB" dirty="0"/>
          </a:p>
        </p:txBody>
      </p:sp>
      <p:sp>
        <p:nvSpPr>
          <p:cNvPr id="4" name="TextBox 3">
            <a:extLst>
              <a:ext uri="{FF2B5EF4-FFF2-40B4-BE49-F238E27FC236}">
                <a16:creationId xmlns:a16="http://schemas.microsoft.com/office/drawing/2014/main" id="{69F4FDD7-899D-4DCE-8EE3-F7CDA351AC2A}"/>
              </a:ext>
            </a:extLst>
          </p:cNvPr>
          <p:cNvSpPr txBox="1"/>
          <p:nvPr/>
        </p:nvSpPr>
        <p:spPr>
          <a:xfrm>
            <a:off x="2605177" y="207034"/>
            <a:ext cx="7116793" cy="769441"/>
          </a:xfrm>
          <a:prstGeom prst="rect">
            <a:avLst/>
          </a:prstGeom>
          <a:noFill/>
        </p:spPr>
        <p:txBody>
          <a:bodyPr wrap="square" rtlCol="0">
            <a:spAutoFit/>
          </a:bodyPr>
          <a:lstStyle/>
          <a:p>
            <a:pPr algn="ctr"/>
            <a:r>
              <a:rPr lang="en-GB" sz="4400" b="1" u="sng" dirty="0"/>
              <a:t>Characteristics:</a:t>
            </a:r>
            <a:endParaRPr lang="en-GB" b="1" u="sng" dirty="0"/>
          </a:p>
        </p:txBody>
      </p:sp>
    </p:spTree>
    <p:extLst>
      <p:ext uri="{BB962C8B-B14F-4D97-AF65-F5344CB8AC3E}">
        <p14:creationId xmlns:p14="http://schemas.microsoft.com/office/powerpoint/2010/main" val="31600653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E0823-65BA-4490-8CD6-882122C66726}"/>
              </a:ext>
            </a:extLst>
          </p:cNvPr>
          <p:cNvSpPr>
            <a:spLocks noGrp="1"/>
          </p:cNvSpPr>
          <p:nvPr>
            <p:ph type="title"/>
          </p:nvPr>
        </p:nvSpPr>
        <p:spPr>
          <a:xfrm>
            <a:off x="1420333" y="0"/>
            <a:ext cx="8534400" cy="1507067"/>
          </a:xfrm>
        </p:spPr>
        <p:txBody>
          <a:bodyPr/>
          <a:lstStyle/>
          <a:p>
            <a:pPr algn="ctr"/>
            <a:r>
              <a:rPr lang="en-GB" b="1" u="sng" dirty="0"/>
              <a:t>Background:</a:t>
            </a:r>
          </a:p>
        </p:txBody>
      </p:sp>
      <p:sp>
        <p:nvSpPr>
          <p:cNvPr id="3" name="Content Placeholder 2">
            <a:extLst>
              <a:ext uri="{FF2B5EF4-FFF2-40B4-BE49-F238E27FC236}">
                <a16:creationId xmlns:a16="http://schemas.microsoft.com/office/drawing/2014/main" id="{50182ACA-C9A7-4D85-BBBC-587BFE998E58}"/>
              </a:ext>
            </a:extLst>
          </p:cNvPr>
          <p:cNvSpPr>
            <a:spLocks noGrp="1"/>
          </p:cNvSpPr>
          <p:nvPr>
            <p:ph idx="1"/>
          </p:nvPr>
        </p:nvSpPr>
        <p:spPr>
          <a:xfrm>
            <a:off x="1506597" y="1750762"/>
            <a:ext cx="8534400" cy="3615267"/>
          </a:xfrm>
        </p:spPr>
        <p:txBody>
          <a:bodyPr>
            <a:normAutofit fontScale="55000" lnSpcReduction="20000"/>
          </a:bodyPr>
          <a:lstStyle/>
          <a:p>
            <a:r>
              <a:rPr lang="en-GB" dirty="0">
                <a:solidFill>
                  <a:schemeClr val="tx1"/>
                </a:solidFill>
              </a:rPr>
              <a:t>Transformational leaders are best suited for a business world that moves quickly, with high risks.</a:t>
            </a:r>
          </a:p>
          <a:p>
            <a:r>
              <a:rPr lang="en-GB" dirty="0">
                <a:solidFill>
                  <a:schemeClr val="tx1"/>
                </a:solidFill>
              </a:rPr>
              <a:t>Transformational leaders place great </a:t>
            </a:r>
            <a:r>
              <a:rPr lang="en-GB" dirty="0">
                <a:solidFill>
                  <a:schemeClr val="tx1"/>
                </a:solidFill>
                <a:hlinkClick r:id="rId2">
                  <a:extLst>
                    <a:ext uri="{A12FA001-AC4F-418D-AE19-62706E023703}">
                      <ahyp:hlinkClr xmlns:ahyp="http://schemas.microsoft.com/office/drawing/2018/hyperlinkcolor" val="tx"/>
                    </a:ext>
                  </a:extLst>
                </a:hlinkClick>
              </a:rPr>
              <a:t>emphasis on listening</a:t>
            </a:r>
            <a:r>
              <a:rPr lang="en-GB" dirty="0">
                <a:solidFill>
                  <a:schemeClr val="tx1"/>
                </a:solidFill>
              </a:rPr>
              <a:t>. Listening to multiple viewpoints not just those that confirm what they were already thinking. </a:t>
            </a:r>
          </a:p>
          <a:p>
            <a:r>
              <a:rPr lang="en-GB" dirty="0">
                <a:solidFill>
                  <a:schemeClr val="tx1"/>
                </a:solidFill>
              </a:rPr>
              <a:t>Employees have changed over the decades. Today’s team members are informed and diverse. Listening ensure they are as fully informed as possible when they make key decisions</a:t>
            </a:r>
          </a:p>
          <a:p>
            <a:r>
              <a:rPr lang="en-GB" dirty="0">
                <a:solidFill>
                  <a:schemeClr val="tx1"/>
                </a:solidFill>
              </a:rPr>
              <a:t>We live in a world where transformation happens constantly, and leadership styles that don’t accept and work with that fact simply won’t be as effective as they were in earlier eras.</a:t>
            </a:r>
          </a:p>
          <a:p>
            <a:pPr marL="0" indent="0">
              <a:buNone/>
            </a:pPr>
            <a:endParaRPr lang="en-GB" dirty="0">
              <a:solidFill>
                <a:schemeClr val="tx1"/>
              </a:solidFill>
            </a:endParaRPr>
          </a:p>
          <a:p>
            <a:pPr marL="0" indent="0" algn="ctr">
              <a:buNone/>
            </a:pPr>
            <a:r>
              <a:rPr lang="en-GB" b="1" u="sng" dirty="0">
                <a:solidFill>
                  <a:schemeClr val="tx1"/>
                </a:solidFill>
              </a:rPr>
              <a:t>Examples:</a:t>
            </a:r>
          </a:p>
          <a:p>
            <a:r>
              <a:rPr lang="en-GB" dirty="0">
                <a:solidFill>
                  <a:schemeClr val="tx1"/>
                </a:solidFill>
              </a:rPr>
              <a:t>Jeff Bezos, Amazon: Harvard Business Review stated him as a great transformational leader. Managing to jump from the different industry.</a:t>
            </a:r>
          </a:p>
          <a:p>
            <a:r>
              <a:rPr lang="en-GB" dirty="0">
                <a:solidFill>
                  <a:schemeClr val="tx1"/>
                </a:solidFill>
              </a:rPr>
              <a:t>Steve Jobs and Tim Cook, Apple: HBR points to Apple as an example of “dual transformation”: Jobs innovated on original Microsoft products while also building a software ecosystem. Cook has extended on Jobs’ vision, maintaining a focus on innovation, software and brand loyalty.</a:t>
            </a:r>
          </a:p>
          <a:p>
            <a:pPr marL="0" indent="0">
              <a:buNone/>
            </a:pPr>
            <a:endParaRPr lang="en-GB" dirty="0">
              <a:solidFill>
                <a:schemeClr val="tx1"/>
              </a:solidFill>
            </a:endParaRPr>
          </a:p>
          <a:p>
            <a:pPr marL="0" indent="0">
              <a:buNone/>
            </a:pPr>
            <a:r>
              <a:rPr lang="en-GB" dirty="0">
                <a:solidFill>
                  <a:schemeClr val="tx1"/>
                </a:solidFill>
              </a:rPr>
              <a:t>(White, 2018).</a:t>
            </a:r>
          </a:p>
          <a:p>
            <a:endParaRPr lang="en-GB" dirty="0"/>
          </a:p>
        </p:txBody>
      </p:sp>
    </p:spTree>
    <p:extLst>
      <p:ext uri="{BB962C8B-B14F-4D97-AF65-F5344CB8AC3E}">
        <p14:creationId xmlns:p14="http://schemas.microsoft.com/office/powerpoint/2010/main" val="16316912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6C2DA6-08BC-4214-A753-9CBF7427FE48}"/>
              </a:ext>
            </a:extLst>
          </p:cNvPr>
          <p:cNvSpPr>
            <a:spLocks noGrp="1"/>
          </p:cNvSpPr>
          <p:nvPr>
            <p:ph idx="1"/>
          </p:nvPr>
        </p:nvSpPr>
        <p:spPr>
          <a:xfrm>
            <a:off x="1503722" y="659921"/>
            <a:ext cx="8534400" cy="3615267"/>
          </a:xfrm>
        </p:spPr>
        <p:txBody>
          <a:bodyPr>
            <a:normAutofit fontScale="70000" lnSpcReduction="20000"/>
          </a:bodyPr>
          <a:lstStyle/>
          <a:p>
            <a:pPr marL="0" indent="0" algn="ctr">
              <a:buNone/>
            </a:pPr>
            <a:r>
              <a:rPr lang="en-GB" sz="4000" b="1" u="sng" dirty="0">
                <a:solidFill>
                  <a:schemeClr val="tx1"/>
                </a:solidFill>
              </a:rPr>
              <a:t>Criticisms of Transformational Leadership Theory:</a:t>
            </a:r>
          </a:p>
          <a:p>
            <a:pPr marL="0" indent="0" algn="ctr">
              <a:buNone/>
            </a:pPr>
            <a:endParaRPr lang="en-GB" sz="4000" b="1" u="sng" dirty="0">
              <a:solidFill>
                <a:schemeClr val="tx1"/>
              </a:solidFill>
            </a:endParaRPr>
          </a:p>
          <a:p>
            <a:r>
              <a:rPr lang="en-GB" dirty="0">
                <a:solidFill>
                  <a:schemeClr val="tx1"/>
                </a:solidFill>
              </a:rPr>
              <a:t>Transformational leadership makes use of impression management and therefore lends itself to amoral self-promotion by leaders</a:t>
            </a:r>
          </a:p>
          <a:p>
            <a:r>
              <a:rPr lang="en-GB" dirty="0">
                <a:solidFill>
                  <a:schemeClr val="tx1"/>
                </a:solidFill>
              </a:rPr>
              <a:t>The theory is very difficult to be trained or taught because it is a combination of many leadership theories.</a:t>
            </a:r>
          </a:p>
          <a:p>
            <a:r>
              <a:rPr lang="en-GB" dirty="0">
                <a:solidFill>
                  <a:schemeClr val="tx1"/>
                </a:solidFill>
              </a:rPr>
              <a:t>Followers might be manipulated by leaders and there are chances that they lose more than they gain.</a:t>
            </a:r>
          </a:p>
          <a:p>
            <a:endParaRPr lang="en-GB" dirty="0">
              <a:solidFill>
                <a:schemeClr val="tx1"/>
              </a:solidFill>
            </a:endParaRPr>
          </a:p>
          <a:p>
            <a:pPr marL="0" indent="0">
              <a:buNone/>
            </a:pPr>
            <a:r>
              <a:rPr lang="en-GB" dirty="0">
                <a:solidFill>
                  <a:schemeClr val="tx1"/>
                </a:solidFill>
              </a:rPr>
              <a:t>(Hay, 2006).</a:t>
            </a:r>
          </a:p>
          <a:p>
            <a:endParaRPr lang="en-GB" dirty="0"/>
          </a:p>
        </p:txBody>
      </p:sp>
    </p:spTree>
    <p:extLst>
      <p:ext uri="{BB962C8B-B14F-4D97-AF65-F5344CB8AC3E}">
        <p14:creationId xmlns:p14="http://schemas.microsoft.com/office/powerpoint/2010/main" val="19269525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4C0269-B6F7-4FBC-8B5B-D07FEB1E08F7}"/>
              </a:ext>
            </a:extLst>
          </p:cNvPr>
          <p:cNvSpPr>
            <a:spLocks noGrp="1"/>
          </p:cNvSpPr>
          <p:nvPr>
            <p:ph idx="1"/>
          </p:nvPr>
        </p:nvSpPr>
        <p:spPr>
          <a:xfrm>
            <a:off x="1828800" y="1809925"/>
            <a:ext cx="8534400" cy="3615267"/>
          </a:xfrm>
        </p:spPr>
        <p:txBody>
          <a:bodyPr>
            <a:normAutofit fontScale="70000" lnSpcReduction="20000"/>
          </a:bodyPr>
          <a:lstStyle/>
          <a:p>
            <a:r>
              <a:rPr lang="en-GB" dirty="0">
                <a:solidFill>
                  <a:schemeClr val="tx1"/>
                </a:solidFill>
              </a:rPr>
              <a:t>Bailey, J. and Axelrod, R.H., 2001. Leadership lessons from Mount Rushmore: An interview with James MacGregor Burns. </a:t>
            </a:r>
            <a:r>
              <a:rPr lang="en-GB" i="1" dirty="0">
                <a:solidFill>
                  <a:schemeClr val="tx1"/>
                </a:solidFill>
              </a:rPr>
              <a:t>The Leadership Quarterly</a:t>
            </a:r>
            <a:r>
              <a:rPr lang="en-GB" dirty="0">
                <a:solidFill>
                  <a:schemeClr val="tx1"/>
                </a:solidFill>
              </a:rPr>
              <a:t>, </a:t>
            </a:r>
            <a:r>
              <a:rPr lang="en-GB" i="1" dirty="0">
                <a:solidFill>
                  <a:schemeClr val="tx1"/>
                </a:solidFill>
              </a:rPr>
              <a:t>12</a:t>
            </a:r>
            <a:r>
              <a:rPr lang="en-GB" dirty="0">
                <a:solidFill>
                  <a:schemeClr val="tx1"/>
                </a:solidFill>
              </a:rPr>
              <a:t>(1), pp.113-121.</a:t>
            </a:r>
          </a:p>
          <a:p>
            <a:r>
              <a:rPr lang="en-GB" dirty="0">
                <a:solidFill>
                  <a:schemeClr val="tx1"/>
                </a:solidFill>
              </a:rPr>
              <a:t>Bass, B. M. 1985. Leadership and performance beyond expectations. New York: The Free Press.</a:t>
            </a:r>
          </a:p>
          <a:p>
            <a:r>
              <a:rPr lang="en-GB" dirty="0">
                <a:solidFill>
                  <a:schemeClr val="tx1"/>
                </a:solidFill>
              </a:rPr>
              <a:t>Bass, B.M. and Avolio, B.J. eds., 1994. Improving organizational effectiveness through transformational leadership. Sage</a:t>
            </a:r>
          </a:p>
          <a:p>
            <a:r>
              <a:rPr lang="en-GB" dirty="0">
                <a:solidFill>
                  <a:schemeClr val="tx1"/>
                </a:solidFill>
              </a:rPr>
              <a:t>Bass, B.M. and Riggio, R.E., 2006. Transformational leadership . New York, NY: Psychology </a:t>
            </a:r>
            <a:r>
              <a:rPr lang="en-GB" dirty="0" err="1">
                <a:solidFill>
                  <a:schemeClr val="tx1"/>
                </a:solidFill>
              </a:rPr>
              <a:t>Presss</a:t>
            </a:r>
            <a:r>
              <a:rPr lang="en-GB" dirty="0">
                <a:solidFill>
                  <a:schemeClr val="tx1"/>
                </a:solidFill>
              </a:rPr>
              <a:t>.</a:t>
            </a:r>
          </a:p>
          <a:p>
            <a:r>
              <a:rPr lang="en-GB" dirty="0">
                <a:solidFill>
                  <a:schemeClr val="tx1"/>
                </a:solidFill>
              </a:rPr>
              <a:t>Burns, J. M., 1978. Leadership. New York: Harper &amp; Row</a:t>
            </a:r>
          </a:p>
          <a:p>
            <a:r>
              <a:rPr lang="en-GB" dirty="0">
                <a:solidFill>
                  <a:schemeClr val="tx1"/>
                </a:solidFill>
              </a:rPr>
              <a:t>Hay, I., 2006. Transformational leadership: Characteristics and criticisms. E-journal of Organizational Learning and Leadership, 5(2)</a:t>
            </a:r>
          </a:p>
          <a:p>
            <a:r>
              <a:rPr lang="en-GB" dirty="0">
                <a:solidFill>
                  <a:schemeClr val="tx1"/>
                </a:solidFill>
              </a:rPr>
              <a:t>White, S., 2018. </a:t>
            </a:r>
            <a:r>
              <a:rPr lang="en-GB" i="1" dirty="0">
                <a:solidFill>
                  <a:schemeClr val="tx1"/>
                </a:solidFill>
              </a:rPr>
              <a:t>What is transformational leadership? A model for sparking innovation</a:t>
            </a:r>
            <a:r>
              <a:rPr lang="en-GB" dirty="0">
                <a:solidFill>
                  <a:schemeClr val="tx1"/>
                </a:solidFill>
              </a:rPr>
              <a:t>. [Online] CIO. Available from: https://www.cio.com/article/3257184/what-is-transformational-leadership-a-model-for-motivating-innovation.html [Accessed: 10 Feb. 2020]</a:t>
            </a:r>
          </a:p>
        </p:txBody>
      </p:sp>
      <p:sp>
        <p:nvSpPr>
          <p:cNvPr id="4" name="TextBox 3">
            <a:extLst>
              <a:ext uri="{FF2B5EF4-FFF2-40B4-BE49-F238E27FC236}">
                <a16:creationId xmlns:a16="http://schemas.microsoft.com/office/drawing/2014/main" id="{18E7CB43-ABC5-4ACC-A536-37C21A3640B9}"/>
              </a:ext>
            </a:extLst>
          </p:cNvPr>
          <p:cNvSpPr txBox="1"/>
          <p:nvPr/>
        </p:nvSpPr>
        <p:spPr>
          <a:xfrm>
            <a:off x="1929468" y="595618"/>
            <a:ext cx="8204433" cy="769441"/>
          </a:xfrm>
          <a:prstGeom prst="rect">
            <a:avLst/>
          </a:prstGeom>
          <a:noFill/>
        </p:spPr>
        <p:txBody>
          <a:bodyPr wrap="square" rtlCol="0">
            <a:spAutoFit/>
          </a:bodyPr>
          <a:lstStyle/>
          <a:p>
            <a:pPr algn="ctr"/>
            <a:r>
              <a:rPr lang="en-GB" sz="4400" b="1" u="sng" dirty="0"/>
              <a:t>References:</a:t>
            </a:r>
          </a:p>
        </p:txBody>
      </p:sp>
    </p:spTree>
    <p:extLst>
      <p:ext uri="{BB962C8B-B14F-4D97-AF65-F5344CB8AC3E}">
        <p14:creationId xmlns:p14="http://schemas.microsoft.com/office/powerpoint/2010/main" val="3334577635"/>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53</TotalTime>
  <Words>753</Words>
  <Application>Microsoft Office PowerPoint</Application>
  <PresentationFormat>Widescreen</PresentationFormat>
  <Paragraphs>52</Paragraphs>
  <Slides>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Century Gothic</vt:lpstr>
      <vt:lpstr>Wingdings 3</vt:lpstr>
      <vt:lpstr>Slice</vt:lpstr>
      <vt:lpstr>Transformational research</vt:lpstr>
      <vt:lpstr>PowerPoint Presentation</vt:lpstr>
      <vt:lpstr>Bass:</vt:lpstr>
      <vt:lpstr>PowerPoint Presentation</vt:lpstr>
      <vt:lpstr>Background:</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Transformational research</dc:title>
  <dc:creator>James De kerckhobe (1707439)</dc:creator>
  <cp:lastModifiedBy>James De kerckhobe (1707439)</cp:lastModifiedBy>
  <cp:revision>10</cp:revision>
  <cp:lastPrinted>2020-02-10T13:37:09Z</cp:lastPrinted>
  <dcterms:created xsi:type="dcterms:W3CDTF">2020-02-10T13:03:30Z</dcterms:created>
  <dcterms:modified xsi:type="dcterms:W3CDTF">2020-02-10T15:33:26Z</dcterms:modified>
</cp:coreProperties>
</file>