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slides/slide64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305" r:id="rId7"/>
    <p:sldId id="306" r:id="rId8"/>
    <p:sldId id="307" r:id="rId9"/>
    <p:sldId id="308" r:id="rId10"/>
    <p:sldId id="309" r:id="rId11"/>
    <p:sldId id="315" r:id="rId12"/>
    <p:sldId id="310" r:id="rId13"/>
    <p:sldId id="311" r:id="rId14"/>
    <p:sldId id="312" r:id="rId15"/>
    <p:sldId id="313" r:id="rId16"/>
    <p:sldId id="314" r:id="rId17"/>
    <p:sldId id="316" r:id="rId18"/>
    <p:sldId id="317" r:id="rId19"/>
    <p:sldId id="324" r:id="rId20"/>
    <p:sldId id="272" r:id="rId21"/>
    <p:sldId id="319" r:id="rId22"/>
    <p:sldId id="320" r:id="rId23"/>
    <p:sldId id="321" r:id="rId24"/>
    <p:sldId id="274" r:id="rId25"/>
    <p:sldId id="275" r:id="rId26"/>
    <p:sldId id="284" r:id="rId27"/>
    <p:sldId id="318" r:id="rId28"/>
    <p:sldId id="325" r:id="rId29"/>
    <p:sldId id="277" r:id="rId30"/>
    <p:sldId id="278" r:id="rId31"/>
    <p:sldId id="279" r:id="rId32"/>
    <p:sldId id="322" r:id="rId33"/>
    <p:sldId id="323" r:id="rId34"/>
    <p:sldId id="280" r:id="rId35"/>
    <p:sldId id="281" r:id="rId36"/>
    <p:sldId id="326" r:id="rId37"/>
    <p:sldId id="285" r:id="rId38"/>
    <p:sldId id="327" r:id="rId39"/>
    <p:sldId id="283" r:id="rId40"/>
    <p:sldId id="328" r:id="rId41"/>
    <p:sldId id="330" r:id="rId42"/>
    <p:sldId id="347" r:id="rId43"/>
    <p:sldId id="331" r:id="rId44"/>
    <p:sldId id="348" r:id="rId45"/>
    <p:sldId id="332" r:id="rId46"/>
    <p:sldId id="333" r:id="rId47"/>
    <p:sldId id="334" r:id="rId48"/>
    <p:sldId id="335" r:id="rId49"/>
    <p:sldId id="337" r:id="rId50"/>
    <p:sldId id="293" r:id="rId51"/>
    <p:sldId id="336" r:id="rId52"/>
    <p:sldId id="345" r:id="rId53"/>
    <p:sldId id="346" r:id="rId54"/>
    <p:sldId id="292" r:id="rId55"/>
    <p:sldId id="338" r:id="rId56"/>
    <p:sldId id="296" r:id="rId57"/>
    <p:sldId id="340" r:id="rId58"/>
    <p:sldId id="339" r:id="rId59"/>
    <p:sldId id="341" r:id="rId60"/>
    <p:sldId id="297" r:id="rId61"/>
    <p:sldId id="342" r:id="rId62"/>
    <p:sldId id="299" r:id="rId63"/>
    <p:sldId id="343" r:id="rId64"/>
    <p:sldId id="344" r:id="rId65"/>
    <p:sldId id="302" r:id="rId66"/>
    <p:sldId id="349" r:id="rId67"/>
  </p:sldIdLst>
  <p:sldSz cx="9144000" cy="6858000" type="screen4x3"/>
  <p:notesSz cx="6832600" cy="99631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8EE-5202-4C65-A7C7-A252C04C0568}" type="datetimeFigureOut">
              <a:rPr lang="en-GB" smtClean="0"/>
              <a:pPr/>
              <a:t>24/06/2014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A044CC-BBCD-4DD1-AEE4-AA355CE8D5E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COLIGNY CALENDAR: </a:t>
            </a:r>
            <a:br>
              <a:rPr lang="en-GB" dirty="0" smtClean="0"/>
            </a:br>
            <a:r>
              <a:rPr lang="en-GB" dirty="0" smtClean="0"/>
              <a:t>an 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Presentation by Anthony Thorley</a:t>
            </a:r>
          </a:p>
          <a:p>
            <a:r>
              <a:rPr lang="en-GB" dirty="0" smtClean="0"/>
              <a:t>Sophia Summer School </a:t>
            </a:r>
          </a:p>
          <a:p>
            <a:r>
              <a:rPr lang="en-GB" dirty="0" smtClean="0"/>
              <a:t>Wednesday June 25th 2014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COLIGNY CALENDAR:</a:t>
            </a:r>
            <a:br>
              <a:rPr lang="en-GB" dirty="0" smtClean="0"/>
            </a:br>
            <a:r>
              <a:rPr lang="en-GB" dirty="0" smtClean="0"/>
              <a:t>a radical re-appraisal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My Journey to the Coligny Calendar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Landscape Zodiacs</a:t>
            </a:r>
          </a:p>
          <a:p>
            <a:r>
              <a:rPr lang="en-GB" dirty="0" smtClean="0"/>
              <a:t>Horizon Astronomy</a:t>
            </a:r>
          </a:p>
          <a:p>
            <a:r>
              <a:rPr lang="en-GB" dirty="0" smtClean="0"/>
              <a:t>Alexander Thom’s 16 Epoch Solar Calendar</a:t>
            </a:r>
          </a:p>
          <a:p>
            <a:r>
              <a:rPr lang="en-GB" dirty="0" smtClean="0"/>
              <a:t>Analysis of Early Bronze age metal artefacts revealing solar and lunar cycles</a:t>
            </a:r>
          </a:p>
          <a:p>
            <a:r>
              <a:rPr lang="en-GB" dirty="0" smtClean="0"/>
              <a:t>Analysis of Late Neolithic and Early Bronze Age timber circles revealing </a:t>
            </a:r>
            <a:r>
              <a:rPr lang="en-GB" dirty="0" err="1" smtClean="0"/>
              <a:t>calendrical</a:t>
            </a:r>
            <a:r>
              <a:rPr lang="en-GB" dirty="0" smtClean="0"/>
              <a:t> structuring</a:t>
            </a:r>
          </a:p>
          <a:p>
            <a:r>
              <a:rPr lang="en-GB" dirty="0" smtClean="0"/>
              <a:t>The Coligny Calendar – an Iron Age artefact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finding of the Calendar in 1897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Found near surface in a vineyard, previously a wood</a:t>
            </a:r>
          </a:p>
          <a:p>
            <a:r>
              <a:rPr lang="en-GB" dirty="0" smtClean="0"/>
              <a:t>153 pieces of bronze, probably wrapped in a cloth bag</a:t>
            </a:r>
          </a:p>
          <a:p>
            <a:r>
              <a:rPr lang="en-GB" dirty="0" smtClean="0"/>
              <a:t>Together with a 1.7 m high bronze statue of Mars or Apollo</a:t>
            </a:r>
          </a:p>
          <a:p>
            <a:r>
              <a:rPr lang="en-GB" dirty="0" smtClean="0"/>
              <a:t>No other local archaeological evidence</a:t>
            </a:r>
          </a:p>
          <a:p>
            <a:r>
              <a:rPr lang="en-GB" dirty="0" smtClean="0"/>
              <a:t>Near Coligny,  in the Ain, a small village 60 Km north of Lyons, France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But this was not the first </a:t>
            </a:r>
            <a:r>
              <a:rPr lang="en-GB" dirty="0" err="1" smtClean="0"/>
              <a:t>Gaulish</a:t>
            </a:r>
            <a:r>
              <a:rPr lang="en-GB" dirty="0" smtClean="0"/>
              <a:t> Calendar...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 1807  a bronze fragment of another calendar had been found at Lac </a:t>
            </a:r>
            <a:r>
              <a:rPr lang="en-GB" dirty="0" err="1" smtClean="0"/>
              <a:t>Antre</a:t>
            </a:r>
            <a:r>
              <a:rPr lang="en-GB" dirty="0" smtClean="0"/>
              <a:t> in the French Jura, 30 Km east of Coligny</a:t>
            </a:r>
          </a:p>
          <a:p>
            <a:r>
              <a:rPr lang="en-GB" dirty="0" smtClean="0"/>
              <a:t>There was a definite link to a </a:t>
            </a:r>
            <a:r>
              <a:rPr lang="en-GB" dirty="0" err="1" smtClean="0"/>
              <a:t>Gaulish</a:t>
            </a:r>
            <a:r>
              <a:rPr lang="en-GB" dirty="0" smtClean="0"/>
              <a:t> sanctuary at the village of </a:t>
            </a:r>
            <a:r>
              <a:rPr lang="en-GB" dirty="0" err="1" smtClean="0"/>
              <a:t>Villards</a:t>
            </a:r>
            <a:r>
              <a:rPr lang="en-GB" dirty="0" smtClean="0"/>
              <a:t> </a:t>
            </a:r>
            <a:r>
              <a:rPr lang="en-GB" dirty="0" err="1" smtClean="0"/>
              <a:t>d’Heria</a:t>
            </a:r>
            <a:endParaRPr lang="en-GB" dirty="0" smtClean="0"/>
          </a:p>
          <a:p>
            <a:r>
              <a:rPr lang="en-GB" dirty="0" smtClean="0"/>
              <a:t>Further fragments of the same calendar were unearthed  0.5 Km away in 1967</a:t>
            </a:r>
          </a:p>
          <a:p>
            <a:r>
              <a:rPr lang="en-GB" dirty="0" smtClean="0"/>
              <a:t>This fragmentary calendar matched the structure and layout of the Coligny Calendar</a:t>
            </a:r>
          </a:p>
          <a:p>
            <a:r>
              <a:rPr lang="en-GB" dirty="0" smtClean="0"/>
              <a:t>So this type of calendar could have been widely used in </a:t>
            </a:r>
            <a:r>
              <a:rPr lang="en-GB" dirty="0" err="1" smtClean="0"/>
              <a:t>Gaulish</a:t>
            </a:r>
            <a:r>
              <a:rPr lang="en-GB" dirty="0" smtClean="0"/>
              <a:t> Society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france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96461" y="0"/>
            <a:ext cx="5351077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villcol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61878" y="0"/>
            <a:ext cx="6820244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aerial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8" y="260648"/>
            <a:ext cx="9031751" cy="626469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local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71589"/>
            <a:ext cx="5328592" cy="671482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vineyar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07005" y="0"/>
            <a:ext cx="4729989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mar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498" y="692696"/>
            <a:ext cx="8876649" cy="54006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villheriama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4291" y="0"/>
            <a:ext cx="5814816" cy="674136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lacantrefragme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14051" y="188640"/>
            <a:ext cx="6515898" cy="648072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fullcalenda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603537"/>
            <a:ext cx="9144000" cy="565092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samphot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88007" y="116632"/>
            <a:ext cx="5462491" cy="674136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atenouxdetai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442" y="548680"/>
            <a:ext cx="9125116" cy="576064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Findings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45% of the bronze plate is present in the hoard</a:t>
            </a:r>
          </a:p>
          <a:p>
            <a:r>
              <a:rPr lang="en-GB" dirty="0" smtClean="0"/>
              <a:t>There are no signs of hammer blows to break it up, so why was it dispersed?</a:t>
            </a:r>
          </a:p>
          <a:p>
            <a:r>
              <a:rPr lang="en-GB" dirty="0" smtClean="0"/>
              <a:t>It is written in Latin Script but all the words (60+) are </a:t>
            </a:r>
            <a:r>
              <a:rPr lang="en-GB" dirty="0" err="1" smtClean="0"/>
              <a:t>Gaulish</a:t>
            </a:r>
            <a:r>
              <a:rPr lang="en-GB" dirty="0" smtClean="0"/>
              <a:t> – a p-Celtic language with no indigenous script for a written format</a:t>
            </a:r>
          </a:p>
          <a:p>
            <a:r>
              <a:rPr lang="en-GB" dirty="0" smtClean="0"/>
              <a:t>It dates from the </a:t>
            </a:r>
            <a:r>
              <a:rPr lang="en-GB" dirty="0" smtClean="0"/>
              <a:t>format </a:t>
            </a:r>
            <a:r>
              <a:rPr lang="en-GB" dirty="0" smtClean="0"/>
              <a:t>of the script etc</a:t>
            </a:r>
            <a:r>
              <a:rPr lang="en-GB" dirty="0" smtClean="0"/>
              <a:t>., </a:t>
            </a:r>
            <a:r>
              <a:rPr lang="en-GB" dirty="0" smtClean="0"/>
              <a:t>to the second half of the second century CE</a:t>
            </a:r>
          </a:p>
          <a:p>
            <a:r>
              <a:rPr lang="en-GB" dirty="0" smtClean="0"/>
              <a:t>The Mars statue dates to around 75 CE</a:t>
            </a:r>
          </a:p>
          <a:p>
            <a:r>
              <a:rPr lang="en-GB" dirty="0" smtClean="0"/>
              <a:t>The calendar was rapidly reconstituted and within 8 years, by 1905, it had generated more than 10 publications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Key Authors since 1920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1924: </a:t>
            </a:r>
            <a:r>
              <a:rPr lang="en-GB" dirty="0" smtClean="0"/>
              <a:t>Mac Neill, </a:t>
            </a:r>
            <a:r>
              <a:rPr lang="en-GB" dirty="0" err="1" smtClean="0"/>
              <a:t>Eoin</a:t>
            </a:r>
            <a:r>
              <a:rPr lang="en-GB" dirty="0" smtClean="0"/>
              <a:t>, </a:t>
            </a:r>
            <a:r>
              <a:rPr lang="en-GB" i="1" dirty="0" smtClean="0"/>
              <a:t>On the Notation and </a:t>
            </a:r>
            <a:r>
              <a:rPr lang="en-GB" i="1" dirty="0" err="1" smtClean="0"/>
              <a:t>Chronography</a:t>
            </a:r>
            <a:r>
              <a:rPr lang="en-GB" i="1" dirty="0" smtClean="0"/>
              <a:t> of the Calendar of Coligny. </a:t>
            </a:r>
            <a:r>
              <a:rPr lang="en-GB" i="1" dirty="0" err="1" smtClean="0"/>
              <a:t>Eriu,X</a:t>
            </a:r>
            <a:r>
              <a:rPr lang="en-GB" i="1" dirty="0" smtClean="0"/>
              <a:t>.</a:t>
            </a:r>
          </a:p>
          <a:p>
            <a:r>
              <a:rPr lang="en-GB" dirty="0" smtClean="0"/>
              <a:t>1986: Duval, P-M and Georges </a:t>
            </a:r>
            <a:r>
              <a:rPr lang="en-GB" dirty="0" err="1" smtClean="0"/>
              <a:t>Pinault</a:t>
            </a:r>
            <a:r>
              <a:rPr lang="en-GB" dirty="0" smtClean="0"/>
              <a:t>, </a:t>
            </a:r>
            <a:r>
              <a:rPr lang="en-GB" i="1" dirty="0" err="1" smtClean="0"/>
              <a:t>Recueil</a:t>
            </a:r>
            <a:r>
              <a:rPr lang="en-GB" i="1" dirty="0" smtClean="0"/>
              <a:t> des inscriptions </a:t>
            </a:r>
            <a:r>
              <a:rPr lang="en-GB" i="1" dirty="0" err="1" smtClean="0"/>
              <a:t>gauloises</a:t>
            </a:r>
            <a:r>
              <a:rPr lang="en-GB" i="1" dirty="0" smtClean="0"/>
              <a:t> (RIG):</a:t>
            </a:r>
            <a:r>
              <a:rPr lang="en-GB" i="1" dirty="0" err="1" smtClean="0"/>
              <a:t>vol</a:t>
            </a:r>
            <a:r>
              <a:rPr lang="en-GB" i="1" dirty="0" smtClean="0"/>
              <a:t> III</a:t>
            </a:r>
            <a:r>
              <a:rPr lang="en-GB" dirty="0" smtClean="0"/>
              <a:t>. EC, X.</a:t>
            </a:r>
          </a:p>
          <a:p>
            <a:r>
              <a:rPr lang="en-GB" dirty="0" smtClean="0"/>
              <a:t>1992: Olmsted, Garrett, </a:t>
            </a:r>
            <a:r>
              <a:rPr lang="en-GB" i="1" dirty="0" smtClean="0"/>
              <a:t>The </a:t>
            </a:r>
            <a:r>
              <a:rPr lang="en-GB" i="1" dirty="0" err="1" smtClean="0"/>
              <a:t>Gaulish</a:t>
            </a:r>
            <a:r>
              <a:rPr lang="en-GB" i="1" dirty="0" smtClean="0"/>
              <a:t> Calendar</a:t>
            </a:r>
            <a:r>
              <a:rPr lang="en-GB" dirty="0" smtClean="0"/>
              <a:t>.</a:t>
            </a:r>
          </a:p>
          <a:p>
            <a:r>
              <a:rPr lang="en-GB" dirty="0" smtClean="0"/>
              <a:t>2001: Olmsted, G., </a:t>
            </a:r>
            <a:r>
              <a:rPr lang="en-GB" i="1" dirty="0" smtClean="0"/>
              <a:t>A Definitive Reconstructed Text of the Coligny Calendar. </a:t>
            </a:r>
            <a:r>
              <a:rPr lang="en-GB" dirty="0" smtClean="0"/>
              <a:t>JIES, Mon. No 39.</a:t>
            </a:r>
            <a:endParaRPr lang="en-GB" i="1" dirty="0" smtClean="0"/>
          </a:p>
          <a:p>
            <a:r>
              <a:rPr lang="en-GB" dirty="0" smtClean="0"/>
              <a:t>2007: </a:t>
            </a:r>
            <a:r>
              <a:rPr lang="en-GB" dirty="0" err="1" smtClean="0"/>
              <a:t>Zavaroni</a:t>
            </a:r>
            <a:r>
              <a:rPr lang="en-GB" dirty="0" smtClean="0"/>
              <a:t>, </a:t>
            </a:r>
            <a:r>
              <a:rPr lang="en-GB" dirty="0" err="1" smtClean="0"/>
              <a:t>Adolpho</a:t>
            </a:r>
            <a:r>
              <a:rPr lang="en-GB" dirty="0" smtClean="0"/>
              <a:t>, </a:t>
            </a:r>
            <a:r>
              <a:rPr lang="en-GB" i="1" dirty="0" smtClean="0"/>
              <a:t>On the structure and terminology of the </a:t>
            </a:r>
            <a:r>
              <a:rPr lang="en-GB" i="1" dirty="0" err="1" smtClean="0"/>
              <a:t>Gaulish</a:t>
            </a:r>
            <a:r>
              <a:rPr lang="en-GB" i="1" dirty="0" smtClean="0"/>
              <a:t> calendar. BAR 1609.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colouredpl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1659" y="116632"/>
            <a:ext cx="7060682" cy="6624736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Five year </a:t>
            </a:r>
            <a:r>
              <a:rPr lang="en-GB" dirty="0" err="1" smtClean="0"/>
              <a:t>Luni</a:t>
            </a:r>
            <a:r>
              <a:rPr lang="en-GB" dirty="0" smtClean="0"/>
              <a:t>-Solar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12 months of 30 or 29 days giving the </a:t>
            </a:r>
            <a:r>
              <a:rPr lang="en-GB" dirty="0" err="1" smtClean="0"/>
              <a:t>synodic</a:t>
            </a:r>
            <a:r>
              <a:rPr lang="en-GB" dirty="0" smtClean="0"/>
              <a:t> lunar (lunation) cycle of 29 1/2 (29.53) days and 355 days.</a:t>
            </a:r>
          </a:p>
          <a:p>
            <a:r>
              <a:rPr lang="en-GB" dirty="0" smtClean="0"/>
              <a:t>12 months repeated over 5 years to give 60 months.</a:t>
            </a:r>
          </a:p>
          <a:p>
            <a:r>
              <a:rPr lang="en-GB" dirty="0" smtClean="0"/>
              <a:t>An intercalary month of 30 days inserted every 30 months. Therefore two intercalary months in 5 years.</a:t>
            </a:r>
          </a:p>
          <a:p>
            <a:r>
              <a:rPr lang="en-GB" dirty="0" smtClean="0"/>
              <a:t>Therefore a total of 62 months, or 1835 days.</a:t>
            </a:r>
          </a:p>
          <a:p>
            <a:r>
              <a:rPr lang="en-GB" dirty="0" smtClean="0"/>
              <a:t>Five solar years is 5 x 365.242 days = 1826.21 days, so the Coligny Calendar is nearly 9 days (1835-1826.21= 8.79) in excess every 5 years.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zavequo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24392"/>
            <a:ext cx="3600400" cy="6809216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olmequo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6655" y="404664"/>
            <a:ext cx="8753675" cy="612068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simequos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9192" y="116632"/>
            <a:ext cx="7185616" cy="6624736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Clarifying some Basic (</a:t>
            </a:r>
            <a:r>
              <a:rPr lang="en-GB" dirty="0" err="1" smtClean="0"/>
              <a:t>Gaulish</a:t>
            </a:r>
            <a:r>
              <a:rPr lang="en-GB" dirty="0" smtClean="0"/>
              <a:t>)Terms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 is MIDI = month</a:t>
            </a:r>
          </a:p>
          <a:p>
            <a:r>
              <a:rPr lang="en-GB" dirty="0" smtClean="0"/>
              <a:t>EQVOS = horse – ‘The month of the Horse’,   approx.  July.  Horse pulls the sun chariot.</a:t>
            </a:r>
          </a:p>
          <a:p>
            <a:r>
              <a:rPr lang="en-GB" dirty="0" smtClean="0"/>
              <a:t>MAT or ANMAT = loosely  ‘Good’ and ‘not-Good’</a:t>
            </a:r>
          </a:p>
          <a:p>
            <a:r>
              <a:rPr lang="en-GB" dirty="0" smtClean="0"/>
              <a:t>ATENOUX = ‘Returning Nights’ or more correctly ‘Renewal’.</a:t>
            </a:r>
          </a:p>
          <a:p>
            <a:r>
              <a:rPr lang="en-GB" dirty="0" smtClean="0"/>
              <a:t>15 night/days from New to Full Moon, and 15 or 14 night/days in the ‘waning’ half.</a:t>
            </a:r>
          </a:p>
          <a:p>
            <a:r>
              <a:rPr lang="en-GB" dirty="0" smtClean="0"/>
              <a:t>Almost every day has notations of additional </a:t>
            </a:r>
            <a:r>
              <a:rPr lang="en-GB" dirty="0" smtClean="0"/>
              <a:t>information - </a:t>
            </a:r>
            <a:r>
              <a:rPr lang="en-GB" dirty="0" smtClean="0"/>
              <a:t>a form of technical Ephemeris (not planetary!). 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ATENOUX</a:t>
            </a:r>
            <a:br>
              <a:rPr lang="en-GB" dirty="0" smtClean="0"/>
            </a:br>
            <a:r>
              <a:rPr lang="en-GB" dirty="0" smtClean="0"/>
              <a:t>What is meant by ‘Renewal’?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Between day 16 and day 30 the dark of the moon is renewed – in the so-called </a:t>
            </a:r>
            <a:r>
              <a:rPr lang="en-GB" dirty="0" smtClean="0"/>
              <a:t>Waning, to be a New Moon.</a:t>
            </a:r>
            <a:endParaRPr lang="en-GB" dirty="0" smtClean="0"/>
          </a:p>
          <a:p>
            <a:r>
              <a:rPr lang="en-GB" dirty="0" smtClean="0"/>
              <a:t>So day 1, New Moon, completely dark, is the most ‘powerful’ day of the lunar month.</a:t>
            </a:r>
          </a:p>
          <a:p>
            <a:r>
              <a:rPr lang="en-GB" dirty="0" smtClean="0"/>
              <a:t>Between Day 1 and Day 15, Full Moon, it DISCHARGES its energy or power, in the so-called Waxing.</a:t>
            </a:r>
          </a:p>
          <a:p>
            <a:r>
              <a:rPr lang="en-GB" dirty="0" smtClean="0"/>
              <a:t>Day 8, the ‘waxing’ half moon is the most dynamic DISCHARGING day.</a:t>
            </a:r>
          </a:p>
          <a:p>
            <a:r>
              <a:rPr lang="en-GB" dirty="0" smtClean="0"/>
              <a:t>Day 15, the Full Moon, is sometimes called the scant moon.</a:t>
            </a:r>
          </a:p>
          <a:p>
            <a:r>
              <a:rPr lang="en-GB" dirty="0" smtClean="0"/>
              <a:t>Between Day 16 and Day 30, it RENEWS its power, like recharging a battery.</a:t>
            </a:r>
          </a:p>
          <a:p>
            <a:r>
              <a:rPr lang="en-GB" dirty="0" smtClean="0"/>
              <a:t>Day 23, the ‘waning’ half moon is the most dynamic RENEWAL day.</a:t>
            </a: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Comments by Classical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Caesar</a:t>
            </a:r>
          </a:p>
          <a:p>
            <a:r>
              <a:rPr lang="en-GB" dirty="0" smtClean="0"/>
              <a:t>Pliny</a:t>
            </a:r>
          </a:p>
          <a:p>
            <a:r>
              <a:rPr lang="en-GB" dirty="0" smtClean="0"/>
              <a:t>Tacitus</a:t>
            </a:r>
          </a:p>
          <a:p>
            <a:r>
              <a:rPr lang="en-GB" dirty="0" smtClean="0"/>
              <a:t>All emphasise the place of the Lunation Cycle in </a:t>
            </a:r>
            <a:r>
              <a:rPr lang="en-GB" dirty="0" err="1" smtClean="0"/>
              <a:t>Gaulish</a:t>
            </a:r>
            <a:r>
              <a:rPr lang="en-GB" dirty="0" smtClean="0"/>
              <a:t> culture.</a:t>
            </a:r>
          </a:p>
          <a:p>
            <a:r>
              <a:rPr lang="en-GB" dirty="0" smtClean="0"/>
              <a:t>Is the Coligny Calendar linked to the Druids? Please discuss!!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Debate about the Druids!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Must Reads....</a:t>
            </a:r>
          </a:p>
          <a:p>
            <a:r>
              <a:rPr lang="en-GB" dirty="0" smtClean="0"/>
              <a:t>Ronald Hutton, </a:t>
            </a:r>
            <a:r>
              <a:rPr lang="en-GB" i="1" dirty="0" smtClean="0"/>
              <a:t>Blood and Mistletoe: the History of the Druids in Britain, </a:t>
            </a:r>
            <a:r>
              <a:rPr lang="en-GB" dirty="0" smtClean="0"/>
              <a:t>490pp. Yale University Press, 2009.</a:t>
            </a:r>
          </a:p>
          <a:p>
            <a:r>
              <a:rPr lang="en-GB" dirty="0" smtClean="0"/>
              <a:t>Miranda </a:t>
            </a:r>
            <a:r>
              <a:rPr lang="en-GB" dirty="0" err="1" smtClean="0"/>
              <a:t>Aldhouse</a:t>
            </a:r>
            <a:r>
              <a:rPr lang="en-GB" dirty="0" smtClean="0"/>
              <a:t>-Green, </a:t>
            </a:r>
            <a:r>
              <a:rPr lang="en-GB" i="1" dirty="0" smtClean="0"/>
              <a:t>Caesar’s Druids: story of an ancient priesthood, </a:t>
            </a:r>
            <a:r>
              <a:rPr lang="en-GB" dirty="0" smtClean="0"/>
              <a:t>338pp. Yale University Press, 2010.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does this </a:t>
            </a:r>
            <a:r>
              <a:rPr lang="en-GB" dirty="0" err="1" smtClean="0"/>
              <a:t>Luni</a:t>
            </a:r>
            <a:r>
              <a:rPr lang="en-GB" dirty="0" smtClean="0"/>
              <a:t>-solar Calendar relate to the seasonal year? Where in the year is </a:t>
            </a:r>
            <a:r>
              <a:rPr lang="en-GB" dirty="0" err="1" smtClean="0"/>
              <a:t>Samonios</a:t>
            </a:r>
            <a:r>
              <a:rPr lang="en-GB" dirty="0" smtClean="0"/>
              <a:t> its start date?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 carried out a careful critical analysis of 8 academic accounts of this issue, including special attention to the translation of the </a:t>
            </a:r>
            <a:r>
              <a:rPr lang="en-GB" dirty="0" err="1" smtClean="0"/>
              <a:t>Gaulish</a:t>
            </a:r>
            <a:r>
              <a:rPr lang="en-GB" dirty="0" smtClean="0"/>
              <a:t> words for the months</a:t>
            </a:r>
          </a:p>
          <a:p>
            <a:r>
              <a:rPr lang="en-GB" dirty="0" smtClean="0"/>
              <a:t>Assuming the seasons reflected an agricultural year in mid-France, these are my conclusions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Meanings of the Months in an ?Agricultural Year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1. SAMONIOS – from root ‘Sam’ = summer, and ‘</a:t>
            </a:r>
            <a:r>
              <a:rPr lang="en-GB" dirty="0" err="1" smtClean="0"/>
              <a:t>onios</a:t>
            </a:r>
            <a:r>
              <a:rPr lang="en-GB" dirty="0" smtClean="0"/>
              <a:t>’, probably meaning ‘end of’. So, ‘End of Summer’.  ? Irish </a:t>
            </a:r>
            <a:r>
              <a:rPr lang="en-GB" dirty="0" err="1" smtClean="0"/>
              <a:t>Samhain</a:t>
            </a:r>
            <a:r>
              <a:rPr lang="en-GB" dirty="0" smtClean="0"/>
              <a:t>. </a:t>
            </a:r>
            <a:r>
              <a:rPr lang="en-GB" dirty="0" smtClean="0">
                <a:solidFill>
                  <a:srgbClr val="FF0000"/>
                </a:solidFill>
              </a:rPr>
              <a:t>Approx. November</a:t>
            </a:r>
            <a:endParaRPr lang="en-GB" dirty="0" smtClean="0"/>
          </a:p>
          <a:p>
            <a:r>
              <a:rPr lang="en-GB" dirty="0" smtClean="0"/>
              <a:t>2. DUMANNOS – from root ‘</a:t>
            </a:r>
            <a:r>
              <a:rPr lang="en-GB" dirty="0" err="1" smtClean="0"/>
              <a:t>Dhu</a:t>
            </a:r>
            <a:r>
              <a:rPr lang="en-GB" dirty="0" smtClean="0"/>
              <a:t>’ = dark, </a:t>
            </a:r>
            <a:r>
              <a:rPr lang="en-GB" dirty="0" err="1" smtClean="0"/>
              <a:t>smokey</a:t>
            </a:r>
            <a:r>
              <a:rPr lang="en-GB" dirty="0" smtClean="0"/>
              <a:t>, probably meaning, ‘The Dark Month’. </a:t>
            </a:r>
            <a:r>
              <a:rPr lang="en-GB" dirty="0" smtClean="0">
                <a:solidFill>
                  <a:srgbClr val="FF0000"/>
                </a:solidFill>
              </a:rPr>
              <a:t>Approx. December</a:t>
            </a:r>
            <a:endParaRPr lang="en-GB" dirty="0" smtClean="0"/>
          </a:p>
          <a:p>
            <a:r>
              <a:rPr lang="en-GB" dirty="0" smtClean="0"/>
              <a:t>3. RIVROS – from root  ‘Rev’ = frost, ice , probably meaning, ‘The Month of frost and ice.’   </a:t>
            </a:r>
            <a:r>
              <a:rPr lang="en-GB" dirty="0" smtClean="0">
                <a:solidFill>
                  <a:srgbClr val="FF0000"/>
                </a:solidFill>
              </a:rPr>
              <a:t>Approx. January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4. ANAGANTIO – from opposite of root ‘ago’ = I go or I do, so probably meaning, ‘The Month of not doing/going out’. Note human activity. </a:t>
            </a:r>
            <a:r>
              <a:rPr lang="en-GB" dirty="0" smtClean="0">
                <a:solidFill>
                  <a:srgbClr val="FF0000"/>
                </a:solidFill>
              </a:rPr>
              <a:t>Approx. February</a:t>
            </a:r>
            <a:endParaRPr lang="en-GB" dirty="0" smtClean="0"/>
          </a:p>
          <a:p>
            <a:r>
              <a:rPr lang="en-GB" dirty="0" smtClean="0"/>
              <a:t>5. OGRONNIOS – from root ‘</a:t>
            </a:r>
            <a:r>
              <a:rPr lang="en-GB" dirty="0" err="1" smtClean="0"/>
              <a:t>ougrou</a:t>
            </a:r>
            <a:r>
              <a:rPr lang="en-GB" dirty="0" smtClean="0"/>
              <a:t>’ = cold and ‘</a:t>
            </a:r>
            <a:r>
              <a:rPr lang="en-GB" dirty="0" err="1" smtClean="0"/>
              <a:t>onios</a:t>
            </a:r>
            <a:r>
              <a:rPr lang="en-GB" dirty="0" smtClean="0"/>
              <a:t>’ = end of, so probably meaning, ‘Month of the End of Cold.’  </a:t>
            </a:r>
            <a:r>
              <a:rPr lang="en-GB" dirty="0" smtClean="0">
                <a:solidFill>
                  <a:srgbClr val="FF0000"/>
                </a:solidFill>
              </a:rPr>
              <a:t>Approx. March</a:t>
            </a:r>
            <a:endParaRPr lang="en-GB" dirty="0" smtClean="0"/>
          </a:p>
          <a:p>
            <a:r>
              <a:rPr lang="en-GB" dirty="0" smtClean="0"/>
              <a:t>6. CUTIOS – from root ‘cut’ = dock or shorten, so probably meaning, ‘The month of shortening (nights).’ </a:t>
            </a:r>
            <a:r>
              <a:rPr lang="en-GB" dirty="0" smtClean="0">
                <a:solidFill>
                  <a:srgbClr val="FF0000"/>
                </a:solidFill>
              </a:rPr>
              <a:t>Approx. April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second half of the year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7. GIAMONIOS - from root ‘</a:t>
            </a:r>
            <a:r>
              <a:rPr lang="en-GB" dirty="0" err="1" smtClean="0"/>
              <a:t>giamo</a:t>
            </a:r>
            <a:r>
              <a:rPr lang="en-GB" dirty="0" smtClean="0"/>
              <a:t>’ = winter and ‘</a:t>
            </a:r>
            <a:r>
              <a:rPr lang="en-GB" dirty="0" err="1" smtClean="0"/>
              <a:t>onios</a:t>
            </a:r>
            <a:r>
              <a:rPr lang="en-GB" dirty="0" smtClean="0"/>
              <a:t>’ = ‘end of’, so probably meaning ‘End of Winter’  </a:t>
            </a:r>
            <a:r>
              <a:rPr lang="en-GB" dirty="0" smtClean="0">
                <a:solidFill>
                  <a:srgbClr val="FF0000"/>
                </a:solidFill>
              </a:rPr>
              <a:t>Approx. May</a:t>
            </a:r>
            <a:r>
              <a:rPr lang="en-GB" dirty="0" smtClean="0"/>
              <a:t> </a:t>
            </a:r>
          </a:p>
          <a:p>
            <a:r>
              <a:rPr lang="en-GB" dirty="0" smtClean="0"/>
              <a:t>8. SEMIVISSONA – composite word with roots ‘semi’ = summer or half, ‘</a:t>
            </a:r>
            <a:r>
              <a:rPr lang="en-GB" dirty="0" err="1" smtClean="0"/>
              <a:t>uis’</a:t>
            </a:r>
            <a:r>
              <a:rPr lang="en-GB" dirty="0" smtClean="0"/>
              <a:t> ‘</a:t>
            </a:r>
            <a:r>
              <a:rPr lang="en-GB" dirty="0" err="1" smtClean="0"/>
              <a:t>sona</a:t>
            </a:r>
            <a:r>
              <a:rPr lang="en-GB" dirty="0" smtClean="0"/>
              <a:t>’ = spring or sun, so probably meaning ? ‘Month of half summer/semi spring’. </a:t>
            </a:r>
            <a:r>
              <a:rPr lang="en-GB" dirty="0" smtClean="0">
                <a:solidFill>
                  <a:srgbClr val="FF0000"/>
                </a:solidFill>
              </a:rPr>
              <a:t>Approx. June</a:t>
            </a:r>
          </a:p>
          <a:p>
            <a:r>
              <a:rPr lang="en-GB" dirty="0" smtClean="0"/>
              <a:t>9. EQUOS – from root ‘</a:t>
            </a:r>
            <a:r>
              <a:rPr lang="en-GB" dirty="0" err="1" smtClean="0"/>
              <a:t>ekos</a:t>
            </a:r>
            <a:r>
              <a:rPr lang="en-GB" dirty="0" smtClean="0"/>
              <a:t>’ = horse, probably meaning ‘The Month of the Horse’. </a:t>
            </a:r>
            <a:r>
              <a:rPr lang="en-GB" dirty="0" smtClean="0">
                <a:solidFill>
                  <a:srgbClr val="FF0000"/>
                </a:solidFill>
              </a:rPr>
              <a:t>Approx. July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trundhol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828" y="260648"/>
            <a:ext cx="8744598" cy="6408712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horseco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33900" y="332656"/>
            <a:ext cx="6664794" cy="5832648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10. ELEMBIVOS – from roots ‘el’ = I drive/move, ‘</a:t>
            </a:r>
            <a:r>
              <a:rPr lang="en-GB" dirty="0" err="1" smtClean="0"/>
              <a:t>emb</a:t>
            </a:r>
            <a:r>
              <a:rPr lang="en-GB" dirty="0" smtClean="0"/>
              <a:t>’ = rain cloud and ‘</a:t>
            </a:r>
            <a:r>
              <a:rPr lang="en-GB" dirty="0" err="1" smtClean="0"/>
              <a:t>ivos</a:t>
            </a:r>
            <a:r>
              <a:rPr lang="en-GB" dirty="0" smtClean="0"/>
              <a:t>’ = feast, so probably meaning ‘The Feast of driving away the Rain’. 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Note human activity. </a:t>
            </a:r>
            <a:r>
              <a:rPr lang="en-GB" dirty="0" smtClean="0">
                <a:solidFill>
                  <a:srgbClr val="FF0000"/>
                </a:solidFill>
              </a:rPr>
              <a:t>Approx. August</a:t>
            </a:r>
          </a:p>
          <a:p>
            <a:r>
              <a:rPr lang="en-GB" dirty="0" smtClean="0"/>
              <a:t>11. AEDRINIOS – from root ‘</a:t>
            </a:r>
            <a:r>
              <a:rPr lang="en-GB" dirty="0" err="1" smtClean="0"/>
              <a:t>aidh</a:t>
            </a:r>
            <a:r>
              <a:rPr lang="en-GB" dirty="0" smtClean="0"/>
              <a:t>’ = burn, heat, ‘</a:t>
            </a:r>
            <a:r>
              <a:rPr lang="en-GB" dirty="0" err="1" smtClean="0"/>
              <a:t>inios</a:t>
            </a:r>
            <a:r>
              <a:rPr lang="en-GB" dirty="0" smtClean="0"/>
              <a:t>’ = end of, probably meaning, ‘The End of the Heat’. </a:t>
            </a:r>
            <a:r>
              <a:rPr lang="en-GB" dirty="0" smtClean="0">
                <a:solidFill>
                  <a:srgbClr val="FF0000"/>
                </a:solidFill>
              </a:rPr>
              <a:t> Approx. September</a:t>
            </a:r>
          </a:p>
          <a:p>
            <a:r>
              <a:rPr lang="en-GB" dirty="0" smtClean="0"/>
              <a:t>12. CANTLOS – from root ‘</a:t>
            </a:r>
            <a:r>
              <a:rPr lang="en-GB" dirty="0" err="1" smtClean="0"/>
              <a:t>kantlo</a:t>
            </a:r>
            <a:r>
              <a:rPr lang="en-GB" dirty="0" smtClean="0"/>
              <a:t>’ = singing, so probably meaning, ‘The Month of Singing’. Note human activity. </a:t>
            </a:r>
            <a:r>
              <a:rPr lang="en-GB" dirty="0" smtClean="0">
                <a:solidFill>
                  <a:srgbClr val="FF0000"/>
                </a:solidFill>
              </a:rPr>
              <a:t>Approx. October</a:t>
            </a:r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Significance of MAT and ANMAT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matanma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163" y="260648"/>
            <a:ext cx="8450541" cy="6264696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MAT and ANMAT refer not to the status of 30 or 29 days but something about the general characteristic of the month as </a:t>
            </a:r>
            <a:r>
              <a:rPr lang="en-GB" dirty="0" smtClean="0"/>
              <a:t>being GOOD (?Strong </a:t>
            </a:r>
            <a:r>
              <a:rPr lang="en-GB" dirty="0" smtClean="0"/>
              <a:t>or </a:t>
            </a:r>
            <a:r>
              <a:rPr lang="en-GB" dirty="0" smtClean="0"/>
              <a:t>Secure) or NOT-GOOD (?Weak or Vulnerable).</a:t>
            </a:r>
            <a:endParaRPr lang="en-GB" dirty="0" smtClean="0"/>
          </a:p>
          <a:p>
            <a:r>
              <a:rPr lang="en-GB" dirty="0" smtClean="0"/>
              <a:t>These are all features of the agricultural year</a:t>
            </a:r>
          </a:p>
          <a:p>
            <a:r>
              <a:rPr lang="en-GB" dirty="0" smtClean="0"/>
              <a:t>So SEMIVISONNA (June) is a strong month (MAT), whereas EQUOS (July) is the most vulnerable month (ANMAT) in the year.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simequos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67612" y="566928"/>
            <a:ext cx="6208776" cy="5724144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Exchange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Strong MAT months gift strong lunar days to weaker ANMAT months and receive a weaker day in exchange.</a:t>
            </a:r>
          </a:p>
          <a:p>
            <a:r>
              <a:rPr lang="en-GB" dirty="0" smtClean="0"/>
              <a:t>The pattern of Exchange Days directly reflects the key features of the power of the Lunation Cycle.</a:t>
            </a:r>
          </a:p>
          <a:p>
            <a:r>
              <a:rPr lang="en-GB" dirty="0" smtClean="0"/>
              <a:t>Does this process strengthen the weaker/more vulnerable month? It appears so.</a:t>
            </a:r>
          </a:p>
          <a:p>
            <a:r>
              <a:rPr lang="en-GB" dirty="0" smtClean="0"/>
              <a:t>Is it a scheme of directly influencing the status and significance of specific months? It appears so.</a:t>
            </a: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exchangedayssamdu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29737" y="0"/>
            <a:ext cx="50845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of Christmas and January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January 26</a:t>
            </a:r>
            <a:r>
              <a:rPr lang="en-GB" baseline="30000" dirty="0" smtClean="0"/>
              <a:t>th</a:t>
            </a:r>
            <a:r>
              <a:rPr lang="en-GB" dirty="0" smtClean="0"/>
              <a:t>  is one of the most miserable days in our contemporary calendar</a:t>
            </a:r>
          </a:p>
          <a:p>
            <a:r>
              <a:rPr lang="en-GB" dirty="0" smtClean="0"/>
              <a:t>Suppose we swapped it for December 26</a:t>
            </a:r>
            <a:r>
              <a:rPr lang="en-GB" baseline="30000" dirty="0" smtClean="0"/>
              <a:t>th</a:t>
            </a:r>
            <a:r>
              <a:rPr lang="en-GB" dirty="0" smtClean="0"/>
              <a:t>, Boxing Day, one of the most festive days in the year</a:t>
            </a:r>
          </a:p>
          <a:p>
            <a:r>
              <a:rPr lang="en-GB" dirty="0" smtClean="0"/>
              <a:t>What would happen in December and January?</a:t>
            </a:r>
          </a:p>
          <a:p>
            <a:r>
              <a:rPr lang="en-GB" dirty="0" smtClean="0"/>
              <a:t>That’s what the </a:t>
            </a:r>
            <a:r>
              <a:rPr lang="en-GB" dirty="0" err="1" smtClean="0"/>
              <a:t>Gauls</a:t>
            </a:r>
            <a:r>
              <a:rPr lang="en-GB" dirty="0" smtClean="0"/>
              <a:t> were up to!</a:t>
            </a:r>
            <a:endParaRPr lang="en-GB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exchequosim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76331" y="0"/>
            <a:ext cx="459133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histogra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829" y="1556792"/>
            <a:ext cx="8876342" cy="3744416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Two Intercalary Months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colouredpl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7063" y="684657"/>
            <a:ext cx="5849874" cy="5488686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realintercalari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15399" y="0"/>
            <a:ext cx="531320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int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03753" y="188639"/>
            <a:ext cx="7140655" cy="6671467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intercalaryconstructi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22526" y="168021"/>
            <a:ext cx="5298948" cy="6521958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intercalary month is based on the principle of ‘One Month per Day’ (OMPD)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 what is the role of an Intercalary Month?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It injects 30 days into the Calendar to allow the </a:t>
            </a:r>
            <a:r>
              <a:rPr lang="en-GB" dirty="0" err="1" smtClean="0"/>
              <a:t>lunations</a:t>
            </a:r>
            <a:r>
              <a:rPr lang="en-GB" dirty="0" smtClean="0"/>
              <a:t> to ‘catch up’ with the Solar Year.</a:t>
            </a:r>
          </a:p>
          <a:p>
            <a:r>
              <a:rPr lang="en-GB" dirty="0" smtClean="0"/>
              <a:t>But it is an intrusion into the smooth running of the 12 month lunar calendar</a:t>
            </a:r>
          </a:p>
          <a:p>
            <a:r>
              <a:rPr lang="en-GB" dirty="0" smtClean="0"/>
              <a:t>The first month after the intercalation has been displaced forwards by 30 days</a:t>
            </a:r>
          </a:p>
          <a:p>
            <a:r>
              <a:rPr lang="en-GB" dirty="0" smtClean="0"/>
              <a:t>To compensate for this, each month for the first 12 months after the Intercalation, retrogrades the six days around the two half moons and all the </a:t>
            </a:r>
            <a:r>
              <a:rPr lang="en-GB" dirty="0" err="1" smtClean="0"/>
              <a:t>Ivos</a:t>
            </a:r>
            <a:r>
              <a:rPr lang="en-GB" dirty="0" smtClean="0"/>
              <a:t> (feast) days into the previous </a:t>
            </a:r>
            <a:r>
              <a:rPr lang="en-GB" dirty="0" smtClean="0"/>
              <a:t>month</a:t>
            </a:r>
          </a:p>
          <a:p>
            <a:r>
              <a:rPr lang="en-GB" dirty="0" smtClean="0"/>
              <a:t>A powerful example of the principle of correspondence</a:t>
            </a:r>
            <a:endParaRPr lang="en-GB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retrogradation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30600" y="0"/>
            <a:ext cx="52828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73873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intercalary month may also carry the mechanism to reduce the 1835 days of the 5 year lunar  calendar by 8.79 days to be in synch with the 1826.21 days of 5 solar years....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 </a:t>
            </a:r>
            <a:endParaRPr lang="en-GB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int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04796" y="0"/>
            <a:ext cx="4534407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Principle of OMPD applied to all months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For any MAT month Day 1 is linked to </a:t>
            </a:r>
            <a:r>
              <a:rPr lang="en-GB" dirty="0" err="1" smtClean="0"/>
              <a:t>Samonios</a:t>
            </a:r>
            <a:r>
              <a:rPr lang="en-GB" dirty="0" smtClean="0"/>
              <a:t>, the first month, Day 12 to </a:t>
            </a:r>
            <a:r>
              <a:rPr lang="en-GB" dirty="0" err="1" smtClean="0"/>
              <a:t>Cantlos</a:t>
            </a:r>
            <a:r>
              <a:rPr lang="en-GB" dirty="0" smtClean="0"/>
              <a:t>, the 12</a:t>
            </a:r>
            <a:r>
              <a:rPr lang="en-GB" baseline="30000" dirty="0" smtClean="0"/>
              <a:t>th</a:t>
            </a:r>
            <a:r>
              <a:rPr lang="en-GB" dirty="0" smtClean="0"/>
              <a:t> month</a:t>
            </a:r>
          </a:p>
          <a:p>
            <a:r>
              <a:rPr lang="en-GB" dirty="0" smtClean="0"/>
              <a:t>Day 13 begins a new 12 month cycle and is therefore linked again to </a:t>
            </a:r>
            <a:r>
              <a:rPr lang="en-GB" dirty="0" err="1" smtClean="0"/>
              <a:t>Samonios</a:t>
            </a:r>
            <a:endParaRPr lang="en-GB" dirty="0" smtClean="0"/>
          </a:p>
          <a:p>
            <a:r>
              <a:rPr lang="en-GB" dirty="0" smtClean="0"/>
              <a:t>Day 25, 12 month/days later is again linked to </a:t>
            </a:r>
            <a:r>
              <a:rPr lang="en-GB" dirty="0" err="1" smtClean="0"/>
              <a:t>Samonios</a:t>
            </a:r>
            <a:r>
              <a:rPr lang="en-GB" dirty="0" smtClean="0"/>
              <a:t>, and Day 30, the last day of the month is linked to </a:t>
            </a:r>
            <a:r>
              <a:rPr lang="en-GB" dirty="0" err="1" smtClean="0"/>
              <a:t>Cutios</a:t>
            </a:r>
            <a:r>
              <a:rPr lang="en-GB" dirty="0" smtClean="0"/>
              <a:t>, the 6</a:t>
            </a:r>
            <a:r>
              <a:rPr lang="en-GB" baseline="30000" dirty="0" smtClean="0"/>
              <a:t>th</a:t>
            </a:r>
            <a:r>
              <a:rPr lang="en-GB" dirty="0" smtClean="0"/>
              <a:t> month.</a:t>
            </a:r>
          </a:p>
          <a:p>
            <a:r>
              <a:rPr lang="en-GB" dirty="0" smtClean="0"/>
              <a:t>So each day consistently links, presumably through the principle of correspondence, to a specific month</a:t>
            </a:r>
            <a:r>
              <a:rPr lang="en-GB" dirty="0" smtClean="0"/>
              <a:t>.</a:t>
            </a:r>
          </a:p>
          <a:p>
            <a:r>
              <a:rPr lang="en-GB" dirty="0" smtClean="0"/>
              <a:t>Like the correspondence of the 12 days of Christmas!!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 smtClean="0"/>
              <a:t>principle allows an </a:t>
            </a:r>
            <a:r>
              <a:rPr lang="en-GB" dirty="0" smtClean="0"/>
              <a:t>‘Information Ephemeris’ to influence the month and the day with specific contrived information. </a:t>
            </a:r>
            <a:endParaRPr lang="en-GB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ompdmonth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01237" y="0"/>
            <a:ext cx="374152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Some of the Additional OMPD </a:t>
            </a:r>
            <a:r>
              <a:rPr lang="en-GB" dirty="0" smtClean="0"/>
              <a:t>notations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 days</a:t>
            </a:r>
          </a:p>
          <a:p>
            <a:r>
              <a:rPr lang="en-GB" dirty="0" smtClean="0"/>
              <a:t>D AMB days</a:t>
            </a:r>
          </a:p>
          <a:p>
            <a:r>
              <a:rPr lang="en-GB" dirty="0" smtClean="0"/>
              <a:t>PRINNI LOUDIN and PRINNI LAGET days</a:t>
            </a:r>
          </a:p>
          <a:p>
            <a:r>
              <a:rPr lang="en-GB" dirty="0" smtClean="0"/>
              <a:t>NS DS days</a:t>
            </a:r>
          </a:p>
          <a:p>
            <a:r>
              <a:rPr lang="en-GB" dirty="0" smtClean="0"/>
              <a:t>N INIS R days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Triplicities</a:t>
            </a:r>
            <a:endParaRPr lang="en-GB" dirty="0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notationran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32219" y="0"/>
            <a:ext cx="627956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simequos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67612" y="566928"/>
            <a:ext cx="6208776" cy="5724144"/>
          </a:xfrm>
          <a:prstGeom prst="rect">
            <a:avLst/>
          </a:prstGeom>
        </p:spPr>
      </p:pic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Now for the human element!</a:t>
            </a:r>
            <a:br>
              <a:rPr lang="en-GB" dirty="0" smtClean="0"/>
            </a:br>
            <a:r>
              <a:rPr lang="en-GB" dirty="0" smtClean="0"/>
              <a:t>Participation...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IVOS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IVOS, from root ‘</a:t>
            </a:r>
            <a:r>
              <a:rPr lang="en-GB" dirty="0" err="1" smtClean="0"/>
              <a:t>ivo</a:t>
            </a:r>
            <a:r>
              <a:rPr lang="en-GB" dirty="0" smtClean="0"/>
              <a:t>’ = I drink, means feast day.</a:t>
            </a:r>
          </a:p>
          <a:p>
            <a:r>
              <a:rPr lang="en-GB" dirty="0" smtClean="0"/>
              <a:t>IVOS days are found in series or bands spanning the last few days of one month and the first few days of the next</a:t>
            </a:r>
          </a:p>
          <a:p>
            <a:r>
              <a:rPr lang="en-GB" dirty="0" smtClean="0"/>
              <a:t>Do they provide a ritual way of seeing in or strengthening the New Moon of the second month?</a:t>
            </a:r>
          </a:p>
          <a:p>
            <a:r>
              <a:rPr lang="en-GB" dirty="0" smtClean="0"/>
              <a:t>Their positions in the Calendar are very indicative of a human presence and active participation.</a:t>
            </a:r>
            <a:endParaRPr lang="en-GB" dirty="0"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ivosday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3" y="237702"/>
            <a:ext cx="8896891" cy="6359650"/>
          </a:xfrm>
          <a:prstGeom prst="rect">
            <a:avLst/>
          </a:prstGeom>
        </p:spPr>
      </p:pic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 Final Flourish!</a:t>
            </a:r>
            <a:br>
              <a:rPr lang="en-GB" dirty="0" smtClean="0"/>
            </a:br>
            <a:r>
              <a:rPr lang="en-GB" dirty="0" smtClean="0"/>
              <a:t>The Month of EQUOS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olmequo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6655" y="404664"/>
            <a:ext cx="8650690" cy="6048672"/>
          </a:xfrm>
          <a:prstGeom prst="rect">
            <a:avLst/>
          </a:prstGeom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olignysupportrfequo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62607" y="0"/>
            <a:ext cx="441878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and 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unique indigenous </a:t>
            </a:r>
            <a:r>
              <a:rPr lang="en-GB" dirty="0" err="1" smtClean="0"/>
              <a:t>Luni</a:t>
            </a:r>
            <a:r>
              <a:rPr lang="en-GB" dirty="0" smtClean="0"/>
              <a:t>-solar calendar with no precedent in the Classical world</a:t>
            </a:r>
          </a:p>
          <a:p>
            <a:r>
              <a:rPr lang="en-GB" dirty="0" smtClean="0"/>
              <a:t>It is derived from a tight representation of the lunation cycle, but it is totally detached from the actual astronomical lunar cycle</a:t>
            </a:r>
          </a:p>
          <a:p>
            <a:r>
              <a:rPr lang="en-GB" dirty="0" smtClean="0"/>
              <a:t>Through intercalations over 5 years it loosely follows the seasons but has no direct contact with the annual solar festivals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4006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It values the different phases of the lunation as characteristics to be applied to the calendar</a:t>
            </a:r>
          </a:p>
          <a:p>
            <a:r>
              <a:rPr lang="en-GB" dirty="0" smtClean="0"/>
              <a:t>It recognises strong and less strong months and applies this distinction to the agricultural year</a:t>
            </a:r>
          </a:p>
          <a:p>
            <a:r>
              <a:rPr lang="en-GB" dirty="0" smtClean="0"/>
              <a:t>It applies through the contrivances of exchange days, </a:t>
            </a:r>
            <a:r>
              <a:rPr lang="en-GB" dirty="0" err="1" smtClean="0"/>
              <a:t>retrogrations</a:t>
            </a:r>
            <a:r>
              <a:rPr lang="en-GB" dirty="0" smtClean="0"/>
              <a:t>, </a:t>
            </a:r>
            <a:r>
              <a:rPr lang="en-GB" dirty="0" err="1" smtClean="0"/>
              <a:t>recapitualation</a:t>
            </a:r>
            <a:r>
              <a:rPr lang="en-GB" dirty="0" smtClean="0"/>
              <a:t>, and differing lunar series to support less strong months so as to apparently ameliorate the vicissitudes of the agricultural year and maximise the likelihood of a successful harvest</a:t>
            </a:r>
          </a:p>
          <a:p>
            <a:r>
              <a:rPr lang="en-GB" dirty="0" smtClean="0"/>
              <a:t>It uses strategically placed Feast days to assist these processes</a:t>
            </a:r>
          </a:p>
          <a:p>
            <a:r>
              <a:rPr lang="en-GB" dirty="0" smtClean="0"/>
              <a:t>It strongly uses the principle of correspondence</a:t>
            </a:r>
          </a:p>
          <a:p>
            <a:r>
              <a:rPr lang="en-GB" dirty="0" smtClean="0"/>
              <a:t>It is a superb example of cultural astronomy and astrology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 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2508</TotalTime>
  <Words>2068</Words>
  <Application>Microsoft Office PowerPoint</Application>
  <PresentationFormat>On-screen Show (4:3)</PresentationFormat>
  <Paragraphs>143</Paragraphs>
  <Slides>66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66</vt:i4>
      </vt:variant>
    </vt:vector>
  </HeadingPairs>
  <TitlesOfParts>
    <vt:vector size="67" baseType="lpstr">
      <vt:lpstr>Office Theme</vt:lpstr>
      <vt:lpstr>THE COLIGNY CALENDAR:  an introduction</vt:lpstr>
      <vt:lpstr>THE COLIGNY CALENDAR: a radical re-appraisal </vt:lpstr>
      <vt:lpstr>My Journey to the Coligny Calendar</vt:lpstr>
      <vt:lpstr>The finding of the Calendar in 1897</vt:lpstr>
      <vt:lpstr>But this was not the first Gaulish Calendar...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Some Findings</vt:lpstr>
      <vt:lpstr>Some Key Authors since 1920</vt:lpstr>
      <vt:lpstr>Slide 19</vt:lpstr>
      <vt:lpstr>A Five year Luni-Solar Structure</vt:lpstr>
      <vt:lpstr>Slide 21</vt:lpstr>
      <vt:lpstr>Slide 22</vt:lpstr>
      <vt:lpstr>Slide 23</vt:lpstr>
      <vt:lpstr>Clarifying some Basic (Gaulish)Terms</vt:lpstr>
      <vt:lpstr>ATENOUX What is meant by ‘Renewal’?</vt:lpstr>
      <vt:lpstr>Comments by Classical Authors</vt:lpstr>
      <vt:lpstr>The Debate about the Druids!</vt:lpstr>
      <vt:lpstr>How does this Luni-solar Calendar relate to the seasonal year? Where in the year is Samonios its start date?</vt:lpstr>
      <vt:lpstr>The Meanings of the Months in an ?Agricultural Year</vt:lpstr>
      <vt:lpstr>Slide 30</vt:lpstr>
      <vt:lpstr>The second half of the year</vt:lpstr>
      <vt:lpstr>Slide 32</vt:lpstr>
      <vt:lpstr>Slide 33</vt:lpstr>
      <vt:lpstr>Slide 34</vt:lpstr>
      <vt:lpstr>The Significance of MAT and ANMAT</vt:lpstr>
      <vt:lpstr>Slide 36</vt:lpstr>
      <vt:lpstr>Slide 37</vt:lpstr>
      <vt:lpstr>Slide 38</vt:lpstr>
      <vt:lpstr>Exchange Days</vt:lpstr>
      <vt:lpstr>Slide 40</vt:lpstr>
      <vt:lpstr>Think of Christmas and January</vt:lpstr>
      <vt:lpstr>Slide 42</vt:lpstr>
      <vt:lpstr>Slide 43</vt:lpstr>
      <vt:lpstr>The Two Intercalary Months</vt:lpstr>
      <vt:lpstr>Slide 45</vt:lpstr>
      <vt:lpstr>Slide 46</vt:lpstr>
      <vt:lpstr>Slide 47</vt:lpstr>
      <vt:lpstr>Slide 48</vt:lpstr>
      <vt:lpstr>The intercalary month is based on the principle of ‘One Month per Day’ (OMPD)</vt:lpstr>
      <vt:lpstr>So what is the role of an Intercalary Month?</vt:lpstr>
      <vt:lpstr>Slide 51</vt:lpstr>
      <vt:lpstr>The intercalary month may also carry the mechanism to reduce the 1835 days of the 5 year lunar  calendar by 8.79 days to be in synch with the 1826.21 days of 5 solar years....</vt:lpstr>
      <vt:lpstr>Slide 53</vt:lpstr>
      <vt:lpstr>The Principle of OMPD applied to all months</vt:lpstr>
      <vt:lpstr>Slide 55</vt:lpstr>
      <vt:lpstr>Some of the Additional OMPD notations</vt:lpstr>
      <vt:lpstr>Slide 57</vt:lpstr>
      <vt:lpstr>Slide 58</vt:lpstr>
      <vt:lpstr>Now for the human element! Participation...</vt:lpstr>
      <vt:lpstr>IVOS Days</vt:lpstr>
      <vt:lpstr>Slide 61</vt:lpstr>
      <vt:lpstr>A Final Flourish! The Month of EQUOS</vt:lpstr>
      <vt:lpstr>Slide 63</vt:lpstr>
      <vt:lpstr>Slide 64</vt:lpstr>
      <vt:lpstr>Summary and Conclusions</vt:lpstr>
      <vt:lpstr>Slide 66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COLIGNY CALENDAR:  an introduction</dc:title>
  <dc:creator>thorley</dc:creator>
  <cp:lastModifiedBy>thorley</cp:lastModifiedBy>
  <cp:revision>30</cp:revision>
  <dcterms:created xsi:type="dcterms:W3CDTF">2014-06-16T16:28:00Z</dcterms:created>
  <dcterms:modified xsi:type="dcterms:W3CDTF">2014-06-24T22:57:38Z</dcterms:modified>
</cp:coreProperties>
</file>