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60" r:id="rId4"/>
    <p:sldId id="261" r:id="rId5"/>
    <p:sldId id="262" r:id="rId6"/>
    <p:sldId id="263" r:id="rId7"/>
    <p:sldId id="264" r:id="rId8"/>
    <p:sldId id="265" r:id="rId9"/>
    <p:sldId id="266" r:id="rId10"/>
    <p:sldId id="267" r:id="rId11"/>
    <p:sldId id="268" r:id="rId12"/>
    <p:sldId id="274"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7740E8-CA51-E8AC-1161-275FA0BD013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8B9E49BE-AF41-CEE4-4F21-FC544369BA1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BDE584D3-96F2-4EB5-AEE6-815131116760}" type="datetime1">
              <a:rPr lang="en-GB"/>
              <a:pPr lvl="0"/>
              <a:t>12/10/2025</a:t>
            </a:fld>
            <a:endParaRPr lang="en-GB"/>
          </a:p>
        </p:txBody>
      </p:sp>
      <p:sp>
        <p:nvSpPr>
          <p:cNvPr id="4" name="Slide Image Placeholder 3">
            <a:extLst>
              <a:ext uri="{FF2B5EF4-FFF2-40B4-BE49-F238E27FC236}">
                <a16:creationId xmlns:a16="http://schemas.microsoft.com/office/drawing/2014/main" id="{52425725-0611-4093-0827-64DB219A71EA}"/>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49EDDF9-4C5B-CEC6-DD5D-06250A70D63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5DCD3A93-4AD6-9FFE-1F24-53966D0F4B1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5C3E8DD7-4FF1-A8C1-EB10-36782F0B1CC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3E02A82-1221-4DAC-840C-17BBCE1449D5}" type="slidenum">
              <a:t>‹#›</a:t>
            </a:fld>
            <a:endParaRPr lang="en-GB"/>
          </a:p>
        </p:txBody>
      </p:sp>
    </p:spTree>
    <p:extLst>
      <p:ext uri="{BB962C8B-B14F-4D97-AF65-F5344CB8AC3E}">
        <p14:creationId xmlns:p14="http://schemas.microsoft.com/office/powerpoint/2010/main" val="3362535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7846B4-FA63-88E4-1C79-154C8DC52A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88275A-5912-C3C6-E4D9-BEFEA221C1F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7F339D9-DEA0-1081-F479-BF10FEDE07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F473ADD-7EBC-46AF-86C3-9D4E55023FE3}" type="slidenum">
              <a:t>7</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005A-8CA1-BDA9-9442-F15B301A5A74}"/>
              </a:ext>
            </a:extLst>
          </p:cNvPr>
          <p:cNvSpPr txBox="1">
            <a:spLocks noGrp="1"/>
          </p:cNvSpPr>
          <p:nvPr>
            <p:ph type="ctrTitle"/>
          </p:nvPr>
        </p:nvSpPr>
        <p:spPr>
          <a:xfrm>
            <a:off x="2301919" y="1122361"/>
            <a:ext cx="7588157" cy="2621155"/>
          </a:xfrm>
        </p:spPr>
        <p:txBody>
          <a:bodyPr anchor="b" anchorCtr="1"/>
          <a:lstStyle>
            <a:lvl1pPr algn="ctr">
              <a:defRPr sz="4000"/>
            </a:lvl1pPr>
          </a:lstStyle>
          <a:p>
            <a:pPr lvl="0"/>
            <a:r>
              <a:rPr lang="en-US"/>
              <a:t>Click to edit Master title style</a:t>
            </a:r>
          </a:p>
        </p:txBody>
      </p:sp>
      <p:sp>
        <p:nvSpPr>
          <p:cNvPr id="3" name="Subtitle 2">
            <a:extLst>
              <a:ext uri="{FF2B5EF4-FFF2-40B4-BE49-F238E27FC236}">
                <a16:creationId xmlns:a16="http://schemas.microsoft.com/office/drawing/2014/main" id="{DA32020C-8E36-06E2-595C-249C556890E6}"/>
              </a:ext>
            </a:extLst>
          </p:cNvPr>
          <p:cNvSpPr txBox="1">
            <a:spLocks noGrp="1"/>
          </p:cNvSpPr>
          <p:nvPr>
            <p:ph type="subTitle" idx="1"/>
          </p:nvPr>
        </p:nvSpPr>
        <p:spPr>
          <a:xfrm>
            <a:off x="2301919" y="3843707"/>
            <a:ext cx="7588157" cy="1414092"/>
          </a:xfrm>
        </p:spPr>
        <p:txBody>
          <a:bodyPr anchorCtr="1"/>
          <a:lstStyle>
            <a:lvl1pPr marL="0" indent="0" algn="ctr">
              <a:buNone/>
              <a:defRPr sz="1800"/>
            </a:lvl1pPr>
          </a:lstStyle>
          <a:p>
            <a:pPr lvl="0"/>
            <a:r>
              <a:rPr lang="en-US"/>
              <a:t>Click to edit Master subtitle style</a:t>
            </a:r>
          </a:p>
        </p:txBody>
      </p:sp>
      <p:sp>
        <p:nvSpPr>
          <p:cNvPr id="4" name="Date Placeholder 3">
            <a:extLst>
              <a:ext uri="{FF2B5EF4-FFF2-40B4-BE49-F238E27FC236}">
                <a16:creationId xmlns:a16="http://schemas.microsoft.com/office/drawing/2014/main" id="{25B42DF8-378E-67FE-DE60-AAA44AFDDA40}"/>
              </a:ext>
            </a:extLst>
          </p:cNvPr>
          <p:cNvSpPr txBox="1">
            <a:spLocks noGrp="1"/>
          </p:cNvSpPr>
          <p:nvPr>
            <p:ph type="dt" sz="half" idx="7"/>
          </p:nvPr>
        </p:nvSpPr>
        <p:spPr/>
        <p:txBody>
          <a:bodyPr/>
          <a:lstStyle>
            <a:lvl1pPr>
              <a:defRPr/>
            </a:lvl1pPr>
          </a:lstStyle>
          <a:p>
            <a:pPr lvl="0"/>
            <a:fld id="{392BDFB8-EB9E-4B59-8327-66A2047EAE87}" type="datetime1">
              <a:rPr lang="en-US"/>
              <a:pPr lvl="0"/>
              <a:t>10/12/2025</a:t>
            </a:fld>
            <a:endParaRPr lang="en-US"/>
          </a:p>
        </p:txBody>
      </p:sp>
      <p:sp>
        <p:nvSpPr>
          <p:cNvPr id="5" name="Footer Placeholder 4">
            <a:extLst>
              <a:ext uri="{FF2B5EF4-FFF2-40B4-BE49-F238E27FC236}">
                <a16:creationId xmlns:a16="http://schemas.microsoft.com/office/drawing/2014/main" id="{097EC437-4A54-3906-FE6F-39C4B07B23F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158361A-0937-5B9F-B3C1-17E495A352F7}"/>
              </a:ext>
            </a:extLst>
          </p:cNvPr>
          <p:cNvSpPr txBox="1">
            <a:spLocks noGrp="1"/>
          </p:cNvSpPr>
          <p:nvPr>
            <p:ph type="sldNum" sz="quarter" idx="8"/>
          </p:nvPr>
        </p:nvSpPr>
        <p:spPr/>
        <p:txBody>
          <a:bodyPr/>
          <a:lstStyle>
            <a:lvl1pPr>
              <a:defRPr/>
            </a:lvl1pPr>
          </a:lstStyle>
          <a:p>
            <a:pPr lvl="0"/>
            <a:fld id="{463EDC43-1494-48D5-9A16-111383388933}" type="slidenum">
              <a:t>‹#›</a:t>
            </a:fld>
            <a:endParaRPr lang="en-US"/>
          </a:p>
        </p:txBody>
      </p:sp>
    </p:spTree>
    <p:extLst>
      <p:ext uri="{BB962C8B-B14F-4D97-AF65-F5344CB8AC3E}">
        <p14:creationId xmlns:p14="http://schemas.microsoft.com/office/powerpoint/2010/main" val="276635093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D45D4-98EF-91B0-99C9-ACA6CE63BB7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FA37007-6375-1D1A-2384-2B092CCC2B5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8D8217-E64C-5F05-A84A-FC7A7F36DB39}"/>
              </a:ext>
            </a:extLst>
          </p:cNvPr>
          <p:cNvSpPr txBox="1">
            <a:spLocks noGrp="1"/>
          </p:cNvSpPr>
          <p:nvPr>
            <p:ph type="dt" sz="half" idx="7"/>
          </p:nvPr>
        </p:nvSpPr>
        <p:spPr/>
        <p:txBody>
          <a:bodyPr/>
          <a:lstStyle>
            <a:lvl1pPr>
              <a:defRPr/>
            </a:lvl1pPr>
          </a:lstStyle>
          <a:p>
            <a:pPr lvl="0"/>
            <a:fld id="{2AE6EB59-7559-46F6-B7CF-F4ADF409279E}" type="datetime1">
              <a:rPr lang="en-US"/>
              <a:pPr lvl="0"/>
              <a:t>10/12/2025</a:t>
            </a:fld>
            <a:endParaRPr lang="en-US"/>
          </a:p>
        </p:txBody>
      </p:sp>
      <p:sp>
        <p:nvSpPr>
          <p:cNvPr id="5" name="Footer Placeholder 4">
            <a:extLst>
              <a:ext uri="{FF2B5EF4-FFF2-40B4-BE49-F238E27FC236}">
                <a16:creationId xmlns:a16="http://schemas.microsoft.com/office/drawing/2014/main" id="{0062AECC-2898-8EE1-F632-42EE6E9CB5C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40816B3-319E-0BBB-2BF9-3785AE33296C}"/>
              </a:ext>
            </a:extLst>
          </p:cNvPr>
          <p:cNvSpPr txBox="1">
            <a:spLocks noGrp="1"/>
          </p:cNvSpPr>
          <p:nvPr>
            <p:ph type="sldNum" sz="quarter" idx="8"/>
          </p:nvPr>
        </p:nvSpPr>
        <p:spPr/>
        <p:txBody>
          <a:bodyPr/>
          <a:lstStyle>
            <a:lvl1pPr>
              <a:defRPr/>
            </a:lvl1pPr>
          </a:lstStyle>
          <a:p>
            <a:pPr lvl="0"/>
            <a:fld id="{2808A8E9-0861-4842-B880-C0ACF884D206}" type="slidenum">
              <a:t>‹#›</a:t>
            </a:fld>
            <a:endParaRPr lang="en-US"/>
          </a:p>
        </p:txBody>
      </p:sp>
    </p:spTree>
    <p:extLst>
      <p:ext uri="{BB962C8B-B14F-4D97-AF65-F5344CB8AC3E}">
        <p14:creationId xmlns:p14="http://schemas.microsoft.com/office/powerpoint/2010/main" val="2173435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0FEEE-B138-E7B2-F003-3E44E796BABE}"/>
              </a:ext>
            </a:extLst>
          </p:cNvPr>
          <p:cNvSpPr txBox="1">
            <a:spLocks noGrp="1"/>
          </p:cNvSpPr>
          <p:nvPr>
            <p:ph type="title"/>
          </p:nvPr>
        </p:nvSpPr>
        <p:spPr>
          <a:xfrm>
            <a:off x="603385" y="553614"/>
            <a:ext cx="8273143" cy="4008857"/>
          </a:xfrm>
        </p:spPr>
        <p:txBody>
          <a:bodyPr/>
          <a:lstStyle>
            <a:lvl1pPr>
              <a:defRPr sz="5400" cap="all"/>
            </a:lvl1pPr>
          </a:lstStyle>
          <a:p>
            <a:pPr lvl="0"/>
            <a:r>
              <a:rPr lang="en-US"/>
              <a:t>Click to edit Master title style</a:t>
            </a:r>
          </a:p>
        </p:txBody>
      </p:sp>
      <p:sp>
        <p:nvSpPr>
          <p:cNvPr id="3" name="Text Placeholder 2">
            <a:extLst>
              <a:ext uri="{FF2B5EF4-FFF2-40B4-BE49-F238E27FC236}">
                <a16:creationId xmlns:a16="http://schemas.microsoft.com/office/drawing/2014/main" id="{E574137A-7AD1-4BEC-A49B-597BCDDC3A1D}"/>
              </a:ext>
            </a:extLst>
          </p:cNvPr>
          <p:cNvSpPr txBox="1">
            <a:spLocks noGrp="1"/>
          </p:cNvSpPr>
          <p:nvPr>
            <p:ph type="body" idx="1"/>
          </p:nvPr>
        </p:nvSpPr>
        <p:spPr>
          <a:xfrm>
            <a:off x="603375" y="4589465"/>
            <a:ext cx="8273143" cy="1384621"/>
          </a:xfrm>
        </p:spPr>
        <p:txBody>
          <a:bodyPr anchor="b"/>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9A36BC82-4093-1BC2-0DA1-F38ED6FC17DA}"/>
              </a:ext>
            </a:extLst>
          </p:cNvPr>
          <p:cNvSpPr txBox="1">
            <a:spLocks noGrp="1"/>
          </p:cNvSpPr>
          <p:nvPr>
            <p:ph type="dt" sz="half" idx="7"/>
          </p:nvPr>
        </p:nvSpPr>
        <p:spPr/>
        <p:txBody>
          <a:bodyPr/>
          <a:lstStyle>
            <a:lvl1pPr>
              <a:defRPr/>
            </a:lvl1pPr>
          </a:lstStyle>
          <a:p>
            <a:pPr lvl="0"/>
            <a:fld id="{15E48B36-FFDA-4552-ACA5-CBC6A86A2330}" type="datetime1">
              <a:rPr lang="en-US"/>
              <a:pPr lvl="0"/>
              <a:t>10/12/2025</a:t>
            </a:fld>
            <a:endParaRPr lang="en-US"/>
          </a:p>
        </p:txBody>
      </p:sp>
      <p:sp>
        <p:nvSpPr>
          <p:cNvPr id="5" name="Footer Placeholder 4">
            <a:extLst>
              <a:ext uri="{FF2B5EF4-FFF2-40B4-BE49-F238E27FC236}">
                <a16:creationId xmlns:a16="http://schemas.microsoft.com/office/drawing/2014/main" id="{9846E7E6-29CA-3542-FF35-8B395A210D9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414CCE0-47C3-E097-097E-D8A2D571CB19}"/>
              </a:ext>
            </a:extLst>
          </p:cNvPr>
          <p:cNvSpPr txBox="1">
            <a:spLocks noGrp="1"/>
          </p:cNvSpPr>
          <p:nvPr>
            <p:ph type="sldNum" sz="quarter" idx="8"/>
          </p:nvPr>
        </p:nvSpPr>
        <p:spPr/>
        <p:txBody>
          <a:bodyPr/>
          <a:lstStyle>
            <a:lvl1pPr>
              <a:defRPr/>
            </a:lvl1pPr>
          </a:lstStyle>
          <a:p>
            <a:pPr lvl="0"/>
            <a:fld id="{85DCCF88-F8D3-4C8B-BEF6-12D7E714878A}" type="slidenum">
              <a:t>‹#›</a:t>
            </a:fld>
            <a:endParaRPr lang="en-US"/>
          </a:p>
        </p:txBody>
      </p:sp>
    </p:spTree>
    <p:extLst>
      <p:ext uri="{BB962C8B-B14F-4D97-AF65-F5344CB8AC3E}">
        <p14:creationId xmlns:p14="http://schemas.microsoft.com/office/powerpoint/2010/main" val="2953642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B8566-CCBC-3A52-D476-F258A34CBBBD}"/>
              </a:ext>
            </a:extLst>
          </p:cNvPr>
          <p:cNvSpPr txBox="1">
            <a:spLocks noGrp="1"/>
          </p:cNvSpPr>
          <p:nvPr>
            <p:ph type="title"/>
          </p:nvPr>
        </p:nvSpPr>
        <p:spPr>
          <a:xfrm>
            <a:off x="612648" y="548640"/>
            <a:ext cx="10741155" cy="113225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0ACF046-4192-30DC-330C-375EE432EC6A}"/>
              </a:ext>
            </a:extLst>
          </p:cNvPr>
          <p:cNvSpPr txBox="1">
            <a:spLocks noGrp="1"/>
          </p:cNvSpPr>
          <p:nvPr>
            <p:ph idx="1"/>
          </p:nvPr>
        </p:nvSpPr>
        <p:spPr>
          <a:xfrm>
            <a:off x="612648"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532A9DE-29EC-47F5-68EC-B4CB80F037C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CA53B0-8551-F82E-8286-60C26EA34B86}"/>
              </a:ext>
            </a:extLst>
          </p:cNvPr>
          <p:cNvSpPr txBox="1">
            <a:spLocks noGrp="1"/>
          </p:cNvSpPr>
          <p:nvPr>
            <p:ph type="dt" sz="half" idx="7"/>
          </p:nvPr>
        </p:nvSpPr>
        <p:spPr/>
        <p:txBody>
          <a:bodyPr/>
          <a:lstStyle>
            <a:lvl1pPr>
              <a:defRPr/>
            </a:lvl1pPr>
          </a:lstStyle>
          <a:p>
            <a:pPr lvl="0"/>
            <a:fld id="{6722B4E0-077D-4696-851A-E735DB7F6BCC}" type="datetime1">
              <a:rPr lang="en-US"/>
              <a:pPr lvl="0"/>
              <a:t>10/12/2025</a:t>
            </a:fld>
            <a:endParaRPr lang="en-US"/>
          </a:p>
        </p:txBody>
      </p:sp>
      <p:sp>
        <p:nvSpPr>
          <p:cNvPr id="6" name="Footer Placeholder 5">
            <a:extLst>
              <a:ext uri="{FF2B5EF4-FFF2-40B4-BE49-F238E27FC236}">
                <a16:creationId xmlns:a16="http://schemas.microsoft.com/office/drawing/2014/main" id="{1F1543E6-079F-6925-AD2E-04329B47C47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3A367FA-97B9-FF8F-3D86-67131C80BBF7}"/>
              </a:ext>
            </a:extLst>
          </p:cNvPr>
          <p:cNvSpPr txBox="1">
            <a:spLocks noGrp="1"/>
          </p:cNvSpPr>
          <p:nvPr>
            <p:ph type="sldNum" sz="quarter" idx="8"/>
          </p:nvPr>
        </p:nvSpPr>
        <p:spPr/>
        <p:txBody>
          <a:bodyPr/>
          <a:lstStyle>
            <a:lvl1pPr>
              <a:defRPr/>
            </a:lvl1pPr>
          </a:lstStyle>
          <a:p>
            <a:pPr lvl="0"/>
            <a:fld id="{7187FA31-1BD5-4BF5-A75D-3AB41153BE89}" type="slidenum">
              <a:t>‹#›</a:t>
            </a:fld>
            <a:endParaRPr lang="en-US"/>
          </a:p>
        </p:txBody>
      </p:sp>
    </p:spTree>
    <p:extLst>
      <p:ext uri="{BB962C8B-B14F-4D97-AF65-F5344CB8AC3E}">
        <p14:creationId xmlns:p14="http://schemas.microsoft.com/office/powerpoint/2010/main" val="2906901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D7C14-B3FD-41E3-33D7-D63597FAC3A5}"/>
              </a:ext>
            </a:extLst>
          </p:cNvPr>
          <p:cNvSpPr txBox="1">
            <a:spLocks noGrp="1"/>
          </p:cNvSpPr>
          <p:nvPr>
            <p:ph type="title"/>
          </p:nvPr>
        </p:nvSpPr>
        <p:spPr>
          <a:xfrm>
            <a:off x="609603" y="547396"/>
            <a:ext cx="10745791" cy="114329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52A19E2-8005-6309-A791-C07E6578800A}"/>
              </a:ext>
            </a:extLst>
          </p:cNvPr>
          <p:cNvSpPr txBox="1">
            <a:spLocks noGrp="1"/>
          </p:cNvSpPr>
          <p:nvPr>
            <p:ph type="body" idx="1"/>
          </p:nvPr>
        </p:nvSpPr>
        <p:spPr>
          <a:xfrm>
            <a:off x="609603" y="1685732"/>
            <a:ext cx="5157782" cy="559832"/>
          </a:xfrm>
        </p:spPr>
        <p:txBody>
          <a:bodyPr anchor="b"/>
          <a:lstStyle>
            <a:lvl1pPr marL="0" indent="0">
              <a:lnSpc>
                <a:spcPct val="90000"/>
              </a:lnSpc>
              <a:buNone/>
              <a:defRPr b="1" cap="all"/>
            </a:lvl1pPr>
          </a:lstStyle>
          <a:p>
            <a:pPr lvl="0"/>
            <a:r>
              <a:rPr lang="en-US"/>
              <a:t>Click to edit Master text styles</a:t>
            </a:r>
          </a:p>
        </p:txBody>
      </p:sp>
      <p:sp>
        <p:nvSpPr>
          <p:cNvPr id="4" name="Content Placeholder 3">
            <a:extLst>
              <a:ext uri="{FF2B5EF4-FFF2-40B4-BE49-F238E27FC236}">
                <a16:creationId xmlns:a16="http://schemas.microsoft.com/office/drawing/2014/main" id="{8D77E836-522B-ADBF-A096-26AE823EFCDF}"/>
              </a:ext>
            </a:extLst>
          </p:cNvPr>
          <p:cNvSpPr txBox="1">
            <a:spLocks noGrp="1"/>
          </p:cNvSpPr>
          <p:nvPr>
            <p:ph idx="2"/>
          </p:nvPr>
        </p:nvSpPr>
        <p:spPr>
          <a:xfrm>
            <a:off x="609603" y="2386894"/>
            <a:ext cx="5157782"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EA4C36C-8496-E044-6DDB-71B0B46E8839}"/>
              </a:ext>
            </a:extLst>
          </p:cNvPr>
          <p:cNvSpPr txBox="1">
            <a:spLocks noGrp="1"/>
          </p:cNvSpPr>
          <p:nvPr>
            <p:ph type="body" idx="3"/>
          </p:nvPr>
        </p:nvSpPr>
        <p:spPr>
          <a:xfrm>
            <a:off x="6172200" y="1685732"/>
            <a:ext cx="5183184" cy="559832"/>
          </a:xfrm>
        </p:spPr>
        <p:txBody>
          <a:bodyPr anchor="b"/>
          <a:lstStyle>
            <a:lvl1pPr marL="0" indent="0">
              <a:lnSpc>
                <a:spcPct val="90000"/>
              </a:lnSpc>
              <a:buNone/>
              <a:defRPr b="1" cap="all"/>
            </a:lvl1pPr>
          </a:lstStyle>
          <a:p>
            <a:pPr lvl="0"/>
            <a:r>
              <a:rPr lang="en-US"/>
              <a:t>Click to edit Master text styles</a:t>
            </a:r>
          </a:p>
        </p:txBody>
      </p:sp>
      <p:sp>
        <p:nvSpPr>
          <p:cNvPr id="6" name="Content Placeholder 5">
            <a:extLst>
              <a:ext uri="{FF2B5EF4-FFF2-40B4-BE49-F238E27FC236}">
                <a16:creationId xmlns:a16="http://schemas.microsoft.com/office/drawing/2014/main" id="{C3290316-EA75-4C7B-B930-5A1021B4DE07}"/>
              </a:ext>
            </a:extLst>
          </p:cNvPr>
          <p:cNvSpPr txBox="1">
            <a:spLocks noGrp="1"/>
          </p:cNvSpPr>
          <p:nvPr>
            <p:ph idx="4"/>
          </p:nvPr>
        </p:nvSpPr>
        <p:spPr>
          <a:xfrm>
            <a:off x="6172200" y="2386894"/>
            <a:ext cx="5183184"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DCCF875-96B0-BB63-0CCD-2027FC5EB4F6}"/>
              </a:ext>
            </a:extLst>
          </p:cNvPr>
          <p:cNvSpPr txBox="1">
            <a:spLocks noGrp="1"/>
          </p:cNvSpPr>
          <p:nvPr>
            <p:ph type="dt" sz="half" idx="7"/>
          </p:nvPr>
        </p:nvSpPr>
        <p:spPr/>
        <p:txBody>
          <a:bodyPr/>
          <a:lstStyle>
            <a:lvl1pPr>
              <a:defRPr/>
            </a:lvl1pPr>
          </a:lstStyle>
          <a:p>
            <a:pPr lvl="0"/>
            <a:fld id="{D314202F-8D84-4542-AB08-4CD65F80DEFE}" type="datetime1">
              <a:rPr lang="en-US"/>
              <a:pPr lvl="0"/>
              <a:t>10/12/2025</a:t>
            </a:fld>
            <a:endParaRPr lang="en-US"/>
          </a:p>
        </p:txBody>
      </p:sp>
      <p:sp>
        <p:nvSpPr>
          <p:cNvPr id="8" name="Footer Placeholder 7">
            <a:extLst>
              <a:ext uri="{FF2B5EF4-FFF2-40B4-BE49-F238E27FC236}">
                <a16:creationId xmlns:a16="http://schemas.microsoft.com/office/drawing/2014/main" id="{85CD09B0-1D45-6060-BD08-52680040B137}"/>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EEB6B5D-5EC9-C272-8EAE-33B81A7282F3}"/>
              </a:ext>
            </a:extLst>
          </p:cNvPr>
          <p:cNvSpPr txBox="1">
            <a:spLocks noGrp="1"/>
          </p:cNvSpPr>
          <p:nvPr>
            <p:ph type="sldNum" sz="quarter" idx="8"/>
          </p:nvPr>
        </p:nvSpPr>
        <p:spPr/>
        <p:txBody>
          <a:bodyPr/>
          <a:lstStyle>
            <a:lvl1pPr>
              <a:defRPr/>
            </a:lvl1pPr>
          </a:lstStyle>
          <a:p>
            <a:pPr lvl="0"/>
            <a:fld id="{A3BD135F-AE7A-4D2E-BB49-23F8C8D45E0F}" type="slidenum">
              <a:t>‹#›</a:t>
            </a:fld>
            <a:endParaRPr lang="en-US"/>
          </a:p>
        </p:txBody>
      </p:sp>
    </p:spTree>
    <p:extLst>
      <p:ext uri="{BB962C8B-B14F-4D97-AF65-F5344CB8AC3E}">
        <p14:creationId xmlns:p14="http://schemas.microsoft.com/office/powerpoint/2010/main" val="124286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6FE68-EE5D-76C0-3F0A-AA4C2225B674}"/>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B4489324-23DE-0C6F-0F00-0021F6D48552}"/>
              </a:ext>
            </a:extLst>
          </p:cNvPr>
          <p:cNvSpPr txBox="1">
            <a:spLocks noGrp="1"/>
          </p:cNvSpPr>
          <p:nvPr>
            <p:ph type="dt" sz="half" idx="7"/>
          </p:nvPr>
        </p:nvSpPr>
        <p:spPr/>
        <p:txBody>
          <a:bodyPr/>
          <a:lstStyle>
            <a:lvl1pPr>
              <a:defRPr/>
            </a:lvl1pPr>
          </a:lstStyle>
          <a:p>
            <a:pPr lvl="0"/>
            <a:fld id="{1738F523-DAA5-4AE8-A636-DCB54FF76EFC}" type="datetime1">
              <a:rPr lang="en-US"/>
              <a:pPr lvl="0"/>
              <a:t>10/12/2025</a:t>
            </a:fld>
            <a:endParaRPr lang="en-US"/>
          </a:p>
        </p:txBody>
      </p:sp>
      <p:sp>
        <p:nvSpPr>
          <p:cNvPr id="4" name="Footer Placeholder 3">
            <a:extLst>
              <a:ext uri="{FF2B5EF4-FFF2-40B4-BE49-F238E27FC236}">
                <a16:creationId xmlns:a16="http://schemas.microsoft.com/office/drawing/2014/main" id="{87C212FB-5290-3B67-DED5-0D8A91F8B543}"/>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A8E577C1-C6F4-F61A-E8DB-2BEE6D088B53}"/>
              </a:ext>
            </a:extLst>
          </p:cNvPr>
          <p:cNvSpPr txBox="1">
            <a:spLocks noGrp="1"/>
          </p:cNvSpPr>
          <p:nvPr>
            <p:ph type="sldNum" sz="quarter" idx="8"/>
          </p:nvPr>
        </p:nvSpPr>
        <p:spPr/>
        <p:txBody>
          <a:bodyPr/>
          <a:lstStyle>
            <a:lvl1pPr>
              <a:defRPr/>
            </a:lvl1pPr>
          </a:lstStyle>
          <a:p>
            <a:pPr lvl="0"/>
            <a:fld id="{EDF74D41-32F6-4582-866A-76AC26753D32}" type="slidenum">
              <a:t>‹#›</a:t>
            </a:fld>
            <a:endParaRPr lang="en-US"/>
          </a:p>
        </p:txBody>
      </p:sp>
    </p:spTree>
    <p:extLst>
      <p:ext uri="{BB962C8B-B14F-4D97-AF65-F5344CB8AC3E}">
        <p14:creationId xmlns:p14="http://schemas.microsoft.com/office/powerpoint/2010/main" val="153524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CF209D-4533-2B4A-9981-EAC502C74A03}"/>
              </a:ext>
            </a:extLst>
          </p:cNvPr>
          <p:cNvSpPr txBox="1">
            <a:spLocks noGrp="1"/>
          </p:cNvSpPr>
          <p:nvPr>
            <p:ph type="dt" sz="half" idx="7"/>
          </p:nvPr>
        </p:nvSpPr>
        <p:spPr/>
        <p:txBody>
          <a:bodyPr/>
          <a:lstStyle>
            <a:lvl1pPr>
              <a:defRPr/>
            </a:lvl1pPr>
          </a:lstStyle>
          <a:p>
            <a:pPr lvl="0"/>
            <a:fld id="{E5273E69-0EA0-4B45-B922-2C33617C0B37}" type="datetime1">
              <a:rPr lang="en-US"/>
              <a:pPr lvl="0"/>
              <a:t>10/12/2025</a:t>
            </a:fld>
            <a:endParaRPr lang="en-US"/>
          </a:p>
        </p:txBody>
      </p:sp>
      <p:sp>
        <p:nvSpPr>
          <p:cNvPr id="3" name="Footer Placeholder 2">
            <a:extLst>
              <a:ext uri="{FF2B5EF4-FFF2-40B4-BE49-F238E27FC236}">
                <a16:creationId xmlns:a16="http://schemas.microsoft.com/office/drawing/2014/main" id="{DC8D7D19-35D1-9BA0-EB69-B33FB9EB3AFB}"/>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C90F7DD-4BBB-0527-8F9E-48627C7B8797}"/>
              </a:ext>
            </a:extLst>
          </p:cNvPr>
          <p:cNvSpPr txBox="1">
            <a:spLocks noGrp="1"/>
          </p:cNvSpPr>
          <p:nvPr>
            <p:ph type="sldNum" sz="quarter" idx="8"/>
          </p:nvPr>
        </p:nvSpPr>
        <p:spPr/>
        <p:txBody>
          <a:bodyPr/>
          <a:lstStyle>
            <a:lvl1pPr>
              <a:defRPr/>
            </a:lvl1pPr>
          </a:lstStyle>
          <a:p>
            <a:pPr lvl="0"/>
            <a:fld id="{1F1102A6-9719-4877-97C1-CBFF7CAEF761}" type="slidenum">
              <a:t>‹#›</a:t>
            </a:fld>
            <a:endParaRPr lang="en-US"/>
          </a:p>
        </p:txBody>
      </p:sp>
    </p:spTree>
    <p:extLst>
      <p:ext uri="{BB962C8B-B14F-4D97-AF65-F5344CB8AC3E}">
        <p14:creationId xmlns:p14="http://schemas.microsoft.com/office/powerpoint/2010/main" val="648284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32017-2919-EED7-1091-7AB2E103B124}"/>
              </a:ext>
            </a:extLst>
          </p:cNvPr>
          <p:cNvSpPr txBox="1">
            <a:spLocks noGrp="1"/>
          </p:cNvSpPr>
          <p:nvPr>
            <p:ph type="title"/>
          </p:nvPr>
        </p:nvSpPr>
        <p:spPr>
          <a:xfrm>
            <a:off x="597158" y="553614"/>
            <a:ext cx="3595631" cy="1757504"/>
          </a:xfrm>
        </p:spPr>
        <p:txBody>
          <a:bodyPr/>
          <a:lstStyle>
            <a:lvl1pPr>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E0D0916F-692A-567C-C4F3-A54373FF6384}"/>
              </a:ext>
            </a:extLst>
          </p:cNvPr>
          <p:cNvSpPr txBox="1">
            <a:spLocks noGrp="1"/>
          </p:cNvSpPr>
          <p:nvPr>
            <p:ph idx="1"/>
          </p:nvPr>
        </p:nvSpPr>
        <p:spPr>
          <a:xfrm>
            <a:off x="5134703" y="553614"/>
            <a:ext cx="6279742" cy="5486400"/>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1608DE-9D5F-1350-AFB4-CF54EB213C5F}"/>
              </a:ext>
            </a:extLst>
          </p:cNvPr>
          <p:cNvSpPr txBox="1">
            <a:spLocks noGrp="1"/>
          </p:cNvSpPr>
          <p:nvPr>
            <p:ph type="body" idx="2"/>
          </p:nvPr>
        </p:nvSpPr>
        <p:spPr>
          <a:xfrm>
            <a:off x="597158" y="2311118"/>
            <a:ext cx="3595631" cy="3728895"/>
          </a:xfrm>
        </p:spPr>
        <p:txBody>
          <a:bodyPr/>
          <a:lstStyle>
            <a:lvl1pPr marL="0" indent="0">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985B0EBA-9CF6-0F3A-4A1A-8C7B54E0D729}"/>
              </a:ext>
            </a:extLst>
          </p:cNvPr>
          <p:cNvSpPr txBox="1">
            <a:spLocks noGrp="1"/>
          </p:cNvSpPr>
          <p:nvPr>
            <p:ph type="dt" sz="half" idx="7"/>
          </p:nvPr>
        </p:nvSpPr>
        <p:spPr/>
        <p:txBody>
          <a:bodyPr/>
          <a:lstStyle>
            <a:lvl1pPr>
              <a:defRPr/>
            </a:lvl1pPr>
          </a:lstStyle>
          <a:p>
            <a:pPr lvl="0"/>
            <a:fld id="{094E55FD-AD92-4682-A5E2-47C65E13CD94}" type="datetime1">
              <a:rPr lang="en-US"/>
              <a:pPr lvl="0"/>
              <a:t>10/12/2025</a:t>
            </a:fld>
            <a:endParaRPr lang="en-US"/>
          </a:p>
        </p:txBody>
      </p:sp>
      <p:sp>
        <p:nvSpPr>
          <p:cNvPr id="6" name="Footer Placeholder 5">
            <a:extLst>
              <a:ext uri="{FF2B5EF4-FFF2-40B4-BE49-F238E27FC236}">
                <a16:creationId xmlns:a16="http://schemas.microsoft.com/office/drawing/2014/main" id="{E740CF9F-753C-5159-A1E4-854987BF953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FDF3240-F631-3173-0AA9-73499BF425B8}"/>
              </a:ext>
            </a:extLst>
          </p:cNvPr>
          <p:cNvSpPr txBox="1">
            <a:spLocks noGrp="1"/>
          </p:cNvSpPr>
          <p:nvPr>
            <p:ph type="sldNum" sz="quarter" idx="8"/>
          </p:nvPr>
        </p:nvSpPr>
        <p:spPr/>
        <p:txBody>
          <a:bodyPr/>
          <a:lstStyle>
            <a:lvl1pPr>
              <a:defRPr/>
            </a:lvl1pPr>
          </a:lstStyle>
          <a:p>
            <a:pPr lvl="0"/>
            <a:fld id="{60721D9D-30FC-4177-AF09-ADE914D53329}" type="slidenum">
              <a:t>‹#›</a:t>
            </a:fld>
            <a:endParaRPr lang="en-US"/>
          </a:p>
        </p:txBody>
      </p:sp>
    </p:spTree>
    <p:extLst>
      <p:ext uri="{BB962C8B-B14F-4D97-AF65-F5344CB8AC3E}">
        <p14:creationId xmlns:p14="http://schemas.microsoft.com/office/powerpoint/2010/main" val="3749722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8FB27-90C8-69F6-B9CD-9C6A58EFD444}"/>
              </a:ext>
            </a:extLst>
          </p:cNvPr>
          <p:cNvSpPr txBox="1">
            <a:spLocks noGrp="1"/>
          </p:cNvSpPr>
          <p:nvPr>
            <p:ph type="title"/>
          </p:nvPr>
        </p:nvSpPr>
        <p:spPr>
          <a:xfrm>
            <a:off x="594360" y="557784"/>
            <a:ext cx="3595631" cy="2212308"/>
          </a:xfrm>
        </p:spPr>
        <p:txBody>
          <a:bodyPr/>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4754ABF3-4F97-9B39-C576-0B44B8F4B04C}"/>
              </a:ext>
            </a:extLst>
          </p:cNvPr>
          <p:cNvSpPr txBox="1">
            <a:spLocks noGrp="1"/>
          </p:cNvSpPr>
          <p:nvPr>
            <p:ph type="pic" idx="1"/>
          </p:nvPr>
        </p:nvSpPr>
        <p:spPr>
          <a:xfrm>
            <a:off x="5063316" y="657106"/>
            <a:ext cx="6483690" cy="555590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DD3EB207-D85D-26B3-C124-D3526A11C035}"/>
              </a:ext>
            </a:extLst>
          </p:cNvPr>
          <p:cNvSpPr txBox="1">
            <a:spLocks noGrp="1"/>
          </p:cNvSpPr>
          <p:nvPr>
            <p:ph type="body" idx="2"/>
          </p:nvPr>
        </p:nvSpPr>
        <p:spPr>
          <a:xfrm>
            <a:off x="609603" y="2826136"/>
            <a:ext cx="3585581" cy="3434641"/>
          </a:xfrm>
        </p:spPr>
        <p:txBody>
          <a:bodyPr anchor="b"/>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22D2521-ADBD-63A3-B17B-7FDFF86534C4}"/>
              </a:ext>
            </a:extLst>
          </p:cNvPr>
          <p:cNvSpPr txBox="1">
            <a:spLocks noGrp="1"/>
          </p:cNvSpPr>
          <p:nvPr>
            <p:ph type="dt" sz="half" idx="7"/>
          </p:nvPr>
        </p:nvSpPr>
        <p:spPr/>
        <p:txBody>
          <a:bodyPr/>
          <a:lstStyle>
            <a:lvl1pPr>
              <a:defRPr/>
            </a:lvl1pPr>
          </a:lstStyle>
          <a:p>
            <a:pPr lvl="0"/>
            <a:fld id="{E0745232-5A16-43B8-B46D-352BF18DDCB4}" type="datetime1">
              <a:rPr lang="en-US"/>
              <a:pPr lvl="0"/>
              <a:t>10/12/2025</a:t>
            </a:fld>
            <a:endParaRPr lang="en-US"/>
          </a:p>
        </p:txBody>
      </p:sp>
      <p:sp>
        <p:nvSpPr>
          <p:cNvPr id="6" name="Footer Placeholder 5">
            <a:extLst>
              <a:ext uri="{FF2B5EF4-FFF2-40B4-BE49-F238E27FC236}">
                <a16:creationId xmlns:a16="http://schemas.microsoft.com/office/drawing/2014/main" id="{5BC7F294-E522-062E-B36E-D6E5B9F171A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DC70238-CF69-813E-5D65-E403CA26855B}"/>
              </a:ext>
            </a:extLst>
          </p:cNvPr>
          <p:cNvSpPr txBox="1">
            <a:spLocks noGrp="1"/>
          </p:cNvSpPr>
          <p:nvPr>
            <p:ph type="sldNum" sz="quarter" idx="8"/>
          </p:nvPr>
        </p:nvSpPr>
        <p:spPr/>
        <p:txBody>
          <a:bodyPr/>
          <a:lstStyle>
            <a:lvl1pPr>
              <a:defRPr/>
            </a:lvl1pPr>
          </a:lstStyle>
          <a:p>
            <a:pPr lvl="0"/>
            <a:fld id="{07BC84B6-B0E7-441A-B45F-5A948AA9E435}" type="slidenum">
              <a:t>‹#›</a:t>
            </a:fld>
            <a:endParaRPr lang="en-US"/>
          </a:p>
        </p:txBody>
      </p:sp>
    </p:spTree>
    <p:extLst>
      <p:ext uri="{BB962C8B-B14F-4D97-AF65-F5344CB8AC3E}">
        <p14:creationId xmlns:p14="http://schemas.microsoft.com/office/powerpoint/2010/main" val="946839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5E968-A7BE-3B0E-A0F7-8811BC6F9F7A}"/>
              </a:ext>
            </a:extLst>
          </p:cNvPr>
          <p:cNvSpPr txBox="1">
            <a:spLocks noGrp="1"/>
          </p:cNvSpPr>
          <p:nvPr>
            <p:ph type="title"/>
          </p:nvPr>
        </p:nvSpPr>
        <p:spPr>
          <a:xfrm>
            <a:off x="612648" y="548640"/>
            <a:ext cx="10515600" cy="1132255"/>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887C5CE-D78D-375F-A36D-9B587DEA39AE}"/>
              </a:ext>
            </a:extLst>
          </p:cNvPr>
          <p:cNvSpPr txBox="1">
            <a:spLocks noGrp="1"/>
          </p:cNvSpPr>
          <p:nvPr>
            <p:ph type="body" orient="vert" idx="1"/>
          </p:nvPr>
        </p:nvSpPr>
        <p:spPr>
          <a:xfrm>
            <a:off x="612648" y="1680895"/>
            <a:ext cx="10515600" cy="44960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83C52D-AC8D-5334-95C5-BE9158CACDA7}"/>
              </a:ext>
            </a:extLst>
          </p:cNvPr>
          <p:cNvSpPr txBox="1">
            <a:spLocks noGrp="1"/>
          </p:cNvSpPr>
          <p:nvPr>
            <p:ph type="dt" sz="half" idx="7"/>
          </p:nvPr>
        </p:nvSpPr>
        <p:spPr/>
        <p:txBody>
          <a:bodyPr/>
          <a:lstStyle>
            <a:lvl1pPr>
              <a:defRPr/>
            </a:lvl1pPr>
          </a:lstStyle>
          <a:p>
            <a:pPr lvl="0"/>
            <a:fld id="{F8AE49F2-F4F5-4DAB-94A3-298B0E29877C}" type="datetime1">
              <a:rPr lang="en-US"/>
              <a:pPr lvl="0"/>
              <a:t>10/12/2025</a:t>
            </a:fld>
            <a:endParaRPr lang="en-US"/>
          </a:p>
        </p:txBody>
      </p:sp>
      <p:sp>
        <p:nvSpPr>
          <p:cNvPr id="5" name="Footer Placeholder 4">
            <a:extLst>
              <a:ext uri="{FF2B5EF4-FFF2-40B4-BE49-F238E27FC236}">
                <a16:creationId xmlns:a16="http://schemas.microsoft.com/office/drawing/2014/main" id="{12271532-7897-2E38-C7A4-FB482CE468C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B152C7B-852A-A4B4-6770-758CB6D6310D}"/>
              </a:ext>
            </a:extLst>
          </p:cNvPr>
          <p:cNvSpPr txBox="1">
            <a:spLocks noGrp="1"/>
          </p:cNvSpPr>
          <p:nvPr>
            <p:ph type="sldNum" sz="quarter" idx="8"/>
          </p:nvPr>
        </p:nvSpPr>
        <p:spPr/>
        <p:txBody>
          <a:bodyPr/>
          <a:lstStyle>
            <a:lvl1pPr>
              <a:defRPr/>
            </a:lvl1pPr>
          </a:lstStyle>
          <a:p>
            <a:pPr lvl="0"/>
            <a:fld id="{8A16E3A5-3AE1-475B-8BC2-1465257F9DFC}" type="slidenum">
              <a:t>‹#›</a:t>
            </a:fld>
            <a:endParaRPr lang="en-US"/>
          </a:p>
        </p:txBody>
      </p:sp>
    </p:spTree>
    <p:extLst>
      <p:ext uri="{BB962C8B-B14F-4D97-AF65-F5344CB8AC3E}">
        <p14:creationId xmlns:p14="http://schemas.microsoft.com/office/powerpoint/2010/main" val="727402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9B70D2-84EA-F42F-9F49-E97366EB3866}"/>
              </a:ext>
            </a:extLst>
          </p:cNvPr>
          <p:cNvSpPr txBox="1">
            <a:spLocks noGrp="1"/>
          </p:cNvSpPr>
          <p:nvPr>
            <p:ph type="title" orient="vert"/>
          </p:nvPr>
        </p:nvSpPr>
        <p:spPr>
          <a:xfrm>
            <a:off x="9634886" y="578495"/>
            <a:ext cx="2047039" cy="559846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2516048-4ED0-AB8C-5D93-740E2BFFEF25}"/>
              </a:ext>
            </a:extLst>
          </p:cNvPr>
          <p:cNvSpPr txBox="1">
            <a:spLocks noGrp="1"/>
          </p:cNvSpPr>
          <p:nvPr>
            <p:ph type="body" orient="vert" idx="1"/>
          </p:nvPr>
        </p:nvSpPr>
        <p:spPr>
          <a:xfrm>
            <a:off x="838203" y="578495"/>
            <a:ext cx="8796683" cy="55984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C99B1D-42C8-0DAB-E7C0-C1CDC267946A}"/>
              </a:ext>
            </a:extLst>
          </p:cNvPr>
          <p:cNvSpPr txBox="1">
            <a:spLocks noGrp="1"/>
          </p:cNvSpPr>
          <p:nvPr>
            <p:ph type="dt" sz="half" idx="7"/>
          </p:nvPr>
        </p:nvSpPr>
        <p:spPr/>
        <p:txBody>
          <a:bodyPr/>
          <a:lstStyle>
            <a:lvl1pPr>
              <a:defRPr/>
            </a:lvl1pPr>
          </a:lstStyle>
          <a:p>
            <a:pPr lvl="0"/>
            <a:fld id="{D1327372-BA55-4B31-A2E6-668CCBE518A3}" type="datetime1">
              <a:rPr lang="en-US"/>
              <a:pPr lvl="0"/>
              <a:t>10/12/2025</a:t>
            </a:fld>
            <a:endParaRPr lang="en-US"/>
          </a:p>
        </p:txBody>
      </p:sp>
      <p:sp>
        <p:nvSpPr>
          <p:cNvPr id="5" name="Footer Placeholder 4">
            <a:extLst>
              <a:ext uri="{FF2B5EF4-FFF2-40B4-BE49-F238E27FC236}">
                <a16:creationId xmlns:a16="http://schemas.microsoft.com/office/drawing/2014/main" id="{8DEEA59C-51FE-9FE6-034D-F1D4FBC0C26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CE19748-408D-4051-0682-D16818EC32E5}"/>
              </a:ext>
            </a:extLst>
          </p:cNvPr>
          <p:cNvSpPr txBox="1">
            <a:spLocks noGrp="1"/>
          </p:cNvSpPr>
          <p:nvPr>
            <p:ph type="sldNum" sz="quarter" idx="8"/>
          </p:nvPr>
        </p:nvSpPr>
        <p:spPr/>
        <p:txBody>
          <a:bodyPr/>
          <a:lstStyle>
            <a:lvl1pPr>
              <a:defRPr/>
            </a:lvl1pPr>
          </a:lstStyle>
          <a:p>
            <a:pPr lvl="0"/>
            <a:fld id="{618AF721-6522-43CC-BB5D-0285692D59B7}" type="slidenum">
              <a:t>‹#›</a:t>
            </a:fld>
            <a:endParaRPr lang="en-US"/>
          </a:p>
        </p:txBody>
      </p:sp>
    </p:spTree>
    <p:extLst>
      <p:ext uri="{BB962C8B-B14F-4D97-AF65-F5344CB8AC3E}">
        <p14:creationId xmlns:p14="http://schemas.microsoft.com/office/powerpoint/2010/main" val="1262074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66F9D7-FEDE-00B2-323A-38210E6E279A}"/>
              </a:ext>
            </a:extLst>
          </p:cNvPr>
          <p:cNvSpPr txBox="1">
            <a:spLocks noGrp="1"/>
          </p:cNvSpPr>
          <p:nvPr>
            <p:ph type="title"/>
          </p:nvPr>
        </p:nvSpPr>
        <p:spPr>
          <a:xfrm>
            <a:off x="612648" y="548640"/>
            <a:ext cx="10653573" cy="113225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4FAC8128-B71F-3D77-6675-27261DF8AD0B}"/>
              </a:ext>
            </a:extLst>
          </p:cNvPr>
          <p:cNvSpPr txBox="1">
            <a:spLocks noGrp="1"/>
          </p:cNvSpPr>
          <p:nvPr>
            <p:ph type="body" idx="1"/>
          </p:nvPr>
        </p:nvSpPr>
        <p:spPr>
          <a:xfrm>
            <a:off x="612648" y="1715533"/>
            <a:ext cx="10653582" cy="459382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959BF4-4C56-E717-57D5-523C60F0358A}"/>
              </a:ext>
            </a:extLst>
          </p:cNvPr>
          <p:cNvSpPr txBox="1">
            <a:spLocks noGrp="1"/>
          </p:cNvSpPr>
          <p:nvPr>
            <p:ph type="dt" sz="half" idx="2"/>
          </p:nvPr>
        </p:nvSpPr>
        <p:spPr>
          <a:xfrm>
            <a:off x="137160" y="6453003"/>
            <a:ext cx="3494315"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C8A13521-6EA6-4002-8890-D116B2974130}" type="datetime1">
              <a:rPr lang="en-US"/>
              <a:pPr lvl="0"/>
              <a:t>10/12/2025</a:t>
            </a:fld>
            <a:endParaRPr lang="en-US"/>
          </a:p>
        </p:txBody>
      </p:sp>
      <p:sp>
        <p:nvSpPr>
          <p:cNvPr id="5" name="Footer Placeholder 4">
            <a:extLst>
              <a:ext uri="{FF2B5EF4-FFF2-40B4-BE49-F238E27FC236}">
                <a16:creationId xmlns:a16="http://schemas.microsoft.com/office/drawing/2014/main" id="{98ACB18F-55B0-A449-0BE6-9309C80A41B9}"/>
              </a:ext>
            </a:extLst>
          </p:cNvPr>
          <p:cNvSpPr txBox="1">
            <a:spLocks noGrp="1"/>
          </p:cNvSpPr>
          <p:nvPr>
            <p:ph type="ftr" sz="quarter" idx="3"/>
          </p:nvPr>
        </p:nvSpPr>
        <p:spPr>
          <a:xfrm>
            <a:off x="8876519" y="6453003"/>
            <a:ext cx="28054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endParaRPr lang="en-US"/>
          </a:p>
        </p:txBody>
      </p:sp>
      <p:sp>
        <p:nvSpPr>
          <p:cNvPr id="6" name="Slide Number Placeholder 5">
            <a:extLst>
              <a:ext uri="{FF2B5EF4-FFF2-40B4-BE49-F238E27FC236}">
                <a16:creationId xmlns:a16="http://schemas.microsoft.com/office/drawing/2014/main" id="{C14C515B-0AE3-9C60-2864-9CFA1AA3A3B5}"/>
              </a:ext>
            </a:extLst>
          </p:cNvPr>
          <p:cNvSpPr txBox="1">
            <a:spLocks noGrp="1"/>
          </p:cNvSpPr>
          <p:nvPr>
            <p:ph type="sldNum" sz="quarter" idx="4"/>
          </p:nvPr>
        </p:nvSpPr>
        <p:spPr>
          <a:xfrm>
            <a:off x="11632164" y="6453003"/>
            <a:ext cx="42921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5919DD18-9ABE-4886-B05B-5FE09F878D99}"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600" b="1" i="0" u="none" strike="noStrike" kern="1200" cap="none" spc="0" baseline="0">
          <a:solidFill>
            <a:srgbClr val="000000"/>
          </a:solidFill>
          <a:uFillTx/>
          <a:latin typeface="Neue Haas Grotesk Text Pro"/>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2000" b="0" i="0" u="none" strike="noStrike" kern="1200" cap="none" spc="0" baseline="0">
          <a:solidFill>
            <a:srgbClr val="000000"/>
          </a:solidFill>
          <a:uFillTx/>
          <a:latin typeface="Neue Haas Grotesk Text Pro"/>
        </a:defRPr>
      </a:lvl1pPr>
      <a:lvl2pPr marL="457200" marR="0" lvl="1" indent="-228600" algn="l" defTabSz="914400" rtl="0" fontAlgn="auto" hangingPunct="1">
        <a:lnSpc>
          <a:spcPct val="12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2pPr>
      <a:lvl3pPr marL="685800" marR="0" lvl="2"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Neue Haas Grotesk Text Pro"/>
        </a:defRPr>
      </a:lvl3pPr>
      <a:lvl4pPr marL="914400" marR="0" lvl="3"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Neue Haas Grotesk Text Pro"/>
        </a:defRPr>
      </a:lvl4pPr>
      <a:lvl5pPr marL="1143000" marR="0" lvl="4" indent="-228600" algn="l" defTabSz="914400" rtl="0"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3.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5.sv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9.sv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1.sv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3.sv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5.sv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7.sv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E23F9BA2-440E-333A-C1D2-8DAEAB5E9FF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253C29DD-0BBB-3E28-FEB2-6CBD7DB11F15}"/>
              </a:ext>
            </a:extLst>
          </p:cNvPr>
          <p:cNvPicPr>
            <a:picLocks noChangeAspect="1"/>
          </p:cNvPicPr>
          <p:nvPr/>
        </p:nvPicPr>
        <p:blipFill>
          <a:blip r:embed="rId2"/>
          <a:srcRect l="27677" t="9091"/>
          <a:stretch>
            <a:fillRect/>
          </a:stretch>
        </p:blipFill>
        <p:spPr>
          <a:xfrm>
            <a:off x="18" y="9"/>
            <a:ext cx="12191978" cy="6857990"/>
          </a:xfrm>
          <a:prstGeom prst="rect">
            <a:avLst/>
          </a:prstGeom>
          <a:noFill/>
          <a:ln cap="flat">
            <a:noFill/>
          </a:ln>
        </p:spPr>
      </p:pic>
      <p:sp>
        <p:nvSpPr>
          <p:cNvPr id="4" name="Rectangle 15">
            <a:extLst>
              <a:ext uri="{FF2B5EF4-FFF2-40B4-BE49-F238E27FC236}">
                <a16:creationId xmlns:a16="http://schemas.microsoft.com/office/drawing/2014/main" id="{FC7F3942-630B-B12B-24E4-2D59E95AE384}"/>
              </a:ext>
              <a:ext uri="{C183D7F6-B498-43B3-948B-1728B52AA6E4}">
                <adec:decorative xmlns:adec="http://schemas.microsoft.com/office/drawing/2017/decorative" val="1"/>
              </a:ext>
            </a:extLst>
          </p:cNvPr>
          <p:cNvSpPr>
            <a:spLocks noMove="1" noResize="1"/>
          </p:cNvSpPr>
          <p:nvPr/>
        </p:nvSpPr>
        <p:spPr>
          <a:xfrm rot="16200004">
            <a:off x="4582008" y="-752016"/>
            <a:ext cx="6858000" cy="8362032"/>
          </a:xfrm>
          <a:prstGeom prst="rect">
            <a:avLst/>
          </a:prstGeom>
          <a:gradFill>
            <a:gsLst>
              <a:gs pos="0">
                <a:srgbClr val="000000">
                  <a:alpha val="0"/>
                </a:srgbClr>
              </a:gs>
              <a:gs pos="100000">
                <a:srgbClr val="000000">
                  <a:alpha val="5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5" name="Title 1">
            <a:extLst>
              <a:ext uri="{FF2B5EF4-FFF2-40B4-BE49-F238E27FC236}">
                <a16:creationId xmlns:a16="http://schemas.microsoft.com/office/drawing/2014/main" id="{B939735D-25EF-141A-4AC2-DD9486E3EFBE}"/>
              </a:ext>
            </a:extLst>
          </p:cNvPr>
          <p:cNvSpPr txBox="1">
            <a:spLocks noGrp="1"/>
          </p:cNvSpPr>
          <p:nvPr>
            <p:ph type="ctrTitle"/>
          </p:nvPr>
        </p:nvSpPr>
        <p:spPr>
          <a:xfrm>
            <a:off x="7048368" y="3079671"/>
            <a:ext cx="4738347" cy="1986799"/>
          </a:xfrm>
        </p:spPr>
        <p:txBody>
          <a:bodyPr anchorCtr="0">
            <a:noAutofit/>
          </a:bodyPr>
          <a:lstStyle/>
          <a:p>
            <a:pPr lvl="0" algn="r"/>
            <a:r>
              <a:rPr lang="en-GB" sz="2800" b="0">
                <a:solidFill>
                  <a:srgbClr val="FFFFFF"/>
                </a:solidFill>
                <a:latin typeface="Goudy Old Style" pitchFamily="18"/>
              </a:rPr>
              <a:t>Applying Bowlby’s Attachment Theory to Early Childhood Development</a:t>
            </a:r>
            <a:br>
              <a:rPr lang="en-GB" sz="2800" b="0">
                <a:solidFill>
                  <a:srgbClr val="FFFFFF"/>
                </a:solidFill>
                <a:latin typeface="Goudy Old Style" pitchFamily="18"/>
              </a:rPr>
            </a:br>
            <a:r>
              <a:rPr lang="en-GB" sz="2800" b="0">
                <a:solidFill>
                  <a:srgbClr val="FFFFFF"/>
                </a:solidFill>
                <a:latin typeface="Goudy Old Style" pitchFamily="18"/>
              </a:rPr>
              <a:t> </a:t>
            </a:r>
            <a:br>
              <a:rPr lang="en-GB" sz="2800" b="0">
                <a:solidFill>
                  <a:srgbClr val="FFFFFF"/>
                </a:solidFill>
                <a:latin typeface="Goudy Old Style" pitchFamily="18"/>
              </a:rPr>
            </a:br>
            <a:r>
              <a:rPr lang="en-GB" sz="2800" b="0">
                <a:solidFill>
                  <a:srgbClr val="FFFFFF"/>
                </a:solidFill>
                <a:latin typeface="Goudy Old Style" pitchFamily="18"/>
              </a:rPr>
              <a:t>Student  Bushra Aziz</a:t>
            </a:r>
            <a:br>
              <a:rPr lang="en-GB" sz="2800" b="0">
                <a:solidFill>
                  <a:srgbClr val="FFFFFF"/>
                </a:solidFill>
                <a:latin typeface="Goudy Old Style" pitchFamily="18"/>
              </a:rPr>
            </a:br>
            <a:r>
              <a:rPr lang="en-GB" sz="2800" b="0">
                <a:solidFill>
                  <a:srgbClr val="FFFFFF"/>
                </a:solidFill>
                <a:latin typeface="Goudy Old Style" pitchFamily="18"/>
              </a:rPr>
              <a:t>Student No 2427958</a:t>
            </a:r>
            <a:br>
              <a:rPr lang="en-GB" sz="2800" b="0">
                <a:solidFill>
                  <a:srgbClr val="FFFFFF"/>
                </a:solidFill>
                <a:latin typeface="Goudy Old Style" pitchFamily="18"/>
              </a:rPr>
            </a:br>
            <a:r>
              <a:rPr lang="en-GB" sz="2800" b="0">
                <a:solidFill>
                  <a:srgbClr val="FFFFFF"/>
                </a:solidFill>
                <a:latin typeface="Goudy Old Style" pitchFamily="18"/>
              </a:rPr>
              <a:t>Module LCHS4010</a:t>
            </a:r>
            <a:br>
              <a:rPr lang="en-GB" sz="2800" b="0">
                <a:solidFill>
                  <a:srgbClr val="FFFFFF"/>
                </a:solidFill>
                <a:latin typeface="Goudy Old Style" pitchFamily="18"/>
              </a:rPr>
            </a:br>
            <a:r>
              <a:rPr lang="en-GB" sz="2800" b="0">
                <a:solidFill>
                  <a:srgbClr val="FFFFFF"/>
                </a:solidFill>
                <a:latin typeface="Goudy Old Style" pitchFamily="18"/>
              </a:rPr>
              <a:t>Module lead  Neale Haddon</a:t>
            </a:r>
            <a:br>
              <a:rPr lang="en-GB" sz="2800" b="0">
                <a:solidFill>
                  <a:srgbClr val="FFFFFF"/>
                </a:solidFill>
                <a:latin typeface="Goudy Old Style" pitchFamily="18"/>
              </a:rPr>
            </a:br>
            <a:r>
              <a:rPr lang="en-GB" sz="2800" b="0">
                <a:solidFill>
                  <a:srgbClr val="FFFFFF"/>
                </a:solidFill>
                <a:latin typeface="Goudy Old Style" pitchFamily="18"/>
              </a:rPr>
              <a:t> Tutor  Dr Helen Parsons</a:t>
            </a:r>
            <a:br>
              <a:rPr lang="en-GB" sz="2800" b="0">
                <a:solidFill>
                  <a:srgbClr val="FFFFFF"/>
                </a:solidFill>
                <a:latin typeface="Goudy Old Style" pitchFamily="18"/>
              </a:rPr>
            </a:br>
            <a:r>
              <a:rPr lang="en-GB" sz="2800" b="0">
                <a:solidFill>
                  <a:srgbClr val="FFFFFF"/>
                </a:solidFill>
                <a:latin typeface="Goudy Old Style" pitchFamily="18"/>
              </a:rPr>
              <a:t>•</a:t>
            </a:r>
            <a:br>
              <a:rPr lang="en-GB" sz="2800" b="0">
                <a:solidFill>
                  <a:srgbClr val="FFFFFF"/>
                </a:solidFill>
                <a:latin typeface="Goudy Old Style" pitchFamily="18"/>
              </a:rPr>
            </a:br>
            <a:br>
              <a:rPr lang="en-GB" sz="2800" b="0">
                <a:solidFill>
                  <a:srgbClr val="FFFFFF"/>
                </a:solidFill>
                <a:latin typeface="Goudy Old Style" pitchFamily="18"/>
              </a:rPr>
            </a:br>
            <a:endParaRPr lang="en-GB" sz="2800">
              <a:solidFill>
                <a:srgbClr val="FFFFFF"/>
              </a:solidFill>
              <a:latin typeface="Goudy Old Style" pitchFamily="1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DC11ADB-0D4C-D8FE-748B-9CAC6ABF317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362427B3-F1DB-5C36-6A2A-F00F6F3129EC}"/>
              </a:ext>
            </a:extLst>
          </p:cNvPr>
          <p:cNvPicPr>
            <a:picLocks noChangeAspect="1"/>
          </p:cNvPicPr>
          <p:nvPr/>
        </p:nvPicPr>
        <p:blipFill>
          <a:blip r:embed="rId2">
            <a:alphaModFix amt="60000"/>
          </a:blip>
          <a:srcRect l="20444"/>
          <a:stretch>
            <a:fillRect/>
          </a:stretch>
        </p:blipFill>
        <p:spPr>
          <a:xfrm>
            <a:off x="0" y="9829"/>
            <a:ext cx="12191996" cy="6858000"/>
          </a:xfrm>
          <a:prstGeom prst="rect">
            <a:avLst/>
          </a:prstGeom>
          <a:noFill/>
          <a:ln cap="flat">
            <a:noFill/>
          </a:ln>
        </p:spPr>
      </p:pic>
      <p:sp>
        <p:nvSpPr>
          <p:cNvPr id="4" name="Rectangle 1">
            <a:extLst>
              <a:ext uri="{FF2B5EF4-FFF2-40B4-BE49-F238E27FC236}">
                <a16:creationId xmlns:a16="http://schemas.microsoft.com/office/drawing/2014/main" id="{DA3E5BA3-7181-7E7A-F532-CF72A47E1286}"/>
              </a:ext>
            </a:extLst>
          </p:cNvPr>
          <p:cNvSpPr txBox="1">
            <a:spLocks noGrp="1"/>
          </p:cNvSpPr>
          <p:nvPr>
            <p:ph type="ctrTitle"/>
          </p:nvPr>
        </p:nvSpPr>
        <p:spPr>
          <a:xfrm>
            <a:off x="573557" y="606137"/>
            <a:ext cx="4788045" cy="646334"/>
          </a:xfrm>
        </p:spPr>
        <p:txBody>
          <a:bodyPr wrap="none" anchor="ctr" anchorCtr="0">
            <a:spAutoFit/>
          </a:bodyPr>
          <a:lstStyle/>
          <a:p>
            <a:pPr lvl="0" algn="l" hangingPunct="0">
              <a:lnSpc>
                <a:spcPct val="100000"/>
              </a:lnSpc>
            </a:pPr>
            <a:r>
              <a:rPr lang="en-US" sz="3600" b="0">
                <a:solidFill>
                  <a:srgbClr val="FFFFFF"/>
                </a:solidFill>
                <a:latin typeface="Goudy Old Style" pitchFamily="18"/>
              </a:rPr>
              <a:t>Overview of Presentation</a:t>
            </a:r>
          </a:p>
        </p:txBody>
      </p:sp>
      <p:sp>
        <p:nvSpPr>
          <p:cNvPr id="5" name="Rectangle 2">
            <a:extLst>
              <a:ext uri="{FF2B5EF4-FFF2-40B4-BE49-F238E27FC236}">
                <a16:creationId xmlns:a16="http://schemas.microsoft.com/office/drawing/2014/main" id="{4E663134-E0B6-6436-1638-6DD00EDBC1F7}"/>
              </a:ext>
            </a:extLst>
          </p:cNvPr>
          <p:cNvSpPr txBox="1">
            <a:spLocks noGrp="1"/>
          </p:cNvSpPr>
          <p:nvPr>
            <p:ph type="subTitle" idx="1"/>
          </p:nvPr>
        </p:nvSpPr>
        <p:spPr>
          <a:xfrm>
            <a:off x="442907" y="1822902"/>
            <a:ext cx="6488838" cy="3785652"/>
          </a:xfrm>
        </p:spPr>
        <p:txBody>
          <a:bodyPr anchor="ctr" anchorCtr="0">
            <a:spAutoFit/>
          </a:bodyPr>
          <a:lstStyle/>
          <a:p>
            <a:pPr marL="285750" lvl="0" indent="-285750" algn="l" hangingPunct="0">
              <a:lnSpc>
                <a:spcPct val="100000"/>
              </a:lnSpc>
              <a:spcBef>
                <a:spcPts val="0"/>
              </a:spcBef>
              <a:buFont typeface="Wingdings" pitchFamily="2"/>
              <a:buChar char="Ø"/>
            </a:pPr>
            <a:r>
              <a:rPr lang="en-US" sz="2400">
                <a:solidFill>
                  <a:srgbClr val="FFFFFF"/>
                </a:solidFill>
                <a:latin typeface="Goudy Old Style" pitchFamily="18"/>
              </a:rPr>
              <a:t>This presentation applies Bowlby’s Attachment Theory to the case of Amira, a three-year-old child who is struggling with separation anxiety, limited speech, and difficulties in group play</a:t>
            </a:r>
          </a:p>
          <a:p>
            <a:pPr marL="285750" lvl="0" indent="-285750" algn="l" hangingPunct="0">
              <a:lnSpc>
                <a:spcPct val="100000"/>
              </a:lnSpc>
              <a:spcBef>
                <a:spcPts val="0"/>
              </a:spcBef>
              <a:buFont typeface="Wingdings" pitchFamily="2"/>
              <a:buChar char="Ø"/>
            </a:pPr>
            <a:r>
              <a:rPr lang="en-US" sz="2400">
                <a:solidFill>
                  <a:srgbClr val="FFFFFF"/>
                </a:solidFill>
                <a:latin typeface="Goudy Old Style" pitchFamily="18"/>
              </a:rPr>
              <a:t>The aim is to explore how attachment theory can explain Amira’s behavior and to identify strategies that support her emotional, social, and cognitive development </a:t>
            </a:r>
          </a:p>
          <a:p>
            <a:pPr marL="285750" lvl="0" indent="-285750" algn="l" hangingPunct="0">
              <a:lnSpc>
                <a:spcPct val="100000"/>
              </a:lnSpc>
              <a:spcBef>
                <a:spcPts val="0"/>
              </a:spcBef>
              <a:buFont typeface="Wingdings" pitchFamily="2"/>
              <a:buChar char="Ø"/>
            </a:pPr>
            <a:r>
              <a:rPr lang="en-US" sz="2400">
                <a:solidFill>
                  <a:srgbClr val="FFFFFF"/>
                </a:solidFill>
                <a:latin typeface="Goudy Old Style" pitchFamily="18"/>
              </a:rPr>
              <a:t>The presentation will also compare Bowlby’s ideas with other developmental theories</a:t>
            </a:r>
          </a:p>
        </p:txBody>
      </p:sp>
      <p:pic>
        <p:nvPicPr>
          <p:cNvPr id="6" name="Graphic 6" descr="Address Book with solid fill">
            <a:extLst>
              <a:ext uri="{FF2B5EF4-FFF2-40B4-BE49-F238E27FC236}">
                <a16:creationId xmlns:a16="http://schemas.microsoft.com/office/drawing/2014/main" id="{AF029369-01CE-21D8-28D2-1C55CBD24CD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69094" y="888997"/>
            <a:ext cx="5080004" cy="5080004"/>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14372EA-C3C1-79FC-B4E7-CF06510923F8}"/>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DE79E263-C6BB-A371-5396-0CC5CC0574BE}"/>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64710C29-FD24-B5B1-E4B3-DBB96907CCE9}"/>
              </a:ext>
            </a:extLst>
          </p:cNvPr>
          <p:cNvSpPr txBox="1">
            <a:spLocks noGrp="1"/>
          </p:cNvSpPr>
          <p:nvPr>
            <p:ph type="ctrTitle"/>
          </p:nvPr>
        </p:nvSpPr>
        <p:spPr>
          <a:xfrm>
            <a:off x="546646" y="717099"/>
            <a:ext cx="3846377"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Case Summary: Amira</a:t>
            </a:r>
          </a:p>
        </p:txBody>
      </p:sp>
      <p:sp>
        <p:nvSpPr>
          <p:cNvPr id="5" name="Rectangle 2">
            <a:extLst>
              <a:ext uri="{FF2B5EF4-FFF2-40B4-BE49-F238E27FC236}">
                <a16:creationId xmlns:a16="http://schemas.microsoft.com/office/drawing/2014/main" id="{E81BDF11-71BC-B87A-F5EC-D3885C60B0DD}"/>
              </a:ext>
            </a:extLst>
          </p:cNvPr>
          <p:cNvSpPr txBox="1">
            <a:spLocks noGrp="1"/>
          </p:cNvSpPr>
          <p:nvPr>
            <p:ph type="subTitle" idx="1"/>
          </p:nvPr>
        </p:nvSpPr>
        <p:spPr>
          <a:xfrm>
            <a:off x="399355" y="2079391"/>
            <a:ext cx="6512722" cy="341631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Amira recently joined a nursery and displays anxiety when separated from her carers. She communicates minimally and struggles to engage with other children</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Her behaviour suggests emotional distress and difficulty adapting to the new environment. Practitioners must assess her needs and apply evidence-based strategies to help her feel secure and confident</a:t>
            </a:r>
          </a:p>
        </p:txBody>
      </p:sp>
      <p:pic>
        <p:nvPicPr>
          <p:cNvPr id="6" name="Graphic 6" descr="Bank with solid fill">
            <a:extLst>
              <a:ext uri="{FF2B5EF4-FFF2-40B4-BE49-F238E27FC236}">
                <a16:creationId xmlns:a16="http://schemas.microsoft.com/office/drawing/2014/main" id="{A38B56D1-29C5-2625-5232-C924BD235D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46189" y="1301876"/>
            <a:ext cx="4375806" cy="4375806"/>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4530EC8-355A-E9BE-B378-E8EB79923A89}"/>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84E700A2-EEA1-7408-DD91-78258FCE9AF1}"/>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082F8EDC-C57E-474D-A826-9AD5C7CE85DB}"/>
              </a:ext>
            </a:extLst>
          </p:cNvPr>
          <p:cNvSpPr txBox="1">
            <a:spLocks noGrp="1"/>
          </p:cNvSpPr>
          <p:nvPr>
            <p:ph type="ctrTitle"/>
          </p:nvPr>
        </p:nvSpPr>
        <p:spPr>
          <a:xfrm>
            <a:off x="399501" y="377564"/>
            <a:ext cx="6694980" cy="1077218"/>
          </a:xfrm>
        </p:spPr>
        <p:txBody>
          <a:bodyPr anchor="ctr" anchorCtr="0">
            <a:spAutoFit/>
          </a:bodyPr>
          <a:lstStyle/>
          <a:p>
            <a:pPr lvl="0" algn="l" hangingPunct="0">
              <a:lnSpc>
                <a:spcPct val="100000"/>
              </a:lnSpc>
            </a:pPr>
            <a:r>
              <a:rPr lang="en-US" sz="3200" b="0">
                <a:solidFill>
                  <a:srgbClr val="FFFFFF"/>
                </a:solidFill>
                <a:latin typeface="Goudy Old Style" pitchFamily="18"/>
              </a:rPr>
              <a:t>Lifespan Development and Early Childhood</a:t>
            </a:r>
          </a:p>
        </p:txBody>
      </p:sp>
      <p:sp>
        <p:nvSpPr>
          <p:cNvPr id="5" name="Rectangle 2">
            <a:extLst>
              <a:ext uri="{FF2B5EF4-FFF2-40B4-BE49-F238E27FC236}">
                <a16:creationId xmlns:a16="http://schemas.microsoft.com/office/drawing/2014/main" id="{47E84D1E-64A8-070E-F361-752EC1AED9D1}"/>
              </a:ext>
            </a:extLst>
          </p:cNvPr>
          <p:cNvSpPr txBox="1">
            <a:spLocks noGrp="1"/>
          </p:cNvSpPr>
          <p:nvPr>
            <p:ph type="subTitle" idx="1"/>
          </p:nvPr>
        </p:nvSpPr>
        <p:spPr>
          <a:xfrm>
            <a:off x="399501" y="1738301"/>
            <a:ext cx="7023853" cy="2677655"/>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Early childhood is a critical phase for brain, language, and emotional development. Secure relationships are essential in forming confidence and resilience</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Children who experience consistent, nurturing care develop stronger emotional regulation, which forms the foundation for future learning</a:t>
            </a:r>
          </a:p>
        </p:txBody>
      </p:sp>
      <p:pic>
        <p:nvPicPr>
          <p:cNvPr id="6" name="Graphic 6" descr="Bookmark with solid fill">
            <a:extLst>
              <a:ext uri="{FF2B5EF4-FFF2-40B4-BE49-F238E27FC236}">
                <a16:creationId xmlns:a16="http://schemas.microsoft.com/office/drawing/2014/main" id="{C72C6399-9276-FB6E-996A-E1803B94740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94482" y="1068705"/>
            <a:ext cx="4325358" cy="4325358"/>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33FF8B1-D037-D1F1-3901-4D89876A5BFF}"/>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9EB79EEA-51D6-6BA0-0AC0-B20FED20C5C7}"/>
              </a:ext>
            </a:extLst>
          </p:cNvPr>
          <p:cNvPicPr>
            <a:picLocks noChangeAspect="1"/>
          </p:cNvPicPr>
          <p:nvPr/>
        </p:nvPicPr>
        <p:blipFill>
          <a:blip r:embed="rId2">
            <a:alphaModFix amt="60000"/>
          </a:blip>
          <a:srcRect l="20444"/>
          <a:stretch>
            <a:fillRect/>
          </a:stretch>
        </p:blipFill>
        <p:spPr>
          <a:xfrm>
            <a:off x="0" y="19659"/>
            <a:ext cx="12191996" cy="6858000"/>
          </a:xfrm>
          <a:prstGeom prst="rect">
            <a:avLst/>
          </a:prstGeom>
          <a:noFill/>
          <a:ln cap="flat">
            <a:noFill/>
          </a:ln>
        </p:spPr>
      </p:pic>
      <p:sp>
        <p:nvSpPr>
          <p:cNvPr id="4" name="Title 1">
            <a:extLst>
              <a:ext uri="{FF2B5EF4-FFF2-40B4-BE49-F238E27FC236}">
                <a16:creationId xmlns:a16="http://schemas.microsoft.com/office/drawing/2014/main" id="{DB590BB9-C85D-B9AF-B688-E6F1CA9F69AD}"/>
              </a:ext>
            </a:extLst>
          </p:cNvPr>
          <p:cNvSpPr txBox="1">
            <a:spLocks noGrp="1"/>
          </p:cNvSpPr>
          <p:nvPr>
            <p:ph type="ctrTitle"/>
          </p:nvPr>
        </p:nvSpPr>
        <p:spPr>
          <a:xfrm>
            <a:off x="400050" y="623602"/>
            <a:ext cx="6024981"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Bowlby’s Attachment Theory (1969)</a:t>
            </a:r>
          </a:p>
        </p:txBody>
      </p:sp>
      <p:sp>
        <p:nvSpPr>
          <p:cNvPr id="5" name="Subtitle 2">
            <a:extLst>
              <a:ext uri="{FF2B5EF4-FFF2-40B4-BE49-F238E27FC236}">
                <a16:creationId xmlns:a16="http://schemas.microsoft.com/office/drawing/2014/main" id="{B11FD0AF-E6AD-3C0F-BF3C-DAD900FF55D5}"/>
              </a:ext>
            </a:extLst>
          </p:cNvPr>
          <p:cNvSpPr txBox="1">
            <a:spLocks noGrp="1"/>
          </p:cNvSpPr>
          <p:nvPr>
            <p:ph type="subTitle" idx="1"/>
          </p:nvPr>
        </p:nvSpPr>
        <p:spPr>
          <a:xfrm>
            <a:off x="294948" y="1720836"/>
            <a:ext cx="6489313" cy="341631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Bowlby viewed attachment as essential for survival. He suggested that a secure attachment provides a 'secure base' from which a child can explore the world confidently </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Introduced the internal working model, explaining how early attachments shape future relationships</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Bowlby believed the first three years are a sensitive period for forming secure attachments </a:t>
            </a:r>
          </a:p>
        </p:txBody>
      </p:sp>
      <p:pic>
        <p:nvPicPr>
          <p:cNvPr id="6" name="Graphic 6" descr="Business Growth with solid fill">
            <a:extLst>
              <a:ext uri="{FF2B5EF4-FFF2-40B4-BE49-F238E27FC236}">
                <a16:creationId xmlns:a16="http://schemas.microsoft.com/office/drawing/2014/main" id="{FBD534B8-AB7E-9FB8-B51C-8002E623F7C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68158" y="1536173"/>
            <a:ext cx="3901443" cy="3901443"/>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2014E88E-95AD-22D9-1135-5BDFA4DBF133}"/>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5A5E5340-3A0E-5C9E-0945-DDADD08E8D74}"/>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2B47546E-BDDF-6ADC-167A-8E7A9CCF7A9C}"/>
              </a:ext>
            </a:extLst>
          </p:cNvPr>
          <p:cNvSpPr txBox="1">
            <a:spLocks noGrp="1"/>
          </p:cNvSpPr>
          <p:nvPr>
            <p:ph type="subTitle" idx="1"/>
          </p:nvPr>
        </p:nvSpPr>
        <p:spPr>
          <a:xfrm>
            <a:off x="400050" y="1771028"/>
            <a:ext cx="6472699" cy="4524314"/>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Jean Piaget (1952) proposed that children develop their thinking and understanding through a series of stages. He believed that children are active learners who construct knowledge from their experiences rather than simply absorbing information from adults</a:t>
            </a:r>
          </a:p>
          <a:p>
            <a:pPr lvl="0" algn="l" hangingPunct="0">
              <a:lnSpc>
                <a:spcPct val="100000"/>
              </a:lnSpc>
              <a:spcBef>
                <a:spcPts val="0"/>
              </a:spcBef>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According to Piaget, Amira, aged three, is in the preoperational stage (ages 2–7), where thinking is dominated by imagination and egocentrism—meaning she finds it difficult to see things from another person’s perspective</a:t>
            </a:r>
          </a:p>
        </p:txBody>
      </p:sp>
      <p:sp>
        <p:nvSpPr>
          <p:cNvPr id="5" name="Rectangle 2">
            <a:extLst>
              <a:ext uri="{FF2B5EF4-FFF2-40B4-BE49-F238E27FC236}">
                <a16:creationId xmlns:a16="http://schemas.microsoft.com/office/drawing/2014/main" id="{C30EC444-8B56-4A10-E536-68152E8A6915}"/>
              </a:ext>
            </a:extLst>
          </p:cNvPr>
          <p:cNvSpPr txBox="1">
            <a:spLocks noGrp="1"/>
          </p:cNvSpPr>
          <p:nvPr>
            <p:ph type="ctrTitle"/>
          </p:nvPr>
        </p:nvSpPr>
        <p:spPr>
          <a:xfrm>
            <a:off x="400050" y="623602"/>
            <a:ext cx="7744044"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Piaget’s Cognitive Development Theory (1952)</a:t>
            </a:r>
          </a:p>
        </p:txBody>
      </p:sp>
      <p:pic>
        <p:nvPicPr>
          <p:cNvPr id="6" name="Graphic 8" descr="Bar graph with downward trend with solid fill">
            <a:extLst>
              <a:ext uri="{FF2B5EF4-FFF2-40B4-BE49-F238E27FC236}">
                <a16:creationId xmlns:a16="http://schemas.microsoft.com/office/drawing/2014/main" id="{D9FD2183-0842-A3C2-3CDA-D054DD23ED4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60462" y="1671322"/>
            <a:ext cx="4525694" cy="4525694"/>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8EFD5EC-00DB-87B1-6E87-513E57D3FA49}"/>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2280E536-6E56-60FD-A433-71973478B994}"/>
              </a:ext>
            </a:extLst>
          </p:cNvPr>
          <p:cNvPicPr>
            <a:picLocks noChangeAspect="1"/>
          </p:cNvPicPr>
          <p:nvPr/>
        </p:nvPicPr>
        <p:blipFill>
          <a:blip r:embed="rId3">
            <a:alphaModFix amt="60000"/>
          </a:blip>
          <a:srcRect l="20444"/>
          <a:stretch>
            <a:fillRect/>
          </a:stretch>
        </p:blipFill>
        <p:spPr>
          <a:xfrm>
            <a:off x="0" y="0"/>
            <a:ext cx="12191996" cy="6858000"/>
          </a:xfrm>
          <a:prstGeom prst="rect">
            <a:avLst/>
          </a:prstGeom>
          <a:noFill/>
          <a:ln cap="flat">
            <a:noFill/>
          </a:ln>
        </p:spPr>
      </p:pic>
      <p:sp>
        <p:nvSpPr>
          <p:cNvPr id="4" name="Rectangle 2">
            <a:extLst>
              <a:ext uri="{FF2B5EF4-FFF2-40B4-BE49-F238E27FC236}">
                <a16:creationId xmlns:a16="http://schemas.microsoft.com/office/drawing/2014/main" id="{D0823125-AE50-68F9-6202-1A15E1F2A13A}"/>
              </a:ext>
            </a:extLst>
          </p:cNvPr>
          <p:cNvSpPr txBox="1">
            <a:spLocks noGrp="1"/>
          </p:cNvSpPr>
          <p:nvPr>
            <p:ph type="ctrTitle"/>
          </p:nvPr>
        </p:nvSpPr>
        <p:spPr>
          <a:xfrm>
            <a:off x="400050" y="623602"/>
            <a:ext cx="5992922"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Applying Bowlby’s Theory to Amira</a:t>
            </a:r>
          </a:p>
        </p:txBody>
      </p:sp>
      <p:sp>
        <p:nvSpPr>
          <p:cNvPr id="5" name="Rectangle 4">
            <a:extLst>
              <a:ext uri="{FF2B5EF4-FFF2-40B4-BE49-F238E27FC236}">
                <a16:creationId xmlns:a16="http://schemas.microsoft.com/office/drawing/2014/main" id="{56F9B91B-C66F-5AD3-B3E6-C1FD5681DD6B}"/>
              </a:ext>
            </a:extLst>
          </p:cNvPr>
          <p:cNvSpPr txBox="1">
            <a:spLocks noGrp="1"/>
          </p:cNvSpPr>
          <p:nvPr>
            <p:ph type="subTitle" idx="1"/>
          </p:nvPr>
        </p:nvSpPr>
        <p:spPr>
          <a:xfrm>
            <a:off x="552306" y="1762085"/>
            <a:ext cx="6330272" cy="4524314"/>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Amira’s behaviors—anxiety during separation, limited communication, and social withdrawal—suggest attachment insecurity</a:t>
            </a:r>
          </a:p>
          <a:p>
            <a:pPr lvl="0" algn="l" hangingPunct="0">
              <a:lnSpc>
                <a:spcPct val="100000"/>
              </a:lnSpc>
              <a:spcBef>
                <a:spcPts val="0"/>
              </a:spcBef>
            </a:pPr>
            <a:r>
              <a:rPr lang="en-US" sz="2400">
                <a:solidFill>
                  <a:srgbClr val="FFFFFF"/>
                </a:solidFill>
                <a:latin typeface="Goudy Old Style" pitchFamily="18"/>
              </a:rPr>
              <a:t> </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According to Bowlby, this can occur when children experience inconsistent care or difficulty adjusting to new environments</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By focusing on secure relationships within the nursery, practitioners can help Amira develop trust, confidence, and independence (Howe, 2011).</a:t>
            </a:r>
          </a:p>
        </p:txBody>
      </p:sp>
      <p:pic>
        <p:nvPicPr>
          <p:cNvPr id="6" name="Graphic 6" descr="Brain in head with solid fill">
            <a:extLst>
              <a:ext uri="{FF2B5EF4-FFF2-40B4-BE49-F238E27FC236}">
                <a16:creationId xmlns:a16="http://schemas.microsoft.com/office/drawing/2014/main" id="{9B955F32-DE53-9DB5-B844-3EFB00B322E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44643" y="1381758"/>
            <a:ext cx="4384035" cy="4384035"/>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2A16D617-86D3-D8DD-1156-E51284E7352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17C59585-EFD3-BCEC-20AE-3CABFF99253B}"/>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Title 1">
            <a:extLst>
              <a:ext uri="{FF2B5EF4-FFF2-40B4-BE49-F238E27FC236}">
                <a16:creationId xmlns:a16="http://schemas.microsoft.com/office/drawing/2014/main" id="{5E2D508F-52D7-8EC4-CA6A-E4FD466E9762}"/>
              </a:ext>
            </a:extLst>
          </p:cNvPr>
          <p:cNvSpPr txBox="1">
            <a:spLocks noGrp="1"/>
          </p:cNvSpPr>
          <p:nvPr>
            <p:ph type="ctrTitle"/>
          </p:nvPr>
        </p:nvSpPr>
        <p:spPr>
          <a:xfrm>
            <a:off x="400050" y="623602"/>
            <a:ext cx="3518208"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Strategies in Practice</a:t>
            </a:r>
          </a:p>
        </p:txBody>
      </p:sp>
      <p:sp>
        <p:nvSpPr>
          <p:cNvPr id="5" name="Subtitle 2">
            <a:extLst>
              <a:ext uri="{FF2B5EF4-FFF2-40B4-BE49-F238E27FC236}">
                <a16:creationId xmlns:a16="http://schemas.microsoft.com/office/drawing/2014/main" id="{2B9F8741-E00A-4AF4-AB2B-95E99310F9EA}"/>
              </a:ext>
            </a:extLst>
          </p:cNvPr>
          <p:cNvSpPr txBox="1">
            <a:spLocks noGrp="1"/>
          </p:cNvSpPr>
          <p:nvPr>
            <p:ph type="subTitle" idx="1"/>
          </p:nvPr>
        </p:nvSpPr>
        <p:spPr>
          <a:xfrm>
            <a:off x="400050" y="2176555"/>
            <a:ext cx="6964308" cy="3046991"/>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 consistent key person should be assigned to Amira to provide stability and trust. Gradual separation routines can help reduce anxiety</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Comfort objects, such as a familiar toy, may ease transitions. Predictable routines, reassurance, and sensitive responses to her emotions can foster security and reduce distress (EYFS, 2021).</a:t>
            </a:r>
          </a:p>
        </p:txBody>
      </p:sp>
      <p:pic>
        <p:nvPicPr>
          <p:cNvPr id="6" name="Graphic 6" descr="Weights Uneven with solid fill">
            <a:extLst>
              <a:ext uri="{FF2B5EF4-FFF2-40B4-BE49-F238E27FC236}">
                <a16:creationId xmlns:a16="http://schemas.microsoft.com/office/drawing/2014/main" id="{30302414-345A-9BA8-25AE-806FBF3F7F8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11964" y="1449790"/>
            <a:ext cx="4323502" cy="432350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03982B7-D2FF-2BAC-61CB-62E2E599811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75D51F8C-D572-E9FE-428C-E58144A36A74}"/>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2">
            <a:extLst>
              <a:ext uri="{FF2B5EF4-FFF2-40B4-BE49-F238E27FC236}">
                <a16:creationId xmlns:a16="http://schemas.microsoft.com/office/drawing/2014/main" id="{D4405A47-B3F1-48C3-992F-9D725E424C03}"/>
              </a:ext>
            </a:extLst>
          </p:cNvPr>
          <p:cNvSpPr txBox="1">
            <a:spLocks noGrp="1"/>
          </p:cNvSpPr>
          <p:nvPr>
            <p:ph type="subTitle" idx="1"/>
          </p:nvPr>
        </p:nvSpPr>
        <p:spPr>
          <a:xfrm>
            <a:off x="399501" y="2846298"/>
            <a:ext cx="5423224" cy="461662"/>
          </a:xfrm>
        </p:spPr>
        <p:txBody>
          <a:bodyPr anchor="ctr" anchorCtr="0">
            <a:spAutoFit/>
          </a:bodyPr>
          <a:lstStyle/>
          <a:p>
            <a:pPr lvl="0" algn="l" hangingPunct="0">
              <a:lnSpc>
                <a:spcPct val="100000"/>
              </a:lnSpc>
              <a:spcBef>
                <a:spcPts val="0"/>
              </a:spcBef>
            </a:pPr>
            <a:r>
              <a:rPr lang="en-US" sz="2400">
                <a:solidFill>
                  <a:srgbClr val="FFFFFF"/>
                </a:solidFill>
                <a:latin typeface="Goudy Old Style" pitchFamily="18"/>
              </a:rPr>
              <a:t>.</a:t>
            </a:r>
          </a:p>
        </p:txBody>
      </p:sp>
      <p:sp>
        <p:nvSpPr>
          <p:cNvPr id="5" name="Title 1">
            <a:extLst>
              <a:ext uri="{FF2B5EF4-FFF2-40B4-BE49-F238E27FC236}">
                <a16:creationId xmlns:a16="http://schemas.microsoft.com/office/drawing/2014/main" id="{FCD5DD68-8EDE-5A4B-555E-E938D46476E4}"/>
              </a:ext>
            </a:extLst>
          </p:cNvPr>
          <p:cNvSpPr txBox="1">
            <a:spLocks noGrp="1"/>
          </p:cNvSpPr>
          <p:nvPr>
            <p:ph type="ctrTitle"/>
          </p:nvPr>
        </p:nvSpPr>
        <p:spPr>
          <a:xfrm>
            <a:off x="400050" y="623602"/>
            <a:ext cx="6280053"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Supporting Communication and Play</a:t>
            </a:r>
          </a:p>
        </p:txBody>
      </p:sp>
      <p:sp>
        <p:nvSpPr>
          <p:cNvPr id="6" name="Rectangle 3">
            <a:extLst>
              <a:ext uri="{FF2B5EF4-FFF2-40B4-BE49-F238E27FC236}">
                <a16:creationId xmlns:a16="http://schemas.microsoft.com/office/drawing/2014/main" id="{02C0557D-2486-C37D-2582-A5FB7D6E20E5}"/>
              </a:ext>
            </a:extLst>
          </p:cNvPr>
          <p:cNvSpPr/>
          <p:nvPr/>
        </p:nvSpPr>
        <p:spPr>
          <a:xfrm rot="10800009" flipV="1">
            <a:off x="-65" y="1993784"/>
            <a:ext cx="6792428" cy="3046991"/>
          </a:xfrm>
          <a:prstGeom prst="rect">
            <a:avLst/>
          </a:prstGeom>
          <a:noFill/>
          <a:ln cap="flat">
            <a:noFill/>
            <a:prstDash val="solid"/>
          </a:ln>
        </p:spPr>
        <p:txBody>
          <a:bodyPr vert="horz" wrap="square" lIns="91440" tIns="45720" rIns="91440" bIns="45720" anchor="ctr" anchorCtr="0" compatLnSpc="1">
            <a:spAutoFit/>
          </a:bodyPr>
          <a:lstStyle/>
          <a:p>
            <a:pPr marL="342900" marR="0" lvl="0" indent="-342900" algn="l" defTabSz="914400" rtl="0" fontAlgn="auto" hangingPunct="0">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Goudy Old Style" pitchFamily="18"/>
              </a:rPr>
              <a:t>Practitioners can encourage Amira’s speech and confidence through play, songs, and storytelling. Small, supported group activities will help her engage with peers</a:t>
            </a:r>
          </a:p>
          <a:p>
            <a:pPr marL="342900" marR="0" lvl="0" indent="-342900" algn="l" defTabSz="914400" rtl="0" fontAlgn="auto" hangingPunct="0">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2400" b="0" i="0" u="none" strike="noStrike" kern="0" cap="none" spc="0" baseline="0">
              <a:solidFill>
                <a:srgbClr val="FFFFFF"/>
              </a:solidFill>
              <a:uFillTx/>
              <a:latin typeface="Goudy Old Style" pitchFamily="18"/>
            </a:endParaRPr>
          </a:p>
          <a:p>
            <a:pPr marL="342900" marR="0" lvl="0" indent="-342900" algn="l" defTabSz="914400" rtl="0" fontAlgn="auto" hangingPunct="0">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Goudy Old Style" pitchFamily="18"/>
              </a:rPr>
              <a:t>Positive reinforcement, praise, and patience will help Amira feel safe expressing herself and build her self-esteem (Berk, 2013).</a:t>
            </a:r>
          </a:p>
        </p:txBody>
      </p:sp>
      <p:pic>
        <p:nvPicPr>
          <p:cNvPr id="7" name="Graphic 7" descr="Fast Forward with solid fill">
            <a:extLst>
              <a:ext uri="{FF2B5EF4-FFF2-40B4-BE49-F238E27FC236}">
                <a16:creationId xmlns:a16="http://schemas.microsoft.com/office/drawing/2014/main" id="{ABCF4ACF-9209-2FA2-7B66-C0A834CAE8A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10633" y="808064"/>
            <a:ext cx="4232785" cy="4232785"/>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2">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CE13D41A-6414-AD5A-0F66-1BDF7CE7CFEB}"/>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101E2791-F96E-4BAC-587B-DE9BC5CB5447}"/>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Title 1">
            <a:extLst>
              <a:ext uri="{FF2B5EF4-FFF2-40B4-BE49-F238E27FC236}">
                <a16:creationId xmlns:a16="http://schemas.microsoft.com/office/drawing/2014/main" id="{F070632B-EF1E-85AE-CE1D-30F6734B03A4}"/>
              </a:ext>
            </a:extLst>
          </p:cNvPr>
          <p:cNvSpPr txBox="1">
            <a:spLocks noGrp="1"/>
          </p:cNvSpPr>
          <p:nvPr>
            <p:ph type="ctrTitle"/>
          </p:nvPr>
        </p:nvSpPr>
        <p:spPr>
          <a:xfrm>
            <a:off x="400050" y="623602"/>
            <a:ext cx="5763691"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Comparisons with Other Theories</a:t>
            </a:r>
          </a:p>
        </p:txBody>
      </p:sp>
      <p:sp>
        <p:nvSpPr>
          <p:cNvPr id="5" name="Subtitle 2">
            <a:extLst>
              <a:ext uri="{FF2B5EF4-FFF2-40B4-BE49-F238E27FC236}">
                <a16:creationId xmlns:a16="http://schemas.microsoft.com/office/drawing/2014/main" id="{B74B85D8-FF12-8A23-E8E2-961B5BB0CDAC}"/>
              </a:ext>
            </a:extLst>
          </p:cNvPr>
          <p:cNvSpPr txBox="1">
            <a:spLocks noGrp="1"/>
          </p:cNvSpPr>
          <p:nvPr>
            <p:ph type="subTitle" idx="1"/>
          </p:nvPr>
        </p:nvSpPr>
        <p:spPr>
          <a:xfrm>
            <a:off x="400050" y="1698946"/>
            <a:ext cx="6600514" cy="4524314"/>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dirty="0">
                <a:solidFill>
                  <a:srgbClr val="FFFFFF"/>
                </a:solidFill>
                <a:latin typeface="Goudy Old Style" pitchFamily="18"/>
              </a:rPr>
              <a:t>Piaget’s cognitive theory places Amira in the preoperational stage, where egocentric thinking limits understanding of others’ perspectives (Piaget, 1952)</a:t>
            </a:r>
          </a:p>
          <a:p>
            <a:pPr marL="342900" lvl="0" indent="-342900" algn="l" hangingPunct="0">
              <a:lnSpc>
                <a:spcPct val="100000"/>
              </a:lnSpc>
              <a:spcBef>
                <a:spcPts val="0"/>
              </a:spcBef>
              <a:buFont typeface="Wingdings" pitchFamily="2"/>
              <a:buChar char="Ø"/>
            </a:pPr>
            <a:endParaRPr lang="en-US" sz="2400" dirty="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dirty="0">
                <a:solidFill>
                  <a:srgbClr val="FFFFFF"/>
                </a:solidFill>
                <a:latin typeface="Goudy Old Style" pitchFamily="18"/>
              </a:rPr>
              <a:t>Vygotsky’s sociocultural theory highlights the value of guided learning through social interaction (Vygotsky, 1978)</a:t>
            </a:r>
          </a:p>
          <a:p>
            <a:pPr marL="342900" lvl="0" indent="-342900" algn="l" hangingPunct="0">
              <a:lnSpc>
                <a:spcPct val="100000"/>
              </a:lnSpc>
              <a:spcBef>
                <a:spcPts val="0"/>
              </a:spcBef>
              <a:buFont typeface="Wingdings" pitchFamily="2"/>
              <a:buChar char="Ø"/>
            </a:pPr>
            <a:endParaRPr lang="en-US" sz="2400" dirty="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dirty="0">
                <a:solidFill>
                  <a:srgbClr val="FFFFFF"/>
                </a:solidFill>
                <a:latin typeface="Goudy Old Style" pitchFamily="18"/>
              </a:rPr>
              <a:t> Eriksons theory has secure care builds confidence; lack of support causes doubt</a:t>
            </a:r>
          </a:p>
          <a:p>
            <a:pPr marL="342900" lvl="0" indent="-342900" algn="l" hangingPunct="0">
              <a:lnSpc>
                <a:spcPct val="100000"/>
              </a:lnSpc>
              <a:spcBef>
                <a:spcPts val="0"/>
              </a:spcBef>
              <a:buFont typeface="Wingdings" pitchFamily="2"/>
              <a:buChar char="Ø"/>
            </a:pPr>
            <a:endParaRPr lang="en-US" sz="2400" dirty="0">
              <a:solidFill>
                <a:srgbClr val="FFFFFF"/>
              </a:solidFill>
              <a:latin typeface="Goudy Old Style" pitchFamily="18"/>
            </a:endParaRPr>
          </a:p>
        </p:txBody>
      </p:sp>
      <p:pic>
        <p:nvPicPr>
          <p:cNvPr id="6" name="Graphic 6" descr="Transfer with solid fill">
            <a:extLst>
              <a:ext uri="{FF2B5EF4-FFF2-40B4-BE49-F238E27FC236}">
                <a16:creationId xmlns:a16="http://schemas.microsoft.com/office/drawing/2014/main" id="{3BEECDF8-B800-981D-CAB5-2760F84D42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72635" y="1956623"/>
            <a:ext cx="3662519" cy="3662519"/>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92F2546D-0987-6846-3D11-28966C8BD478}"/>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961326BD-CD6A-31F7-7547-8BC6DD8C70E3}"/>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2">
            <a:extLst>
              <a:ext uri="{FF2B5EF4-FFF2-40B4-BE49-F238E27FC236}">
                <a16:creationId xmlns:a16="http://schemas.microsoft.com/office/drawing/2014/main" id="{87E13DE6-2F76-1D9E-A192-48A05AC1BAEE}"/>
              </a:ext>
            </a:extLst>
          </p:cNvPr>
          <p:cNvSpPr txBox="1">
            <a:spLocks noGrp="1"/>
          </p:cNvSpPr>
          <p:nvPr>
            <p:ph type="ctrTitle"/>
          </p:nvPr>
        </p:nvSpPr>
        <p:spPr>
          <a:xfrm>
            <a:off x="400050" y="623602"/>
            <a:ext cx="5234126"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Nature and Nurture Influences</a:t>
            </a:r>
          </a:p>
        </p:txBody>
      </p:sp>
      <p:sp>
        <p:nvSpPr>
          <p:cNvPr id="5" name="Rectangle 3">
            <a:extLst>
              <a:ext uri="{FF2B5EF4-FFF2-40B4-BE49-F238E27FC236}">
                <a16:creationId xmlns:a16="http://schemas.microsoft.com/office/drawing/2014/main" id="{57E55FB2-F5FB-7F78-3626-2EEF5B49D338}"/>
              </a:ext>
            </a:extLst>
          </p:cNvPr>
          <p:cNvSpPr txBox="1">
            <a:spLocks noGrp="1"/>
          </p:cNvSpPr>
          <p:nvPr>
            <p:ph type="subTitle" idx="1"/>
          </p:nvPr>
        </p:nvSpPr>
        <p:spPr>
          <a:xfrm>
            <a:off x="508205" y="1696083"/>
            <a:ext cx="6747997" cy="3785652"/>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Amira’s development reflects an interaction between nature and nurture</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Biologically, temperament may influence her anxiety and communication style</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Environmentally, her relationships, past experiences, and the nursery setting shape her behaviour. Both biological and social factors combine to affect her overall development</a:t>
            </a:r>
          </a:p>
        </p:txBody>
      </p:sp>
      <p:pic>
        <p:nvPicPr>
          <p:cNvPr id="6" name="Graphic 10" descr="Meeting with solid fill">
            <a:extLst>
              <a:ext uri="{FF2B5EF4-FFF2-40B4-BE49-F238E27FC236}">
                <a16:creationId xmlns:a16="http://schemas.microsoft.com/office/drawing/2014/main" id="{0C0F88BF-601C-327A-1757-37C8DD604B0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72350" y="1033976"/>
            <a:ext cx="4419596" cy="4419596"/>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9">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DD17D11-FB75-BD9D-601F-C84FA562F3B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B0FCE719-D66D-4F66-2BD4-2760BB4F89F3}"/>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95BBC229-DCFC-E438-0717-76B2FC1D6034}"/>
              </a:ext>
            </a:extLst>
          </p:cNvPr>
          <p:cNvSpPr txBox="1">
            <a:spLocks noGrp="1"/>
          </p:cNvSpPr>
          <p:nvPr>
            <p:ph type="ctrTitle"/>
          </p:nvPr>
        </p:nvSpPr>
        <p:spPr>
          <a:xfrm>
            <a:off x="400050" y="623602"/>
            <a:ext cx="6465804"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Critical Evaluation of Bowlby’s Theory</a:t>
            </a:r>
          </a:p>
        </p:txBody>
      </p:sp>
      <p:sp>
        <p:nvSpPr>
          <p:cNvPr id="5" name="Rectangle 2">
            <a:extLst>
              <a:ext uri="{FF2B5EF4-FFF2-40B4-BE49-F238E27FC236}">
                <a16:creationId xmlns:a16="http://schemas.microsoft.com/office/drawing/2014/main" id="{BCDB9F1C-040E-EB1D-6F8F-CBCED8CEB313}"/>
              </a:ext>
            </a:extLst>
          </p:cNvPr>
          <p:cNvSpPr txBox="1">
            <a:spLocks noGrp="1"/>
          </p:cNvSpPr>
          <p:nvPr>
            <p:ph type="subTitle" idx="1"/>
          </p:nvPr>
        </p:nvSpPr>
        <p:spPr>
          <a:xfrm>
            <a:off x="400050" y="2122953"/>
            <a:ext cx="5695953" cy="341631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cs typeface="FreesiaUPC" pitchFamily="34"/>
              </a:rPr>
              <a:t>Bowlby’s theory is influential for recognizing the emotional needs of children and inspiring the key person approach</a:t>
            </a: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cs typeface="FreesiaUPC" pitchFamily="34"/>
              </a:rPr>
              <a:t>It has been criticized for overemphasizing the mother’s role, ignoring cultural variations, and assuming that early attachment insecurity always leads to poor outcomes (Bee &amp; Boyd, 2019)</a:t>
            </a:r>
          </a:p>
        </p:txBody>
      </p:sp>
      <p:pic>
        <p:nvPicPr>
          <p:cNvPr id="6" name="Graphic 8" descr="Chat with solid fill">
            <a:extLst>
              <a:ext uri="{FF2B5EF4-FFF2-40B4-BE49-F238E27FC236}">
                <a16:creationId xmlns:a16="http://schemas.microsoft.com/office/drawing/2014/main" id="{BE40D671-6D15-4A32-9BEA-A7BBF82E86E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771964" y="1369149"/>
            <a:ext cx="4744062" cy="4744062"/>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4">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A43A53EE-D5D8-C597-914D-B0A99BA422CD}"/>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4B3A6581-3CF8-3DE5-B1F4-251BBC5873B0}"/>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FA067F7C-7A12-FDC5-9805-596E1E3AEE5E}"/>
              </a:ext>
            </a:extLst>
          </p:cNvPr>
          <p:cNvSpPr txBox="1">
            <a:spLocks noGrp="1"/>
          </p:cNvSpPr>
          <p:nvPr>
            <p:ph type="ctrTitle"/>
          </p:nvPr>
        </p:nvSpPr>
        <p:spPr>
          <a:xfrm>
            <a:off x="400050" y="623602"/>
            <a:ext cx="4208013" cy="584777"/>
          </a:xfrm>
        </p:spPr>
        <p:txBody>
          <a:bodyPr wrap="none" anchor="ctr" anchorCtr="0">
            <a:spAutoFit/>
          </a:bodyPr>
          <a:lstStyle/>
          <a:p>
            <a:pPr lvl="0" algn="l" hangingPunct="0">
              <a:lnSpc>
                <a:spcPct val="100000"/>
              </a:lnSpc>
            </a:pPr>
            <a:r>
              <a:rPr lang="en-US" sz="3200" b="0">
                <a:solidFill>
                  <a:srgbClr val="FFFFFF"/>
                </a:solidFill>
                <a:latin typeface="Goudy Old Style" pitchFamily="18"/>
              </a:rPr>
              <a:t>Policy and Practice Links</a:t>
            </a:r>
          </a:p>
        </p:txBody>
      </p:sp>
      <p:sp>
        <p:nvSpPr>
          <p:cNvPr id="5" name="Rectangle 2">
            <a:extLst>
              <a:ext uri="{FF2B5EF4-FFF2-40B4-BE49-F238E27FC236}">
                <a16:creationId xmlns:a16="http://schemas.microsoft.com/office/drawing/2014/main" id="{902CEDDE-225B-A6DF-BE5F-5F1FEB9EDCA6}"/>
              </a:ext>
            </a:extLst>
          </p:cNvPr>
          <p:cNvSpPr txBox="1">
            <a:spLocks noGrp="1"/>
          </p:cNvSpPr>
          <p:nvPr>
            <p:ph type="subTitle" idx="1"/>
          </p:nvPr>
        </p:nvSpPr>
        <p:spPr>
          <a:xfrm>
            <a:off x="593088" y="1758702"/>
            <a:ext cx="5709385" cy="415498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The EYFS (2021) framework highlights secure attachments as vital for well-being and learning</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The key person system ensures consistent emotional support</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 Safeguarding policies require practitioners to monitor children’s emotional health and maintain strong communication with families (EYFS, 2021)</a:t>
            </a:r>
          </a:p>
        </p:txBody>
      </p:sp>
      <p:pic>
        <p:nvPicPr>
          <p:cNvPr id="6" name="Graphic 10" descr="Management with solid fill">
            <a:extLst>
              <a:ext uri="{FF2B5EF4-FFF2-40B4-BE49-F238E27FC236}">
                <a16:creationId xmlns:a16="http://schemas.microsoft.com/office/drawing/2014/main" id="{3A9650C5-D01B-8918-C146-399ACD3068D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51519" y="1061609"/>
            <a:ext cx="4947388" cy="4947388"/>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5">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DDD057E-F1AA-87DE-08ED-7647312C1E6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40CA56F5-82B3-7FDE-1B8C-C0F477FB22B4}"/>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C405BEAA-32EF-ED41-3277-25ABA6C17A7E}"/>
              </a:ext>
            </a:extLst>
          </p:cNvPr>
          <p:cNvSpPr txBox="1">
            <a:spLocks noGrp="1"/>
          </p:cNvSpPr>
          <p:nvPr>
            <p:ph type="ctrTitle"/>
          </p:nvPr>
        </p:nvSpPr>
        <p:spPr>
          <a:xfrm>
            <a:off x="399501" y="623785"/>
            <a:ext cx="6694980" cy="584777"/>
          </a:xfrm>
        </p:spPr>
        <p:txBody>
          <a:bodyPr anchor="ctr" anchorCtr="0">
            <a:spAutoFit/>
          </a:bodyPr>
          <a:lstStyle/>
          <a:p>
            <a:pPr lvl="0" algn="l" hangingPunct="0">
              <a:lnSpc>
                <a:spcPct val="100000"/>
              </a:lnSpc>
            </a:pPr>
            <a:r>
              <a:rPr lang="en-US" sz="3200" b="0">
                <a:solidFill>
                  <a:srgbClr val="FFFFFF"/>
                </a:solidFill>
                <a:latin typeface="Goudy Old Style" pitchFamily="18"/>
              </a:rPr>
              <a:t>Conclusion</a:t>
            </a:r>
          </a:p>
        </p:txBody>
      </p:sp>
      <p:sp>
        <p:nvSpPr>
          <p:cNvPr id="5" name="Rectangle 1">
            <a:extLst>
              <a:ext uri="{FF2B5EF4-FFF2-40B4-BE49-F238E27FC236}">
                <a16:creationId xmlns:a16="http://schemas.microsoft.com/office/drawing/2014/main" id="{2BC5354C-3601-7AED-84DD-8C1E24738616}"/>
              </a:ext>
            </a:extLst>
          </p:cNvPr>
          <p:cNvSpPr txBox="1">
            <a:spLocks noGrp="1"/>
          </p:cNvSpPr>
          <p:nvPr>
            <p:ph type="subTitle" idx="1"/>
          </p:nvPr>
        </p:nvSpPr>
        <p:spPr>
          <a:xfrm>
            <a:off x="267974" y="1706425"/>
            <a:ext cx="6437622" cy="4154987"/>
          </a:xfrm>
        </p:spPr>
        <p:txBody>
          <a:bodyPr anchor="ctr" anchorCtr="0">
            <a:spAutoFit/>
          </a:bodyPr>
          <a:lstStyle/>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Bowlby’s Attachment Theory helps explain Amira’s anxiety, limited speech, and difficulty with social interaction</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By applying attachment-informed practices, practitioners can promote her emotional security and confidence. </a:t>
            </a:r>
          </a:p>
          <a:p>
            <a:pPr marL="342900" lvl="0" indent="-342900" algn="l" hangingPunct="0">
              <a:lnSpc>
                <a:spcPct val="100000"/>
              </a:lnSpc>
              <a:spcBef>
                <a:spcPts val="0"/>
              </a:spcBef>
              <a:buFont typeface="Wingdings" pitchFamily="2"/>
              <a:buChar char="Ø"/>
            </a:pPr>
            <a:endParaRPr lang="en-US" sz="2400">
              <a:solidFill>
                <a:srgbClr val="FFFFFF"/>
              </a:solidFill>
              <a:latin typeface="Goudy Old Style" pitchFamily="18"/>
            </a:endParaRPr>
          </a:p>
          <a:p>
            <a:pPr marL="342900" lvl="0" indent="-342900" algn="l" hangingPunct="0">
              <a:lnSpc>
                <a:spcPct val="100000"/>
              </a:lnSpc>
              <a:spcBef>
                <a:spcPts val="0"/>
              </a:spcBef>
              <a:buFont typeface="Wingdings" pitchFamily="2"/>
              <a:buChar char="Ø"/>
            </a:pPr>
            <a:r>
              <a:rPr lang="en-US" sz="2400">
                <a:solidFill>
                  <a:srgbClr val="FFFFFF"/>
                </a:solidFill>
                <a:latin typeface="Goudy Old Style" pitchFamily="18"/>
              </a:rPr>
              <a:t>Integrating perspectives from Piaget, Vygotsky, and Eriksons provides a more holistic understanding of child development</a:t>
            </a:r>
            <a:r>
              <a:rPr lang="en-US">
                <a:latin typeface="Arial" pitchFamily="34"/>
              </a:rPr>
              <a:t>.</a:t>
            </a:r>
          </a:p>
        </p:txBody>
      </p:sp>
      <p:pic>
        <p:nvPicPr>
          <p:cNvPr id="6" name="Graphic 7" descr="Shield Tick with solid fill">
            <a:extLst>
              <a:ext uri="{FF2B5EF4-FFF2-40B4-BE49-F238E27FC236}">
                <a16:creationId xmlns:a16="http://schemas.microsoft.com/office/drawing/2014/main" id="{209E3F5C-A220-0541-AF77-4186FDDC9B6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39582" y="1150580"/>
            <a:ext cx="4632990" cy="4632990"/>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6">
    <p:bg>
      <p:bgPr>
        <a:solidFill>
          <a:srgbClr val="000000"/>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3FEB25F8-FE3D-796E-BA01-8511981D59A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pic>
        <p:nvPicPr>
          <p:cNvPr id="3" name="Picture 3" descr="A web of dots connected">
            <a:extLst>
              <a:ext uri="{FF2B5EF4-FFF2-40B4-BE49-F238E27FC236}">
                <a16:creationId xmlns:a16="http://schemas.microsoft.com/office/drawing/2014/main" id="{9186A2C4-CA61-441B-D29E-1D5BEB313227}"/>
              </a:ext>
            </a:extLst>
          </p:cNvPr>
          <p:cNvPicPr>
            <a:picLocks noChangeAspect="1"/>
          </p:cNvPicPr>
          <p:nvPr/>
        </p:nvPicPr>
        <p:blipFill>
          <a:blip r:embed="rId2">
            <a:alphaModFix amt="60000"/>
          </a:blip>
          <a:srcRect l="20444"/>
          <a:stretch>
            <a:fillRect/>
          </a:stretch>
        </p:blipFill>
        <p:spPr>
          <a:xfrm>
            <a:off x="0" y="0"/>
            <a:ext cx="12191996" cy="6858000"/>
          </a:xfrm>
          <a:prstGeom prst="rect">
            <a:avLst/>
          </a:prstGeom>
          <a:noFill/>
          <a:ln cap="flat">
            <a:noFill/>
          </a:ln>
        </p:spPr>
      </p:pic>
      <p:sp>
        <p:nvSpPr>
          <p:cNvPr id="4" name="Rectangle 1">
            <a:extLst>
              <a:ext uri="{FF2B5EF4-FFF2-40B4-BE49-F238E27FC236}">
                <a16:creationId xmlns:a16="http://schemas.microsoft.com/office/drawing/2014/main" id="{6781FE2C-7CAD-F384-AAC3-8BE383501A06}"/>
              </a:ext>
            </a:extLst>
          </p:cNvPr>
          <p:cNvSpPr txBox="1">
            <a:spLocks noGrp="1"/>
          </p:cNvSpPr>
          <p:nvPr>
            <p:ph type="ctrTitle"/>
          </p:nvPr>
        </p:nvSpPr>
        <p:spPr>
          <a:xfrm>
            <a:off x="399501" y="623785"/>
            <a:ext cx="6694980" cy="584777"/>
          </a:xfrm>
        </p:spPr>
        <p:txBody>
          <a:bodyPr anchor="ctr" anchorCtr="0">
            <a:spAutoFit/>
          </a:bodyPr>
          <a:lstStyle/>
          <a:p>
            <a:pPr lvl="0" algn="l" hangingPunct="0">
              <a:lnSpc>
                <a:spcPct val="100000"/>
              </a:lnSpc>
            </a:pPr>
            <a:r>
              <a:rPr lang="en-US" sz="3200" b="0">
                <a:solidFill>
                  <a:srgbClr val="FFFFFF"/>
                </a:solidFill>
                <a:latin typeface="Goudy Old Style" pitchFamily="18"/>
              </a:rPr>
              <a:t>References</a:t>
            </a:r>
          </a:p>
        </p:txBody>
      </p:sp>
      <p:sp>
        <p:nvSpPr>
          <p:cNvPr id="5" name="Rectangle 2">
            <a:extLst>
              <a:ext uri="{FF2B5EF4-FFF2-40B4-BE49-F238E27FC236}">
                <a16:creationId xmlns:a16="http://schemas.microsoft.com/office/drawing/2014/main" id="{62F64233-378A-97D8-053F-9C9E4B41D057}"/>
              </a:ext>
            </a:extLst>
          </p:cNvPr>
          <p:cNvSpPr txBox="1">
            <a:spLocks noGrp="1"/>
          </p:cNvSpPr>
          <p:nvPr>
            <p:ph type="subTitle" idx="1"/>
          </p:nvPr>
        </p:nvSpPr>
        <p:spPr>
          <a:xfrm>
            <a:off x="399501" y="1383889"/>
            <a:ext cx="7000564" cy="4468727"/>
          </a:xfrm>
        </p:spPr>
        <p:txBody>
          <a:bodyPr anchor="ctr">
            <a:spAutoFit/>
          </a:bodyPr>
          <a:lstStyle/>
          <a:p>
            <a:pPr marL="342900" lvl="0" indent="-342900">
              <a:buFont typeface="Wingdings" pitchFamily="2"/>
              <a:buChar char="Ø"/>
            </a:pPr>
            <a:r>
              <a:rPr lang="en-GB" sz="2000">
                <a:solidFill>
                  <a:srgbClr val="FFFFFF"/>
                </a:solidFill>
                <a:latin typeface="Goudy Old Style" pitchFamily="18"/>
              </a:rPr>
              <a:t>Bowlby, J (1973) Attachment and Loss: Volume 2 – Separation: Anxiety and Anger. London: Hogarth Press</a:t>
            </a:r>
          </a:p>
          <a:p>
            <a:pPr marL="342900" lvl="0" indent="-342900">
              <a:buFont typeface="Wingdings" pitchFamily="2"/>
              <a:buChar char="Ø"/>
            </a:pPr>
            <a:r>
              <a:rPr lang="en-GB" sz="2000">
                <a:solidFill>
                  <a:srgbClr val="FFFFFF"/>
                </a:solidFill>
                <a:latin typeface="Goudy Old Style" pitchFamily="18"/>
              </a:rPr>
              <a:t>Bowlby, J (1980) Attachment and Loss: Volume 3- Loss: Sadness and Depression. London: Hogarth Press</a:t>
            </a:r>
          </a:p>
          <a:p>
            <a:pPr marL="342900" lvl="0" indent="-342900">
              <a:buFont typeface="Wingdings" pitchFamily="2"/>
              <a:buChar char="Ø"/>
            </a:pPr>
            <a:r>
              <a:rPr lang="en-GB" sz="2000">
                <a:solidFill>
                  <a:srgbClr val="FFFFFF"/>
                </a:solidFill>
                <a:latin typeface="Goudy Old Style" pitchFamily="18"/>
              </a:rPr>
              <a:t>Bee, H. and Boyd, D. (2019) The Developing Child. 13th ed. Boston: Pearson.</a:t>
            </a:r>
          </a:p>
          <a:p>
            <a:pPr marL="342900" lvl="0" indent="-342900">
              <a:buFont typeface="Wingdings" pitchFamily="2"/>
              <a:buChar char="Ø"/>
            </a:pPr>
            <a:r>
              <a:rPr lang="en-GB" sz="2000">
                <a:solidFill>
                  <a:srgbClr val="FFFFFF"/>
                </a:solidFill>
                <a:latin typeface="Goudy Old Style" pitchFamily="18"/>
              </a:rPr>
              <a:t>Berk, L. (2013) Child Development. 9th ed. Boston: Pearson.</a:t>
            </a:r>
          </a:p>
          <a:p>
            <a:pPr marL="342900" lvl="0" indent="-342900">
              <a:buFont typeface="Wingdings" pitchFamily="2"/>
              <a:buChar char="Ø"/>
            </a:pPr>
            <a:r>
              <a:rPr lang="en-GB" sz="2000">
                <a:solidFill>
                  <a:srgbClr val="FFFFFF"/>
                </a:solidFill>
                <a:latin typeface="Goudy Old Style" pitchFamily="18"/>
              </a:rPr>
              <a:t>Bowlby, J. (1969) Attachment and Loss: Vol. 1. Attachment. London: Hogarth Press.</a:t>
            </a:r>
          </a:p>
          <a:p>
            <a:pPr marL="342900" lvl="0" indent="-342900">
              <a:buFont typeface="Wingdings" pitchFamily="2"/>
              <a:buChar char="Ø"/>
            </a:pPr>
            <a:r>
              <a:rPr lang="en-GB" sz="2000">
                <a:solidFill>
                  <a:srgbClr val="FFFFFF"/>
                </a:solidFill>
                <a:latin typeface="Goudy Old Style" pitchFamily="18"/>
              </a:rPr>
              <a:t>Bronfenbrenner, U. (1979) The Ecology </a:t>
            </a:r>
            <a:endParaRPr lang="en-US" sz="2000">
              <a:solidFill>
                <a:srgbClr val="FFFFFF"/>
              </a:solidFill>
              <a:latin typeface="Goudy Old Style" pitchFamily="18"/>
            </a:endParaRPr>
          </a:p>
        </p:txBody>
      </p:sp>
      <p:pic>
        <p:nvPicPr>
          <p:cNvPr id="6" name="Graphic 6" descr="Bullseye with solid fill">
            <a:extLst>
              <a:ext uri="{FF2B5EF4-FFF2-40B4-BE49-F238E27FC236}">
                <a16:creationId xmlns:a16="http://schemas.microsoft.com/office/drawing/2014/main" id="{83A81ABA-8635-CFCB-F25C-0E6CDBE81B3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94482" y="1703435"/>
            <a:ext cx="3770674" cy="3770674"/>
          </a:xfrm>
          <a:prstGeom prst="rect">
            <a:avLst/>
          </a:prstGeom>
          <a:noFill/>
          <a:ln cap="flat">
            <a:noFill/>
          </a:ln>
        </p:spPr>
      </p:pic>
    </p:spTree>
  </p:cSld>
  <p:clrMapOvr>
    <a:masterClrMapping/>
  </p:clrMapOvr>
</p:sld>
</file>

<file path=ppt/theme/theme1.xml><?xml version="1.0" encoding="utf-8"?>
<a:theme xmlns:a="http://schemas.openxmlformats.org/drawingml/2006/main" name="Vanilla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312</TotalTime>
  <Words>921</Words>
  <Application>Microsoft Office PowerPoint</Application>
  <PresentationFormat>Widescreen</PresentationFormat>
  <Paragraphs>70</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Goudy Old Style</vt:lpstr>
      <vt:lpstr>Neue Haas Grotesk Text Pro</vt:lpstr>
      <vt:lpstr>Wingdings</vt:lpstr>
      <vt:lpstr>VanillaVTI</vt:lpstr>
      <vt:lpstr>Applying Bowlby’s Attachment Theory to Early Childhood Development   Student  Bushra Aziz Student No 2427958 Module LCHS4010 Module lead  Neale Haddon  Tutor  Dr Helen Parsons •  </vt:lpstr>
      <vt:lpstr>Overview of Presentation</vt:lpstr>
      <vt:lpstr>Case Summary: Amira</vt:lpstr>
      <vt:lpstr>Lifespan Development and Early Childhood</vt:lpstr>
      <vt:lpstr>Bowlby’s Attachment Theory (1969)</vt:lpstr>
      <vt:lpstr>Piaget’s Cognitive Development Theory (1952)</vt:lpstr>
      <vt:lpstr>Applying Bowlby’s Theory to Amira</vt:lpstr>
      <vt:lpstr>Strategies in Practice</vt:lpstr>
      <vt:lpstr>Supporting Communication and Play</vt:lpstr>
      <vt:lpstr>Comparisons with Other Theories</vt:lpstr>
      <vt:lpstr>Nature and Nurture Influences</vt:lpstr>
      <vt:lpstr>Critical Evaluation of Bowlby’s Theory</vt:lpstr>
      <vt:lpstr>Policy and Practice Links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Bushra Aziz</dc:creator>
  <cp:lastModifiedBy>Bushra Aziz</cp:lastModifiedBy>
  <cp:revision>10</cp:revision>
  <dcterms:created xsi:type="dcterms:W3CDTF">2025-10-04T16:14:43Z</dcterms:created>
  <dcterms:modified xsi:type="dcterms:W3CDTF">2025-10-12T16:41:39Z</dcterms:modified>
</cp:coreProperties>
</file>