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94" r:id="rId1"/>
  </p:sldMasterIdLst>
  <p:notesMasterIdLst>
    <p:notesMasterId r:id="rId13"/>
  </p:notesMasterIdLst>
  <p:sldIdLst>
    <p:sldId id="256" r:id="rId2"/>
    <p:sldId id="257" r:id="rId3"/>
    <p:sldId id="258" r:id="rId4"/>
    <p:sldId id="261" r:id="rId5"/>
    <p:sldId id="259" r:id="rId6"/>
    <p:sldId id="262" r:id="rId7"/>
    <p:sldId id="267" r:id="rId8"/>
    <p:sldId id="263" r:id="rId9"/>
    <p:sldId id="265" r:id="rId10"/>
    <p:sldId id="266"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302"/>
    <p:restoredTop sz="84688"/>
  </p:normalViewPr>
  <p:slideViewPr>
    <p:cSldViewPr snapToGrid="0" snapToObjects="1">
      <p:cViewPr varScale="1">
        <p:scale>
          <a:sx n="83" d="100"/>
          <a:sy n="83" d="100"/>
        </p:scale>
        <p:origin x="200" y="4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A75C4F-7A60-4934-A4E5-3A2E690DA8FE}" type="doc">
      <dgm:prSet loTypeId="urn:microsoft.com/office/officeart/2005/8/layout/vList2" loCatId="list" qsTypeId="urn:microsoft.com/office/officeart/2005/8/quickstyle/simple1" qsCatId="simple" csTypeId="urn:microsoft.com/office/officeart/2005/8/colors/ColorSchemeForSuggestions" csCatId="other" phldr="1"/>
      <dgm:spPr/>
      <dgm:t>
        <a:bodyPr/>
        <a:lstStyle/>
        <a:p>
          <a:endParaRPr lang="en-US"/>
        </a:p>
      </dgm:t>
    </dgm:pt>
    <dgm:pt modelId="{F8420B5F-9E6D-407E-8D47-46F7B7F9D67D}">
      <dgm:prSet/>
      <dgm:spPr/>
      <dgm:t>
        <a:bodyPr/>
        <a:lstStyle/>
        <a:p>
          <a:r>
            <a:rPr lang="en-US" dirty="0"/>
            <a:t>A brief introduction of Enterprise Troopers.</a:t>
          </a:r>
        </a:p>
      </dgm:t>
    </dgm:pt>
    <dgm:pt modelId="{84BBA7EA-3BDC-4601-9505-F3058B884C15}" type="parTrans" cxnId="{61929846-631C-45E2-9C11-B023B0B51225}">
      <dgm:prSet/>
      <dgm:spPr/>
      <dgm:t>
        <a:bodyPr/>
        <a:lstStyle/>
        <a:p>
          <a:endParaRPr lang="en-US"/>
        </a:p>
      </dgm:t>
    </dgm:pt>
    <dgm:pt modelId="{3264F120-AFE6-4873-82C8-B1F4DA39658E}" type="sibTrans" cxnId="{61929846-631C-45E2-9C11-B023B0B51225}">
      <dgm:prSet/>
      <dgm:spPr/>
      <dgm:t>
        <a:bodyPr/>
        <a:lstStyle/>
        <a:p>
          <a:endParaRPr lang="en-US"/>
        </a:p>
      </dgm:t>
    </dgm:pt>
    <dgm:pt modelId="{D7F276E9-EE3B-4BED-AF1A-60AEEA6C8C19}">
      <dgm:prSet/>
      <dgm:spPr/>
      <dgm:t>
        <a:bodyPr/>
        <a:lstStyle/>
        <a:p>
          <a:r>
            <a:rPr lang="en-US" dirty="0"/>
            <a:t>Rationale.</a:t>
          </a:r>
        </a:p>
      </dgm:t>
    </dgm:pt>
    <dgm:pt modelId="{66AF1B4A-A8DA-40E6-A144-59023C63066E}" type="parTrans" cxnId="{33BD04F8-6627-4047-9148-E97C979CDCB0}">
      <dgm:prSet/>
      <dgm:spPr/>
      <dgm:t>
        <a:bodyPr/>
        <a:lstStyle/>
        <a:p>
          <a:endParaRPr lang="en-US"/>
        </a:p>
      </dgm:t>
    </dgm:pt>
    <dgm:pt modelId="{0BDE7998-F36F-4A93-9F50-B57D09105D05}" type="sibTrans" cxnId="{33BD04F8-6627-4047-9148-E97C979CDCB0}">
      <dgm:prSet/>
      <dgm:spPr/>
      <dgm:t>
        <a:bodyPr/>
        <a:lstStyle/>
        <a:p>
          <a:endParaRPr lang="en-US"/>
        </a:p>
      </dgm:t>
    </dgm:pt>
    <dgm:pt modelId="{6161AED9-9923-4642-8459-7C41E6E8AAA9}">
      <dgm:prSet/>
      <dgm:spPr/>
      <dgm:t>
        <a:bodyPr/>
        <a:lstStyle/>
        <a:p>
          <a:r>
            <a:rPr lang="en-US" dirty="0"/>
            <a:t>The ACRO model.</a:t>
          </a:r>
        </a:p>
      </dgm:t>
    </dgm:pt>
    <dgm:pt modelId="{23B9ACB3-3913-4705-BB19-5924E7456DFF}" type="parTrans" cxnId="{E0B3FCE3-DAB3-479A-8C00-8C9003BE6D41}">
      <dgm:prSet/>
      <dgm:spPr/>
      <dgm:t>
        <a:bodyPr/>
        <a:lstStyle/>
        <a:p>
          <a:endParaRPr lang="en-US"/>
        </a:p>
      </dgm:t>
    </dgm:pt>
    <dgm:pt modelId="{9F290831-10FB-407F-BB7A-AEF68148CABA}" type="sibTrans" cxnId="{E0B3FCE3-DAB3-479A-8C00-8C9003BE6D41}">
      <dgm:prSet/>
      <dgm:spPr/>
      <dgm:t>
        <a:bodyPr/>
        <a:lstStyle/>
        <a:p>
          <a:endParaRPr lang="en-US"/>
        </a:p>
      </dgm:t>
    </dgm:pt>
    <dgm:pt modelId="{3C189913-AB6D-4482-8553-F343EF141CAA}">
      <dgm:prSet/>
      <dgm:spPr/>
      <dgm:t>
        <a:bodyPr/>
        <a:lstStyle/>
        <a:p>
          <a:r>
            <a:rPr lang="en-US"/>
            <a:t>How does the initiative encourage individuals to think like entrepreneurs?</a:t>
          </a:r>
        </a:p>
      </dgm:t>
    </dgm:pt>
    <dgm:pt modelId="{43443392-D601-49E1-91B6-27D0B6CE66C6}" type="parTrans" cxnId="{E7972B83-83C4-4502-B669-F981E605311A}">
      <dgm:prSet/>
      <dgm:spPr/>
      <dgm:t>
        <a:bodyPr/>
        <a:lstStyle/>
        <a:p>
          <a:endParaRPr lang="en-US"/>
        </a:p>
      </dgm:t>
    </dgm:pt>
    <dgm:pt modelId="{4D92FE2C-A41B-4EBD-902D-DF50EDABA639}" type="sibTrans" cxnId="{E7972B83-83C4-4502-B669-F981E605311A}">
      <dgm:prSet/>
      <dgm:spPr/>
      <dgm:t>
        <a:bodyPr/>
        <a:lstStyle/>
        <a:p>
          <a:endParaRPr lang="en-US"/>
        </a:p>
      </dgm:t>
    </dgm:pt>
    <dgm:pt modelId="{FBBFE79F-FF48-437D-8813-F46F923A223E}">
      <dgm:prSet/>
      <dgm:spPr/>
      <dgm:t>
        <a:bodyPr/>
        <a:lstStyle/>
        <a:p>
          <a:r>
            <a:rPr lang="en-US" dirty="0"/>
            <a:t>What other skills are developed. </a:t>
          </a:r>
        </a:p>
      </dgm:t>
    </dgm:pt>
    <dgm:pt modelId="{226BD365-5136-46F2-BA8A-F0CCE6C75A81}" type="parTrans" cxnId="{D5ADC2F4-A269-4EB5-B2FB-2024A3504F66}">
      <dgm:prSet/>
      <dgm:spPr/>
      <dgm:t>
        <a:bodyPr/>
        <a:lstStyle/>
        <a:p>
          <a:endParaRPr lang="en-US"/>
        </a:p>
      </dgm:t>
    </dgm:pt>
    <dgm:pt modelId="{02B9BCD2-F80F-4D00-93D5-8918E9B39FFE}" type="sibTrans" cxnId="{D5ADC2F4-A269-4EB5-B2FB-2024A3504F66}">
      <dgm:prSet/>
      <dgm:spPr/>
      <dgm:t>
        <a:bodyPr/>
        <a:lstStyle/>
        <a:p>
          <a:endParaRPr lang="en-US"/>
        </a:p>
      </dgm:t>
    </dgm:pt>
    <dgm:pt modelId="{984F40D3-9DB2-4B6C-AAE8-8FBF812FC134}">
      <dgm:prSet/>
      <dgm:spPr/>
      <dgm:t>
        <a:bodyPr/>
        <a:lstStyle/>
        <a:p>
          <a:r>
            <a:rPr lang="en-US" dirty="0"/>
            <a:t>Limitations.</a:t>
          </a:r>
        </a:p>
      </dgm:t>
    </dgm:pt>
    <dgm:pt modelId="{C2115789-582D-4E7E-ADB7-DD3C93534EF9}" type="parTrans" cxnId="{977CD71C-E72F-473A-8EBA-71B5F57706DF}">
      <dgm:prSet/>
      <dgm:spPr/>
      <dgm:t>
        <a:bodyPr/>
        <a:lstStyle/>
        <a:p>
          <a:endParaRPr lang="en-US"/>
        </a:p>
      </dgm:t>
    </dgm:pt>
    <dgm:pt modelId="{152415DE-F13A-4C16-A50E-E0D56430A6C1}" type="sibTrans" cxnId="{977CD71C-E72F-473A-8EBA-71B5F57706DF}">
      <dgm:prSet/>
      <dgm:spPr/>
      <dgm:t>
        <a:bodyPr/>
        <a:lstStyle/>
        <a:p>
          <a:endParaRPr lang="en-US"/>
        </a:p>
      </dgm:t>
    </dgm:pt>
    <dgm:pt modelId="{BF933822-1BAE-4C8F-8965-75CE778CD2F7}">
      <dgm:prSet/>
      <dgm:spPr/>
      <dgm:t>
        <a:bodyPr/>
        <a:lstStyle/>
        <a:p>
          <a:r>
            <a:rPr lang="en-US" dirty="0"/>
            <a:t>Conclusion.</a:t>
          </a:r>
        </a:p>
      </dgm:t>
    </dgm:pt>
    <dgm:pt modelId="{96E271C4-E8C2-40A1-873A-ECC8D11F1879}" type="parTrans" cxnId="{D9CAAA59-0B9F-49D6-9B83-6D96AE6F372D}">
      <dgm:prSet/>
      <dgm:spPr/>
      <dgm:t>
        <a:bodyPr/>
        <a:lstStyle/>
        <a:p>
          <a:endParaRPr lang="en-US"/>
        </a:p>
      </dgm:t>
    </dgm:pt>
    <dgm:pt modelId="{09A9C804-5318-49B6-BC17-D0C09477B394}" type="sibTrans" cxnId="{D9CAAA59-0B9F-49D6-9B83-6D96AE6F372D}">
      <dgm:prSet/>
      <dgm:spPr/>
      <dgm:t>
        <a:bodyPr/>
        <a:lstStyle/>
        <a:p>
          <a:endParaRPr lang="en-US"/>
        </a:p>
      </dgm:t>
    </dgm:pt>
    <dgm:pt modelId="{76FE04D2-F8F4-BC4E-8655-51B0086555BE}" type="pres">
      <dgm:prSet presAssocID="{A4A75C4F-7A60-4934-A4E5-3A2E690DA8FE}" presName="linear" presStyleCnt="0">
        <dgm:presLayoutVars>
          <dgm:animLvl val="lvl"/>
          <dgm:resizeHandles val="exact"/>
        </dgm:presLayoutVars>
      </dgm:prSet>
      <dgm:spPr/>
    </dgm:pt>
    <dgm:pt modelId="{EC177442-D786-7644-8B10-D6068085E78B}" type="pres">
      <dgm:prSet presAssocID="{F8420B5F-9E6D-407E-8D47-46F7B7F9D67D}" presName="parentText" presStyleLbl="node1" presStyleIdx="0" presStyleCnt="7">
        <dgm:presLayoutVars>
          <dgm:chMax val="0"/>
          <dgm:bulletEnabled val="1"/>
        </dgm:presLayoutVars>
      </dgm:prSet>
      <dgm:spPr/>
    </dgm:pt>
    <dgm:pt modelId="{01A335FF-B135-5546-801D-3625C0C12710}" type="pres">
      <dgm:prSet presAssocID="{3264F120-AFE6-4873-82C8-B1F4DA39658E}" presName="spacer" presStyleCnt="0"/>
      <dgm:spPr/>
    </dgm:pt>
    <dgm:pt modelId="{B71D21CE-8E1B-5E49-9A97-79A338AAD5BC}" type="pres">
      <dgm:prSet presAssocID="{D7F276E9-EE3B-4BED-AF1A-60AEEA6C8C19}" presName="parentText" presStyleLbl="node1" presStyleIdx="1" presStyleCnt="7">
        <dgm:presLayoutVars>
          <dgm:chMax val="0"/>
          <dgm:bulletEnabled val="1"/>
        </dgm:presLayoutVars>
      </dgm:prSet>
      <dgm:spPr/>
    </dgm:pt>
    <dgm:pt modelId="{B6F73D5D-B916-1141-9B34-D06C91A13A29}" type="pres">
      <dgm:prSet presAssocID="{0BDE7998-F36F-4A93-9F50-B57D09105D05}" presName="spacer" presStyleCnt="0"/>
      <dgm:spPr/>
    </dgm:pt>
    <dgm:pt modelId="{C099B083-7550-6D4E-9DC8-6FC8E104DAAC}" type="pres">
      <dgm:prSet presAssocID="{6161AED9-9923-4642-8459-7C41E6E8AAA9}" presName="parentText" presStyleLbl="node1" presStyleIdx="2" presStyleCnt="7">
        <dgm:presLayoutVars>
          <dgm:chMax val="0"/>
          <dgm:bulletEnabled val="1"/>
        </dgm:presLayoutVars>
      </dgm:prSet>
      <dgm:spPr/>
    </dgm:pt>
    <dgm:pt modelId="{56834F47-BED3-4E4B-9A92-509E783552A0}" type="pres">
      <dgm:prSet presAssocID="{9F290831-10FB-407F-BB7A-AEF68148CABA}" presName="spacer" presStyleCnt="0"/>
      <dgm:spPr/>
    </dgm:pt>
    <dgm:pt modelId="{54A08578-F552-1F4A-BA2B-51C292D55B73}" type="pres">
      <dgm:prSet presAssocID="{3C189913-AB6D-4482-8553-F343EF141CAA}" presName="parentText" presStyleLbl="node1" presStyleIdx="3" presStyleCnt="7">
        <dgm:presLayoutVars>
          <dgm:chMax val="0"/>
          <dgm:bulletEnabled val="1"/>
        </dgm:presLayoutVars>
      </dgm:prSet>
      <dgm:spPr/>
    </dgm:pt>
    <dgm:pt modelId="{3DABE00C-164B-9045-9899-D32700EC5F75}" type="pres">
      <dgm:prSet presAssocID="{4D92FE2C-A41B-4EBD-902D-DF50EDABA639}" presName="spacer" presStyleCnt="0"/>
      <dgm:spPr/>
    </dgm:pt>
    <dgm:pt modelId="{DE2E2B25-AA65-BF47-B4F5-5A0E1B0E691F}" type="pres">
      <dgm:prSet presAssocID="{FBBFE79F-FF48-437D-8813-F46F923A223E}" presName="parentText" presStyleLbl="node1" presStyleIdx="4" presStyleCnt="7">
        <dgm:presLayoutVars>
          <dgm:chMax val="0"/>
          <dgm:bulletEnabled val="1"/>
        </dgm:presLayoutVars>
      </dgm:prSet>
      <dgm:spPr/>
    </dgm:pt>
    <dgm:pt modelId="{A2CF8DA7-0AD5-964B-8239-3FB924EACD00}" type="pres">
      <dgm:prSet presAssocID="{02B9BCD2-F80F-4D00-93D5-8918E9B39FFE}" presName="spacer" presStyleCnt="0"/>
      <dgm:spPr/>
    </dgm:pt>
    <dgm:pt modelId="{A06DCE46-B075-634F-A6A6-BE4EED40D526}" type="pres">
      <dgm:prSet presAssocID="{984F40D3-9DB2-4B6C-AAE8-8FBF812FC134}" presName="parentText" presStyleLbl="node1" presStyleIdx="5" presStyleCnt="7">
        <dgm:presLayoutVars>
          <dgm:chMax val="0"/>
          <dgm:bulletEnabled val="1"/>
        </dgm:presLayoutVars>
      </dgm:prSet>
      <dgm:spPr/>
    </dgm:pt>
    <dgm:pt modelId="{3D5BD995-D4D9-1144-AD9E-9C9171072C04}" type="pres">
      <dgm:prSet presAssocID="{152415DE-F13A-4C16-A50E-E0D56430A6C1}" presName="spacer" presStyleCnt="0"/>
      <dgm:spPr/>
    </dgm:pt>
    <dgm:pt modelId="{E8C9BF66-60D4-EC4C-803B-63FD4AA78FF0}" type="pres">
      <dgm:prSet presAssocID="{BF933822-1BAE-4C8F-8965-75CE778CD2F7}" presName="parentText" presStyleLbl="node1" presStyleIdx="6" presStyleCnt="7">
        <dgm:presLayoutVars>
          <dgm:chMax val="0"/>
          <dgm:bulletEnabled val="1"/>
        </dgm:presLayoutVars>
      </dgm:prSet>
      <dgm:spPr/>
    </dgm:pt>
  </dgm:ptLst>
  <dgm:cxnLst>
    <dgm:cxn modelId="{977CD71C-E72F-473A-8EBA-71B5F57706DF}" srcId="{A4A75C4F-7A60-4934-A4E5-3A2E690DA8FE}" destId="{984F40D3-9DB2-4B6C-AAE8-8FBF812FC134}" srcOrd="5" destOrd="0" parTransId="{C2115789-582D-4E7E-ADB7-DD3C93534EF9}" sibTransId="{152415DE-F13A-4C16-A50E-E0D56430A6C1}"/>
    <dgm:cxn modelId="{8E685C22-F379-5A41-9D9B-A889ECAE277F}" type="presOf" srcId="{D7F276E9-EE3B-4BED-AF1A-60AEEA6C8C19}" destId="{B71D21CE-8E1B-5E49-9A97-79A338AAD5BC}" srcOrd="0" destOrd="0" presId="urn:microsoft.com/office/officeart/2005/8/layout/vList2"/>
    <dgm:cxn modelId="{61929846-631C-45E2-9C11-B023B0B51225}" srcId="{A4A75C4F-7A60-4934-A4E5-3A2E690DA8FE}" destId="{F8420B5F-9E6D-407E-8D47-46F7B7F9D67D}" srcOrd="0" destOrd="0" parTransId="{84BBA7EA-3BDC-4601-9505-F3058B884C15}" sibTransId="{3264F120-AFE6-4873-82C8-B1F4DA39658E}"/>
    <dgm:cxn modelId="{FFC78E54-F142-7D42-987E-4B281AAB293F}" type="presOf" srcId="{FBBFE79F-FF48-437D-8813-F46F923A223E}" destId="{DE2E2B25-AA65-BF47-B4F5-5A0E1B0E691F}" srcOrd="0" destOrd="0" presId="urn:microsoft.com/office/officeart/2005/8/layout/vList2"/>
    <dgm:cxn modelId="{D9CAAA59-0B9F-49D6-9B83-6D96AE6F372D}" srcId="{A4A75C4F-7A60-4934-A4E5-3A2E690DA8FE}" destId="{BF933822-1BAE-4C8F-8965-75CE778CD2F7}" srcOrd="6" destOrd="0" parTransId="{96E271C4-E8C2-40A1-873A-ECC8D11F1879}" sibTransId="{09A9C804-5318-49B6-BC17-D0C09477B394}"/>
    <dgm:cxn modelId="{E7972B83-83C4-4502-B669-F981E605311A}" srcId="{A4A75C4F-7A60-4934-A4E5-3A2E690DA8FE}" destId="{3C189913-AB6D-4482-8553-F343EF141CAA}" srcOrd="3" destOrd="0" parTransId="{43443392-D601-49E1-91B6-27D0B6CE66C6}" sibTransId="{4D92FE2C-A41B-4EBD-902D-DF50EDABA639}"/>
    <dgm:cxn modelId="{72E4C3A8-49B7-934D-BBB4-0869E3AFBC3A}" type="presOf" srcId="{BF933822-1BAE-4C8F-8965-75CE778CD2F7}" destId="{E8C9BF66-60D4-EC4C-803B-63FD4AA78FF0}" srcOrd="0" destOrd="0" presId="urn:microsoft.com/office/officeart/2005/8/layout/vList2"/>
    <dgm:cxn modelId="{D7CF0CAA-116D-CE4D-9B65-D91857096E85}" type="presOf" srcId="{F8420B5F-9E6D-407E-8D47-46F7B7F9D67D}" destId="{EC177442-D786-7644-8B10-D6068085E78B}" srcOrd="0" destOrd="0" presId="urn:microsoft.com/office/officeart/2005/8/layout/vList2"/>
    <dgm:cxn modelId="{981B65AF-52DD-514C-8318-16FD9629415B}" type="presOf" srcId="{3C189913-AB6D-4482-8553-F343EF141CAA}" destId="{54A08578-F552-1F4A-BA2B-51C292D55B73}" srcOrd="0" destOrd="0" presId="urn:microsoft.com/office/officeart/2005/8/layout/vList2"/>
    <dgm:cxn modelId="{5B48E8BE-1A7A-5E4B-AF1C-C562233BF853}" type="presOf" srcId="{984F40D3-9DB2-4B6C-AAE8-8FBF812FC134}" destId="{A06DCE46-B075-634F-A6A6-BE4EED40D526}" srcOrd="0" destOrd="0" presId="urn:microsoft.com/office/officeart/2005/8/layout/vList2"/>
    <dgm:cxn modelId="{BA4FC5C1-4070-AF4C-9BCA-E1ABD77ACEB0}" type="presOf" srcId="{6161AED9-9923-4642-8459-7C41E6E8AAA9}" destId="{C099B083-7550-6D4E-9DC8-6FC8E104DAAC}" srcOrd="0" destOrd="0" presId="urn:microsoft.com/office/officeart/2005/8/layout/vList2"/>
    <dgm:cxn modelId="{E0B3FCE3-DAB3-479A-8C00-8C9003BE6D41}" srcId="{A4A75C4F-7A60-4934-A4E5-3A2E690DA8FE}" destId="{6161AED9-9923-4642-8459-7C41E6E8AAA9}" srcOrd="2" destOrd="0" parTransId="{23B9ACB3-3913-4705-BB19-5924E7456DFF}" sibTransId="{9F290831-10FB-407F-BB7A-AEF68148CABA}"/>
    <dgm:cxn modelId="{93A552F3-4FC2-FE48-9665-CB4BD0D33BD5}" type="presOf" srcId="{A4A75C4F-7A60-4934-A4E5-3A2E690DA8FE}" destId="{76FE04D2-F8F4-BC4E-8655-51B0086555BE}" srcOrd="0" destOrd="0" presId="urn:microsoft.com/office/officeart/2005/8/layout/vList2"/>
    <dgm:cxn modelId="{D5ADC2F4-A269-4EB5-B2FB-2024A3504F66}" srcId="{A4A75C4F-7A60-4934-A4E5-3A2E690DA8FE}" destId="{FBBFE79F-FF48-437D-8813-F46F923A223E}" srcOrd="4" destOrd="0" parTransId="{226BD365-5136-46F2-BA8A-F0CCE6C75A81}" sibTransId="{02B9BCD2-F80F-4D00-93D5-8918E9B39FFE}"/>
    <dgm:cxn modelId="{33BD04F8-6627-4047-9148-E97C979CDCB0}" srcId="{A4A75C4F-7A60-4934-A4E5-3A2E690DA8FE}" destId="{D7F276E9-EE3B-4BED-AF1A-60AEEA6C8C19}" srcOrd="1" destOrd="0" parTransId="{66AF1B4A-A8DA-40E6-A144-59023C63066E}" sibTransId="{0BDE7998-F36F-4A93-9F50-B57D09105D05}"/>
    <dgm:cxn modelId="{0F2D27A4-5AE5-C94E-90F6-66E9D4C1F40B}" type="presParOf" srcId="{76FE04D2-F8F4-BC4E-8655-51B0086555BE}" destId="{EC177442-D786-7644-8B10-D6068085E78B}" srcOrd="0" destOrd="0" presId="urn:microsoft.com/office/officeart/2005/8/layout/vList2"/>
    <dgm:cxn modelId="{EB161384-2214-0E49-BDF2-B9D355D2E8F6}" type="presParOf" srcId="{76FE04D2-F8F4-BC4E-8655-51B0086555BE}" destId="{01A335FF-B135-5546-801D-3625C0C12710}" srcOrd="1" destOrd="0" presId="urn:microsoft.com/office/officeart/2005/8/layout/vList2"/>
    <dgm:cxn modelId="{C5A7A1F4-D588-DE4F-ACF7-A324A9949EA6}" type="presParOf" srcId="{76FE04D2-F8F4-BC4E-8655-51B0086555BE}" destId="{B71D21CE-8E1B-5E49-9A97-79A338AAD5BC}" srcOrd="2" destOrd="0" presId="urn:microsoft.com/office/officeart/2005/8/layout/vList2"/>
    <dgm:cxn modelId="{9543B9C2-8333-6E4F-98AF-C1E0938AB333}" type="presParOf" srcId="{76FE04D2-F8F4-BC4E-8655-51B0086555BE}" destId="{B6F73D5D-B916-1141-9B34-D06C91A13A29}" srcOrd="3" destOrd="0" presId="urn:microsoft.com/office/officeart/2005/8/layout/vList2"/>
    <dgm:cxn modelId="{392E6361-9301-2B4B-960F-A2166FA6B639}" type="presParOf" srcId="{76FE04D2-F8F4-BC4E-8655-51B0086555BE}" destId="{C099B083-7550-6D4E-9DC8-6FC8E104DAAC}" srcOrd="4" destOrd="0" presId="urn:microsoft.com/office/officeart/2005/8/layout/vList2"/>
    <dgm:cxn modelId="{026C4948-03EF-6F4D-8D15-D9957C29FB09}" type="presParOf" srcId="{76FE04D2-F8F4-BC4E-8655-51B0086555BE}" destId="{56834F47-BED3-4E4B-9A92-509E783552A0}" srcOrd="5" destOrd="0" presId="urn:microsoft.com/office/officeart/2005/8/layout/vList2"/>
    <dgm:cxn modelId="{1F46E876-BBCC-0F40-B293-0C210D287C28}" type="presParOf" srcId="{76FE04D2-F8F4-BC4E-8655-51B0086555BE}" destId="{54A08578-F552-1F4A-BA2B-51C292D55B73}" srcOrd="6" destOrd="0" presId="urn:microsoft.com/office/officeart/2005/8/layout/vList2"/>
    <dgm:cxn modelId="{DE8DE9D5-EBDE-8942-A28A-57DAC9AF5D5B}" type="presParOf" srcId="{76FE04D2-F8F4-BC4E-8655-51B0086555BE}" destId="{3DABE00C-164B-9045-9899-D32700EC5F75}" srcOrd="7" destOrd="0" presId="urn:microsoft.com/office/officeart/2005/8/layout/vList2"/>
    <dgm:cxn modelId="{EAE7D0FE-986E-D34F-9119-EC5D0E1F8D63}" type="presParOf" srcId="{76FE04D2-F8F4-BC4E-8655-51B0086555BE}" destId="{DE2E2B25-AA65-BF47-B4F5-5A0E1B0E691F}" srcOrd="8" destOrd="0" presId="urn:microsoft.com/office/officeart/2005/8/layout/vList2"/>
    <dgm:cxn modelId="{E110B7B9-000C-E743-9448-03DD741FC026}" type="presParOf" srcId="{76FE04D2-F8F4-BC4E-8655-51B0086555BE}" destId="{A2CF8DA7-0AD5-964B-8239-3FB924EACD00}" srcOrd="9" destOrd="0" presId="urn:microsoft.com/office/officeart/2005/8/layout/vList2"/>
    <dgm:cxn modelId="{8CB39094-D228-4541-ADFF-D0E3B9B170AA}" type="presParOf" srcId="{76FE04D2-F8F4-BC4E-8655-51B0086555BE}" destId="{A06DCE46-B075-634F-A6A6-BE4EED40D526}" srcOrd="10" destOrd="0" presId="urn:microsoft.com/office/officeart/2005/8/layout/vList2"/>
    <dgm:cxn modelId="{E14BA4E3-B322-B54A-8D2C-C79A072D55FC}" type="presParOf" srcId="{76FE04D2-F8F4-BC4E-8655-51B0086555BE}" destId="{3D5BD995-D4D9-1144-AD9E-9C9171072C04}" srcOrd="11" destOrd="0" presId="urn:microsoft.com/office/officeart/2005/8/layout/vList2"/>
    <dgm:cxn modelId="{AB22CCED-BAF0-4A4D-83D8-F4DC27BA5634}" type="presParOf" srcId="{76FE04D2-F8F4-BC4E-8655-51B0086555BE}" destId="{E8C9BF66-60D4-EC4C-803B-63FD4AA78FF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177442-D786-7644-8B10-D6068085E78B}">
      <dsp:nvSpPr>
        <dsp:cNvPr id="0" name=""/>
        <dsp:cNvSpPr/>
      </dsp:nvSpPr>
      <dsp:spPr>
        <a:xfrm>
          <a:off x="0" y="969585"/>
          <a:ext cx="8328472" cy="444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A brief introduction of Enterprise Troopers.</a:t>
          </a:r>
        </a:p>
      </dsp:txBody>
      <dsp:txXfrm>
        <a:off x="21704" y="991289"/>
        <a:ext cx="8285064" cy="401192"/>
      </dsp:txXfrm>
    </dsp:sp>
    <dsp:sp modelId="{B71D21CE-8E1B-5E49-9A97-79A338AAD5BC}">
      <dsp:nvSpPr>
        <dsp:cNvPr id="0" name=""/>
        <dsp:cNvSpPr/>
      </dsp:nvSpPr>
      <dsp:spPr>
        <a:xfrm>
          <a:off x="0" y="1468905"/>
          <a:ext cx="8328472" cy="444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Rationale.</a:t>
          </a:r>
        </a:p>
      </dsp:txBody>
      <dsp:txXfrm>
        <a:off x="21704" y="1490609"/>
        <a:ext cx="8285064" cy="401192"/>
      </dsp:txXfrm>
    </dsp:sp>
    <dsp:sp modelId="{C099B083-7550-6D4E-9DC8-6FC8E104DAAC}">
      <dsp:nvSpPr>
        <dsp:cNvPr id="0" name=""/>
        <dsp:cNvSpPr/>
      </dsp:nvSpPr>
      <dsp:spPr>
        <a:xfrm>
          <a:off x="0" y="1968225"/>
          <a:ext cx="8328472" cy="444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The ACRO model.</a:t>
          </a:r>
        </a:p>
      </dsp:txBody>
      <dsp:txXfrm>
        <a:off x="21704" y="1989929"/>
        <a:ext cx="8285064" cy="401192"/>
      </dsp:txXfrm>
    </dsp:sp>
    <dsp:sp modelId="{54A08578-F552-1F4A-BA2B-51C292D55B73}">
      <dsp:nvSpPr>
        <dsp:cNvPr id="0" name=""/>
        <dsp:cNvSpPr/>
      </dsp:nvSpPr>
      <dsp:spPr>
        <a:xfrm>
          <a:off x="0" y="2467545"/>
          <a:ext cx="8328472" cy="444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How does the initiative encourage individuals to think like entrepreneurs?</a:t>
          </a:r>
        </a:p>
      </dsp:txBody>
      <dsp:txXfrm>
        <a:off x="21704" y="2489249"/>
        <a:ext cx="8285064" cy="401192"/>
      </dsp:txXfrm>
    </dsp:sp>
    <dsp:sp modelId="{DE2E2B25-AA65-BF47-B4F5-5A0E1B0E691F}">
      <dsp:nvSpPr>
        <dsp:cNvPr id="0" name=""/>
        <dsp:cNvSpPr/>
      </dsp:nvSpPr>
      <dsp:spPr>
        <a:xfrm>
          <a:off x="0" y="2966865"/>
          <a:ext cx="8328472" cy="444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What other skills are developed. </a:t>
          </a:r>
        </a:p>
      </dsp:txBody>
      <dsp:txXfrm>
        <a:off x="21704" y="2988569"/>
        <a:ext cx="8285064" cy="401192"/>
      </dsp:txXfrm>
    </dsp:sp>
    <dsp:sp modelId="{A06DCE46-B075-634F-A6A6-BE4EED40D526}">
      <dsp:nvSpPr>
        <dsp:cNvPr id="0" name=""/>
        <dsp:cNvSpPr/>
      </dsp:nvSpPr>
      <dsp:spPr>
        <a:xfrm>
          <a:off x="0" y="3466185"/>
          <a:ext cx="8328472" cy="444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Limitations.</a:t>
          </a:r>
        </a:p>
      </dsp:txBody>
      <dsp:txXfrm>
        <a:off x="21704" y="3487889"/>
        <a:ext cx="8285064" cy="401192"/>
      </dsp:txXfrm>
    </dsp:sp>
    <dsp:sp modelId="{E8C9BF66-60D4-EC4C-803B-63FD4AA78FF0}">
      <dsp:nvSpPr>
        <dsp:cNvPr id="0" name=""/>
        <dsp:cNvSpPr/>
      </dsp:nvSpPr>
      <dsp:spPr>
        <a:xfrm>
          <a:off x="0" y="3965505"/>
          <a:ext cx="8328472" cy="4446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Conclusion.</a:t>
          </a:r>
        </a:p>
      </dsp:txBody>
      <dsp:txXfrm>
        <a:off x="21704" y="3987209"/>
        <a:ext cx="8285064" cy="4011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83EAD2-C958-6847-97CE-EA02AE7E5214}" type="datetimeFigureOut">
              <a:rPr lang="en-US" smtClean="0"/>
              <a:t>3/26/19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57544D-4036-F840-9763-4441FCD2F159}" type="slidenum">
              <a:rPr lang="en-US" smtClean="0"/>
              <a:t>‹#›</a:t>
            </a:fld>
            <a:endParaRPr lang="en-US"/>
          </a:p>
        </p:txBody>
      </p:sp>
    </p:spTree>
    <p:extLst>
      <p:ext uri="{BB962C8B-B14F-4D97-AF65-F5344CB8AC3E}">
        <p14:creationId xmlns:p14="http://schemas.microsoft.com/office/powerpoint/2010/main" val="7684364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new curriculum for Wales as proposed in Successful Futures promotes that young people in Wales should develop as enterprising creating contributors,</a:t>
            </a:r>
          </a:p>
          <a:p>
            <a:r>
              <a:rPr lang="en-GB" sz="1200" b="0" i="0" u="none" strike="noStrike" kern="1200" dirty="0">
                <a:solidFill>
                  <a:schemeClr val="tx1"/>
                </a:solidFill>
                <a:effectLst/>
                <a:latin typeface="+mn-lt"/>
                <a:ea typeface="+mn-ea"/>
                <a:cs typeface="+mn-cs"/>
              </a:rPr>
              <a:t> ready to play a full part in life and work.</a:t>
            </a:r>
          </a:p>
          <a:p>
            <a:r>
              <a:rPr lang="en-GB" sz="1200" b="0" i="0" u="none" strike="noStrike" kern="1200" dirty="0">
                <a:solidFill>
                  <a:schemeClr val="tx1"/>
                </a:solidFill>
                <a:effectLst/>
                <a:latin typeface="+mn-lt"/>
                <a:ea typeface="+mn-ea"/>
                <a:cs typeface="+mn-cs"/>
              </a:rPr>
              <a:t>The rising youth not in education, employment or training means that creating entrepreneurial thinkers will lead to job creation because of their enterprising behaviours.</a:t>
            </a:r>
          </a:p>
          <a:p>
            <a:r>
              <a:rPr lang="en-GB" sz="1200" b="0" i="0" u="none" strike="noStrike" kern="1200" dirty="0">
                <a:solidFill>
                  <a:schemeClr val="tx1"/>
                </a:solidFill>
                <a:effectLst/>
                <a:latin typeface="+mn-lt"/>
                <a:ea typeface="+mn-ea"/>
                <a:cs typeface="+mn-cs"/>
              </a:rPr>
              <a:t>As securing and creating employment becomes a key priority for learners and governments for the future, the growth of economies around the world will be supported by entrepreneurial thinking and enterprise from the next generation. Entrepreneurship education will make young people more employable and more ‘intrapreneurial’ in their work within existing organisations, across the social, public and private sectors.</a:t>
            </a:r>
          </a:p>
          <a:p>
            <a:r>
              <a:rPr lang="en-GB" sz="1200" b="0" i="0" u="none" strike="noStrike" kern="1200" dirty="0">
                <a:solidFill>
                  <a:schemeClr val="tx1"/>
                </a:solidFill>
                <a:effectLst/>
                <a:latin typeface="+mn-lt"/>
                <a:ea typeface="+mn-ea"/>
                <a:cs typeface="+mn-cs"/>
              </a:rPr>
              <a:t>The youth </a:t>
            </a:r>
            <a:r>
              <a:rPr lang="en-GB" sz="1200" b="0" i="0" u="none" strike="noStrike" kern="1200" dirty="0" err="1">
                <a:solidFill>
                  <a:schemeClr val="tx1"/>
                </a:solidFill>
                <a:effectLst/>
                <a:latin typeface="+mn-lt"/>
                <a:ea typeface="+mn-ea"/>
                <a:cs typeface="+mn-cs"/>
              </a:rPr>
              <a:t>entreprenership</a:t>
            </a:r>
            <a:r>
              <a:rPr lang="en-GB" sz="1200" b="0" i="0" u="none" strike="noStrike" kern="1200" dirty="0">
                <a:solidFill>
                  <a:schemeClr val="tx1"/>
                </a:solidFill>
                <a:effectLst/>
                <a:latin typeface="+mn-lt"/>
                <a:ea typeface="+mn-ea"/>
                <a:cs typeface="+mn-cs"/>
              </a:rPr>
              <a:t> strategy aims to equip young people with the entrepreneurial skills and attitudes to raise aspirations so they can fulfil their potentials with the choices they make in their future working. It was launched to provide structure and focus for entrepreneurship education in Wales.</a:t>
            </a:r>
          </a:p>
          <a:p>
            <a:endParaRPr lang="en-US" dirty="0"/>
          </a:p>
        </p:txBody>
      </p:sp>
      <p:sp>
        <p:nvSpPr>
          <p:cNvPr id="4" name="Slide Number Placeholder 3"/>
          <p:cNvSpPr>
            <a:spLocks noGrp="1"/>
          </p:cNvSpPr>
          <p:nvPr>
            <p:ph type="sldNum" sz="quarter" idx="5"/>
          </p:nvPr>
        </p:nvSpPr>
        <p:spPr/>
        <p:txBody>
          <a:bodyPr/>
          <a:lstStyle/>
          <a:p>
            <a:fld id="{7557544D-4036-F840-9763-4441FCD2F159}" type="slidenum">
              <a:rPr lang="en-US" smtClean="0"/>
              <a:t>4</a:t>
            </a:fld>
            <a:endParaRPr lang="en-US"/>
          </a:p>
        </p:txBody>
      </p:sp>
    </p:spTree>
    <p:extLst>
      <p:ext uri="{BB962C8B-B14F-4D97-AF65-F5344CB8AC3E}">
        <p14:creationId xmlns:p14="http://schemas.microsoft.com/office/powerpoint/2010/main" val="890925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ACRO model of behaviour was introduced by the Welsh government to highlight the skills and abilities needed by young people taking part in enterprise activities.</a:t>
            </a:r>
          </a:p>
          <a:p>
            <a:r>
              <a:rPr lang="en-GB" sz="1200" b="0" i="0" u="none" strike="noStrike" kern="1200" dirty="0">
                <a:solidFill>
                  <a:schemeClr val="tx1"/>
                </a:solidFill>
                <a:effectLst/>
                <a:latin typeface="+mn-lt"/>
                <a:ea typeface="+mn-ea"/>
                <a:cs typeface="+mn-cs"/>
              </a:rPr>
              <a:t>Four characters are used to represent the entrepreneurial skills.</a:t>
            </a:r>
          </a:p>
          <a:p>
            <a:r>
              <a:rPr lang="en-GB" sz="1200" b="0" i="0" u="none" strike="noStrike" kern="1200" dirty="0">
                <a:solidFill>
                  <a:schemeClr val="tx1"/>
                </a:solidFill>
                <a:effectLst/>
                <a:latin typeface="+mn-lt"/>
                <a:ea typeface="+mn-ea"/>
                <a:cs typeface="+mn-cs"/>
              </a:rPr>
              <a:t>In order to achieve in life, maintaining the right Attitude is vital, it is important to have motivation in order to reach targets. </a:t>
            </a:r>
          </a:p>
          <a:p>
            <a:r>
              <a:rPr lang="en-GB" sz="1200" b="0" i="0" u="none" strike="noStrike" kern="1200" dirty="0">
                <a:solidFill>
                  <a:schemeClr val="tx1"/>
                </a:solidFill>
                <a:effectLst/>
                <a:latin typeface="+mn-lt"/>
                <a:ea typeface="+mn-ea"/>
                <a:cs typeface="+mn-cs"/>
              </a:rPr>
              <a:t>Being creative is key in discovering new opportunities and to create innovative ideas. </a:t>
            </a:r>
          </a:p>
          <a:p>
            <a:r>
              <a:rPr lang="en-GB" sz="1200" b="0" i="0" u="none" strike="noStrike" kern="1200" dirty="0">
                <a:solidFill>
                  <a:schemeClr val="tx1"/>
                </a:solidFill>
                <a:effectLst/>
                <a:latin typeface="+mn-lt"/>
                <a:ea typeface="+mn-ea"/>
                <a:cs typeface="+mn-cs"/>
              </a:rPr>
              <a:t>The ability to work co-operatively with your team, whilst expressing your ideas and listening to others ideas is an important aspect in entrepreneurial behaviour. And finally, being organised in planning, managing situations, decision making and goal setting is a vital feature in the ACRO model. </a:t>
            </a:r>
          </a:p>
          <a:p>
            <a:r>
              <a:rPr lang="en-GB" sz="1200" b="0" i="0" u="none" strike="noStrike" kern="1200" dirty="0">
                <a:solidFill>
                  <a:schemeClr val="tx1"/>
                </a:solidFill>
                <a:effectLst/>
                <a:latin typeface="+mn-lt"/>
                <a:ea typeface="+mn-ea"/>
                <a:cs typeface="+mn-cs"/>
              </a:rPr>
              <a:t>All entrepreneurial skills are appropriate for young children’s career paths in the future as it encourages a positive and proactive approach to life. It is about creating a confident ideas and having the ambitions to play on those ideas and carry them through to become successful in life and work.	</a:t>
            </a:r>
            <a:endParaRPr lang="en-US" dirty="0"/>
          </a:p>
        </p:txBody>
      </p:sp>
      <p:sp>
        <p:nvSpPr>
          <p:cNvPr id="4" name="Slide Number Placeholder 3"/>
          <p:cNvSpPr>
            <a:spLocks noGrp="1"/>
          </p:cNvSpPr>
          <p:nvPr>
            <p:ph type="sldNum" sz="quarter" idx="5"/>
          </p:nvPr>
        </p:nvSpPr>
        <p:spPr/>
        <p:txBody>
          <a:bodyPr/>
          <a:lstStyle/>
          <a:p>
            <a:fld id="{7557544D-4036-F840-9763-4441FCD2F159}" type="slidenum">
              <a:rPr lang="en-US" smtClean="0"/>
              <a:t>5</a:t>
            </a:fld>
            <a:endParaRPr lang="en-US"/>
          </a:p>
        </p:txBody>
      </p:sp>
    </p:spTree>
    <p:extLst>
      <p:ext uri="{BB962C8B-B14F-4D97-AF65-F5344CB8AC3E}">
        <p14:creationId xmlns:p14="http://schemas.microsoft.com/office/powerpoint/2010/main" val="24457506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Through entrepreneurship activities, learners can gain key entrepreneurial skills such as confidence, communication skills whilst interacting with various people. Creativity and innovative skills. Become tolerant to uncertainty, ambiguity, risk and failure. Become critical thinkers by being responsive to problem-solving, communication. Curious towards new possibilities for creating value/ risk-taking and teamwork by working in groups. Entrepreneurship can offer alternative pathways for young people, improving their skills, employability and life chances, while supporting wider economic and social development.</a:t>
            </a:r>
            <a:endParaRPr lang="en-US" dirty="0"/>
          </a:p>
        </p:txBody>
      </p:sp>
      <p:sp>
        <p:nvSpPr>
          <p:cNvPr id="4" name="Slide Number Placeholder 3"/>
          <p:cNvSpPr>
            <a:spLocks noGrp="1"/>
          </p:cNvSpPr>
          <p:nvPr>
            <p:ph type="sldNum" sz="quarter" idx="5"/>
          </p:nvPr>
        </p:nvSpPr>
        <p:spPr/>
        <p:txBody>
          <a:bodyPr/>
          <a:lstStyle/>
          <a:p>
            <a:fld id="{7557544D-4036-F840-9763-4441FCD2F159}" type="slidenum">
              <a:rPr lang="en-US" smtClean="0"/>
              <a:t>8</a:t>
            </a:fld>
            <a:endParaRPr lang="en-US"/>
          </a:p>
        </p:txBody>
      </p:sp>
    </p:spTree>
    <p:extLst>
      <p:ext uri="{BB962C8B-B14F-4D97-AF65-F5344CB8AC3E}">
        <p14:creationId xmlns:p14="http://schemas.microsoft.com/office/powerpoint/2010/main" val="3498145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57544D-4036-F840-9763-4441FCD2F159}" type="slidenum">
              <a:rPr lang="en-US" smtClean="0"/>
              <a:t>11</a:t>
            </a:fld>
            <a:endParaRPr lang="en-US"/>
          </a:p>
        </p:txBody>
      </p:sp>
    </p:spTree>
    <p:extLst>
      <p:ext uri="{BB962C8B-B14F-4D97-AF65-F5344CB8AC3E}">
        <p14:creationId xmlns:p14="http://schemas.microsoft.com/office/powerpoint/2010/main" val="2435339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0A22C8-FBD1-5040-AEF8-2B1DF33836CC}" type="datetimeFigureOut">
              <a:rPr lang="en-US" smtClean="0"/>
              <a:t>3/26/19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1671076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0A22C8-FBD1-5040-AEF8-2B1DF33836CC}" type="datetimeFigureOut">
              <a:rPr lang="en-US" smtClean="0"/>
              <a:t>3/26/19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1409161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A22C8-FBD1-5040-AEF8-2B1DF33836CC}" type="datetimeFigureOut">
              <a:rPr lang="en-US" smtClean="0"/>
              <a:t>3/26/19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1878901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0A22C8-FBD1-5040-AEF8-2B1DF33836CC}" type="datetimeFigureOut">
              <a:rPr lang="en-US" smtClean="0"/>
              <a:t>3/26/19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4204598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0A22C8-FBD1-5040-AEF8-2B1DF33836CC}" type="datetimeFigureOut">
              <a:rPr lang="en-US" smtClean="0"/>
              <a:t>3/26/19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561779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0A22C8-FBD1-5040-AEF8-2B1DF33836CC}" type="datetimeFigureOut">
              <a:rPr lang="en-US" smtClean="0"/>
              <a:t>3/26/19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3119877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0A22C8-FBD1-5040-AEF8-2B1DF33836CC}" type="datetimeFigureOut">
              <a:rPr lang="en-US" smtClean="0"/>
              <a:t>3/26/19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3714205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0A22C8-FBD1-5040-AEF8-2B1DF33836CC}" type="datetimeFigureOut">
              <a:rPr lang="en-US" smtClean="0"/>
              <a:t>3/26/19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2103371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E3CCE1C-45F8-BF40-B1E6-6B29FB78BB85}" type="slidenum">
              <a:rPr lang="en-US" smtClean="0"/>
              <a:t>‹#›</a:t>
            </a:fld>
            <a:endParaRPr lang="en-US"/>
          </a:p>
        </p:txBody>
      </p:sp>
      <p:sp>
        <p:nvSpPr>
          <p:cNvPr id="5" name="Date Placeholder 4"/>
          <p:cNvSpPr>
            <a:spLocks noGrp="1"/>
          </p:cNvSpPr>
          <p:nvPr>
            <p:ph type="dt" sz="half" idx="10"/>
          </p:nvPr>
        </p:nvSpPr>
        <p:spPr/>
        <p:txBody>
          <a:bodyPr/>
          <a:lstStyle/>
          <a:p>
            <a:fld id="{230A22C8-FBD1-5040-AEF8-2B1DF33836CC}" type="datetimeFigureOut">
              <a:rPr lang="en-US" smtClean="0"/>
              <a:t>3/26/19</a:t>
            </a:fld>
            <a:endParaRPr lang="en-US"/>
          </a:p>
        </p:txBody>
      </p:sp>
    </p:spTree>
    <p:extLst>
      <p:ext uri="{BB962C8B-B14F-4D97-AF65-F5344CB8AC3E}">
        <p14:creationId xmlns:p14="http://schemas.microsoft.com/office/powerpoint/2010/main" val="201894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A22C8-FBD1-5040-AEF8-2B1DF33836CC}" type="datetimeFigureOut">
              <a:rPr lang="en-US" smtClean="0"/>
              <a:t>3/26/19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4047169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A22C8-FBD1-5040-AEF8-2B1DF33836CC}" type="datetimeFigureOut">
              <a:rPr lang="en-US" smtClean="0"/>
              <a:t>3/26/19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515217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A22C8-FBD1-5040-AEF8-2B1DF33836CC}" type="datetimeFigureOut">
              <a:rPr lang="en-US" smtClean="0"/>
              <a:t>3/26/19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19512326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A22C8-FBD1-5040-AEF8-2B1DF33836CC}" type="datetimeFigureOut">
              <a:rPr lang="en-US" smtClean="0"/>
              <a:t>3/26/19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357568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A22C8-FBD1-5040-AEF8-2B1DF33836CC}" type="datetimeFigureOut">
              <a:rPr lang="en-US" smtClean="0"/>
              <a:t>3/26/19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8768858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0A22C8-FBD1-5040-AEF8-2B1DF33836CC}" type="datetimeFigureOut">
              <a:rPr lang="en-US" smtClean="0"/>
              <a:t>3/26/19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30858937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0A22C8-FBD1-5040-AEF8-2B1DF33836CC}" type="datetimeFigureOut">
              <a:rPr lang="en-US" smtClean="0"/>
              <a:t>3/26/19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E3CCE1C-45F8-BF40-B1E6-6B29FB78BB85}" type="slidenum">
              <a:rPr lang="en-US" smtClean="0"/>
              <a:t>‹#›</a:t>
            </a:fld>
            <a:endParaRPr lang="en-US"/>
          </a:p>
        </p:txBody>
      </p:sp>
    </p:spTree>
    <p:extLst>
      <p:ext uri="{BB962C8B-B14F-4D97-AF65-F5344CB8AC3E}">
        <p14:creationId xmlns:p14="http://schemas.microsoft.com/office/powerpoint/2010/main" val="2241948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30A22C8-FBD1-5040-AEF8-2B1DF33836CC}" type="datetimeFigureOut">
              <a:rPr lang="en-US" smtClean="0"/>
              <a:t>3/26/19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E3CCE1C-45F8-BF40-B1E6-6B29FB78BB85}" type="slidenum">
              <a:rPr lang="en-US" smtClean="0"/>
              <a:t>‹#›</a:t>
            </a:fld>
            <a:endParaRPr lang="en-US"/>
          </a:p>
        </p:txBody>
      </p:sp>
    </p:spTree>
    <p:extLst>
      <p:ext uri="{BB962C8B-B14F-4D97-AF65-F5344CB8AC3E}">
        <p14:creationId xmlns:p14="http://schemas.microsoft.com/office/powerpoint/2010/main" val="421477866"/>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 id="2147484006" r:id="rId12"/>
    <p:sldLayoutId id="2147484007" r:id="rId13"/>
    <p:sldLayoutId id="2147484008" r:id="rId14"/>
    <p:sldLayoutId id="2147484009" r:id="rId15"/>
    <p:sldLayoutId id="21474840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qaa.ac.uk/docs/qaas/enhancement-and-development/enterprise-and-entrpreneurship-education-2018.pdf?sfvrsn=15f1f981_8" TargetMode="External"/><Relationship Id="rId3" Type="http://schemas.openxmlformats.org/officeDocument/2006/relationships/hyperlink" Target="https://www.britishcouncil.org/education/skills-employability/what-we-do/vocational-education-exchange-online-magazine/october-2017/value-enterprise-entrepreneurship-education" TargetMode="External"/><Relationship Id="rId7" Type="http://schemas.openxmlformats.org/officeDocument/2006/relationships/hyperlink" Target="https://businesswales.gov.wales/bigideas/understanding-entrepreneurship-acro-model"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unesdoc.unesco.org/images/0022/002276/227680e.pdf" TargetMode="External"/><Relationship Id="rId5" Type="http://schemas.openxmlformats.org/officeDocument/2006/relationships/hyperlink" Target="https://businesswales.gov.wales/bigideas/sites/bigideas/files/documents/YES-%20An%20Action%20Plan%20for%20Wales%202010-15%20_Eng_1.pdf" TargetMode="External"/><Relationship Id="rId4" Type="http://schemas.openxmlformats.org/officeDocument/2006/relationships/hyperlink" Target="https://www.nasuwt.org.uk/asset/A788604C-3046-4005-A1EA0EAFF023E0D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A49CB-FD3C-374A-9822-64B5C9D2DBD1}"/>
              </a:ext>
            </a:extLst>
          </p:cNvPr>
          <p:cNvSpPr>
            <a:spLocks noGrp="1"/>
          </p:cNvSpPr>
          <p:nvPr>
            <p:ph type="ctrTitle"/>
          </p:nvPr>
        </p:nvSpPr>
        <p:spPr>
          <a:xfrm>
            <a:off x="742648" y="4824064"/>
            <a:ext cx="8288032" cy="1096648"/>
          </a:xfrm>
        </p:spPr>
        <p:txBody>
          <a:bodyPr>
            <a:normAutofit/>
          </a:bodyPr>
          <a:lstStyle/>
          <a:p>
            <a:pPr algn="l"/>
            <a:r>
              <a:rPr lang="en-US" sz="4800" dirty="0"/>
              <a:t>Enterprise Troopers</a:t>
            </a:r>
          </a:p>
        </p:txBody>
      </p:sp>
      <p:sp>
        <p:nvSpPr>
          <p:cNvPr id="3" name="Subtitle 2">
            <a:extLst>
              <a:ext uri="{FF2B5EF4-FFF2-40B4-BE49-F238E27FC236}">
                <a16:creationId xmlns:a16="http://schemas.microsoft.com/office/drawing/2014/main" id="{90C633F4-EE79-484C-A236-4F92F50B8D33}"/>
              </a:ext>
            </a:extLst>
          </p:cNvPr>
          <p:cNvSpPr>
            <a:spLocks noGrp="1"/>
          </p:cNvSpPr>
          <p:nvPr>
            <p:ph type="subTitle" idx="1"/>
          </p:nvPr>
        </p:nvSpPr>
        <p:spPr>
          <a:xfrm>
            <a:off x="742648" y="5914018"/>
            <a:ext cx="8288032" cy="701677"/>
          </a:xfrm>
        </p:spPr>
        <p:txBody>
          <a:bodyPr>
            <a:normAutofit/>
          </a:bodyPr>
          <a:lstStyle/>
          <a:p>
            <a:pPr algn="l"/>
            <a:r>
              <a:rPr lang="en-US" dirty="0"/>
              <a:t>Hayley Tobin (P145417)</a:t>
            </a:r>
          </a:p>
        </p:txBody>
      </p:sp>
      <p:pic>
        <p:nvPicPr>
          <p:cNvPr id="5" name="Picture 4">
            <a:extLst>
              <a:ext uri="{FF2B5EF4-FFF2-40B4-BE49-F238E27FC236}">
                <a16:creationId xmlns:a16="http://schemas.microsoft.com/office/drawing/2014/main" id="{B50536CC-B206-C74C-85E1-E7B88448C214}"/>
              </a:ext>
            </a:extLst>
          </p:cNvPr>
          <p:cNvPicPr>
            <a:picLocks noChangeAspect="1"/>
          </p:cNvPicPr>
          <p:nvPr/>
        </p:nvPicPr>
        <p:blipFill rotWithShape="1">
          <a:blip r:embed="rId2"/>
          <a:srcRect t="13886" r="2023" b="4800"/>
          <a:stretch/>
        </p:blipFill>
        <p:spPr>
          <a:xfrm>
            <a:off x="742648" y="242305"/>
            <a:ext cx="8531353" cy="4625893"/>
          </a:xfrm>
          <a:custGeom>
            <a:avLst/>
            <a:gdLst>
              <a:gd name="connsiteX0" fmla="*/ 540554 w 8274669"/>
              <a:gd name="connsiteY0" fmla="*/ 0 h 3635025"/>
              <a:gd name="connsiteX1" fmla="*/ 8274669 w 8274669"/>
              <a:gd name="connsiteY1" fmla="*/ 0 h 3635025"/>
              <a:gd name="connsiteX2" fmla="*/ 8274669 w 8274669"/>
              <a:gd name="connsiteY2" fmla="*/ 3635025 h 3635025"/>
              <a:gd name="connsiteX3" fmla="*/ 0 w 8274669"/>
              <a:gd name="connsiteY3" fmla="*/ 3635025 h 3635025"/>
            </a:gdLst>
            <a:ahLst/>
            <a:cxnLst>
              <a:cxn ang="0">
                <a:pos x="connsiteX0" y="connsiteY0"/>
              </a:cxn>
              <a:cxn ang="0">
                <a:pos x="connsiteX1" y="connsiteY1"/>
              </a:cxn>
              <a:cxn ang="0">
                <a:pos x="connsiteX2" y="connsiteY2"/>
              </a:cxn>
              <a:cxn ang="0">
                <a:pos x="connsiteX3" y="connsiteY3"/>
              </a:cxn>
            </a:cxnLst>
            <a:rect l="l" t="t" r="r" b="b"/>
            <a:pathLst>
              <a:path w="8274669" h="3635025">
                <a:moveTo>
                  <a:pt x="540554" y="0"/>
                </a:moveTo>
                <a:lnTo>
                  <a:pt x="8274669" y="0"/>
                </a:lnTo>
                <a:lnTo>
                  <a:pt x="8274669" y="3635025"/>
                </a:lnTo>
                <a:lnTo>
                  <a:pt x="0" y="3635025"/>
                </a:lnTo>
                <a:close/>
              </a:path>
            </a:pathLst>
          </a:custGeom>
        </p:spPr>
      </p:pic>
    </p:spTree>
    <p:extLst>
      <p:ext uri="{BB962C8B-B14F-4D97-AF65-F5344CB8AC3E}">
        <p14:creationId xmlns:p14="http://schemas.microsoft.com/office/powerpoint/2010/main" val="1348084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931D1-9A90-DC44-A57A-C55876B5067E}"/>
              </a:ext>
            </a:extLst>
          </p:cNvPr>
          <p:cNvSpPr>
            <a:spLocks noGrp="1"/>
          </p:cNvSpPr>
          <p:nvPr>
            <p:ph type="title"/>
          </p:nvPr>
        </p:nvSpPr>
        <p:spPr>
          <a:xfrm>
            <a:off x="468056" y="739155"/>
            <a:ext cx="8596668" cy="660400"/>
          </a:xfrm>
        </p:spPr>
        <p:txBody>
          <a:bodyPr>
            <a:normAutofit/>
          </a:bodyPr>
          <a:lstStyle/>
          <a:p>
            <a:r>
              <a:rPr lang="en-US" dirty="0"/>
              <a:t>OBJECTIVES</a:t>
            </a:r>
          </a:p>
        </p:txBody>
      </p:sp>
      <p:graphicFrame>
        <p:nvGraphicFramePr>
          <p:cNvPr id="6" name="Content Placeholder 2">
            <a:extLst>
              <a:ext uri="{FF2B5EF4-FFF2-40B4-BE49-F238E27FC236}">
                <a16:creationId xmlns:a16="http://schemas.microsoft.com/office/drawing/2014/main" id="{A5773556-4427-4278-90C8-64A60A1EAE49}"/>
              </a:ext>
            </a:extLst>
          </p:cNvPr>
          <p:cNvGraphicFramePr>
            <a:graphicFrameLocks noGrp="1"/>
          </p:cNvGraphicFramePr>
          <p:nvPr>
            <p:ph idx="1"/>
            <p:extLst>
              <p:ext uri="{D42A27DB-BD31-4B8C-83A1-F6EECF244321}">
                <p14:modId xmlns:p14="http://schemas.microsoft.com/office/powerpoint/2010/main" val="1111399835"/>
              </p:ext>
            </p:extLst>
          </p:nvPr>
        </p:nvGraphicFramePr>
        <p:xfrm>
          <a:off x="468056" y="739155"/>
          <a:ext cx="8328472" cy="53796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9444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89310-3C67-524D-9104-2D50AEACFBA3}"/>
              </a:ext>
            </a:extLst>
          </p:cNvPr>
          <p:cNvSpPr>
            <a:spLocks noGrp="1"/>
          </p:cNvSpPr>
          <p:nvPr>
            <p:ph type="title"/>
          </p:nvPr>
        </p:nvSpPr>
        <p:spPr/>
        <p:txBody>
          <a:bodyPr/>
          <a:lstStyle/>
          <a:p>
            <a:r>
              <a:rPr lang="en-US" dirty="0"/>
              <a:t>Enterprise Troopers</a:t>
            </a:r>
          </a:p>
        </p:txBody>
      </p:sp>
      <p:sp>
        <p:nvSpPr>
          <p:cNvPr id="3" name="Content Placeholder 2">
            <a:extLst>
              <a:ext uri="{FF2B5EF4-FFF2-40B4-BE49-F238E27FC236}">
                <a16:creationId xmlns:a16="http://schemas.microsoft.com/office/drawing/2014/main" id="{D18730A4-6CB5-8F42-88FE-7A4373305C72}"/>
              </a:ext>
            </a:extLst>
          </p:cNvPr>
          <p:cNvSpPr>
            <a:spLocks noGrp="1"/>
          </p:cNvSpPr>
          <p:nvPr>
            <p:ph idx="1"/>
          </p:nvPr>
        </p:nvSpPr>
        <p:spPr>
          <a:xfrm>
            <a:off x="677334" y="1428334"/>
            <a:ext cx="8942154" cy="4515266"/>
          </a:xfrm>
        </p:spPr>
        <p:txBody>
          <a:bodyPr>
            <a:normAutofit/>
          </a:bodyPr>
          <a:lstStyle/>
          <a:p>
            <a:r>
              <a:rPr lang="en-US" dirty="0"/>
              <a:t>National primary school competition aged 5-11.</a:t>
            </a:r>
          </a:p>
          <a:p>
            <a:r>
              <a:rPr lang="en-US" dirty="0"/>
              <a:t>Gives primary school children the opportunity to be creative, motivated and business minded through enterprise activities.</a:t>
            </a:r>
          </a:p>
          <a:p>
            <a:r>
              <a:rPr lang="en-US" dirty="0"/>
              <a:t>Adds value to the curriculum by improving literacy, numeracy, digital skills and problem solving skills.</a:t>
            </a:r>
          </a:p>
          <a:p>
            <a:endParaRPr lang="en-US" dirty="0"/>
          </a:p>
          <a:p>
            <a:r>
              <a:rPr lang="en-US" dirty="0"/>
              <a:t>Enterprise activities has links to;</a:t>
            </a:r>
          </a:p>
          <a:p>
            <a:r>
              <a:rPr lang="en-US" dirty="0"/>
              <a:t>The National Literacy and Numeracy Framework (LNF)</a:t>
            </a:r>
          </a:p>
          <a:p>
            <a:r>
              <a:rPr lang="en-US" dirty="0"/>
              <a:t>The Foundation Phase Framework</a:t>
            </a:r>
          </a:p>
          <a:p>
            <a:r>
              <a:rPr lang="en-US" dirty="0"/>
              <a:t>National Curriculum subject requirements</a:t>
            </a:r>
          </a:p>
          <a:p>
            <a:r>
              <a:rPr lang="en-US" dirty="0"/>
              <a:t>PSE, ICT and the Welsh Curriculum</a:t>
            </a:r>
          </a:p>
        </p:txBody>
      </p:sp>
      <p:sp>
        <p:nvSpPr>
          <p:cNvPr id="4" name="Rectangle 3">
            <a:extLst>
              <a:ext uri="{FF2B5EF4-FFF2-40B4-BE49-F238E27FC236}">
                <a16:creationId xmlns:a16="http://schemas.microsoft.com/office/drawing/2014/main" id="{51B47A38-F487-154F-BF97-DB7EC74FB244}"/>
              </a:ext>
            </a:extLst>
          </p:cNvPr>
          <p:cNvSpPr/>
          <p:nvPr/>
        </p:nvSpPr>
        <p:spPr>
          <a:xfrm>
            <a:off x="481519" y="6248400"/>
            <a:ext cx="5259132" cy="369332"/>
          </a:xfrm>
          <a:prstGeom prst="rect">
            <a:avLst/>
          </a:prstGeom>
        </p:spPr>
        <p:txBody>
          <a:bodyPr wrap="none">
            <a:spAutoFit/>
          </a:bodyPr>
          <a:lstStyle/>
          <a:p>
            <a:r>
              <a:rPr lang="en-US" b="1" u="sng" dirty="0"/>
              <a:t>https://</a:t>
            </a:r>
            <a:r>
              <a:rPr lang="en-US" b="1" u="sng" dirty="0" err="1"/>
              <a:t>www.youtube.com</a:t>
            </a:r>
            <a:r>
              <a:rPr lang="en-US" b="1" u="sng" dirty="0"/>
              <a:t>/</a:t>
            </a:r>
            <a:r>
              <a:rPr lang="en-US" b="1" u="sng" dirty="0" err="1"/>
              <a:t>watch?v</a:t>
            </a:r>
            <a:r>
              <a:rPr lang="en-US" b="1" u="sng" dirty="0"/>
              <a:t>=frLvw5CRpWA</a:t>
            </a:r>
          </a:p>
        </p:txBody>
      </p:sp>
      <p:sp>
        <p:nvSpPr>
          <p:cNvPr id="5" name="Rectangle 4">
            <a:extLst>
              <a:ext uri="{FF2B5EF4-FFF2-40B4-BE49-F238E27FC236}">
                <a16:creationId xmlns:a16="http://schemas.microsoft.com/office/drawing/2014/main" id="{79AA605F-415B-B147-B0E2-CA8A3FF2052A}"/>
              </a:ext>
            </a:extLst>
          </p:cNvPr>
          <p:cNvSpPr/>
          <p:nvPr/>
        </p:nvSpPr>
        <p:spPr>
          <a:xfrm>
            <a:off x="7265908" y="6326924"/>
            <a:ext cx="4926092" cy="369332"/>
          </a:xfrm>
          <a:prstGeom prst="rect">
            <a:avLst/>
          </a:prstGeom>
        </p:spPr>
        <p:txBody>
          <a:bodyPr wrap="none">
            <a:spAutoFit/>
          </a:bodyPr>
          <a:lstStyle/>
          <a:p>
            <a:r>
              <a:rPr lang="en-GB" dirty="0">
                <a:solidFill>
                  <a:srgbClr val="000000"/>
                </a:solidFill>
                <a:latin typeface="Open Sans"/>
              </a:rPr>
              <a:t>(Business Wales/</a:t>
            </a:r>
            <a:r>
              <a:rPr lang="en-GB" dirty="0" err="1">
                <a:solidFill>
                  <a:srgbClr val="000000"/>
                </a:solidFill>
                <a:latin typeface="Open Sans"/>
              </a:rPr>
              <a:t>Busnes</a:t>
            </a:r>
            <a:r>
              <a:rPr lang="en-GB" dirty="0">
                <a:solidFill>
                  <a:srgbClr val="000000"/>
                </a:solidFill>
                <a:latin typeface="Open Sans"/>
              </a:rPr>
              <a:t> </a:t>
            </a:r>
            <a:r>
              <a:rPr lang="en-GB" dirty="0" err="1">
                <a:solidFill>
                  <a:srgbClr val="000000"/>
                </a:solidFill>
                <a:latin typeface="Open Sans"/>
              </a:rPr>
              <a:t>Cymru</a:t>
            </a:r>
            <a:r>
              <a:rPr lang="en-GB" dirty="0">
                <a:solidFill>
                  <a:srgbClr val="000000"/>
                </a:solidFill>
                <a:latin typeface="Open Sans"/>
              </a:rPr>
              <a:t>, 2017) (GOV. 2017)</a:t>
            </a:r>
            <a:endParaRPr lang="en-US" dirty="0"/>
          </a:p>
        </p:txBody>
      </p:sp>
    </p:spTree>
    <p:extLst>
      <p:ext uri="{BB962C8B-B14F-4D97-AF65-F5344CB8AC3E}">
        <p14:creationId xmlns:p14="http://schemas.microsoft.com/office/powerpoint/2010/main" val="918352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alpha val="48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37A65-7FD5-3044-928D-554C0FAC7E33}"/>
              </a:ext>
            </a:extLst>
          </p:cNvPr>
          <p:cNvSpPr>
            <a:spLocks noGrp="1"/>
          </p:cNvSpPr>
          <p:nvPr>
            <p:ph type="title"/>
          </p:nvPr>
        </p:nvSpPr>
        <p:spPr>
          <a:xfrm>
            <a:off x="540852" y="763648"/>
            <a:ext cx="8596668" cy="1320800"/>
          </a:xfrm>
        </p:spPr>
        <p:txBody>
          <a:bodyPr/>
          <a:lstStyle/>
          <a:p>
            <a:r>
              <a:rPr lang="en-US" dirty="0"/>
              <a:t>Rationale </a:t>
            </a:r>
          </a:p>
        </p:txBody>
      </p:sp>
      <p:sp>
        <p:nvSpPr>
          <p:cNvPr id="3" name="Content Placeholder 2">
            <a:extLst>
              <a:ext uri="{FF2B5EF4-FFF2-40B4-BE49-F238E27FC236}">
                <a16:creationId xmlns:a16="http://schemas.microsoft.com/office/drawing/2014/main" id="{217E1D3F-046C-0940-ADFA-18FDA628862D}"/>
              </a:ext>
            </a:extLst>
          </p:cNvPr>
          <p:cNvSpPr>
            <a:spLocks noGrp="1"/>
          </p:cNvSpPr>
          <p:nvPr>
            <p:ph idx="1"/>
          </p:nvPr>
        </p:nvSpPr>
        <p:spPr>
          <a:xfrm>
            <a:off x="540852" y="1481327"/>
            <a:ext cx="10089048" cy="4613025"/>
          </a:xfrm>
        </p:spPr>
        <p:txBody>
          <a:bodyPr>
            <a:normAutofit fontScale="85000" lnSpcReduction="10000"/>
          </a:bodyPr>
          <a:lstStyle/>
          <a:p>
            <a:r>
              <a:rPr lang="en-US" dirty="0"/>
              <a:t>Donaldson (2015) ‘</a:t>
            </a:r>
            <a:r>
              <a:rPr lang="en-US" i="1" dirty="0"/>
              <a:t>The purposes of the curriculum in Wales  should be that children and young people develop as: enterprising, creative contributors, ready to play a full part in life and work</a:t>
            </a:r>
            <a:r>
              <a:rPr lang="en-US" dirty="0"/>
              <a:t>’.</a:t>
            </a:r>
          </a:p>
          <a:p>
            <a:r>
              <a:rPr lang="en-US" dirty="0"/>
              <a:t>-Use their knowledge to come up with ideas for products</a:t>
            </a:r>
          </a:p>
          <a:p>
            <a:r>
              <a:rPr lang="en-US" dirty="0"/>
              <a:t>-Think creatively whilst solve problems.</a:t>
            </a:r>
          </a:p>
          <a:p>
            <a:r>
              <a:rPr lang="en-US" dirty="0"/>
              <a:t>-Take opportunities</a:t>
            </a:r>
          </a:p>
          <a:p>
            <a:r>
              <a:rPr lang="en-US" dirty="0"/>
              <a:t>-Become risk-takers.</a:t>
            </a:r>
          </a:p>
          <a:p>
            <a:r>
              <a:rPr lang="en-US" dirty="0"/>
              <a:t>-Lead and adapt to various roles within groups in an effective and appropriate way.</a:t>
            </a:r>
          </a:p>
          <a:p>
            <a:r>
              <a:rPr lang="en-US" dirty="0"/>
              <a:t>-Use their energy and skills to benefit others.</a:t>
            </a:r>
          </a:p>
          <a:p>
            <a:pPr marL="0" indent="0">
              <a:buNone/>
            </a:pPr>
            <a:endParaRPr lang="en-US" dirty="0"/>
          </a:p>
          <a:p>
            <a:pPr marL="0" indent="0">
              <a:buNone/>
            </a:pPr>
            <a:endParaRPr lang="en-US" dirty="0"/>
          </a:p>
          <a:p>
            <a:r>
              <a:rPr lang="en-US" dirty="0"/>
              <a:t>Not in education, employment or training (NEET).</a:t>
            </a:r>
          </a:p>
          <a:p>
            <a:r>
              <a:rPr lang="en-US" dirty="0"/>
              <a:t>Future employability of learners.</a:t>
            </a:r>
          </a:p>
          <a:p>
            <a:r>
              <a:rPr lang="en-US" dirty="0"/>
              <a:t>Make young people more ‘employable’.</a:t>
            </a:r>
          </a:p>
          <a:p>
            <a:r>
              <a:rPr lang="en-US" dirty="0"/>
              <a:t>Youth Entrepreneurship Strategy (YES plan).</a:t>
            </a:r>
          </a:p>
          <a:p>
            <a:endParaRPr lang="en-US" dirty="0"/>
          </a:p>
        </p:txBody>
      </p:sp>
      <p:sp>
        <p:nvSpPr>
          <p:cNvPr id="4" name="TextBox 3">
            <a:extLst>
              <a:ext uri="{FF2B5EF4-FFF2-40B4-BE49-F238E27FC236}">
                <a16:creationId xmlns:a16="http://schemas.microsoft.com/office/drawing/2014/main" id="{CCE075FF-1349-2045-9B00-082F216C4DF1}"/>
              </a:ext>
            </a:extLst>
          </p:cNvPr>
          <p:cNvSpPr txBox="1"/>
          <p:nvPr/>
        </p:nvSpPr>
        <p:spPr>
          <a:xfrm>
            <a:off x="5574325" y="6442699"/>
            <a:ext cx="7126390" cy="369332"/>
          </a:xfrm>
          <a:prstGeom prst="rect">
            <a:avLst/>
          </a:prstGeom>
          <a:noFill/>
        </p:spPr>
        <p:txBody>
          <a:bodyPr wrap="square" rtlCol="0">
            <a:spAutoFit/>
          </a:bodyPr>
          <a:lstStyle/>
          <a:p>
            <a:r>
              <a:rPr lang="en-US" dirty="0"/>
              <a:t>(Donaldson, 2015) (British Council, 2019) (GOV, 2010) </a:t>
            </a:r>
          </a:p>
        </p:txBody>
      </p:sp>
    </p:spTree>
    <p:extLst>
      <p:ext uri="{BB962C8B-B14F-4D97-AF65-F5344CB8AC3E}">
        <p14:creationId xmlns:p14="http://schemas.microsoft.com/office/powerpoint/2010/main" val="654485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025D8-164A-B54B-A73F-C3003F4ECF0D}"/>
              </a:ext>
            </a:extLst>
          </p:cNvPr>
          <p:cNvSpPr>
            <a:spLocks noGrp="1"/>
          </p:cNvSpPr>
          <p:nvPr>
            <p:ph type="title"/>
          </p:nvPr>
        </p:nvSpPr>
        <p:spPr/>
        <p:txBody>
          <a:bodyPr>
            <a:normAutofit/>
          </a:bodyPr>
          <a:lstStyle/>
          <a:p>
            <a:r>
              <a:rPr lang="en-US" dirty="0"/>
              <a:t>How the Enterprise troopers encourage entrepreneurial thinking?</a:t>
            </a:r>
          </a:p>
        </p:txBody>
      </p:sp>
      <p:sp>
        <p:nvSpPr>
          <p:cNvPr id="3" name="Content Placeholder 2">
            <a:extLst>
              <a:ext uri="{FF2B5EF4-FFF2-40B4-BE49-F238E27FC236}">
                <a16:creationId xmlns:a16="http://schemas.microsoft.com/office/drawing/2014/main" id="{825FA27B-A0C3-B646-BEF7-649F0CB7A262}"/>
              </a:ext>
            </a:extLst>
          </p:cNvPr>
          <p:cNvSpPr>
            <a:spLocks noGrp="1"/>
          </p:cNvSpPr>
          <p:nvPr>
            <p:ph idx="1"/>
          </p:nvPr>
        </p:nvSpPr>
        <p:spPr>
          <a:xfrm>
            <a:off x="677333" y="2456103"/>
            <a:ext cx="8368695" cy="2893542"/>
          </a:xfrm>
        </p:spPr>
        <p:txBody>
          <a:bodyPr>
            <a:normAutofit/>
          </a:bodyPr>
          <a:lstStyle/>
          <a:p>
            <a:r>
              <a:rPr lang="en-US" b="1" u="sng" dirty="0"/>
              <a:t>The ACRO Model of entrepreneurial behavior;</a:t>
            </a:r>
          </a:p>
          <a:p>
            <a:r>
              <a:rPr lang="en-US" dirty="0">
                <a:solidFill>
                  <a:srgbClr val="FF0000"/>
                </a:solidFill>
              </a:rPr>
              <a:t>Attitude;</a:t>
            </a:r>
            <a:r>
              <a:rPr lang="en-US" dirty="0"/>
              <a:t> self confidence, motivated, aspiring, resilience.</a:t>
            </a:r>
          </a:p>
          <a:p>
            <a:r>
              <a:rPr lang="en-US" dirty="0">
                <a:solidFill>
                  <a:srgbClr val="FFC000"/>
                </a:solidFill>
              </a:rPr>
              <a:t>Creativity;</a:t>
            </a:r>
            <a:r>
              <a:rPr lang="en-US" dirty="0"/>
              <a:t> innovation, problem solving, encouraging ideas, creating opportunities.</a:t>
            </a:r>
          </a:p>
          <a:p>
            <a:r>
              <a:rPr lang="en-US" dirty="0">
                <a:solidFill>
                  <a:srgbClr val="92D050"/>
                </a:solidFill>
              </a:rPr>
              <a:t>Relationships;</a:t>
            </a:r>
            <a:r>
              <a:rPr lang="en-US" dirty="0"/>
              <a:t> communication, teamwork, negotiation and influencing.</a:t>
            </a:r>
          </a:p>
          <a:p>
            <a:r>
              <a:rPr lang="en-US" dirty="0">
                <a:solidFill>
                  <a:srgbClr val="00B050"/>
                </a:solidFill>
              </a:rPr>
              <a:t>Organization;</a:t>
            </a:r>
            <a:r>
              <a:rPr lang="en-US" dirty="0"/>
              <a:t> planning, managing, decision making and goal setting.</a:t>
            </a:r>
          </a:p>
        </p:txBody>
      </p:sp>
      <p:sp>
        <p:nvSpPr>
          <p:cNvPr id="6" name="TextBox 5">
            <a:extLst>
              <a:ext uri="{FF2B5EF4-FFF2-40B4-BE49-F238E27FC236}">
                <a16:creationId xmlns:a16="http://schemas.microsoft.com/office/drawing/2014/main" id="{BB946132-ED78-174A-BB95-D165715392A5}"/>
              </a:ext>
            </a:extLst>
          </p:cNvPr>
          <p:cNvSpPr txBox="1"/>
          <p:nvPr/>
        </p:nvSpPr>
        <p:spPr>
          <a:xfrm>
            <a:off x="807962" y="1793142"/>
            <a:ext cx="6408293" cy="800219"/>
          </a:xfrm>
          <a:prstGeom prst="rect">
            <a:avLst/>
          </a:prstGeom>
          <a:noFill/>
        </p:spPr>
        <p:txBody>
          <a:bodyPr wrap="none" rtlCol="0">
            <a:spAutoFit/>
          </a:bodyPr>
          <a:lstStyle/>
          <a:p>
            <a:pPr>
              <a:buNone/>
            </a:pPr>
            <a:r>
              <a:rPr lang="en-GB" sz="1400" dirty="0"/>
              <a:t>Stevenson (1990) defines entrepreneurship as; </a:t>
            </a:r>
          </a:p>
          <a:p>
            <a:pPr algn="ctr"/>
            <a:r>
              <a:rPr lang="en-GB" sz="1400" dirty="0"/>
              <a:t>‘Pursuing an opportunity regardless of the resources currently available’. </a:t>
            </a:r>
          </a:p>
          <a:p>
            <a:pPr>
              <a:buNone/>
            </a:pPr>
            <a:r>
              <a:rPr lang="en-US" dirty="0"/>
              <a:t> </a:t>
            </a:r>
          </a:p>
        </p:txBody>
      </p:sp>
      <p:sp>
        <p:nvSpPr>
          <p:cNvPr id="7" name="Rectangle 6">
            <a:extLst>
              <a:ext uri="{FF2B5EF4-FFF2-40B4-BE49-F238E27FC236}">
                <a16:creationId xmlns:a16="http://schemas.microsoft.com/office/drawing/2014/main" id="{B30596B1-5446-A74C-8DA8-65BFD7B37C0E}"/>
              </a:ext>
            </a:extLst>
          </p:cNvPr>
          <p:cNvSpPr/>
          <p:nvPr/>
        </p:nvSpPr>
        <p:spPr>
          <a:xfrm>
            <a:off x="7216255" y="6314246"/>
            <a:ext cx="4170694" cy="369332"/>
          </a:xfrm>
          <a:prstGeom prst="rect">
            <a:avLst/>
          </a:prstGeom>
        </p:spPr>
        <p:txBody>
          <a:bodyPr wrap="none">
            <a:spAutoFit/>
          </a:bodyPr>
          <a:lstStyle/>
          <a:p>
            <a:r>
              <a:rPr lang="en-GB" dirty="0">
                <a:solidFill>
                  <a:srgbClr val="000000"/>
                </a:solidFill>
                <a:latin typeface="Open Sans"/>
              </a:rPr>
              <a:t>(Entrepreneurial Traits, 2019) (GOV, 2017)</a:t>
            </a:r>
            <a:endParaRPr lang="en-US" dirty="0"/>
          </a:p>
        </p:txBody>
      </p:sp>
      <p:pic>
        <p:nvPicPr>
          <p:cNvPr id="9" name="Picture 8">
            <a:extLst>
              <a:ext uri="{FF2B5EF4-FFF2-40B4-BE49-F238E27FC236}">
                <a16:creationId xmlns:a16="http://schemas.microsoft.com/office/drawing/2014/main" id="{DE9534B8-EE66-1644-AE3F-9320881F3400}"/>
              </a:ext>
            </a:extLst>
          </p:cNvPr>
          <p:cNvPicPr>
            <a:picLocks noChangeAspect="1"/>
          </p:cNvPicPr>
          <p:nvPr/>
        </p:nvPicPr>
        <p:blipFill>
          <a:blip r:embed="rId3"/>
          <a:stretch>
            <a:fillRect/>
          </a:stretch>
        </p:blipFill>
        <p:spPr>
          <a:xfrm>
            <a:off x="677332" y="4735593"/>
            <a:ext cx="7666568" cy="1551439"/>
          </a:xfrm>
          <a:prstGeom prst="rect">
            <a:avLst/>
          </a:prstGeom>
        </p:spPr>
      </p:pic>
    </p:spTree>
    <p:extLst>
      <p:ext uri="{BB962C8B-B14F-4D97-AF65-F5344CB8AC3E}">
        <p14:creationId xmlns:p14="http://schemas.microsoft.com/office/powerpoint/2010/main" val="3775576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4132B-4015-F049-B27D-47A087490CFF}"/>
              </a:ext>
            </a:extLst>
          </p:cNvPr>
          <p:cNvSpPr>
            <a:spLocks noGrp="1"/>
          </p:cNvSpPr>
          <p:nvPr>
            <p:ph type="title"/>
          </p:nvPr>
        </p:nvSpPr>
        <p:spPr/>
        <p:txBody>
          <a:bodyPr>
            <a:normAutofit/>
          </a:bodyPr>
          <a:lstStyle/>
          <a:p>
            <a:r>
              <a:rPr lang="en-US" dirty="0"/>
              <a:t>How the Enterprise Troopers encourage entrepreneurial thinking?</a:t>
            </a:r>
          </a:p>
        </p:txBody>
      </p:sp>
      <p:sp>
        <p:nvSpPr>
          <p:cNvPr id="3" name="Content Placeholder 2">
            <a:extLst>
              <a:ext uri="{FF2B5EF4-FFF2-40B4-BE49-F238E27FC236}">
                <a16:creationId xmlns:a16="http://schemas.microsoft.com/office/drawing/2014/main" id="{F63BC5D0-43E5-9741-8943-2DBE55D7BD70}"/>
              </a:ext>
            </a:extLst>
          </p:cNvPr>
          <p:cNvSpPr>
            <a:spLocks noGrp="1"/>
          </p:cNvSpPr>
          <p:nvPr>
            <p:ph idx="1"/>
          </p:nvPr>
        </p:nvSpPr>
        <p:spPr>
          <a:xfrm>
            <a:off x="677334" y="3013968"/>
            <a:ext cx="8596668" cy="3880773"/>
          </a:xfrm>
        </p:spPr>
        <p:txBody>
          <a:bodyPr/>
          <a:lstStyle/>
          <a:p>
            <a:r>
              <a:rPr lang="en-US" dirty="0">
                <a:solidFill>
                  <a:schemeClr val="accent1"/>
                </a:solidFill>
              </a:rPr>
              <a:t>OPPORTUNITY TO LEARN</a:t>
            </a:r>
            <a:r>
              <a:rPr lang="en-US" dirty="0"/>
              <a:t>; Children can become aware of their strengths, interests and aspirations.</a:t>
            </a:r>
          </a:p>
          <a:p>
            <a:r>
              <a:rPr lang="en-US" dirty="0">
                <a:solidFill>
                  <a:schemeClr val="accent1"/>
                </a:solidFill>
              </a:rPr>
              <a:t>LEARN HOW TO BECOME MOTIVATED</a:t>
            </a:r>
            <a:r>
              <a:rPr lang="en-US" dirty="0"/>
              <a:t>; Have a can-do, driven and motivated attitude in achieving ambitions and goals. </a:t>
            </a:r>
          </a:p>
          <a:p>
            <a:r>
              <a:rPr lang="en-US" dirty="0">
                <a:solidFill>
                  <a:schemeClr val="accent1"/>
                </a:solidFill>
              </a:rPr>
              <a:t>PEOPLE SKILLS</a:t>
            </a:r>
            <a:r>
              <a:rPr lang="en-US" dirty="0"/>
              <a:t>; Become skilled and confident with people such as; influencing, negotiating and contributing their ideas. </a:t>
            </a:r>
          </a:p>
          <a:p>
            <a:r>
              <a:rPr lang="en-US" dirty="0">
                <a:solidFill>
                  <a:schemeClr val="accent1"/>
                </a:solidFill>
              </a:rPr>
              <a:t>HANDS ON LEARNING EXPERIENCE</a:t>
            </a:r>
            <a:r>
              <a:rPr lang="en-US" dirty="0"/>
              <a:t>; Use their innovative and creative skills to come up with a new business idea and plan.</a:t>
            </a:r>
          </a:p>
          <a:p>
            <a:r>
              <a:rPr lang="en-US" dirty="0">
                <a:solidFill>
                  <a:schemeClr val="accent1"/>
                </a:solidFill>
              </a:rPr>
              <a:t>BUSINESS</a:t>
            </a:r>
            <a:r>
              <a:rPr lang="en-US" dirty="0"/>
              <a:t>; Discover how to manage a business including managing money through making profits.</a:t>
            </a:r>
          </a:p>
        </p:txBody>
      </p:sp>
      <p:sp>
        <p:nvSpPr>
          <p:cNvPr id="5" name="Rectangle 4">
            <a:extLst>
              <a:ext uri="{FF2B5EF4-FFF2-40B4-BE49-F238E27FC236}">
                <a16:creationId xmlns:a16="http://schemas.microsoft.com/office/drawing/2014/main" id="{5EF0AD2F-0FCE-6E40-81FC-FBF81064F95D}"/>
              </a:ext>
            </a:extLst>
          </p:cNvPr>
          <p:cNvSpPr/>
          <p:nvPr/>
        </p:nvSpPr>
        <p:spPr>
          <a:xfrm>
            <a:off x="4732201" y="6272931"/>
            <a:ext cx="7459799" cy="369332"/>
          </a:xfrm>
          <a:prstGeom prst="rect">
            <a:avLst/>
          </a:prstGeom>
        </p:spPr>
        <p:txBody>
          <a:bodyPr wrap="none">
            <a:spAutoFit/>
          </a:bodyPr>
          <a:lstStyle/>
          <a:p>
            <a:r>
              <a:rPr lang="en-GB" dirty="0">
                <a:solidFill>
                  <a:srgbClr val="000000"/>
                </a:solidFill>
                <a:latin typeface="Open Sans"/>
              </a:rPr>
              <a:t>(Business Wales/</a:t>
            </a:r>
            <a:r>
              <a:rPr lang="en-GB" dirty="0" err="1">
                <a:solidFill>
                  <a:srgbClr val="000000"/>
                </a:solidFill>
                <a:latin typeface="Open Sans"/>
              </a:rPr>
              <a:t>Busnes</a:t>
            </a:r>
            <a:r>
              <a:rPr lang="en-GB" dirty="0">
                <a:solidFill>
                  <a:srgbClr val="000000"/>
                </a:solidFill>
                <a:latin typeface="Open Sans"/>
              </a:rPr>
              <a:t> </a:t>
            </a:r>
            <a:r>
              <a:rPr lang="en-GB" dirty="0" err="1">
                <a:solidFill>
                  <a:srgbClr val="000000"/>
                </a:solidFill>
                <a:latin typeface="Open Sans"/>
              </a:rPr>
              <a:t>Cymru</a:t>
            </a:r>
            <a:r>
              <a:rPr lang="en-GB" dirty="0">
                <a:solidFill>
                  <a:srgbClr val="000000"/>
                </a:solidFill>
                <a:latin typeface="Open Sans"/>
              </a:rPr>
              <a:t>, 2013) (GOV, 2017) (</a:t>
            </a:r>
            <a:r>
              <a:rPr lang="en-GB" dirty="0" err="1">
                <a:solidFill>
                  <a:srgbClr val="000000"/>
                </a:solidFill>
                <a:latin typeface="Open Sans"/>
              </a:rPr>
              <a:t>Kampylis</a:t>
            </a:r>
            <a:r>
              <a:rPr lang="en-GB" dirty="0">
                <a:solidFill>
                  <a:srgbClr val="000000"/>
                </a:solidFill>
                <a:latin typeface="Open Sans"/>
              </a:rPr>
              <a:t> and </a:t>
            </a:r>
            <a:r>
              <a:rPr lang="en-GB" dirty="0" err="1">
                <a:solidFill>
                  <a:srgbClr val="000000"/>
                </a:solidFill>
                <a:latin typeface="Open Sans"/>
              </a:rPr>
              <a:t>Berki</a:t>
            </a:r>
            <a:r>
              <a:rPr lang="en-GB" dirty="0">
                <a:solidFill>
                  <a:srgbClr val="000000"/>
                </a:solidFill>
                <a:latin typeface="Open Sans"/>
              </a:rPr>
              <a:t>, 2014).</a:t>
            </a:r>
            <a:endParaRPr lang="en-US" dirty="0"/>
          </a:p>
        </p:txBody>
      </p:sp>
      <p:sp>
        <p:nvSpPr>
          <p:cNvPr id="6" name="Rectangle 5">
            <a:extLst>
              <a:ext uri="{FF2B5EF4-FFF2-40B4-BE49-F238E27FC236}">
                <a16:creationId xmlns:a16="http://schemas.microsoft.com/office/drawing/2014/main" id="{4B45C393-471E-D649-A51D-92755C07AD5C}"/>
              </a:ext>
            </a:extLst>
          </p:cNvPr>
          <p:cNvSpPr/>
          <p:nvPr/>
        </p:nvSpPr>
        <p:spPr>
          <a:xfrm>
            <a:off x="481391" y="1693168"/>
            <a:ext cx="10241582" cy="1200329"/>
          </a:xfrm>
          <a:prstGeom prst="rect">
            <a:avLst/>
          </a:prstGeom>
        </p:spPr>
        <p:txBody>
          <a:bodyPr wrap="square">
            <a:spAutoFit/>
          </a:bodyPr>
          <a:lstStyle/>
          <a:p>
            <a:r>
              <a:rPr lang="en-GB" dirty="0">
                <a:latin typeface="BlissPro"/>
              </a:rPr>
              <a:t>According to </a:t>
            </a:r>
            <a:r>
              <a:rPr lang="en-GB" dirty="0" err="1">
                <a:latin typeface="BlissPro"/>
              </a:rPr>
              <a:t>Kampylis</a:t>
            </a:r>
            <a:r>
              <a:rPr lang="en-GB" dirty="0">
                <a:latin typeface="BlissPro"/>
              </a:rPr>
              <a:t> and </a:t>
            </a:r>
            <a:r>
              <a:rPr lang="en-GB" dirty="0" err="1">
                <a:latin typeface="BlissPro"/>
              </a:rPr>
              <a:t>Berki</a:t>
            </a:r>
            <a:r>
              <a:rPr lang="en-GB" dirty="0">
                <a:latin typeface="BlissPro"/>
              </a:rPr>
              <a:t> (2014, p. 6): </a:t>
            </a:r>
            <a:endParaRPr lang="en-GB" dirty="0"/>
          </a:p>
          <a:p>
            <a:pPr algn="ctr"/>
            <a:r>
              <a:rPr lang="en-GB" dirty="0">
                <a:latin typeface="BlissPro"/>
              </a:rPr>
              <a:t>‘</a:t>
            </a:r>
            <a:r>
              <a:rPr lang="en-GB" i="1" dirty="0">
                <a:latin typeface="BlissPro"/>
              </a:rPr>
              <a:t>Creative thinking is defined as the thinking that enables students to apply their imagination to generating ideas, questions and hypotheses, experimenting with alternatives and to evaluating their own and their peers’ ideas, final products and processes</a:t>
            </a:r>
            <a:r>
              <a:rPr lang="en-GB" dirty="0">
                <a:latin typeface="BlissPro"/>
              </a:rPr>
              <a:t>.’ </a:t>
            </a:r>
            <a:endParaRPr lang="en-GB" dirty="0"/>
          </a:p>
        </p:txBody>
      </p:sp>
    </p:spTree>
    <p:extLst>
      <p:ext uri="{BB962C8B-B14F-4D97-AF65-F5344CB8AC3E}">
        <p14:creationId xmlns:p14="http://schemas.microsoft.com/office/powerpoint/2010/main" val="4174984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6D94E-97F8-764A-8650-121B337EE7B7}"/>
              </a:ext>
            </a:extLst>
          </p:cNvPr>
          <p:cNvSpPr>
            <a:spLocks noGrp="1"/>
          </p:cNvSpPr>
          <p:nvPr>
            <p:ph type="title"/>
          </p:nvPr>
        </p:nvSpPr>
        <p:spPr/>
        <p:txBody>
          <a:bodyPr/>
          <a:lstStyle/>
          <a:p>
            <a:r>
              <a:rPr lang="en-US" dirty="0"/>
              <a:t>How the Enterprise Troopers encourage entrepreneurial thinking?</a:t>
            </a:r>
          </a:p>
        </p:txBody>
      </p:sp>
      <p:sp>
        <p:nvSpPr>
          <p:cNvPr id="3" name="Content Placeholder 2">
            <a:extLst>
              <a:ext uri="{FF2B5EF4-FFF2-40B4-BE49-F238E27FC236}">
                <a16:creationId xmlns:a16="http://schemas.microsoft.com/office/drawing/2014/main" id="{849DAE73-87E7-DA4C-B064-A2C18C7D0A5E}"/>
              </a:ext>
            </a:extLst>
          </p:cNvPr>
          <p:cNvSpPr>
            <a:spLocks noGrp="1"/>
          </p:cNvSpPr>
          <p:nvPr>
            <p:ph idx="1"/>
          </p:nvPr>
        </p:nvSpPr>
        <p:spPr/>
        <p:txBody>
          <a:bodyPr>
            <a:normAutofit/>
          </a:bodyPr>
          <a:lstStyle/>
          <a:p>
            <a:r>
              <a:rPr lang="en-US" sz="2200" dirty="0">
                <a:solidFill>
                  <a:schemeClr val="accent1"/>
                </a:solidFill>
              </a:rPr>
              <a:t>Awareness</a:t>
            </a:r>
            <a:r>
              <a:rPr lang="en-US" sz="2200" dirty="0"/>
              <a:t> – making young people aware about how to start a business and recognizing that self-employment is an option for the future.</a:t>
            </a:r>
          </a:p>
          <a:p>
            <a:r>
              <a:rPr lang="en-US" sz="2200" dirty="0">
                <a:solidFill>
                  <a:schemeClr val="accent1"/>
                </a:solidFill>
              </a:rPr>
              <a:t>Learning</a:t>
            </a:r>
            <a:r>
              <a:rPr lang="en-US" sz="2200" dirty="0"/>
              <a:t> –giving young people skills, knowledge and the experiences through enterprise activity to behave like entrepreneurs.</a:t>
            </a:r>
          </a:p>
          <a:p>
            <a:r>
              <a:rPr lang="en-US" sz="2200" dirty="0">
                <a:solidFill>
                  <a:schemeClr val="accent1"/>
                </a:solidFill>
              </a:rPr>
              <a:t>Support</a:t>
            </a:r>
            <a:r>
              <a:rPr lang="en-US" sz="2200" dirty="0"/>
              <a:t>- giving young people the support with their creations and ideas that will enable them to take that step forward in starting </a:t>
            </a:r>
            <a:r>
              <a:rPr lang="en-US" sz="2200"/>
              <a:t>a business. </a:t>
            </a:r>
            <a:endParaRPr lang="en-US" sz="2200" dirty="0"/>
          </a:p>
        </p:txBody>
      </p:sp>
    </p:spTree>
    <p:extLst>
      <p:ext uri="{BB962C8B-B14F-4D97-AF65-F5344CB8AC3E}">
        <p14:creationId xmlns:p14="http://schemas.microsoft.com/office/powerpoint/2010/main" val="2820187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29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990F7-1A16-A44F-BFF8-DC702D736733}"/>
              </a:ext>
            </a:extLst>
          </p:cNvPr>
          <p:cNvSpPr>
            <a:spLocks noGrp="1"/>
          </p:cNvSpPr>
          <p:nvPr>
            <p:ph type="title"/>
          </p:nvPr>
        </p:nvSpPr>
        <p:spPr/>
        <p:txBody>
          <a:bodyPr/>
          <a:lstStyle/>
          <a:p>
            <a:r>
              <a:rPr lang="en-US" dirty="0"/>
              <a:t>Transferable Skills</a:t>
            </a:r>
          </a:p>
        </p:txBody>
      </p:sp>
      <p:sp>
        <p:nvSpPr>
          <p:cNvPr id="3" name="Content Placeholder 2">
            <a:extLst>
              <a:ext uri="{FF2B5EF4-FFF2-40B4-BE49-F238E27FC236}">
                <a16:creationId xmlns:a16="http://schemas.microsoft.com/office/drawing/2014/main" id="{C7A6FC7D-0A5F-8E41-AFC5-99BCBEB8F1CE}"/>
              </a:ext>
            </a:extLst>
          </p:cNvPr>
          <p:cNvSpPr>
            <a:spLocks noGrp="1"/>
          </p:cNvSpPr>
          <p:nvPr>
            <p:ph idx="1"/>
          </p:nvPr>
        </p:nvSpPr>
        <p:spPr>
          <a:xfrm>
            <a:off x="677334" y="1808843"/>
            <a:ext cx="8596668" cy="3880773"/>
          </a:xfrm>
        </p:spPr>
        <p:txBody>
          <a:bodyPr>
            <a:normAutofit/>
          </a:bodyPr>
          <a:lstStyle/>
          <a:p>
            <a:r>
              <a:rPr lang="en-US" dirty="0"/>
              <a:t>Self-aware of personality and social identity/</a:t>
            </a:r>
            <a:r>
              <a:rPr lang="en-US" dirty="0">
                <a:solidFill>
                  <a:schemeClr val="accent1"/>
                </a:solidFill>
              </a:rPr>
              <a:t>confidence skills.</a:t>
            </a:r>
          </a:p>
          <a:p>
            <a:r>
              <a:rPr lang="en-US" dirty="0"/>
              <a:t>Interacting with a variety of new people/</a:t>
            </a:r>
            <a:r>
              <a:rPr lang="en-US" dirty="0">
                <a:solidFill>
                  <a:schemeClr val="accent1"/>
                </a:solidFill>
              </a:rPr>
              <a:t>communication skills.</a:t>
            </a:r>
          </a:p>
          <a:p>
            <a:r>
              <a:rPr lang="en-US" dirty="0"/>
              <a:t>Thinking outside the box for achievable results/</a:t>
            </a:r>
            <a:r>
              <a:rPr lang="en-US" dirty="0">
                <a:solidFill>
                  <a:schemeClr val="accent1"/>
                </a:solidFill>
              </a:rPr>
              <a:t>creativity and innovation</a:t>
            </a:r>
            <a:r>
              <a:rPr lang="en-US" dirty="0"/>
              <a:t>.</a:t>
            </a:r>
          </a:p>
          <a:p>
            <a:r>
              <a:rPr lang="en-US" dirty="0"/>
              <a:t>Tolerance of uncertainty, ambiguity, risk or failure/</a:t>
            </a:r>
            <a:r>
              <a:rPr lang="en-US" dirty="0">
                <a:solidFill>
                  <a:schemeClr val="accent1"/>
                </a:solidFill>
              </a:rPr>
              <a:t>resilience.</a:t>
            </a:r>
          </a:p>
          <a:p>
            <a:r>
              <a:rPr lang="en-US" dirty="0"/>
              <a:t>Becoming responsive and adaptive to problems/</a:t>
            </a:r>
            <a:r>
              <a:rPr lang="en-US" dirty="0">
                <a:solidFill>
                  <a:schemeClr val="accent1"/>
                </a:solidFill>
              </a:rPr>
              <a:t>critical thinking.</a:t>
            </a:r>
          </a:p>
          <a:p>
            <a:r>
              <a:rPr lang="en-US" dirty="0"/>
              <a:t>Problem-solving.</a:t>
            </a:r>
          </a:p>
          <a:p>
            <a:r>
              <a:rPr lang="en-US" dirty="0"/>
              <a:t>Curious for new possibilities/</a:t>
            </a:r>
            <a:r>
              <a:rPr lang="en-US" dirty="0">
                <a:solidFill>
                  <a:schemeClr val="accent1"/>
                </a:solidFill>
              </a:rPr>
              <a:t>risk-taking.</a:t>
            </a:r>
          </a:p>
          <a:p>
            <a:r>
              <a:rPr lang="en-US" dirty="0"/>
              <a:t>Working with others/teamwork/</a:t>
            </a:r>
            <a:r>
              <a:rPr lang="en-US" dirty="0">
                <a:solidFill>
                  <a:schemeClr val="accent1"/>
                </a:solidFill>
              </a:rPr>
              <a:t>relationships.</a:t>
            </a:r>
          </a:p>
          <a:p>
            <a:r>
              <a:rPr lang="en-US" dirty="0"/>
              <a:t>Presentation Skills.</a:t>
            </a:r>
          </a:p>
          <a:p>
            <a:endParaRPr lang="en-US" dirty="0"/>
          </a:p>
        </p:txBody>
      </p:sp>
      <p:sp>
        <p:nvSpPr>
          <p:cNvPr id="4" name="Rectangle 3">
            <a:extLst>
              <a:ext uri="{FF2B5EF4-FFF2-40B4-BE49-F238E27FC236}">
                <a16:creationId xmlns:a16="http://schemas.microsoft.com/office/drawing/2014/main" id="{D21BE45A-C2D7-BA4F-91F7-81D0445B35B9}"/>
              </a:ext>
            </a:extLst>
          </p:cNvPr>
          <p:cNvSpPr/>
          <p:nvPr/>
        </p:nvSpPr>
        <p:spPr>
          <a:xfrm>
            <a:off x="4422295" y="6063734"/>
            <a:ext cx="7063216" cy="369332"/>
          </a:xfrm>
          <a:prstGeom prst="rect">
            <a:avLst/>
          </a:prstGeom>
        </p:spPr>
        <p:txBody>
          <a:bodyPr wrap="none">
            <a:spAutoFit/>
          </a:bodyPr>
          <a:lstStyle/>
          <a:p>
            <a:r>
              <a:rPr lang="en-GB" dirty="0">
                <a:solidFill>
                  <a:srgbClr val="000000"/>
                </a:solidFill>
                <a:latin typeface="Open Sans"/>
              </a:rPr>
              <a:t>(Business Wales/</a:t>
            </a:r>
            <a:r>
              <a:rPr lang="en-GB" dirty="0" err="1">
                <a:solidFill>
                  <a:srgbClr val="000000"/>
                </a:solidFill>
                <a:latin typeface="Open Sans"/>
              </a:rPr>
              <a:t>Busnes</a:t>
            </a:r>
            <a:r>
              <a:rPr lang="en-GB" dirty="0">
                <a:solidFill>
                  <a:srgbClr val="000000"/>
                </a:solidFill>
                <a:latin typeface="Open Sans"/>
              </a:rPr>
              <a:t> </a:t>
            </a:r>
            <a:r>
              <a:rPr lang="en-GB" dirty="0" err="1">
                <a:solidFill>
                  <a:srgbClr val="000000"/>
                </a:solidFill>
                <a:latin typeface="Open Sans"/>
              </a:rPr>
              <a:t>Cymru</a:t>
            </a:r>
            <a:r>
              <a:rPr lang="en-GB" dirty="0">
                <a:solidFill>
                  <a:srgbClr val="000000"/>
                </a:solidFill>
                <a:latin typeface="Open Sans"/>
              </a:rPr>
              <a:t>, 2013) (British Council, 2019) (QAA, 2018)</a:t>
            </a:r>
            <a:endParaRPr lang="en-US" dirty="0"/>
          </a:p>
        </p:txBody>
      </p:sp>
    </p:spTree>
    <p:extLst>
      <p:ext uri="{BB962C8B-B14F-4D97-AF65-F5344CB8AC3E}">
        <p14:creationId xmlns:p14="http://schemas.microsoft.com/office/powerpoint/2010/main" val="1198827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44175-3970-F648-A569-EEEF5D33268F}"/>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973CF082-98E4-9E4B-BD04-8E1C58C5872F}"/>
              </a:ext>
            </a:extLst>
          </p:cNvPr>
          <p:cNvSpPr>
            <a:spLocks noGrp="1"/>
          </p:cNvSpPr>
          <p:nvPr>
            <p:ph idx="1"/>
          </p:nvPr>
        </p:nvSpPr>
        <p:spPr/>
        <p:txBody>
          <a:bodyPr/>
          <a:lstStyle/>
          <a:p>
            <a:r>
              <a:rPr lang="en-US" dirty="0"/>
              <a:t>In conclusion, enterprise troopers is able to inspire and encourage young people to become business minded and entrepreneurial thinkers through their competitions.</a:t>
            </a:r>
          </a:p>
          <a:p>
            <a:r>
              <a:rPr lang="en-US" dirty="0"/>
              <a:t>Allows young people to become creative and innovative thinkers whilst working with others to develop their skills.</a:t>
            </a:r>
          </a:p>
          <a:p>
            <a:r>
              <a:rPr lang="en-US" dirty="0"/>
              <a:t>Enables young people to gain transferable skills to use in future working life.</a:t>
            </a:r>
          </a:p>
          <a:p>
            <a:endParaRPr lang="en-US" dirty="0"/>
          </a:p>
          <a:p>
            <a:endParaRPr lang="en-US" dirty="0"/>
          </a:p>
        </p:txBody>
      </p:sp>
    </p:spTree>
    <p:extLst>
      <p:ext uri="{BB962C8B-B14F-4D97-AF65-F5344CB8AC3E}">
        <p14:creationId xmlns:p14="http://schemas.microsoft.com/office/powerpoint/2010/main" val="35117315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DA522-B597-EC43-873F-30F992C0B58D}"/>
              </a:ext>
            </a:extLst>
          </p:cNvPr>
          <p:cNvSpPr>
            <a:spLocks noGrp="1"/>
          </p:cNvSpPr>
          <p:nvPr>
            <p:ph type="title"/>
          </p:nvPr>
        </p:nvSpPr>
        <p:spPr>
          <a:xfrm>
            <a:off x="677334" y="609599"/>
            <a:ext cx="8596668" cy="6558643"/>
          </a:xfrm>
        </p:spPr>
        <p:txBody>
          <a:bodyPr/>
          <a:lstStyle/>
          <a:p>
            <a:r>
              <a:rPr lang="en-US" dirty="0"/>
              <a:t>Any questions?</a:t>
            </a:r>
          </a:p>
        </p:txBody>
      </p:sp>
    </p:spTree>
    <p:extLst>
      <p:ext uri="{BB962C8B-B14F-4D97-AF65-F5344CB8AC3E}">
        <p14:creationId xmlns:p14="http://schemas.microsoft.com/office/powerpoint/2010/main" val="486143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E86E9-5CC1-F74F-8CEE-1A7639D9E657}"/>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59AD4CBF-55D0-D949-88D1-CB9FCB17C386}"/>
              </a:ext>
            </a:extLst>
          </p:cNvPr>
          <p:cNvSpPr>
            <a:spLocks noGrp="1"/>
          </p:cNvSpPr>
          <p:nvPr>
            <p:ph idx="1"/>
          </p:nvPr>
        </p:nvSpPr>
        <p:spPr/>
        <p:txBody>
          <a:bodyPr>
            <a:normAutofit fontScale="92500" lnSpcReduction="10000"/>
          </a:bodyPr>
          <a:lstStyle/>
          <a:p>
            <a:r>
              <a:rPr lang="en-GB" sz="1200" dirty="0"/>
              <a:t>British Council (2019)  The Value of Enterprise and Entrepreneurship Education. [Online] Available at: </a:t>
            </a:r>
            <a:r>
              <a:rPr lang="en-GB" sz="1200" dirty="0">
                <a:hlinkClick r:id="rId3"/>
              </a:rPr>
              <a:t>https://www.britishcouncil.org/education/skills-employability/what-we-do/vocational-education-exchange-online-magazine/october-2017/value-enterprise-entrepreneurship-education</a:t>
            </a:r>
            <a:r>
              <a:rPr lang="en-GB" sz="1200" dirty="0"/>
              <a:t> [Accessed on: 23</a:t>
            </a:r>
            <a:r>
              <a:rPr lang="en-GB" sz="1200" baseline="30000" dirty="0"/>
              <a:t>rd</a:t>
            </a:r>
            <a:r>
              <a:rPr lang="en-GB" sz="1200" dirty="0"/>
              <a:t> March 2019].</a:t>
            </a:r>
          </a:p>
          <a:p>
            <a:r>
              <a:rPr lang="en-GB" sz="1200" dirty="0"/>
              <a:t>Business Wales/</a:t>
            </a:r>
            <a:r>
              <a:rPr lang="en-GB" sz="1200" dirty="0" err="1"/>
              <a:t>Busnes</a:t>
            </a:r>
            <a:r>
              <a:rPr lang="en-GB" sz="1200" dirty="0"/>
              <a:t> </a:t>
            </a:r>
            <a:r>
              <a:rPr lang="en-GB" sz="1200" dirty="0" err="1"/>
              <a:t>Cymru</a:t>
            </a:r>
            <a:r>
              <a:rPr lang="en-GB" sz="1200" dirty="0"/>
              <a:t> (2013). </a:t>
            </a:r>
            <a:r>
              <a:rPr lang="en-GB" sz="1200" i="1" dirty="0"/>
              <a:t>Enterprise Troopers at </a:t>
            </a:r>
            <a:r>
              <a:rPr lang="en-GB" sz="1200" i="1" dirty="0" err="1"/>
              <a:t>Pontlliw</a:t>
            </a:r>
            <a:r>
              <a:rPr lang="en-GB" sz="1200" i="1" dirty="0"/>
              <a:t> Primary School / </a:t>
            </a:r>
            <a:r>
              <a:rPr lang="en-GB" sz="1200" i="1" dirty="0" err="1"/>
              <a:t>Ysgol</a:t>
            </a:r>
            <a:r>
              <a:rPr lang="en-GB" sz="1200" i="1" dirty="0"/>
              <a:t> </a:t>
            </a:r>
            <a:r>
              <a:rPr lang="en-GB" sz="1200" i="1" dirty="0" err="1"/>
              <a:t>Gynradd</a:t>
            </a:r>
            <a:r>
              <a:rPr lang="en-GB" sz="1200" i="1" dirty="0"/>
              <a:t> </a:t>
            </a:r>
            <a:r>
              <a:rPr lang="en-GB" sz="1200" i="1" dirty="0" err="1"/>
              <a:t>Pontlliw</a:t>
            </a:r>
            <a:r>
              <a:rPr lang="en-GB" sz="1200" dirty="0"/>
              <a:t>. [video] Available at: https://</a:t>
            </a:r>
            <a:r>
              <a:rPr lang="en-GB" sz="1200" dirty="0" err="1"/>
              <a:t>www.youtube.com</a:t>
            </a:r>
            <a:r>
              <a:rPr lang="en-GB" sz="1200" dirty="0"/>
              <a:t>/</a:t>
            </a:r>
            <a:r>
              <a:rPr lang="en-GB" sz="1200" dirty="0" err="1"/>
              <a:t>watch?v</a:t>
            </a:r>
            <a:r>
              <a:rPr lang="en-GB" sz="1200" dirty="0"/>
              <a:t>=afXvS_5MUh0 [Accessed 25 Mar. 2019].</a:t>
            </a:r>
          </a:p>
          <a:p>
            <a:r>
              <a:rPr lang="en-GB" sz="1200" b="1" dirty="0"/>
              <a:t> </a:t>
            </a:r>
            <a:r>
              <a:rPr lang="en-GB" sz="1200" dirty="0"/>
              <a:t>Business Wales/</a:t>
            </a:r>
            <a:r>
              <a:rPr lang="en-GB" sz="1200" dirty="0" err="1"/>
              <a:t>Busnes</a:t>
            </a:r>
            <a:r>
              <a:rPr lang="en-GB" sz="1200" dirty="0"/>
              <a:t> </a:t>
            </a:r>
            <a:r>
              <a:rPr lang="en-GB" sz="1200" dirty="0" err="1"/>
              <a:t>Cymru</a:t>
            </a:r>
            <a:r>
              <a:rPr lang="en-GB" sz="1200" dirty="0"/>
              <a:t> (2017). </a:t>
            </a:r>
            <a:r>
              <a:rPr lang="en-GB" sz="1200" i="1" dirty="0"/>
              <a:t>Enterprise Troopers 2017 (English)</a:t>
            </a:r>
            <a:r>
              <a:rPr lang="en-GB" sz="1200" dirty="0"/>
              <a:t>. [video] Available at: https://</a:t>
            </a:r>
            <a:r>
              <a:rPr lang="en-GB" sz="1200" dirty="0" err="1"/>
              <a:t>www.youtube.com</a:t>
            </a:r>
            <a:r>
              <a:rPr lang="en-GB" sz="1200" dirty="0"/>
              <a:t>/</a:t>
            </a:r>
            <a:r>
              <a:rPr lang="en-GB" sz="1200" dirty="0" err="1"/>
              <a:t>watch?v</a:t>
            </a:r>
            <a:r>
              <a:rPr lang="en-GB" sz="1200" dirty="0"/>
              <a:t>=frLvw5CRpWA [Accessed 25 Mar. 2019].</a:t>
            </a:r>
            <a:endParaRPr lang="en-US" sz="1200" dirty="0"/>
          </a:p>
          <a:p>
            <a:r>
              <a:rPr lang="en-US" sz="1200" dirty="0"/>
              <a:t>Donaldson, G. (2015) Successful Futures. [Online] Available at : </a:t>
            </a:r>
            <a:r>
              <a:rPr lang="en-GB" sz="1200" dirty="0">
                <a:hlinkClick r:id="rId4"/>
              </a:rPr>
              <a:t>https://www.nasuwt.org.uk/asset/A788604C-3046-4005-A1EA0EAFF023E0DD/</a:t>
            </a:r>
            <a:r>
              <a:rPr lang="en-GB" sz="1200" dirty="0"/>
              <a:t> [Accessed on: 22</a:t>
            </a:r>
            <a:r>
              <a:rPr lang="en-GB" sz="1200" baseline="30000" dirty="0"/>
              <a:t>nd</a:t>
            </a:r>
            <a:r>
              <a:rPr lang="en-GB" sz="1200" dirty="0"/>
              <a:t> March 2019]</a:t>
            </a:r>
          </a:p>
          <a:p>
            <a:r>
              <a:rPr lang="en-GB" sz="1200" dirty="0"/>
              <a:t>GOV (2010) Youth Entrepreneurship Strategy. [Online] Available at: </a:t>
            </a:r>
            <a:r>
              <a:rPr lang="en-GB" sz="1200" dirty="0">
                <a:hlinkClick r:id="rId5"/>
              </a:rPr>
              <a:t>https://businesswales.gov.wales/bigideas/sites/bigideas/files/documents/YES-%20An%20Action%20Plan%20for%20Wales%202010-15%20_Eng_1.pdf</a:t>
            </a:r>
            <a:r>
              <a:rPr lang="en-GB" sz="1200" dirty="0"/>
              <a:t> [Accessed on: 24</a:t>
            </a:r>
            <a:r>
              <a:rPr lang="en-GB" sz="1200" baseline="30000" dirty="0"/>
              <a:t>th</a:t>
            </a:r>
            <a:r>
              <a:rPr lang="en-GB" sz="1200" dirty="0"/>
              <a:t> March 2019].</a:t>
            </a:r>
          </a:p>
          <a:p>
            <a:r>
              <a:rPr lang="en-GB" sz="1200" dirty="0" err="1">
                <a:latin typeface="Trebuchet MS" panose="020B0703020202090204" pitchFamily="34" charset="0"/>
              </a:rPr>
              <a:t>Kampylis</a:t>
            </a:r>
            <a:r>
              <a:rPr lang="en-GB" sz="1200" dirty="0">
                <a:latin typeface="Trebuchet MS" panose="020B0703020202090204" pitchFamily="34" charset="0"/>
              </a:rPr>
              <a:t>, P. &amp; </a:t>
            </a:r>
            <a:r>
              <a:rPr lang="en-GB" sz="1200" dirty="0" err="1">
                <a:latin typeface="Trebuchet MS" panose="020B0703020202090204" pitchFamily="34" charset="0"/>
              </a:rPr>
              <a:t>Berki</a:t>
            </a:r>
            <a:r>
              <a:rPr lang="en-GB" sz="1200" dirty="0">
                <a:latin typeface="Trebuchet MS" panose="020B0703020202090204" pitchFamily="34" charset="0"/>
              </a:rPr>
              <a:t>, E. (2014). </a:t>
            </a:r>
            <a:r>
              <a:rPr lang="en-GB" sz="1200" i="1" dirty="0">
                <a:latin typeface="Trebuchet MS" panose="020B0703020202090204" pitchFamily="34" charset="0"/>
              </a:rPr>
              <a:t>Nurturing creative thinking</a:t>
            </a:r>
            <a:r>
              <a:rPr lang="en-GB" sz="1200" dirty="0">
                <a:latin typeface="Trebuchet MS" panose="020B0703020202090204" pitchFamily="34" charset="0"/>
              </a:rPr>
              <a:t>. [pdf]  Available at: </a:t>
            </a:r>
            <a:r>
              <a:rPr lang="en-GB" sz="1200" dirty="0">
                <a:latin typeface="Trebuchet MS" panose="020B0703020202090204" pitchFamily="34" charset="0"/>
                <a:hlinkClick r:id="rId6"/>
              </a:rPr>
              <a:t>http://unesdoc.unesco.org/images/0022/002276/227680e.pdf</a:t>
            </a:r>
            <a:r>
              <a:rPr lang="en-GB" sz="1200" dirty="0">
                <a:latin typeface="Trebuchet MS" panose="020B0703020202090204" pitchFamily="34" charset="0"/>
              </a:rPr>
              <a:t> [Accessed on: 22</a:t>
            </a:r>
            <a:r>
              <a:rPr lang="en-GB" sz="1200" baseline="30000" dirty="0">
                <a:latin typeface="Trebuchet MS" panose="020B0703020202090204" pitchFamily="34" charset="0"/>
              </a:rPr>
              <a:t>nd</a:t>
            </a:r>
            <a:r>
              <a:rPr lang="en-GB" sz="1200" dirty="0">
                <a:latin typeface="Trebuchet MS" panose="020B0703020202090204" pitchFamily="34" charset="0"/>
              </a:rPr>
              <a:t> March 2019].</a:t>
            </a:r>
            <a:endParaRPr lang="en-US" sz="1200" dirty="0"/>
          </a:p>
          <a:p>
            <a:r>
              <a:rPr lang="en-US" sz="1200" dirty="0"/>
              <a:t>Welsh Government (2017) Understanding Entrepreneurship – The ACRO Model. [Online] Available at: </a:t>
            </a:r>
            <a:r>
              <a:rPr lang="en-US" sz="1200" dirty="0">
                <a:hlinkClick r:id="rId7"/>
              </a:rPr>
              <a:t>https://businesswales.gov.wales/bigideas/understanding-entrepreneurship-acro-model</a:t>
            </a:r>
            <a:r>
              <a:rPr lang="en-US" sz="1200" dirty="0"/>
              <a:t> [Accessed on: 22</a:t>
            </a:r>
            <a:r>
              <a:rPr lang="en-US" sz="1200" baseline="30000" dirty="0"/>
              <a:t>nd</a:t>
            </a:r>
            <a:r>
              <a:rPr lang="en-US" sz="1200" dirty="0"/>
              <a:t> March 2019].</a:t>
            </a:r>
          </a:p>
          <a:p>
            <a:r>
              <a:rPr lang="en-US" sz="1200" dirty="0"/>
              <a:t>QAA (2018) Enterprise and Entrepreneurship Education. [Online] Available at:  </a:t>
            </a:r>
            <a:r>
              <a:rPr lang="en-US" sz="1200" dirty="0">
                <a:hlinkClick r:id="rId8"/>
              </a:rPr>
              <a:t>https://www.qaa.ac.uk/docs/qaas/enhancement-and-development/enterprise-and-entrpreneurship-education-2018.pdf?sfvrsn=15f1f981_8</a:t>
            </a:r>
            <a:r>
              <a:rPr lang="en-US" sz="1200" dirty="0"/>
              <a:t> [Accessed on: 24</a:t>
            </a:r>
            <a:r>
              <a:rPr lang="en-US" sz="1200" baseline="30000" dirty="0"/>
              <a:t>th</a:t>
            </a:r>
            <a:r>
              <a:rPr lang="en-US" sz="1200" dirty="0"/>
              <a:t> March 2019].</a:t>
            </a:r>
          </a:p>
        </p:txBody>
      </p:sp>
    </p:spTree>
    <p:extLst>
      <p:ext uri="{BB962C8B-B14F-4D97-AF65-F5344CB8AC3E}">
        <p14:creationId xmlns:p14="http://schemas.microsoft.com/office/powerpoint/2010/main" val="58493405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156</TotalTime>
  <Words>1284</Words>
  <Application>Microsoft Macintosh PowerPoint</Application>
  <PresentationFormat>Widescreen</PresentationFormat>
  <Paragraphs>101</Paragraphs>
  <Slides>11</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BlissPro</vt:lpstr>
      <vt:lpstr>Calibri</vt:lpstr>
      <vt:lpstr>Open Sans</vt:lpstr>
      <vt:lpstr>Trebuchet MS</vt:lpstr>
      <vt:lpstr>Wingdings 3</vt:lpstr>
      <vt:lpstr>Facet</vt:lpstr>
      <vt:lpstr>Enterprise Troopers</vt:lpstr>
      <vt:lpstr>OBJECTIVES</vt:lpstr>
      <vt:lpstr>Enterprise Troopers</vt:lpstr>
      <vt:lpstr>Rationale </vt:lpstr>
      <vt:lpstr>How the Enterprise troopers encourage entrepreneurial thinking?</vt:lpstr>
      <vt:lpstr>How the Enterprise Troopers encourage entrepreneurial thinking?</vt:lpstr>
      <vt:lpstr>How the Enterprise Troopers encourage entrepreneurial thinking?</vt:lpstr>
      <vt:lpstr>Transferable Skills</vt:lpstr>
      <vt:lpstr>Conclusion</vt:lpstr>
      <vt:lpstr>Any questions?</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Troopers</dc:title>
  <dc:creator>Microsoft Office User</dc:creator>
  <cp:lastModifiedBy>Microsoft Office User</cp:lastModifiedBy>
  <cp:revision>26</cp:revision>
  <dcterms:created xsi:type="dcterms:W3CDTF">2019-03-25T21:24:13Z</dcterms:created>
  <dcterms:modified xsi:type="dcterms:W3CDTF">2019-03-26T20:39:31Z</dcterms:modified>
</cp:coreProperties>
</file>