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8288000" cy="10287000"/>
  <p:notesSz cx="6858000" cy="9144000"/>
  <p:embeddedFontLst>
    <p:embeddedFont>
      <p:font typeface="Calibri" panose="020F0502020204030204" pitchFamily="34" charset="0"/>
      <p:regular r:id="rId3"/>
      <p:bold r:id="rId4"/>
      <p:italic r:id="rId5"/>
      <p:boldItalic r:id="rId6"/>
    </p:embeddedFont>
    <p:embeddedFont>
      <p:font typeface="Bricolage Grotesque Bold" panose="020B0604020202020204" charset="0"/>
      <p:regular r:id="rId7"/>
    </p:embeddedFont>
    <p:embeddedFont>
      <p:font typeface="Glacial Indifference"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7" d="100"/>
          <a:sy n="47" d="100"/>
        </p:scale>
        <p:origin x="69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5F5"/>
        </a:solidFill>
        <a:effectLst/>
      </p:bgPr>
    </p:bg>
    <p:spTree>
      <p:nvGrpSpPr>
        <p:cNvPr id="1" name=""/>
        <p:cNvGrpSpPr/>
        <p:nvPr/>
      </p:nvGrpSpPr>
      <p:grpSpPr>
        <a:xfrm>
          <a:off x="0" y="0"/>
          <a:ext cx="0" cy="0"/>
          <a:chOff x="0" y="0"/>
          <a:chExt cx="0" cy="0"/>
        </a:xfrm>
      </p:grpSpPr>
      <p:grpSp>
        <p:nvGrpSpPr>
          <p:cNvPr id="2" name="Group 2"/>
          <p:cNvGrpSpPr/>
          <p:nvPr/>
        </p:nvGrpSpPr>
        <p:grpSpPr>
          <a:xfrm>
            <a:off x="8893899" y="0"/>
            <a:ext cx="9394101" cy="10287000"/>
            <a:chOff x="0" y="0"/>
            <a:chExt cx="12525468" cy="13716000"/>
          </a:xfrm>
        </p:grpSpPr>
        <p:pic>
          <p:nvPicPr>
            <p:cNvPr id="3" name="Picture 3"/>
            <p:cNvPicPr>
              <a:picLocks noChangeAspect="1"/>
            </p:cNvPicPr>
            <p:nvPr/>
          </p:nvPicPr>
          <p:blipFill>
            <a:blip r:embed="rId2"/>
            <a:srcRect l="19578" r="19578"/>
            <a:stretch>
              <a:fillRect/>
            </a:stretch>
          </p:blipFill>
          <p:spPr>
            <a:xfrm>
              <a:off x="0" y="0"/>
              <a:ext cx="12525468" cy="13716000"/>
            </a:xfrm>
            <a:prstGeom prst="rect">
              <a:avLst/>
            </a:prstGeom>
          </p:spPr>
        </p:pic>
      </p:grpSp>
      <p:sp>
        <p:nvSpPr>
          <p:cNvPr id="4" name="TextBox 4"/>
          <p:cNvSpPr txBox="1"/>
          <p:nvPr/>
        </p:nvSpPr>
        <p:spPr>
          <a:xfrm>
            <a:off x="1028700" y="1335035"/>
            <a:ext cx="7165869" cy="2290378"/>
          </a:xfrm>
          <a:prstGeom prst="rect">
            <a:avLst/>
          </a:prstGeom>
        </p:spPr>
        <p:txBody>
          <a:bodyPr lIns="0" tIns="0" rIns="0" bIns="0" rtlCol="0" anchor="t">
            <a:spAutoFit/>
          </a:bodyPr>
          <a:lstStyle/>
          <a:p>
            <a:pPr algn="l">
              <a:lnSpc>
                <a:spcPts val="8799"/>
              </a:lnSpc>
            </a:pPr>
            <a:r>
              <a:rPr lang="en-US" sz="8799" b="1" spc="-721">
                <a:solidFill>
                  <a:srgbClr val="E98047"/>
                </a:solidFill>
                <a:latin typeface="Bricolage Grotesque Bold"/>
                <a:ea typeface="Bricolage Grotesque Bold"/>
                <a:cs typeface="Bricolage Grotesque Bold"/>
                <a:sym typeface="Bricolage Grotesque Bold"/>
              </a:rPr>
              <a:t>Marketing Strategy Pitch </a:t>
            </a:r>
          </a:p>
        </p:txBody>
      </p:sp>
      <p:grpSp>
        <p:nvGrpSpPr>
          <p:cNvPr id="5" name="Group 5"/>
          <p:cNvGrpSpPr/>
          <p:nvPr/>
        </p:nvGrpSpPr>
        <p:grpSpPr>
          <a:xfrm>
            <a:off x="8582653" y="1028700"/>
            <a:ext cx="4839949" cy="3960573"/>
            <a:chOff x="0" y="0"/>
            <a:chExt cx="1274719" cy="1043114"/>
          </a:xfrm>
        </p:grpSpPr>
        <p:sp>
          <p:nvSpPr>
            <p:cNvPr id="6" name="Freeform 6"/>
            <p:cNvSpPr/>
            <p:nvPr/>
          </p:nvSpPr>
          <p:spPr>
            <a:xfrm>
              <a:off x="0" y="0"/>
              <a:ext cx="1274719" cy="1043114"/>
            </a:xfrm>
            <a:custGeom>
              <a:avLst/>
              <a:gdLst/>
              <a:ahLst/>
              <a:cxnLst/>
              <a:rect l="l" t="t" r="r" b="b"/>
              <a:pathLst>
                <a:path w="1274719" h="1043114">
                  <a:moveTo>
                    <a:pt x="57585" y="0"/>
                  </a:moveTo>
                  <a:lnTo>
                    <a:pt x="1217134" y="0"/>
                  </a:lnTo>
                  <a:cubicBezTo>
                    <a:pt x="1232406" y="0"/>
                    <a:pt x="1247053" y="6067"/>
                    <a:pt x="1257853" y="16866"/>
                  </a:cubicBezTo>
                  <a:cubicBezTo>
                    <a:pt x="1268652" y="27666"/>
                    <a:pt x="1274719" y="42313"/>
                    <a:pt x="1274719" y="57585"/>
                  </a:cubicBezTo>
                  <a:lnTo>
                    <a:pt x="1274719" y="985529"/>
                  </a:lnTo>
                  <a:cubicBezTo>
                    <a:pt x="1274719" y="1000801"/>
                    <a:pt x="1268652" y="1015448"/>
                    <a:pt x="1257853" y="1026248"/>
                  </a:cubicBezTo>
                  <a:cubicBezTo>
                    <a:pt x="1247053" y="1037047"/>
                    <a:pt x="1232406" y="1043114"/>
                    <a:pt x="1217134" y="1043114"/>
                  </a:cubicBezTo>
                  <a:lnTo>
                    <a:pt x="57585" y="1043114"/>
                  </a:lnTo>
                  <a:cubicBezTo>
                    <a:pt x="42313" y="1043114"/>
                    <a:pt x="27666" y="1037047"/>
                    <a:pt x="16866" y="1026248"/>
                  </a:cubicBezTo>
                  <a:cubicBezTo>
                    <a:pt x="6067" y="1015448"/>
                    <a:pt x="0" y="1000801"/>
                    <a:pt x="0" y="985529"/>
                  </a:cubicBezTo>
                  <a:lnTo>
                    <a:pt x="0" y="57585"/>
                  </a:lnTo>
                  <a:cubicBezTo>
                    <a:pt x="0" y="42313"/>
                    <a:pt x="6067" y="27666"/>
                    <a:pt x="16866" y="16866"/>
                  </a:cubicBezTo>
                  <a:cubicBezTo>
                    <a:pt x="27666" y="6067"/>
                    <a:pt x="42313" y="0"/>
                    <a:pt x="57585" y="0"/>
                  </a:cubicBezTo>
                  <a:close/>
                </a:path>
              </a:pathLst>
            </a:custGeom>
            <a:solidFill>
              <a:srgbClr val="F5F5F5"/>
            </a:solidFill>
            <a:ln w="38100" cap="rnd">
              <a:solidFill>
                <a:srgbClr val="101010"/>
              </a:solidFill>
              <a:prstDash val="solid"/>
              <a:round/>
            </a:ln>
          </p:spPr>
        </p:sp>
        <p:sp>
          <p:nvSpPr>
            <p:cNvPr id="7" name="TextBox 7"/>
            <p:cNvSpPr txBox="1"/>
            <p:nvPr/>
          </p:nvSpPr>
          <p:spPr>
            <a:xfrm>
              <a:off x="0" y="85725"/>
              <a:ext cx="1274719" cy="957389"/>
            </a:xfrm>
            <a:prstGeom prst="rect">
              <a:avLst/>
            </a:prstGeom>
          </p:spPr>
          <p:txBody>
            <a:bodyPr lIns="50800" tIns="50800" rIns="50800" bIns="50800" rtlCol="0" anchor="ctr"/>
            <a:lstStyle/>
            <a:p>
              <a:pPr algn="ctr">
                <a:lnSpc>
                  <a:spcPts val="1897"/>
                </a:lnSpc>
              </a:pPr>
              <a:endParaRPr/>
            </a:p>
          </p:txBody>
        </p:sp>
      </p:grpSp>
      <p:sp>
        <p:nvSpPr>
          <p:cNvPr id="8" name="TextBox 8"/>
          <p:cNvSpPr txBox="1"/>
          <p:nvPr/>
        </p:nvSpPr>
        <p:spPr>
          <a:xfrm>
            <a:off x="9009486" y="1643498"/>
            <a:ext cx="3986283" cy="2531018"/>
          </a:xfrm>
          <a:prstGeom prst="rect">
            <a:avLst/>
          </a:prstGeom>
        </p:spPr>
        <p:txBody>
          <a:bodyPr lIns="0" tIns="0" rIns="0" bIns="0" rtlCol="0" anchor="t">
            <a:spAutoFit/>
          </a:bodyPr>
          <a:lstStyle/>
          <a:p>
            <a:pPr algn="just">
              <a:lnSpc>
                <a:spcPts val="1800"/>
              </a:lnSpc>
            </a:pPr>
            <a:r>
              <a:rPr lang="en-US" sz="1800" spc="-52">
                <a:solidFill>
                  <a:srgbClr val="101010"/>
                </a:solidFill>
                <a:latin typeface="Glacial Indifference"/>
                <a:ea typeface="Glacial Indifference"/>
                <a:cs typeface="Glacial Indifference"/>
                <a:sym typeface="Glacial Indifference"/>
              </a:rPr>
              <a:t>The BritFlix strategy is geared towards making it the world center of British content, and leveraging cultural relevance by promoting regional voices and new UK talent and then maximizing that through Netflix global reach as the amplifier of the story. In the case of customers, BritFlix offers the customized discovery, direct accessibility and originality of content that enhances attachment with the British creativity.</a:t>
            </a:r>
          </a:p>
        </p:txBody>
      </p:sp>
      <p:grpSp>
        <p:nvGrpSpPr>
          <p:cNvPr id="9" name="Group 9"/>
          <p:cNvGrpSpPr/>
          <p:nvPr/>
        </p:nvGrpSpPr>
        <p:grpSpPr>
          <a:xfrm>
            <a:off x="8582653" y="5297727"/>
            <a:ext cx="4839949" cy="3960573"/>
            <a:chOff x="0" y="0"/>
            <a:chExt cx="1274719" cy="1043114"/>
          </a:xfrm>
        </p:grpSpPr>
        <p:sp>
          <p:nvSpPr>
            <p:cNvPr id="10" name="Freeform 10"/>
            <p:cNvSpPr/>
            <p:nvPr/>
          </p:nvSpPr>
          <p:spPr>
            <a:xfrm>
              <a:off x="0" y="0"/>
              <a:ext cx="1274719" cy="1043114"/>
            </a:xfrm>
            <a:custGeom>
              <a:avLst/>
              <a:gdLst/>
              <a:ahLst/>
              <a:cxnLst/>
              <a:rect l="l" t="t" r="r" b="b"/>
              <a:pathLst>
                <a:path w="1274719" h="1043114">
                  <a:moveTo>
                    <a:pt x="57585" y="0"/>
                  </a:moveTo>
                  <a:lnTo>
                    <a:pt x="1217134" y="0"/>
                  </a:lnTo>
                  <a:cubicBezTo>
                    <a:pt x="1232406" y="0"/>
                    <a:pt x="1247053" y="6067"/>
                    <a:pt x="1257853" y="16866"/>
                  </a:cubicBezTo>
                  <a:cubicBezTo>
                    <a:pt x="1268652" y="27666"/>
                    <a:pt x="1274719" y="42313"/>
                    <a:pt x="1274719" y="57585"/>
                  </a:cubicBezTo>
                  <a:lnTo>
                    <a:pt x="1274719" y="985529"/>
                  </a:lnTo>
                  <a:cubicBezTo>
                    <a:pt x="1274719" y="1000801"/>
                    <a:pt x="1268652" y="1015448"/>
                    <a:pt x="1257853" y="1026248"/>
                  </a:cubicBezTo>
                  <a:cubicBezTo>
                    <a:pt x="1247053" y="1037047"/>
                    <a:pt x="1232406" y="1043114"/>
                    <a:pt x="1217134" y="1043114"/>
                  </a:cubicBezTo>
                  <a:lnTo>
                    <a:pt x="57585" y="1043114"/>
                  </a:lnTo>
                  <a:cubicBezTo>
                    <a:pt x="42313" y="1043114"/>
                    <a:pt x="27666" y="1037047"/>
                    <a:pt x="16866" y="1026248"/>
                  </a:cubicBezTo>
                  <a:cubicBezTo>
                    <a:pt x="6067" y="1015448"/>
                    <a:pt x="0" y="1000801"/>
                    <a:pt x="0" y="985529"/>
                  </a:cubicBezTo>
                  <a:lnTo>
                    <a:pt x="0" y="57585"/>
                  </a:lnTo>
                  <a:cubicBezTo>
                    <a:pt x="0" y="42313"/>
                    <a:pt x="6067" y="27666"/>
                    <a:pt x="16866" y="16866"/>
                  </a:cubicBezTo>
                  <a:cubicBezTo>
                    <a:pt x="27666" y="6067"/>
                    <a:pt x="42313" y="0"/>
                    <a:pt x="57585" y="0"/>
                  </a:cubicBezTo>
                  <a:close/>
                </a:path>
              </a:pathLst>
            </a:custGeom>
            <a:solidFill>
              <a:srgbClr val="F5F5F5"/>
            </a:solidFill>
            <a:ln w="38100" cap="rnd">
              <a:solidFill>
                <a:srgbClr val="101010"/>
              </a:solidFill>
              <a:prstDash val="solid"/>
              <a:round/>
            </a:ln>
          </p:spPr>
        </p:sp>
        <p:sp>
          <p:nvSpPr>
            <p:cNvPr id="11" name="TextBox 11"/>
            <p:cNvSpPr txBox="1"/>
            <p:nvPr/>
          </p:nvSpPr>
          <p:spPr>
            <a:xfrm>
              <a:off x="0" y="85725"/>
              <a:ext cx="1274719" cy="957389"/>
            </a:xfrm>
            <a:prstGeom prst="rect">
              <a:avLst/>
            </a:prstGeom>
          </p:spPr>
          <p:txBody>
            <a:bodyPr lIns="50800" tIns="50800" rIns="50800" bIns="50800" rtlCol="0" anchor="ctr"/>
            <a:lstStyle/>
            <a:p>
              <a:pPr algn="ctr">
                <a:lnSpc>
                  <a:spcPts val="1897"/>
                </a:lnSpc>
              </a:pPr>
              <a:endParaRPr/>
            </a:p>
          </p:txBody>
        </p:sp>
      </p:grpSp>
      <p:sp>
        <p:nvSpPr>
          <p:cNvPr id="12" name="TextBox 12"/>
          <p:cNvSpPr txBox="1"/>
          <p:nvPr/>
        </p:nvSpPr>
        <p:spPr>
          <a:xfrm>
            <a:off x="1028700" y="3785317"/>
            <a:ext cx="7081151" cy="5685380"/>
          </a:xfrm>
          <a:prstGeom prst="rect">
            <a:avLst/>
          </a:prstGeom>
        </p:spPr>
        <p:txBody>
          <a:bodyPr lIns="0" tIns="0" rIns="0" bIns="0" rtlCol="0" anchor="t">
            <a:spAutoFit/>
          </a:bodyPr>
          <a:lstStyle/>
          <a:p>
            <a:pPr algn="just">
              <a:lnSpc>
                <a:spcPts val="3450"/>
              </a:lnSpc>
            </a:pPr>
            <a:r>
              <a:rPr lang="en-US" sz="2300" spc="-66">
                <a:solidFill>
                  <a:srgbClr val="101010"/>
                </a:solidFill>
                <a:latin typeface="Glacial Indifference"/>
                <a:ea typeface="Glacial Indifference"/>
                <a:cs typeface="Glacial Indifference"/>
                <a:sym typeface="Glacial Indifference"/>
              </a:rPr>
              <a:t>BritFlix is a groundbreaking move by Netflix to shape the future of the British storytelling through the establishment of a specific platform that reflects the diversity, richness, and cultural richness of UK cinema and TV. This is a new premium, selected brand that combines the world-class technology of Netflix and the strongly British sense of identity and one can find the classics that people have loved since ancient times, as well as disruptive original content. The BritFlix strategy is geared towards making it the world center of British content, and leveraging cultural relevance by promoting regional voices and new UK talent and then maximizing that through Netflix global reach as the amplifier of the story. </a:t>
            </a:r>
          </a:p>
        </p:txBody>
      </p:sp>
      <p:sp>
        <p:nvSpPr>
          <p:cNvPr id="13" name="TextBox 13"/>
          <p:cNvSpPr txBox="1"/>
          <p:nvPr/>
        </p:nvSpPr>
        <p:spPr>
          <a:xfrm>
            <a:off x="9009486" y="6026792"/>
            <a:ext cx="3986283" cy="2302484"/>
          </a:xfrm>
          <a:prstGeom prst="rect">
            <a:avLst/>
          </a:prstGeom>
        </p:spPr>
        <p:txBody>
          <a:bodyPr lIns="0" tIns="0" rIns="0" bIns="0" rtlCol="0" anchor="t">
            <a:spAutoFit/>
          </a:bodyPr>
          <a:lstStyle/>
          <a:p>
            <a:pPr algn="just">
              <a:lnSpc>
                <a:spcPts val="1800"/>
              </a:lnSpc>
            </a:pPr>
            <a:r>
              <a:rPr lang="en-US" sz="1800" spc="-52">
                <a:solidFill>
                  <a:srgbClr val="101010"/>
                </a:solidFill>
                <a:latin typeface="Glacial Indifference"/>
                <a:ea typeface="Glacial Indifference"/>
                <a:cs typeface="Glacial Indifference"/>
                <a:sym typeface="Glacial Indifference"/>
              </a:rPr>
              <a:t>To investors, it is a high-growth prospect on the basis of increasing demand of regional streaming centre, supported by the established infrastructure that Netflix provides and its marketing capabilities being data-driven. BritFlix is not just a grouping but a culture that is aimed at developing the British stories into universal experiences and making the UK one of the top creative forces of the streaming age.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263</Words>
  <Application>Microsoft Office PowerPoint</Application>
  <PresentationFormat>Custom</PresentationFormat>
  <Paragraphs>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Bricolage Grotesque Bold</vt:lpstr>
      <vt:lpstr>Glacial Indifference</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Liceria &amp; Co.</dc:title>
  <dc:creator>Amaan Sayyed</dc:creator>
  <cp:lastModifiedBy>Amaan Allauddin Sayyed (2437446)</cp:lastModifiedBy>
  <cp:revision>2</cp:revision>
  <dcterms:created xsi:type="dcterms:W3CDTF">2006-08-16T00:00:00Z</dcterms:created>
  <dcterms:modified xsi:type="dcterms:W3CDTF">2025-11-29T16:10:42Z</dcterms:modified>
  <dc:identifier>DAG5_JDuZsc</dc:identifier>
</cp:coreProperties>
</file>