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34"/>
  </p:notesMasterIdLst>
  <p:sldIdLst>
    <p:sldId id="256" r:id="rId5"/>
    <p:sldId id="258" r:id="rId6"/>
    <p:sldId id="278" r:id="rId7"/>
    <p:sldId id="263" r:id="rId8"/>
    <p:sldId id="277" r:id="rId9"/>
    <p:sldId id="274" r:id="rId10"/>
    <p:sldId id="276" r:id="rId11"/>
    <p:sldId id="271" r:id="rId12"/>
    <p:sldId id="294" r:id="rId13"/>
    <p:sldId id="295" r:id="rId14"/>
    <p:sldId id="260" r:id="rId15"/>
    <p:sldId id="286" r:id="rId16"/>
    <p:sldId id="287" r:id="rId17"/>
    <p:sldId id="288" r:id="rId18"/>
    <p:sldId id="265" r:id="rId19"/>
    <p:sldId id="282" r:id="rId20"/>
    <p:sldId id="283" r:id="rId21"/>
    <p:sldId id="281" r:id="rId22"/>
    <p:sldId id="280" r:id="rId23"/>
    <p:sldId id="279" r:id="rId24"/>
    <p:sldId id="285" r:id="rId25"/>
    <p:sldId id="272" r:id="rId26"/>
    <p:sldId id="289" r:id="rId27"/>
    <p:sldId id="291" r:id="rId28"/>
    <p:sldId id="290" r:id="rId29"/>
    <p:sldId id="296" r:id="rId30"/>
    <p:sldId id="293" r:id="rId31"/>
    <p:sldId id="270"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3F938DC-F857-0385-6DB2-AA95387BCAA1}" name="Owen Roberts (2203329)" initials="O(" userId="S::2203329@student.uwtsd.ac.uk::3e4eed01-b21d-43a5-a262-4855ccb7e71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4393F"/>
    <a:srgbClr val="E8E8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B263C-72CD-6C01-0EB7-9D7C4DD46BD1}" v="179" dt="2023-12-11T21:34:29.360"/>
    <p1510:client id="{1A08196E-CB7E-41CB-9996-35D2E881EA13}" v="3" dt="2023-12-12T01:05:43.841"/>
    <p1510:client id="{341FB7D1-26DB-4443-A40D-EBA577EEE961}" v="1370" dt="2023-12-11T14:06:06.965"/>
    <p1510:client id="{3F45956D-90CC-41B7-8683-85C8C15EF2D6}" v="38" dt="2023-12-11T14:16:50.527"/>
    <p1510:client id="{440EDBFA-BE32-47AC-BA1C-9E575B3CD37B}" v="18" dt="2023-12-11T10:21:24.575"/>
    <p1510:client id="{69486FD2-945E-4A0E-95D7-E24A9D749A33}" v="63" dt="2023-12-11T22:20:32.551"/>
    <p1510:client id="{6958E961-5CA6-4EE4-B132-A6324F06E13C}" v="5554" dt="2023-12-12T01:03:14.181"/>
    <p1510:client id="{7312AF30-4861-4610-A35D-EFBFBF799A21}" v="5" dt="2023-12-11T12:33:29.236"/>
    <p1510:client id="{814424DB-0295-4720-959C-4DA1ABA21E71}" v="83" dt="2023-12-12T02:06:09.248"/>
    <p1510:client id="{81F37EB5-017C-4C1D-BEE0-FC4BA2173C7C}" v="112" dt="2023-12-11T13:45:03.694"/>
    <p1510:client id="{8782C1C1-2A9F-4F92-BBD1-531DA6F7E5E3}" v="55" dt="2023-12-12T02:09:07.390"/>
    <p1510:client id="{8A443E99-EE5E-4F88-A0EF-44F0832697B2}" v="222" dt="2023-12-11T18:51:42.581"/>
    <p1510:client id="{94B0D62E-3A65-1171-11D6-94B9AF579165}" v="42" dt="2023-12-11T11:15:31.031"/>
    <p1510:client id="{96D5FC56-87A2-4581-BFB6-9ADC85B9736D}" v="17" dt="2023-12-12T02:40:58.110"/>
    <p1510:client id="{AE45D862-45D6-AC48-76AA-A9D5157F02EA}" v="171" dt="2023-12-11T21:23:53.232"/>
    <p1510:client id="{B393803C-B6BD-4143-A547-4BFB48E7838B}" v="536" vWet="538" dt="2023-12-12T01:05:43.855"/>
    <p1510:client id="{B8FDC148-1FEE-4A49-BB95-1F957C0C88B1}" v="8" dt="2023-12-12T01:08:07.862"/>
    <p1510:client id="{BB6082D4-166C-420C-B444-4A16806CE833}" v="13" dt="2023-12-11T10:45:08.416"/>
    <p1510:client id="{CFE9BB47-61C5-7E7D-8900-0CFDD5BC3F77}" v="12" dt="2023-12-11T20:57:56.066"/>
    <p1510:client id="{D8742068-4C80-43A5-8A07-0A569FE8B0C4}" v="13" dt="2023-12-11T13:13:09.959"/>
    <p1510:client id="{DC49ABE0-2B65-4713-BBF2-611C4D0E58F9}" v="51" dt="2023-12-11T22:00:41.879"/>
    <p1510:client id="{DDDD1B43-3BE5-4D4D-9C27-4EDFE9CC43AA}" v="1" dt="2023-12-11T16:34:36.838"/>
    <p1510:client id="{EF65624D-279A-06C1-0D4E-84BD2692CE90}" v="475" dt="2023-12-11T14:33:58.120"/>
    <p1510:client id="{F10E2758-B6AA-49F5-BEFC-59E8EC6657A5}" v="63" dt="2023-12-11T10:50:17.487"/>
    <p1510:client id="{F1A2A2F5-7DA7-4D75-8967-3E7010045319}" v="43" dt="2023-12-12T02:26:31.241"/>
    <p1510:client id="{F6D7B2CE-975D-805D-21C2-D2446FFD7F8B}" v="4" dt="2023-12-11T22:15:22.138"/>
    <p1510:client id="{FFB0A903-01EA-449A-86C3-0B2A23DD0987}" v="7" dt="2023-12-12T02:43:04.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616804-DF18-4985-8322-329468D16B7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54FE0D0-261B-4B77-9903-D8E9580A1A50}">
      <dgm:prSet/>
      <dgm:spPr/>
      <dgm:t>
        <a:bodyPr/>
        <a:lstStyle/>
        <a:p>
          <a:r>
            <a:rPr lang="en-GB"/>
            <a:t>Produce a design to mount the throttle potentiometer </a:t>
          </a:r>
          <a:endParaRPr lang="en-US"/>
        </a:p>
      </dgm:t>
    </dgm:pt>
    <dgm:pt modelId="{A4C1026D-0790-4E62-B678-75BBA31D8530}" type="parTrans" cxnId="{CD33AD97-C953-4111-A190-7500315C64DE}">
      <dgm:prSet/>
      <dgm:spPr/>
      <dgm:t>
        <a:bodyPr/>
        <a:lstStyle/>
        <a:p>
          <a:endParaRPr lang="en-US"/>
        </a:p>
      </dgm:t>
    </dgm:pt>
    <dgm:pt modelId="{7DF69A45-FE07-4FEB-8D42-D75F03EC6355}" type="sibTrans" cxnId="{CD33AD97-C953-4111-A190-7500315C64DE}">
      <dgm:prSet/>
      <dgm:spPr/>
      <dgm:t>
        <a:bodyPr/>
        <a:lstStyle/>
        <a:p>
          <a:endParaRPr lang="en-US"/>
        </a:p>
      </dgm:t>
    </dgm:pt>
    <dgm:pt modelId="{1627CA61-9177-4E9E-B0EE-2436B072BB21}">
      <dgm:prSet/>
      <dgm:spPr/>
      <dgm:t>
        <a:bodyPr/>
        <a:lstStyle/>
        <a:p>
          <a:r>
            <a:rPr lang="en-GB"/>
            <a:t>Design the wiring harness for all of the safety aspects of the car, such as the fire suppression wiring, kill switch wiring and the required safety lights</a:t>
          </a:r>
          <a:endParaRPr lang="en-US"/>
        </a:p>
      </dgm:t>
    </dgm:pt>
    <dgm:pt modelId="{E2DD83AF-1A4B-46DF-8F4B-C05B0C3128C8}" type="parTrans" cxnId="{4BCFCBD3-4827-4B36-AEDD-4B08B6D7E253}">
      <dgm:prSet/>
      <dgm:spPr/>
      <dgm:t>
        <a:bodyPr/>
        <a:lstStyle/>
        <a:p>
          <a:endParaRPr lang="en-US"/>
        </a:p>
      </dgm:t>
    </dgm:pt>
    <dgm:pt modelId="{0DA76687-FFEE-4241-9B9E-3019CB7F2052}" type="sibTrans" cxnId="{4BCFCBD3-4827-4B36-AEDD-4B08B6D7E253}">
      <dgm:prSet/>
      <dgm:spPr/>
      <dgm:t>
        <a:bodyPr/>
        <a:lstStyle/>
        <a:p>
          <a:endParaRPr lang="en-US"/>
        </a:p>
      </dgm:t>
    </dgm:pt>
    <dgm:pt modelId="{1AFFC95C-1C3C-4099-A442-83DF3A0770A0}" type="pres">
      <dgm:prSet presAssocID="{CC616804-DF18-4985-8322-329468D16B7D}" presName="hierChild1" presStyleCnt="0">
        <dgm:presLayoutVars>
          <dgm:chPref val="1"/>
          <dgm:dir/>
          <dgm:animOne val="branch"/>
          <dgm:animLvl val="lvl"/>
          <dgm:resizeHandles/>
        </dgm:presLayoutVars>
      </dgm:prSet>
      <dgm:spPr/>
    </dgm:pt>
    <dgm:pt modelId="{11DB0664-ADC3-4B06-A173-8713A324E678}" type="pres">
      <dgm:prSet presAssocID="{654FE0D0-261B-4B77-9903-D8E9580A1A50}" presName="hierRoot1" presStyleCnt="0"/>
      <dgm:spPr/>
    </dgm:pt>
    <dgm:pt modelId="{AB637FAE-1E94-48BC-9C12-D63CF64E3760}" type="pres">
      <dgm:prSet presAssocID="{654FE0D0-261B-4B77-9903-D8E9580A1A50}" presName="composite" presStyleCnt="0"/>
      <dgm:spPr/>
    </dgm:pt>
    <dgm:pt modelId="{DE5D557C-646C-4F3E-B518-A5F28A83041B}" type="pres">
      <dgm:prSet presAssocID="{654FE0D0-261B-4B77-9903-D8E9580A1A50}" presName="background" presStyleLbl="node0" presStyleIdx="0" presStyleCnt="2"/>
      <dgm:spPr>
        <a:solidFill>
          <a:srgbClr val="24393F"/>
        </a:solidFill>
      </dgm:spPr>
    </dgm:pt>
    <dgm:pt modelId="{811274CA-3557-43AA-A4F2-7173DC46DC61}" type="pres">
      <dgm:prSet presAssocID="{654FE0D0-261B-4B77-9903-D8E9580A1A50}" presName="text" presStyleLbl="fgAcc0" presStyleIdx="0" presStyleCnt="2">
        <dgm:presLayoutVars>
          <dgm:chPref val="3"/>
        </dgm:presLayoutVars>
      </dgm:prSet>
      <dgm:spPr/>
    </dgm:pt>
    <dgm:pt modelId="{C37E4DCF-76B1-45A7-A3B4-A58806F7353E}" type="pres">
      <dgm:prSet presAssocID="{654FE0D0-261B-4B77-9903-D8E9580A1A50}" presName="hierChild2" presStyleCnt="0"/>
      <dgm:spPr/>
    </dgm:pt>
    <dgm:pt modelId="{194DC42B-9645-4FBE-8F87-CE683D5FE03D}" type="pres">
      <dgm:prSet presAssocID="{1627CA61-9177-4E9E-B0EE-2436B072BB21}" presName="hierRoot1" presStyleCnt="0"/>
      <dgm:spPr/>
    </dgm:pt>
    <dgm:pt modelId="{D0ABB5FF-456A-40D1-98B3-E515CABDFA82}" type="pres">
      <dgm:prSet presAssocID="{1627CA61-9177-4E9E-B0EE-2436B072BB21}" presName="composite" presStyleCnt="0"/>
      <dgm:spPr/>
    </dgm:pt>
    <dgm:pt modelId="{84458A55-688D-45D9-96CF-358B7959FFCC}" type="pres">
      <dgm:prSet presAssocID="{1627CA61-9177-4E9E-B0EE-2436B072BB21}" presName="background" presStyleLbl="node0" presStyleIdx="1" presStyleCnt="2"/>
      <dgm:spPr>
        <a:solidFill>
          <a:srgbClr val="24393F"/>
        </a:solidFill>
      </dgm:spPr>
    </dgm:pt>
    <dgm:pt modelId="{D89F9ED9-F62F-463D-9213-CA43B7E03517}" type="pres">
      <dgm:prSet presAssocID="{1627CA61-9177-4E9E-B0EE-2436B072BB21}" presName="text" presStyleLbl="fgAcc0" presStyleIdx="1" presStyleCnt="2">
        <dgm:presLayoutVars>
          <dgm:chPref val="3"/>
        </dgm:presLayoutVars>
      </dgm:prSet>
      <dgm:spPr/>
    </dgm:pt>
    <dgm:pt modelId="{0EE66BEB-84CC-466D-B311-1E6BFD055E14}" type="pres">
      <dgm:prSet presAssocID="{1627CA61-9177-4E9E-B0EE-2436B072BB21}" presName="hierChild2" presStyleCnt="0"/>
      <dgm:spPr/>
    </dgm:pt>
  </dgm:ptLst>
  <dgm:cxnLst>
    <dgm:cxn modelId="{88CE2A5E-69AB-4D8D-90F1-7231446D2C0A}" type="presOf" srcId="{1627CA61-9177-4E9E-B0EE-2436B072BB21}" destId="{D89F9ED9-F62F-463D-9213-CA43B7E03517}" srcOrd="0" destOrd="0" presId="urn:microsoft.com/office/officeart/2005/8/layout/hierarchy1"/>
    <dgm:cxn modelId="{1D459F85-960E-49FF-B12C-D409CCA5E21A}" type="presOf" srcId="{654FE0D0-261B-4B77-9903-D8E9580A1A50}" destId="{811274CA-3557-43AA-A4F2-7173DC46DC61}" srcOrd="0" destOrd="0" presId="urn:microsoft.com/office/officeart/2005/8/layout/hierarchy1"/>
    <dgm:cxn modelId="{CD33AD97-C953-4111-A190-7500315C64DE}" srcId="{CC616804-DF18-4985-8322-329468D16B7D}" destId="{654FE0D0-261B-4B77-9903-D8E9580A1A50}" srcOrd="0" destOrd="0" parTransId="{A4C1026D-0790-4E62-B678-75BBA31D8530}" sibTransId="{7DF69A45-FE07-4FEB-8D42-D75F03EC6355}"/>
    <dgm:cxn modelId="{5B17E8A0-17E0-4E97-B9B1-A38E92674887}" type="presOf" srcId="{CC616804-DF18-4985-8322-329468D16B7D}" destId="{1AFFC95C-1C3C-4099-A442-83DF3A0770A0}" srcOrd="0" destOrd="0" presId="urn:microsoft.com/office/officeart/2005/8/layout/hierarchy1"/>
    <dgm:cxn modelId="{4BCFCBD3-4827-4B36-AEDD-4B08B6D7E253}" srcId="{CC616804-DF18-4985-8322-329468D16B7D}" destId="{1627CA61-9177-4E9E-B0EE-2436B072BB21}" srcOrd="1" destOrd="0" parTransId="{E2DD83AF-1A4B-46DF-8F4B-C05B0C3128C8}" sibTransId="{0DA76687-FFEE-4241-9B9E-3019CB7F2052}"/>
    <dgm:cxn modelId="{C63A53CF-C674-43C6-AC6C-268967E3786F}" type="presParOf" srcId="{1AFFC95C-1C3C-4099-A442-83DF3A0770A0}" destId="{11DB0664-ADC3-4B06-A173-8713A324E678}" srcOrd="0" destOrd="0" presId="urn:microsoft.com/office/officeart/2005/8/layout/hierarchy1"/>
    <dgm:cxn modelId="{4D9063F1-C7EA-491E-A3D0-F3DD7D5F8C6B}" type="presParOf" srcId="{11DB0664-ADC3-4B06-A173-8713A324E678}" destId="{AB637FAE-1E94-48BC-9C12-D63CF64E3760}" srcOrd="0" destOrd="0" presId="urn:microsoft.com/office/officeart/2005/8/layout/hierarchy1"/>
    <dgm:cxn modelId="{33A974F8-45EF-47F0-B905-67A91AD06C3C}" type="presParOf" srcId="{AB637FAE-1E94-48BC-9C12-D63CF64E3760}" destId="{DE5D557C-646C-4F3E-B518-A5F28A83041B}" srcOrd="0" destOrd="0" presId="urn:microsoft.com/office/officeart/2005/8/layout/hierarchy1"/>
    <dgm:cxn modelId="{95E22784-DB8F-4190-8A66-145B8C68B4DF}" type="presParOf" srcId="{AB637FAE-1E94-48BC-9C12-D63CF64E3760}" destId="{811274CA-3557-43AA-A4F2-7173DC46DC61}" srcOrd="1" destOrd="0" presId="urn:microsoft.com/office/officeart/2005/8/layout/hierarchy1"/>
    <dgm:cxn modelId="{B6670BD1-3CD1-4C1F-9BB4-F3DFBB4B45A2}" type="presParOf" srcId="{11DB0664-ADC3-4B06-A173-8713A324E678}" destId="{C37E4DCF-76B1-45A7-A3B4-A58806F7353E}" srcOrd="1" destOrd="0" presId="urn:microsoft.com/office/officeart/2005/8/layout/hierarchy1"/>
    <dgm:cxn modelId="{7827CD91-0399-4D0A-B8D8-00756CF72107}" type="presParOf" srcId="{1AFFC95C-1C3C-4099-A442-83DF3A0770A0}" destId="{194DC42B-9645-4FBE-8F87-CE683D5FE03D}" srcOrd="1" destOrd="0" presId="urn:microsoft.com/office/officeart/2005/8/layout/hierarchy1"/>
    <dgm:cxn modelId="{A4A63687-36F9-4291-BD32-B02B90A0D7EB}" type="presParOf" srcId="{194DC42B-9645-4FBE-8F87-CE683D5FE03D}" destId="{D0ABB5FF-456A-40D1-98B3-E515CABDFA82}" srcOrd="0" destOrd="0" presId="urn:microsoft.com/office/officeart/2005/8/layout/hierarchy1"/>
    <dgm:cxn modelId="{49DB9BFF-EEA0-485E-B120-F2C91DD43CC0}" type="presParOf" srcId="{D0ABB5FF-456A-40D1-98B3-E515CABDFA82}" destId="{84458A55-688D-45D9-96CF-358B7959FFCC}" srcOrd="0" destOrd="0" presId="urn:microsoft.com/office/officeart/2005/8/layout/hierarchy1"/>
    <dgm:cxn modelId="{31E8650D-B2F4-46D3-B2FE-84D4251CA9E3}" type="presParOf" srcId="{D0ABB5FF-456A-40D1-98B3-E515CABDFA82}" destId="{D89F9ED9-F62F-463D-9213-CA43B7E03517}" srcOrd="1" destOrd="0" presId="urn:microsoft.com/office/officeart/2005/8/layout/hierarchy1"/>
    <dgm:cxn modelId="{374F55A0-E389-411F-88F3-017BF6D7CF12}" type="presParOf" srcId="{194DC42B-9645-4FBE-8F87-CE683D5FE03D}" destId="{0EE66BEB-84CC-466D-B311-1E6BFD055E1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D557C-646C-4F3E-B518-A5F28A83041B}">
      <dsp:nvSpPr>
        <dsp:cNvPr id="0" name=""/>
        <dsp:cNvSpPr/>
      </dsp:nvSpPr>
      <dsp:spPr>
        <a:xfrm>
          <a:off x="1270" y="304860"/>
          <a:ext cx="4458652" cy="2831244"/>
        </a:xfrm>
        <a:prstGeom prst="roundRect">
          <a:avLst>
            <a:gd name="adj" fmla="val 10000"/>
          </a:avLst>
        </a:prstGeom>
        <a:solidFill>
          <a:srgbClr val="2439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1274CA-3557-43AA-A4F2-7173DC46DC61}">
      <dsp:nvSpPr>
        <dsp:cNvPr id="0" name=""/>
        <dsp:cNvSpPr/>
      </dsp:nvSpPr>
      <dsp:spPr>
        <a:xfrm>
          <a:off x="496676" y="775495"/>
          <a:ext cx="4458652" cy="28312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Produce a design to mount the throttle potentiometer </a:t>
          </a:r>
          <a:endParaRPr lang="en-US" sz="2500" kern="1200"/>
        </a:p>
      </dsp:txBody>
      <dsp:txXfrm>
        <a:off x="579600" y="858419"/>
        <a:ext cx="4292804" cy="2665396"/>
      </dsp:txXfrm>
    </dsp:sp>
    <dsp:sp modelId="{84458A55-688D-45D9-96CF-358B7959FFCC}">
      <dsp:nvSpPr>
        <dsp:cNvPr id="0" name=""/>
        <dsp:cNvSpPr/>
      </dsp:nvSpPr>
      <dsp:spPr>
        <a:xfrm>
          <a:off x="5450734" y="304860"/>
          <a:ext cx="4458652" cy="2831244"/>
        </a:xfrm>
        <a:prstGeom prst="roundRect">
          <a:avLst>
            <a:gd name="adj" fmla="val 10000"/>
          </a:avLst>
        </a:prstGeom>
        <a:solidFill>
          <a:srgbClr val="2439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9F9ED9-F62F-463D-9213-CA43B7E03517}">
      <dsp:nvSpPr>
        <dsp:cNvPr id="0" name=""/>
        <dsp:cNvSpPr/>
      </dsp:nvSpPr>
      <dsp:spPr>
        <a:xfrm>
          <a:off x="5946140" y="775495"/>
          <a:ext cx="4458652" cy="28312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 the wiring harness for all of the safety aspects of the car, such as the fire suppression wiring, kill switch wiring and the required safety lights</a:t>
          </a:r>
          <a:endParaRPr lang="en-US" sz="2500" kern="1200"/>
        </a:p>
      </dsp:txBody>
      <dsp:txXfrm>
        <a:off x="6029064" y="858419"/>
        <a:ext cx="4292804" cy="26653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4904B2-EBA4-4165-88A9-B479006B0B66}" type="datetimeFigureOut">
              <a:rPr lang="en-GB" smtClean="0"/>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15AF98-6DD8-479B-BF9B-3234EC5787C5}" type="slidenum">
              <a:rPr lang="en-GB" smtClean="0"/>
              <a:t>‹#›</a:t>
            </a:fld>
            <a:endParaRPr lang="en-GB"/>
          </a:p>
        </p:txBody>
      </p:sp>
    </p:spTree>
    <p:extLst>
      <p:ext uri="{BB962C8B-B14F-4D97-AF65-F5344CB8AC3E}">
        <p14:creationId xmlns:p14="http://schemas.microsoft.com/office/powerpoint/2010/main" val="2377866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15AF98-6DD8-479B-BF9B-3234EC5787C5}" type="slidenum">
              <a:rPr lang="en-GB" smtClean="0"/>
              <a:t>13</a:t>
            </a:fld>
            <a:endParaRPr lang="en-GB"/>
          </a:p>
        </p:txBody>
      </p:sp>
    </p:spTree>
    <p:extLst>
      <p:ext uri="{BB962C8B-B14F-4D97-AF65-F5344CB8AC3E}">
        <p14:creationId xmlns:p14="http://schemas.microsoft.com/office/powerpoint/2010/main" val="320982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Monday, December 11, 2023</a:t>
            </a:fld>
            <a:endParaRPr lang="en-US"/>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859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Monday, December 11, 2023</a:t>
            </a:fld>
            <a:endParaRPr lang="en-US">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2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Monday, December 11, 2023</a:t>
            </a:fld>
            <a:endParaRPr lang="en-US"/>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6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Monday, December 11, 2023</a:t>
            </a:fld>
            <a:endParaRPr lang="en-US"/>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843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Monday, December 11, 2023</a:t>
            </a:fld>
            <a:endParaRPr lang="en-US"/>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71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Monday, December 11, 2023</a:t>
            </a:fld>
            <a:endParaRPr lang="en-US">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68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Monday, December 11, 2023</a:t>
            </a:fld>
            <a:endParaRPr lang="en-US">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874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Monday, December 11, 2023</a:t>
            </a:fld>
            <a:endParaRPr lang="en-US"/>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48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Monday, December 11, 2023</a:t>
            </a:fld>
            <a:endParaRPr lang="en-US"/>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46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Monday, December 11, 2023</a:t>
            </a:fld>
            <a:endParaRPr lang="en-US">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08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Monday, December 11, 2023</a:t>
            </a:fld>
            <a:endParaRPr lang="en-US"/>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41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Monday, December 11, 2023</a:t>
            </a:fld>
            <a:endParaRPr lang="en-US">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spTree>
    <p:extLst>
      <p:ext uri="{BB962C8B-B14F-4D97-AF65-F5344CB8AC3E}">
        <p14:creationId xmlns:p14="http://schemas.microsoft.com/office/powerpoint/2010/main" val="142879216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electricdriveengineering.com.au/wp-content/uploads/2021/10/DVT-Manual-V1.4.pdf" TargetMode="Externa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thunderstruck-ev.com/images/DVT%20Tutorial.pdf"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orionbms.com/downloads/documents/orionbms2_specifications.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otorsportuk.org/wp-content/uploads/2023/01/Yearbook-%202023-COMPLETE.pdf" TargetMode="External"/><Relationship Id="rId2" Type="http://schemas.openxmlformats.org/officeDocument/2006/relationships/hyperlink" Target="https://750mc.co.uk/ugc-1/1/1/0/2023_final_regs_-_750_formula.pdf" TargetMode="External"/><Relationship Id="rId1" Type="http://schemas.openxmlformats.org/officeDocument/2006/relationships/slideLayout" Target="../slideLayouts/slideLayout2.xml"/><Relationship Id="rId6" Type="http://schemas.openxmlformats.org/officeDocument/2006/relationships/hyperlink" Target="http://C:/Users/sandr/Downloads/fsuk-2023-rules---v1-2-(released-version---mar-23).pdf" TargetMode="External"/><Relationship Id="rId5" Type="http://schemas.openxmlformats.org/officeDocument/2006/relationships/hyperlink" Target="http://c/Users/2204624/Downloads/279_2023_wmsc_2023.06.20_khg.pdf" TargetMode="External"/><Relationship Id="rId4" Type="http://schemas.openxmlformats.org/officeDocument/2006/relationships/hyperlink" Target="http://c/Users/2204624/Downloads/2023-2024_season_10_formula_e_techregs_wmsc_19.10.2023_eng_fr_marked_up.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motorsportuk.s3.eu-west-2.amazonaws.com/wp-content/uploads/2023/01/23094226/Yearbook-2023-CO"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halfords.com/camping/caravan-and-motorhomes/caravan-accessories/em305-heavy-duty-automatic-gear-driven-caravan-mover-541222.html?cm_mmc=Google+PLA-_-Motoring%3ECamping%3ECaravan+and+Motorhomes%3ECaravan+Accessories-_-Motoring%3ECamping%3ECaravan+&amp;+Motorhomes%3ECaravan+Accessories-_-541222&amp;_$ja=tsid:%7Ccid:17253532456%7Cagid:%7Ctid:%7Ccrid:%7Cnw:x%7Crnd:3053394765287613335%7Cdvc:c%7Cadp:%7Cmt:%7Cloc:1007460&amp;gad_source=1&amp;gclid=CjwKCAiAg9urBhB_EiwAgw88mY_QMwDibs_V9JqNLK0oF-OX8NPanp4c_nbXoSAOYxnFzQvs61bAVRoCZioQAvD_BwE" TargetMode="External"/><Relationship Id="rId2" Type="http://schemas.openxmlformats.org/officeDocument/2006/relationships/hyperlink" Target="https://www.halfords.com/camping/caravan-and-motorhomes/caravan-accessories/em203-chain-driven-caravan-mover-540430.html?cm_mmc=Google+PLA-_-Motoring%3ECamping%3ECaravan+and+Motorhomes%3ECaravan+Accessories-_-Motoring%3ECamping%3ECaravan+&amp;+Motorhomes%3ECaravan+Accessories-_-540430&amp;_$ja=tsid:%7Ccid:17253532456%7Cagid:%7Ctid:%7Ccrid:%7Cnw:x%7Crnd:3053394765287613335%7Cdvc:c%7Cadp:%7Cmt:%7Cloc:1007460&amp;gad_source=1&amp;gclid=CjwKCAiAg9urBhB_EiwAgw88mbqRtdwW2lgX9IviJD2KT7pT1ulOp9v3eqNaBQYcdjFTmy83t7lRTBoCI8EQAvD_BwE" TargetMode="External"/><Relationship Id="rId1" Type="http://schemas.openxmlformats.org/officeDocument/2006/relationships/slideLayout" Target="../slideLayouts/slideLayout2.xml"/><Relationship Id="rId6" Type="http://schemas.openxmlformats.org/officeDocument/2006/relationships/hyperlink" Target="https://grabcad.com/library/empty-trailer-frame-pusta-rama-przyczepki-1" TargetMode="External"/><Relationship Id="rId5" Type="http://schemas.openxmlformats.org/officeDocument/2006/relationships/image" Target="../media/image48.png"/><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f-e-v.co.uk/product/novec-electric-plumbed-in-fia-gas-race-car-fire-suppression-kit-n-tec2250ek/" TargetMode="External"/><Relationship Id="rId3" Type="http://schemas.openxmlformats.org/officeDocument/2006/relationships/hyperlink" Target="https://electricdriveengineering.com.au/wp-content/uploads/2023/04/Gen4-Size-8-10-Product-Manual.pdf" TargetMode="External"/><Relationship Id="rId7" Type="http://schemas.openxmlformats.org/officeDocument/2006/relationships/hyperlink" Target="https://ev-database.org/uk/car/1287/Jaguar-I-Pace-EV400#efficiency" TargetMode="External"/><Relationship Id="rId12" Type="http://schemas.openxmlformats.org/officeDocument/2006/relationships/hyperlink" Target="https://www.jungheinrich.co.uk/products/new-forklifts/pallet-trucks/electric-pallet-trucks/eje-222-225-230-235-108230" TargetMode="External"/><Relationship Id="rId2" Type="http://schemas.openxmlformats.org/officeDocument/2006/relationships/hyperlink" Target="https://electricdriveengineering.com.au/wp-content/uploads/2021/10/DVT-Manual-V1.4.pdf" TargetMode="External"/><Relationship Id="rId1" Type="http://schemas.openxmlformats.org/officeDocument/2006/relationships/slideLayout" Target="../slideLayouts/slideLayout2.xml"/><Relationship Id="rId6" Type="http://schemas.openxmlformats.org/officeDocument/2006/relationships/hyperlink" Target="https://emrax.com/wp-content/uploads/2017/10/user_manual_for_emrax_motors.pdf" TargetMode="External"/><Relationship Id="rId11" Type="http://schemas.openxmlformats.org/officeDocument/2006/relationships/hyperlink" Target="http://c/Users/sandr/Downloads/fsuk-2023-rules---v1-2-(released-version---mar-23).pdf" TargetMode="External"/><Relationship Id="rId5" Type="http://schemas.openxmlformats.org/officeDocument/2006/relationships/hyperlink" Target="file:///C:\Users\2204624\Downloads\2023_fia_world_rallycross_championship_sporting_regulations_march" TargetMode="External"/><Relationship Id="rId10" Type="http://schemas.openxmlformats.org/officeDocument/2006/relationships/hyperlink" Target="file:///C:\Users\2204624\Downloads\2023-2024_fia_formula_e_world_championship_-_sporting_regulations" TargetMode="External"/><Relationship Id="rId4" Type="http://schemas.openxmlformats.org/officeDocument/2006/relationships/hyperlink" Target="https://colekmes.com/2020/05/mengendalikan-fire-extinguisher-dan-baterai-mobil-formula-e/" TargetMode="External"/><Relationship Id="rId9" Type="http://schemas.openxmlformats.org/officeDocument/2006/relationships/hyperlink" Target="https://flexfab.com/standard-product/silicone-coolant-hose/high-temp-coolant-hos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thunderstruck-ev.com/images/DVT%20Tutorial.pdf" TargetMode="External"/><Relationship Id="rId2" Type="http://schemas.openxmlformats.org/officeDocument/2006/relationships/hyperlink" Target="https://motorsportuk.s3.eu-west-2.amazonaws.com/wp-content/uploads/2023/01/23094226/Yearbook-2023-CO" TargetMode="External"/><Relationship Id="rId1" Type="http://schemas.openxmlformats.org/officeDocument/2006/relationships/slideLayout" Target="../slideLayouts/slideLayout2.xml"/><Relationship Id="rId4" Type="http://schemas.openxmlformats.org/officeDocument/2006/relationships/hyperlink" Target="https://750mc.co.uk/ugc-1/1/1/0/2023_final_regs_-_750_formul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750 Formula - Home">
            <a:extLst>
              <a:ext uri="{FF2B5EF4-FFF2-40B4-BE49-F238E27FC236}">
                <a16:creationId xmlns:a16="http://schemas.microsoft.com/office/drawing/2014/main" id="{5BBAEBE3-7513-7F54-AB16-8F7B40222EF1}"/>
              </a:ext>
            </a:extLst>
          </p:cNvPr>
          <p:cNvPicPr>
            <a:picLocks noChangeAspect="1"/>
          </p:cNvPicPr>
          <p:nvPr/>
        </p:nvPicPr>
        <p:blipFill rotWithShape="1">
          <a:blip r:embed="rId2"/>
          <a:srcRect l="11111"/>
          <a:stretch/>
        </p:blipFill>
        <p:spPr>
          <a:xfrm>
            <a:off x="20" y="2"/>
            <a:ext cx="12191980" cy="6857999"/>
          </a:xfrm>
          <a:custGeom>
            <a:avLst/>
            <a:gdLst/>
            <a:ahLst/>
            <a:cxnLst/>
            <a:rect l="l" t="t" r="r" b="b"/>
            <a:pathLst>
              <a:path w="5880100" h="6857999">
                <a:moveTo>
                  <a:pt x="0" y="0"/>
                </a:moveTo>
                <a:lnTo>
                  <a:pt x="5880100" y="0"/>
                </a:lnTo>
                <a:lnTo>
                  <a:pt x="5880100" y="6857999"/>
                </a:lnTo>
                <a:lnTo>
                  <a:pt x="0" y="6857999"/>
                </a:lnTo>
                <a:close/>
              </a:path>
            </a:pathLst>
          </a:custGeom>
        </p:spPr>
      </p:pic>
      <p:sp>
        <p:nvSpPr>
          <p:cNvPr id="24" name="Rectangle 23">
            <a:extLst>
              <a:ext uri="{FF2B5EF4-FFF2-40B4-BE49-F238E27FC236}">
                <a16:creationId xmlns:a16="http://schemas.microsoft.com/office/drawing/2014/main" id="{4E5510F6-578F-4795-916E-B4F8271F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1673"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FE0C6-3CB5-78DC-E343-E9614498BDD0}"/>
              </a:ext>
            </a:extLst>
          </p:cNvPr>
          <p:cNvSpPr>
            <a:spLocks noGrp="1"/>
          </p:cNvSpPr>
          <p:nvPr>
            <p:ph type="ctrTitle"/>
          </p:nvPr>
        </p:nvSpPr>
        <p:spPr>
          <a:xfrm>
            <a:off x="1342801" y="378000"/>
            <a:ext cx="2725960" cy="2618967"/>
          </a:xfrm>
        </p:spPr>
        <p:txBody>
          <a:bodyPr anchor="t">
            <a:normAutofit/>
          </a:bodyPr>
          <a:lstStyle/>
          <a:p>
            <a:r>
              <a:rPr lang="en-GB" sz="2400">
                <a:solidFill>
                  <a:schemeClr val="bg2"/>
                </a:solidFill>
              </a:rPr>
              <a:t>Electric Powered Formula 750</a:t>
            </a:r>
          </a:p>
        </p:txBody>
      </p:sp>
      <p:sp>
        <p:nvSpPr>
          <p:cNvPr id="3" name="Subtitle 2">
            <a:extLst>
              <a:ext uri="{FF2B5EF4-FFF2-40B4-BE49-F238E27FC236}">
                <a16:creationId xmlns:a16="http://schemas.microsoft.com/office/drawing/2014/main" id="{1E056EAF-DD41-5D03-8251-EA3562477835}"/>
              </a:ext>
            </a:extLst>
          </p:cNvPr>
          <p:cNvSpPr>
            <a:spLocks noGrp="1"/>
          </p:cNvSpPr>
          <p:nvPr>
            <p:ph type="subTitle" idx="1"/>
          </p:nvPr>
        </p:nvSpPr>
        <p:spPr>
          <a:xfrm>
            <a:off x="1343027" y="3875105"/>
            <a:ext cx="2735482" cy="2550851"/>
          </a:xfrm>
        </p:spPr>
        <p:txBody>
          <a:bodyPr>
            <a:normAutofit/>
          </a:bodyPr>
          <a:lstStyle/>
          <a:p>
            <a:r>
              <a:rPr lang="en-GB" sz="2000">
                <a:solidFill>
                  <a:schemeClr val="bg2">
                    <a:alpha val="56000"/>
                  </a:schemeClr>
                </a:solidFill>
              </a:rPr>
              <a:t>Owen Roberts, Luke Dyas, Peter Grima, Daniel Hannis, Ross Burnside, Rhys Tremelling</a:t>
            </a:r>
          </a:p>
        </p:txBody>
      </p:sp>
      <p:cxnSp>
        <p:nvCxnSpPr>
          <p:cNvPr id="26" name="Straight Connector 25">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F5C7151-702A-4C5C-B963-102594D0C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3"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369567-64AB-4639-93E2-40B163BD4E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3611676"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E491D95-AE93-788D-6899-BF3DD08DB764}"/>
              </a:ext>
            </a:extLst>
          </p:cNvPr>
          <p:cNvSpPr txBox="1"/>
          <p:nvPr/>
        </p:nvSpPr>
        <p:spPr>
          <a:xfrm>
            <a:off x="9298460" y="6585121"/>
            <a:ext cx="33955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solidFill>
                  <a:schemeClr val="bg2"/>
                </a:solidFill>
                <a:ea typeface="+mn-lt"/>
                <a:cs typeface="+mn-lt"/>
              </a:rPr>
              <a:t>https://750formulachampionship.com/</a:t>
            </a:r>
            <a:endParaRPr lang="en-US" sz="1200">
              <a:solidFill>
                <a:schemeClr val="bg2"/>
              </a:solidFill>
            </a:endParaRPr>
          </a:p>
        </p:txBody>
      </p:sp>
    </p:spTree>
    <p:extLst>
      <p:ext uri="{BB962C8B-B14F-4D97-AF65-F5344CB8AC3E}">
        <p14:creationId xmlns:p14="http://schemas.microsoft.com/office/powerpoint/2010/main" val="1877044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C5377-057E-AD36-B985-D94445FDEF0E}"/>
              </a:ext>
            </a:extLst>
          </p:cNvPr>
          <p:cNvSpPr>
            <a:spLocks noGrp="1"/>
          </p:cNvSpPr>
          <p:nvPr>
            <p:ph type="title"/>
          </p:nvPr>
        </p:nvSpPr>
        <p:spPr>
          <a:xfrm>
            <a:off x="1343025" y="360000"/>
            <a:ext cx="2725737" cy="6092675"/>
          </a:xfrm>
        </p:spPr>
        <p:txBody>
          <a:bodyPr anchor="t">
            <a:normAutofit/>
          </a:bodyPr>
          <a:lstStyle/>
          <a:p>
            <a:r>
              <a:rPr lang="en-GB" sz="3200">
                <a:solidFill>
                  <a:schemeClr val="bg2"/>
                </a:solidFill>
                <a:ea typeface="Microsoft Sans Serif"/>
                <a:cs typeface="Microsoft Sans Serif"/>
              </a:rPr>
              <a:t>Overview - Driveline/EV</a:t>
            </a:r>
            <a:endParaRPr lang="en-GB" sz="2400">
              <a:solidFill>
                <a:schemeClr val="bg2"/>
              </a:solidFill>
            </a:endParaRPr>
          </a:p>
        </p:txBody>
      </p:sp>
      <p:cxnSp>
        <p:nvCxnSpPr>
          <p:cNvPr id="13" name="Straight Connector 12">
            <a:extLst>
              <a:ext uri="{FF2B5EF4-FFF2-40B4-BE49-F238E27FC236}">
                <a16:creationId xmlns:a16="http://schemas.microsoft.com/office/drawing/2014/main" id="{1492095D-3AAE-46F7-B381-A67878581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7039B04-A883-41EC-9194-9716955FAD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5"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DDC6B4-5A91-35F6-6359-270211C2AA24}"/>
              </a:ext>
            </a:extLst>
          </p:cNvPr>
          <p:cNvSpPr txBox="1"/>
          <p:nvPr/>
        </p:nvSpPr>
        <p:spPr>
          <a:xfrm>
            <a:off x="1016407" y="1677840"/>
            <a:ext cx="2819915" cy="923330"/>
          </a:xfrm>
          <a:prstGeom prst="rect">
            <a:avLst/>
          </a:prstGeom>
          <a:noFill/>
        </p:spPr>
        <p:txBody>
          <a:bodyPr wrap="square" lIns="91440" tIns="45720" rIns="91440" bIns="45720" rtlCol="0" anchor="t">
            <a:spAutoFit/>
          </a:bodyPr>
          <a:lstStyle/>
          <a:p>
            <a:pPr marL="0" indent="0">
              <a:buNone/>
            </a:pPr>
            <a:r>
              <a:rPr lang="en-GB">
                <a:solidFill>
                  <a:schemeClr val="bg2"/>
                </a:solidFill>
                <a:latin typeface="+mj-lt"/>
              </a:rPr>
              <a:t>This powertrain is going to be placed into a Falcon rolling chassis.</a:t>
            </a:r>
          </a:p>
        </p:txBody>
      </p:sp>
      <p:sp>
        <p:nvSpPr>
          <p:cNvPr id="10" name="TextBox 9">
            <a:extLst>
              <a:ext uri="{FF2B5EF4-FFF2-40B4-BE49-F238E27FC236}">
                <a16:creationId xmlns:a16="http://schemas.microsoft.com/office/drawing/2014/main" id="{D2C7C169-6054-B8A4-1D4B-5F3BE07D58D0}"/>
              </a:ext>
            </a:extLst>
          </p:cNvPr>
          <p:cNvSpPr txBox="1"/>
          <p:nvPr/>
        </p:nvSpPr>
        <p:spPr>
          <a:xfrm>
            <a:off x="1017373" y="3220994"/>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The goal is for this EV powered chassis to be able to compete against Internal Combustion Engine (ICE) Formula 750’s​</a:t>
            </a:r>
          </a:p>
        </p:txBody>
      </p:sp>
      <p:pic>
        <p:nvPicPr>
          <p:cNvPr id="14" name="Picture 2" descr="Image">
            <a:extLst>
              <a:ext uri="{FF2B5EF4-FFF2-40B4-BE49-F238E27FC236}">
                <a16:creationId xmlns:a16="http://schemas.microsoft.com/office/drawing/2014/main" id="{520331FD-FBA9-AF2C-078B-0B85A71B5C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30" t="6897" r="5051" b="-157"/>
          <a:stretch/>
        </p:blipFill>
        <p:spPr bwMode="auto">
          <a:xfrm>
            <a:off x="4457783" y="3276347"/>
            <a:ext cx="4679568" cy="357833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race car on a track&#10;&#10;Description automatically generated">
            <a:extLst>
              <a:ext uri="{FF2B5EF4-FFF2-40B4-BE49-F238E27FC236}">
                <a16:creationId xmlns:a16="http://schemas.microsoft.com/office/drawing/2014/main" id="{A25781A4-BAE7-C723-EB8B-407BF2A778CB}"/>
              </a:ext>
            </a:extLst>
          </p:cNvPr>
          <p:cNvPicPr>
            <a:picLocks noChangeAspect="1"/>
          </p:cNvPicPr>
          <p:nvPr/>
        </p:nvPicPr>
        <p:blipFill>
          <a:blip r:embed="rId3"/>
          <a:stretch>
            <a:fillRect/>
          </a:stretch>
        </p:blipFill>
        <p:spPr>
          <a:xfrm>
            <a:off x="4508343" y="-4214"/>
            <a:ext cx="7688229" cy="3300023"/>
          </a:xfrm>
          <a:prstGeom prst="rect">
            <a:avLst/>
          </a:prstGeom>
        </p:spPr>
      </p:pic>
      <p:sp>
        <p:nvSpPr>
          <p:cNvPr id="6" name="TextBox 5">
            <a:extLst>
              <a:ext uri="{FF2B5EF4-FFF2-40B4-BE49-F238E27FC236}">
                <a16:creationId xmlns:a16="http://schemas.microsoft.com/office/drawing/2014/main" id="{A10B1A04-6130-CFA5-54CA-AE9C28A63BA7}"/>
              </a:ext>
            </a:extLst>
          </p:cNvPr>
          <p:cNvSpPr txBox="1"/>
          <p:nvPr/>
        </p:nvSpPr>
        <p:spPr>
          <a:xfrm>
            <a:off x="8958650" y="3001661"/>
            <a:ext cx="33955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solidFill>
                  <a:schemeClr val="bg2"/>
                </a:solidFill>
                <a:ea typeface="+mn-lt"/>
                <a:cs typeface="+mn-lt"/>
              </a:rPr>
              <a:t>https://snetterton.msv.com/SN-18-750MC2</a:t>
            </a:r>
            <a:endParaRPr lang="en-US">
              <a:solidFill>
                <a:schemeClr val="bg2"/>
              </a:solidFill>
            </a:endParaRPr>
          </a:p>
        </p:txBody>
      </p:sp>
      <p:pic>
        <p:nvPicPr>
          <p:cNvPr id="7" name="Picture 6" descr="A black wheel with metal rods&#10;&#10;Description automatically generated">
            <a:extLst>
              <a:ext uri="{FF2B5EF4-FFF2-40B4-BE49-F238E27FC236}">
                <a16:creationId xmlns:a16="http://schemas.microsoft.com/office/drawing/2014/main" id="{2CD35E84-55C2-0176-A824-03AE1B161E59}"/>
              </a:ext>
            </a:extLst>
          </p:cNvPr>
          <p:cNvPicPr>
            <a:picLocks noChangeAspect="1"/>
          </p:cNvPicPr>
          <p:nvPr/>
        </p:nvPicPr>
        <p:blipFill rotWithShape="1">
          <a:blip r:embed="rId4"/>
          <a:srcRect l="4687" t="-415" r="2409" b="226"/>
          <a:stretch/>
        </p:blipFill>
        <p:spPr>
          <a:xfrm>
            <a:off x="9135118" y="3277522"/>
            <a:ext cx="3068225" cy="3571921"/>
          </a:xfrm>
          <a:prstGeom prst="rect">
            <a:avLst/>
          </a:prstGeom>
        </p:spPr>
      </p:pic>
      <p:sp>
        <p:nvSpPr>
          <p:cNvPr id="12" name="TextBox 11">
            <a:extLst>
              <a:ext uri="{FF2B5EF4-FFF2-40B4-BE49-F238E27FC236}">
                <a16:creationId xmlns:a16="http://schemas.microsoft.com/office/drawing/2014/main" id="{364F4CE0-CD2E-9DA7-B514-596079E29FCD}"/>
              </a:ext>
            </a:extLst>
          </p:cNvPr>
          <p:cNvSpPr txBox="1"/>
          <p:nvPr/>
        </p:nvSpPr>
        <p:spPr>
          <a:xfrm>
            <a:off x="9133704" y="6348282"/>
            <a:ext cx="2561452"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a:ea typeface="+mn-lt"/>
                <a:cs typeface="+mn-lt"/>
              </a:rPr>
              <a:t>https://emrax.com/wp-content/uploads/2017/10/user_manual_for_emrax_motors.pdf</a:t>
            </a:r>
            <a:endParaRPr lang="en-US" sz="900"/>
          </a:p>
        </p:txBody>
      </p:sp>
    </p:spTree>
    <p:extLst>
      <p:ext uri="{BB962C8B-B14F-4D97-AF65-F5344CB8AC3E}">
        <p14:creationId xmlns:p14="http://schemas.microsoft.com/office/powerpoint/2010/main" val="2607077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F7EFAFF-B437-AC7B-A9C3-546D6714BE44}"/>
              </a:ext>
            </a:extLst>
          </p:cNvPr>
          <p:cNvSpPr/>
          <p:nvPr/>
        </p:nvSpPr>
        <p:spPr>
          <a:xfrm>
            <a:off x="888999" y="-1"/>
            <a:ext cx="3839307" cy="6858000"/>
          </a:xfrm>
          <a:prstGeom prst="rect">
            <a:avLst/>
          </a:prstGeom>
          <a:solidFill>
            <a:srgbClr val="2439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EEB5B8E8-E6D7-5A2D-740A-58CC404CA69F}"/>
              </a:ext>
            </a:extLst>
          </p:cNvPr>
          <p:cNvPicPr>
            <a:picLocks noGrp="1" noChangeAspect="1"/>
          </p:cNvPicPr>
          <p:nvPr>
            <p:ph idx="1"/>
          </p:nvPr>
        </p:nvPicPr>
        <p:blipFill>
          <a:blip r:embed="rId2"/>
          <a:stretch>
            <a:fillRect/>
          </a:stretch>
        </p:blipFill>
        <p:spPr>
          <a:xfrm>
            <a:off x="4725723" y="43581"/>
            <a:ext cx="7466114" cy="6850183"/>
          </a:xfrm>
        </p:spPr>
      </p:pic>
      <p:sp>
        <p:nvSpPr>
          <p:cNvPr id="2" name="Title 1">
            <a:extLst>
              <a:ext uri="{FF2B5EF4-FFF2-40B4-BE49-F238E27FC236}">
                <a16:creationId xmlns:a16="http://schemas.microsoft.com/office/drawing/2014/main" id="{3925B75C-654F-BE55-02D8-C43BD7DA3BFE}"/>
              </a:ext>
            </a:extLst>
          </p:cNvPr>
          <p:cNvSpPr>
            <a:spLocks noGrp="1"/>
          </p:cNvSpPr>
          <p:nvPr>
            <p:ph type="title"/>
          </p:nvPr>
        </p:nvSpPr>
        <p:spPr>
          <a:xfrm>
            <a:off x="1030410" y="84609"/>
            <a:ext cx="10406063" cy="1263423"/>
          </a:xfrm>
        </p:spPr>
        <p:txBody>
          <a:bodyPr/>
          <a:lstStyle/>
          <a:p>
            <a:r>
              <a:rPr lang="en-US">
                <a:solidFill>
                  <a:schemeClr val="bg2"/>
                </a:solidFill>
                <a:ea typeface="Microsoft Sans Serif"/>
                <a:cs typeface="Microsoft Sans Serif"/>
              </a:rPr>
              <a:t>Gantt Chart</a:t>
            </a:r>
            <a:endParaRPr lang="en-US">
              <a:solidFill>
                <a:schemeClr val="bg2"/>
              </a:solidFill>
            </a:endParaRPr>
          </a:p>
        </p:txBody>
      </p:sp>
    </p:spTree>
    <p:extLst>
      <p:ext uri="{BB962C8B-B14F-4D97-AF65-F5344CB8AC3E}">
        <p14:creationId xmlns:p14="http://schemas.microsoft.com/office/powerpoint/2010/main" val="684995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28AB2B1-D99F-4218-ADF7-E10BA38E2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87C3BBF4-07B5-4EB8-B146-181AFFDB7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00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18" name="Rectangle 17">
            <a:extLst>
              <a:ext uri="{FF2B5EF4-FFF2-40B4-BE49-F238E27FC236}">
                <a16:creationId xmlns:a16="http://schemas.microsoft.com/office/drawing/2014/main" id="{5D2C9D40-D12D-498A-8DD1-4756164BC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98801" y="0"/>
            <a:ext cx="11293200" cy="206057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E68FA-B10F-3A10-45DC-63E97D4688CA}"/>
              </a:ext>
            </a:extLst>
          </p:cNvPr>
          <p:cNvSpPr>
            <a:spLocks noGrp="1"/>
          </p:cNvSpPr>
          <p:nvPr>
            <p:ph type="title"/>
          </p:nvPr>
        </p:nvSpPr>
        <p:spPr>
          <a:xfrm>
            <a:off x="1343025" y="324000"/>
            <a:ext cx="10406063" cy="1263423"/>
          </a:xfrm>
        </p:spPr>
        <p:txBody>
          <a:bodyPr>
            <a:normAutofit/>
          </a:bodyPr>
          <a:lstStyle/>
          <a:p>
            <a:r>
              <a:rPr lang="en-GB">
                <a:solidFill>
                  <a:schemeClr val="bg2"/>
                </a:solidFill>
              </a:rPr>
              <a:t>Owen Roberts</a:t>
            </a:r>
          </a:p>
        </p:txBody>
      </p:sp>
      <p:cxnSp>
        <p:nvCxnSpPr>
          <p:cNvPr id="20" name="Straight Connector 19">
            <a:extLst>
              <a:ext uri="{FF2B5EF4-FFF2-40B4-BE49-F238E27FC236}">
                <a16:creationId xmlns:a16="http://schemas.microsoft.com/office/drawing/2014/main" id="{F34AB790-1C05-462A-B7B9-A7D87A55DE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BB5A84F-60BF-43AE-B548-9FA20559C7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0" y="3639600"/>
            <a:ext cx="112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A60A95-8BE5-A1AC-A7F1-7D84A7F5FED6}"/>
              </a:ext>
            </a:extLst>
          </p:cNvPr>
          <p:cNvSpPr>
            <a:spLocks/>
          </p:cNvSpPr>
          <p:nvPr/>
        </p:nvSpPr>
        <p:spPr>
          <a:xfrm>
            <a:off x="1873946" y="2505075"/>
            <a:ext cx="9344220" cy="3911600"/>
          </a:xfrm>
          <a:prstGeom prst="rect">
            <a:avLst/>
          </a:prstGeom>
        </p:spPr>
        <p:txBody>
          <a:bodyPr vert="horz" lIns="0" tIns="0" rIns="0" bIns="0" rtlCol="0" anchor="t">
            <a:noAutofit/>
          </a:bodyPr>
          <a:lstStyle/>
          <a:p>
            <a:pPr marL="319405" indent="-319405" defTabSz="813816">
              <a:spcAft>
                <a:spcPts val="600"/>
              </a:spcAft>
              <a:buFont typeface="Arial"/>
              <a:buChar char="•"/>
            </a:pPr>
            <a:r>
              <a:rPr lang="en-GB" sz="1400" kern="1200">
                <a:solidFill>
                  <a:schemeClr val="tx2"/>
                </a:solidFill>
                <a:latin typeface="+mn-lt"/>
                <a:ea typeface="+mn-lt"/>
                <a:cs typeface="+mn-lt"/>
              </a:rPr>
              <a:t>Configuration of controller IO, </a:t>
            </a:r>
            <a:r>
              <a:rPr lang="en-GB" sz="1400" kern="1200" err="1">
                <a:solidFill>
                  <a:schemeClr val="tx2"/>
                </a:solidFill>
                <a:latin typeface="+mn-lt"/>
                <a:ea typeface="+mn-lt"/>
                <a:cs typeface="+mn-lt"/>
              </a:rPr>
              <a:t>CANBus</a:t>
            </a:r>
            <a:r>
              <a:rPr lang="en-GB" sz="1400" kern="1200">
                <a:solidFill>
                  <a:schemeClr val="tx2"/>
                </a:solidFill>
                <a:latin typeface="+mn-lt"/>
                <a:ea typeface="+mn-lt"/>
                <a:cs typeface="+mn-lt"/>
              </a:rPr>
              <a:t>, motor parameters &amp; vehicle drive performance parameters    </a:t>
            </a:r>
            <a:endParaRPr lang="en-US">
              <a:solidFill>
                <a:schemeClr val="tx2"/>
              </a:solidFill>
            </a:endParaRPr>
          </a:p>
          <a:p>
            <a:pPr marL="319405" indent="-319405" defTabSz="813816">
              <a:spcAft>
                <a:spcPts val="600"/>
              </a:spcAft>
              <a:buFont typeface="Arial"/>
              <a:buChar char="•"/>
            </a:pPr>
            <a:r>
              <a:rPr lang="en-GB" sz="1400" kern="1200">
                <a:solidFill>
                  <a:schemeClr val="tx2"/>
                </a:solidFill>
                <a:latin typeface="+mn-lt"/>
                <a:ea typeface="+mn-lt"/>
                <a:cs typeface="+mn-lt"/>
              </a:rPr>
              <a:t>Controller status and fault diagnosis </a:t>
            </a:r>
          </a:p>
          <a:p>
            <a:pPr marL="319405" indent="-319405" defTabSz="813816">
              <a:spcAft>
                <a:spcPts val="600"/>
              </a:spcAft>
              <a:buFont typeface="Arial"/>
              <a:buChar char="•"/>
            </a:pPr>
            <a:r>
              <a:rPr lang="en-GB" sz="1400" kern="1200">
                <a:solidFill>
                  <a:schemeClr val="tx2"/>
                </a:solidFill>
                <a:latin typeface="+mn-lt"/>
                <a:ea typeface="+mn-lt"/>
                <a:cs typeface="+mn-lt"/>
              </a:rPr>
              <a:t>Data logging of controller/motor performance on test bench or vehicle</a:t>
            </a:r>
          </a:p>
          <a:p>
            <a:pPr marL="319405" indent="-319405" defTabSz="813816">
              <a:spcAft>
                <a:spcPts val="600"/>
              </a:spcAft>
              <a:buFont typeface="Arial"/>
              <a:buChar char="•"/>
            </a:pPr>
            <a:r>
              <a:rPr lang="en-GB" sz="1400" kern="1200">
                <a:solidFill>
                  <a:schemeClr val="tx2"/>
                </a:solidFill>
                <a:latin typeface="+mn-lt"/>
                <a:ea typeface="+mn-lt"/>
                <a:cs typeface="+mn-lt"/>
              </a:rPr>
              <a:t>Lead the team</a:t>
            </a:r>
          </a:p>
          <a:p>
            <a:pPr marL="319405" indent="-319405" defTabSz="813816">
              <a:spcAft>
                <a:spcPts val="600"/>
              </a:spcAft>
              <a:buFont typeface="Arial"/>
              <a:buChar char="•"/>
            </a:pPr>
            <a:r>
              <a:rPr lang="en-GB" sz="1400">
                <a:solidFill>
                  <a:schemeClr val="tx2"/>
                </a:solidFill>
                <a:ea typeface="+mn-lt"/>
                <a:cs typeface="+mn-lt"/>
              </a:rPr>
              <a:t>CAD of Chassis</a:t>
            </a:r>
            <a:endParaRPr lang="en-GB"/>
          </a:p>
          <a:p>
            <a:pPr>
              <a:spcAft>
                <a:spcPts val="600"/>
              </a:spcAft>
            </a:pPr>
            <a:endParaRPr lang="en-GB" sz="1424">
              <a:solidFill>
                <a:srgbClr val="24393F">
                  <a:alpha val="77000"/>
                </a:srgbClr>
              </a:solidFill>
            </a:endParaRPr>
          </a:p>
          <a:p>
            <a:pPr marL="359410" indent="-359410">
              <a:spcAft>
                <a:spcPts val="600"/>
              </a:spcAft>
            </a:pPr>
            <a:endParaRPr lang="en-GB">
              <a:solidFill>
                <a:srgbClr val="24393F">
                  <a:alpha val="77000"/>
                </a:srgbClr>
              </a:solidFill>
            </a:endParaRPr>
          </a:p>
        </p:txBody>
      </p:sp>
      <p:pic>
        <p:nvPicPr>
          <p:cNvPr id="5" name="Content Placeholder 3" descr="A screenshot of a computer&#10;&#10;Description automatically generated">
            <a:extLst>
              <a:ext uri="{FF2B5EF4-FFF2-40B4-BE49-F238E27FC236}">
                <a16:creationId xmlns:a16="http://schemas.microsoft.com/office/drawing/2014/main" id="{41CC19D3-B885-4543-A199-7B87A3AEC037}"/>
              </a:ext>
            </a:extLst>
          </p:cNvPr>
          <p:cNvPicPr>
            <a:picLocks noChangeAspect="1"/>
          </p:cNvPicPr>
          <p:nvPr/>
        </p:nvPicPr>
        <p:blipFill rotWithShape="1">
          <a:blip r:embed="rId2"/>
          <a:srcRect l="35367" t="31430" r="17753" b="12315"/>
          <a:stretch/>
        </p:blipFill>
        <p:spPr>
          <a:xfrm>
            <a:off x="957536" y="3951732"/>
            <a:ext cx="4035633" cy="2700663"/>
          </a:xfrm>
          <a:prstGeom prst="rect">
            <a:avLst/>
          </a:prstGeom>
        </p:spPr>
      </p:pic>
      <p:sp>
        <p:nvSpPr>
          <p:cNvPr id="7" name="TextBox 6">
            <a:extLst>
              <a:ext uri="{FF2B5EF4-FFF2-40B4-BE49-F238E27FC236}">
                <a16:creationId xmlns:a16="http://schemas.microsoft.com/office/drawing/2014/main" id="{191CB8C2-8CE6-AA22-2FAE-E83380F0779E}"/>
              </a:ext>
            </a:extLst>
          </p:cNvPr>
          <p:cNvSpPr txBox="1"/>
          <p:nvPr/>
        </p:nvSpPr>
        <p:spPr>
          <a:xfrm>
            <a:off x="1206879" y="5811999"/>
            <a:ext cx="1665260" cy="8291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13816">
              <a:spcAft>
                <a:spcPts val="600"/>
              </a:spcAft>
            </a:pPr>
            <a:r>
              <a:rPr lang="en-GB" sz="1602" kern="1200">
                <a:solidFill>
                  <a:schemeClr val="tx1"/>
                </a:solidFill>
                <a:latin typeface="+mn-lt"/>
                <a:ea typeface="+mn-ea"/>
                <a:cs typeface="+mn-cs"/>
              </a:rPr>
              <a:t>CAD Model of Formula 750 Falcon chassis</a:t>
            </a:r>
            <a:endParaRPr lang="en-GB"/>
          </a:p>
        </p:txBody>
      </p:sp>
      <p:pic>
        <p:nvPicPr>
          <p:cNvPr id="9" name="Picture 8" descr="Image">
            <a:extLst>
              <a:ext uri="{FF2B5EF4-FFF2-40B4-BE49-F238E27FC236}">
                <a16:creationId xmlns:a16="http://schemas.microsoft.com/office/drawing/2014/main" id="{5E1BC23D-D32F-05BD-7229-01CF7D39D215}"/>
              </a:ext>
            </a:extLst>
          </p:cNvPr>
          <p:cNvPicPr>
            <a:picLocks noChangeAspect="1"/>
          </p:cNvPicPr>
          <p:nvPr/>
        </p:nvPicPr>
        <p:blipFill>
          <a:blip r:embed="rId3"/>
          <a:stretch>
            <a:fillRect/>
          </a:stretch>
        </p:blipFill>
        <p:spPr>
          <a:xfrm>
            <a:off x="5084075" y="3839129"/>
            <a:ext cx="2604935" cy="2814295"/>
          </a:xfrm>
          <a:prstGeom prst="rect">
            <a:avLst/>
          </a:prstGeom>
        </p:spPr>
      </p:pic>
    </p:spTree>
    <p:extLst>
      <p:ext uri="{BB962C8B-B14F-4D97-AF65-F5344CB8AC3E}">
        <p14:creationId xmlns:p14="http://schemas.microsoft.com/office/powerpoint/2010/main" val="2607411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50C604D9-1671-8B70-560E-2BFCE7617464}"/>
              </a:ext>
            </a:extLst>
          </p:cNvPr>
          <p:cNvSpPr>
            <a:spLocks noGrp="1"/>
          </p:cNvSpPr>
          <p:nvPr>
            <p:ph type="title"/>
          </p:nvPr>
        </p:nvSpPr>
        <p:spPr>
          <a:xfrm>
            <a:off x="1343026" y="324000"/>
            <a:ext cx="4525960" cy="6092675"/>
          </a:xfrm>
        </p:spPr>
        <p:txBody>
          <a:bodyPr anchor="t">
            <a:normAutofit/>
          </a:bodyPr>
          <a:lstStyle/>
          <a:p>
            <a:r>
              <a:rPr lang="en-US">
                <a:solidFill>
                  <a:schemeClr val="bg2"/>
                </a:solidFill>
                <a:ea typeface="Microsoft Sans Serif"/>
                <a:cs typeface="Microsoft Sans Serif"/>
              </a:rPr>
              <a:t>SEVCON Gen 4 Size 10 Motor Controller</a:t>
            </a:r>
            <a:endParaRPr lang="en-US">
              <a:solidFill>
                <a:schemeClr val="bg2"/>
              </a:solidFill>
            </a:endParaRPr>
          </a:p>
        </p:txBody>
      </p:sp>
      <p:cxnSp>
        <p:nvCxnSpPr>
          <p:cNvPr id="10" name="Straight Connector 9">
            <a:extLst>
              <a:ext uri="{FF2B5EF4-FFF2-40B4-BE49-F238E27FC236}">
                <a16:creationId xmlns:a16="http://schemas.microsoft.com/office/drawing/2014/main" id="{6A72EBA4-48F2-47F3-A59E-A5C3833032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1900" y="0"/>
            <a:ext cx="58801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ECB37D-BD42-397C-993C-FDA793FFA94C}"/>
              </a:ext>
            </a:extLst>
          </p:cNvPr>
          <p:cNvSpPr>
            <a:spLocks noGrp="1"/>
          </p:cNvSpPr>
          <p:nvPr>
            <p:ph idx="1"/>
          </p:nvPr>
        </p:nvSpPr>
        <p:spPr>
          <a:xfrm>
            <a:off x="6780214" y="352800"/>
            <a:ext cx="4968874" cy="6063875"/>
          </a:xfrm>
        </p:spPr>
        <p:txBody>
          <a:bodyPr vert="horz" lIns="0" tIns="0" rIns="0" bIns="0" rtlCol="0" anchor="t">
            <a:normAutofit/>
          </a:bodyPr>
          <a:lstStyle/>
          <a:p>
            <a:pPr marL="359410" indent="-359410"/>
            <a:r>
              <a:rPr lang="en-US">
                <a:solidFill>
                  <a:schemeClr val="tx2"/>
                </a:solidFill>
                <a:ea typeface="Microsoft Sans Serif"/>
                <a:cs typeface="Microsoft Sans Serif"/>
              </a:rPr>
              <a:t>The main function of the Gen4 Size 10 is to control the motor parameters of the EMRAX 268 motor.</a:t>
            </a:r>
            <a:endParaRPr lang="en-US">
              <a:solidFill>
                <a:schemeClr val="tx2"/>
              </a:solidFill>
            </a:endParaRPr>
          </a:p>
          <a:p>
            <a:pPr marL="359410" indent="-359410"/>
            <a:r>
              <a:rPr lang="en-US">
                <a:solidFill>
                  <a:schemeClr val="tx2"/>
                </a:solidFill>
                <a:ea typeface="Microsoft Sans Serif"/>
                <a:cs typeface="Microsoft Sans Serif"/>
              </a:rPr>
              <a:t>The parameters are configured using the SEVCON DVT software.</a:t>
            </a:r>
            <a:endParaRPr lang="en-US">
              <a:solidFill>
                <a:schemeClr val="tx2"/>
              </a:solidFill>
            </a:endParaRPr>
          </a:p>
        </p:txBody>
      </p:sp>
      <p:sp>
        <p:nvSpPr>
          <p:cNvPr id="7" name="TextBox 6">
            <a:extLst>
              <a:ext uri="{FF2B5EF4-FFF2-40B4-BE49-F238E27FC236}">
                <a16:creationId xmlns:a16="http://schemas.microsoft.com/office/drawing/2014/main" id="{149F2384-7B6C-14B0-1E06-16692C00B362}"/>
              </a:ext>
            </a:extLst>
          </p:cNvPr>
          <p:cNvSpPr txBox="1"/>
          <p:nvPr/>
        </p:nvSpPr>
        <p:spPr>
          <a:xfrm>
            <a:off x="134723" y="6138483"/>
            <a:ext cx="9037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SEVCON Gen4 Size 6</a:t>
            </a:r>
          </a:p>
        </p:txBody>
      </p:sp>
      <p:sp>
        <p:nvSpPr>
          <p:cNvPr id="9" name="TextBox 8">
            <a:extLst>
              <a:ext uri="{FF2B5EF4-FFF2-40B4-BE49-F238E27FC236}">
                <a16:creationId xmlns:a16="http://schemas.microsoft.com/office/drawing/2014/main" id="{175826F8-FEB3-BAE0-0A61-758A0A955E9C}"/>
              </a:ext>
            </a:extLst>
          </p:cNvPr>
          <p:cNvSpPr txBox="1"/>
          <p:nvPr/>
        </p:nvSpPr>
        <p:spPr>
          <a:xfrm>
            <a:off x="3187494" y="2574076"/>
            <a:ext cx="13113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48V Power Supply</a:t>
            </a:r>
          </a:p>
        </p:txBody>
      </p:sp>
      <p:sp>
        <p:nvSpPr>
          <p:cNvPr id="11" name="TextBox 10">
            <a:extLst>
              <a:ext uri="{FF2B5EF4-FFF2-40B4-BE49-F238E27FC236}">
                <a16:creationId xmlns:a16="http://schemas.microsoft.com/office/drawing/2014/main" id="{7DA52BEB-7DDE-467B-B158-527B9407D613}"/>
              </a:ext>
            </a:extLst>
          </p:cNvPr>
          <p:cNvSpPr txBox="1"/>
          <p:nvPr/>
        </p:nvSpPr>
        <p:spPr>
          <a:xfrm>
            <a:off x="36349" y="5083177"/>
            <a:ext cx="13113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Contactor</a:t>
            </a:r>
          </a:p>
          <a:p>
            <a:r>
              <a:rPr lang="en-US" sz="1200">
                <a:solidFill>
                  <a:schemeClr val="bg2">
                    <a:lumMod val="90000"/>
                  </a:schemeClr>
                </a:solidFill>
              </a:rPr>
              <a:t>Solenoid</a:t>
            </a:r>
          </a:p>
        </p:txBody>
      </p:sp>
      <p:sp>
        <p:nvSpPr>
          <p:cNvPr id="14" name="Rectangle 13">
            <a:extLst>
              <a:ext uri="{FF2B5EF4-FFF2-40B4-BE49-F238E27FC236}">
                <a16:creationId xmlns:a16="http://schemas.microsoft.com/office/drawing/2014/main" id="{D742B561-38B4-63F4-AAB8-8FB77E3EFEBA}"/>
              </a:ext>
            </a:extLst>
          </p:cNvPr>
          <p:cNvSpPr/>
          <p:nvPr/>
        </p:nvSpPr>
        <p:spPr>
          <a:xfrm>
            <a:off x="5431464" y="2932813"/>
            <a:ext cx="6760534" cy="3925186"/>
          </a:xfrm>
          <a:prstGeom prst="rect">
            <a:avLst/>
          </a:prstGeom>
          <a:solidFill>
            <a:srgbClr val="2439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4C455B62-F2F1-261F-8C2B-E4A9372D01F2}"/>
              </a:ext>
            </a:extLst>
          </p:cNvPr>
          <p:cNvSpPr txBox="1"/>
          <p:nvPr/>
        </p:nvSpPr>
        <p:spPr>
          <a:xfrm>
            <a:off x="9666311" y="4101027"/>
            <a:ext cx="13113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DVT Configuration Software</a:t>
            </a:r>
          </a:p>
        </p:txBody>
      </p:sp>
      <p:sp>
        <p:nvSpPr>
          <p:cNvPr id="15" name="TextBox 14">
            <a:extLst>
              <a:ext uri="{FF2B5EF4-FFF2-40B4-BE49-F238E27FC236}">
                <a16:creationId xmlns:a16="http://schemas.microsoft.com/office/drawing/2014/main" id="{22103288-242B-A3AF-2250-6C0BEB21A941}"/>
              </a:ext>
            </a:extLst>
          </p:cNvPr>
          <p:cNvSpPr txBox="1"/>
          <p:nvPr/>
        </p:nvSpPr>
        <p:spPr>
          <a:xfrm>
            <a:off x="5261978" y="2528638"/>
            <a:ext cx="13113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IXXAT-USB CAN Adapter</a:t>
            </a:r>
          </a:p>
        </p:txBody>
      </p:sp>
      <p:pic>
        <p:nvPicPr>
          <p:cNvPr id="4" name="Picture 3" descr="Image">
            <a:extLst>
              <a:ext uri="{FF2B5EF4-FFF2-40B4-BE49-F238E27FC236}">
                <a16:creationId xmlns:a16="http://schemas.microsoft.com/office/drawing/2014/main" id="{821DFB8C-D7E4-505D-5941-CA97CA7EE3E3}"/>
              </a:ext>
            </a:extLst>
          </p:cNvPr>
          <p:cNvPicPr>
            <a:picLocks noChangeAspect="1"/>
          </p:cNvPicPr>
          <p:nvPr/>
        </p:nvPicPr>
        <p:blipFill rotWithShape="1">
          <a:blip r:embed="rId2"/>
          <a:srcRect t="23291" r="191" b="12438"/>
          <a:stretch/>
        </p:blipFill>
        <p:spPr>
          <a:xfrm>
            <a:off x="1207477" y="2986453"/>
            <a:ext cx="7872048" cy="3816000"/>
          </a:xfrm>
          <a:prstGeom prst="rect">
            <a:avLst/>
          </a:prstGeom>
        </p:spPr>
      </p:pic>
      <p:cxnSp>
        <p:nvCxnSpPr>
          <p:cNvPr id="22" name="Straight Arrow Connector 21">
            <a:extLst>
              <a:ext uri="{FF2B5EF4-FFF2-40B4-BE49-F238E27FC236}">
                <a16:creationId xmlns:a16="http://schemas.microsoft.com/office/drawing/2014/main" id="{5DA9DC10-B8A1-DF50-EAA4-16FCB7FE0589}"/>
              </a:ext>
            </a:extLst>
          </p:cNvPr>
          <p:cNvCxnSpPr>
            <a:cxnSpLocks/>
          </p:cNvCxnSpPr>
          <p:nvPr/>
        </p:nvCxnSpPr>
        <p:spPr>
          <a:xfrm>
            <a:off x="748221" y="4762238"/>
            <a:ext cx="922125" cy="1063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E93A0D1-506E-0825-8E6B-55EAFCA4CA83}"/>
              </a:ext>
            </a:extLst>
          </p:cNvPr>
          <p:cNvCxnSpPr/>
          <p:nvPr/>
        </p:nvCxnSpPr>
        <p:spPr>
          <a:xfrm>
            <a:off x="3655362" y="2993099"/>
            <a:ext cx="45167" cy="77854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DC44ED8-8F52-8F84-445E-FDBAEB79FDB6}"/>
              </a:ext>
            </a:extLst>
          </p:cNvPr>
          <p:cNvCxnSpPr>
            <a:cxnSpLocks/>
          </p:cNvCxnSpPr>
          <p:nvPr/>
        </p:nvCxnSpPr>
        <p:spPr>
          <a:xfrm flipV="1">
            <a:off x="846822" y="5402192"/>
            <a:ext cx="1506689" cy="109283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84BB9E1-E106-2912-DE22-569B229733D8}"/>
              </a:ext>
            </a:extLst>
          </p:cNvPr>
          <p:cNvCxnSpPr>
            <a:cxnSpLocks/>
          </p:cNvCxnSpPr>
          <p:nvPr/>
        </p:nvCxnSpPr>
        <p:spPr>
          <a:xfrm>
            <a:off x="898849" y="5230933"/>
            <a:ext cx="3403511" cy="24259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62EBA0B-6E9E-36D1-4333-58736CDA3027}"/>
              </a:ext>
            </a:extLst>
          </p:cNvPr>
          <p:cNvCxnSpPr>
            <a:cxnSpLocks/>
          </p:cNvCxnSpPr>
          <p:nvPr/>
        </p:nvCxnSpPr>
        <p:spPr>
          <a:xfrm>
            <a:off x="6049277" y="2944252"/>
            <a:ext cx="275085" cy="17506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A2CA7F0-11FB-F73D-5664-4764BDF5DB61}"/>
              </a:ext>
            </a:extLst>
          </p:cNvPr>
          <p:cNvSpPr txBox="1"/>
          <p:nvPr/>
        </p:nvSpPr>
        <p:spPr>
          <a:xfrm>
            <a:off x="122229" y="4486120"/>
            <a:ext cx="9126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lumMod val="90000"/>
                  </a:schemeClr>
                </a:solidFill>
              </a:rPr>
              <a:t>ME1507 Motor</a:t>
            </a:r>
          </a:p>
        </p:txBody>
      </p:sp>
      <p:cxnSp>
        <p:nvCxnSpPr>
          <p:cNvPr id="18" name="Straight Arrow Connector 17">
            <a:extLst>
              <a:ext uri="{FF2B5EF4-FFF2-40B4-BE49-F238E27FC236}">
                <a16:creationId xmlns:a16="http://schemas.microsoft.com/office/drawing/2014/main" id="{CD23892B-F938-600F-611E-D2EF81A38B39}"/>
              </a:ext>
            </a:extLst>
          </p:cNvPr>
          <p:cNvCxnSpPr>
            <a:cxnSpLocks/>
          </p:cNvCxnSpPr>
          <p:nvPr/>
        </p:nvCxnSpPr>
        <p:spPr>
          <a:xfrm flipH="1">
            <a:off x="8922523" y="4435082"/>
            <a:ext cx="786809" cy="22328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0077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DC8AAB-DCD7-C292-F3AB-CAAE55B9B514}"/>
              </a:ext>
            </a:extLst>
          </p:cNvPr>
          <p:cNvSpPr/>
          <p:nvPr/>
        </p:nvSpPr>
        <p:spPr>
          <a:xfrm>
            <a:off x="540488" y="3641650"/>
            <a:ext cx="11651512" cy="3215119"/>
          </a:xfrm>
          <a:prstGeom prst="rect">
            <a:avLst/>
          </a:prstGeom>
          <a:solidFill>
            <a:srgbClr val="2439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B7A480D-7053-4BEB-9FD1-08295EEFE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99999" y="1"/>
            <a:ext cx="11291983" cy="36379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8F30F-8DD8-CC81-8757-7F433761A0FB}"/>
              </a:ext>
            </a:extLst>
          </p:cNvPr>
          <p:cNvSpPr>
            <a:spLocks noGrp="1"/>
          </p:cNvSpPr>
          <p:nvPr>
            <p:ph type="title"/>
          </p:nvPr>
        </p:nvSpPr>
        <p:spPr>
          <a:xfrm>
            <a:off x="950252" y="1506274"/>
            <a:ext cx="3453844" cy="2889100"/>
          </a:xfrm>
        </p:spPr>
        <p:txBody>
          <a:bodyPr anchor="t">
            <a:normAutofit/>
          </a:bodyPr>
          <a:lstStyle/>
          <a:p>
            <a:r>
              <a:rPr lang="en-US" sz="3600">
                <a:solidFill>
                  <a:schemeClr val="bg2"/>
                </a:solidFill>
                <a:ea typeface="Microsoft Sans Serif"/>
                <a:cs typeface="Microsoft Sans Serif"/>
              </a:rPr>
              <a:t>Vehicle Performance Configuration</a:t>
            </a:r>
            <a:endParaRPr lang="en-US" sz="4400">
              <a:solidFill>
                <a:schemeClr val="bg2"/>
              </a:solidFill>
            </a:endParaRPr>
          </a:p>
        </p:txBody>
      </p:sp>
      <p:sp>
        <p:nvSpPr>
          <p:cNvPr id="3" name="Content Placeholder 2">
            <a:extLst>
              <a:ext uri="{FF2B5EF4-FFF2-40B4-BE49-F238E27FC236}">
                <a16:creationId xmlns:a16="http://schemas.microsoft.com/office/drawing/2014/main" id="{4C7CB206-CF5F-C08E-4E08-A26F5EBD0AFB}"/>
              </a:ext>
            </a:extLst>
          </p:cNvPr>
          <p:cNvSpPr>
            <a:spLocks noGrp="1"/>
          </p:cNvSpPr>
          <p:nvPr>
            <p:ph idx="1"/>
          </p:nvPr>
        </p:nvSpPr>
        <p:spPr>
          <a:xfrm>
            <a:off x="3962586" y="281916"/>
            <a:ext cx="4968874" cy="2860301"/>
          </a:xfrm>
        </p:spPr>
        <p:txBody>
          <a:bodyPr vert="horz" lIns="0" tIns="0" rIns="0" bIns="0" rtlCol="0" anchor="t">
            <a:normAutofit/>
          </a:bodyPr>
          <a:lstStyle/>
          <a:p>
            <a:pPr marL="0" indent="0">
              <a:lnSpc>
                <a:spcPct val="110000"/>
              </a:lnSpc>
              <a:buNone/>
            </a:pPr>
            <a:r>
              <a:rPr lang="en-US" sz="1600">
                <a:solidFill>
                  <a:schemeClr val="bg2"/>
                </a:solidFill>
                <a:latin typeface="+mj-lt"/>
                <a:ea typeface="Microsoft Sans Serif"/>
                <a:cs typeface="Microsoft Sans Serif"/>
              </a:rPr>
              <a:t>Torque mode / Speed mode Mapping </a:t>
            </a:r>
            <a:endParaRPr lang="en-US">
              <a:solidFill>
                <a:schemeClr val="bg2"/>
              </a:solidFill>
            </a:endParaRPr>
          </a:p>
          <a:p>
            <a:pPr marL="359410" indent="-359410">
              <a:lnSpc>
                <a:spcPct val="110000"/>
              </a:lnSpc>
            </a:pPr>
            <a:endParaRPr lang="en-US" sz="1300">
              <a:solidFill>
                <a:schemeClr val="bg2">
                  <a:alpha val="71000"/>
                </a:schemeClr>
              </a:solidFill>
            </a:endParaRPr>
          </a:p>
        </p:txBody>
      </p:sp>
      <p:cxnSp>
        <p:nvCxnSpPr>
          <p:cNvPr id="16" name="Straight Connector 15">
            <a:extLst>
              <a:ext uri="{FF2B5EF4-FFF2-40B4-BE49-F238E27FC236}">
                <a16:creationId xmlns:a16="http://schemas.microsoft.com/office/drawing/2014/main" id="{974E2B8C-26B7-4C65-A637-288CD52944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14665BC-F70E-15A3-0204-16858966A94C}"/>
              </a:ext>
            </a:extLst>
          </p:cNvPr>
          <p:cNvPicPr>
            <a:picLocks noChangeAspect="1"/>
          </p:cNvPicPr>
          <p:nvPr/>
        </p:nvPicPr>
        <p:blipFill rotWithShape="1">
          <a:blip r:embed="rId2"/>
          <a:srcRect l="-40" t="76" r="-38" b="7176"/>
          <a:stretch/>
        </p:blipFill>
        <p:spPr>
          <a:xfrm>
            <a:off x="898769" y="3643623"/>
            <a:ext cx="5650394" cy="2888958"/>
          </a:xfrm>
          <a:custGeom>
            <a:avLst/>
            <a:gdLst/>
            <a:ahLst/>
            <a:cxnLst/>
            <a:rect l="l" t="t" r="r" b="b"/>
            <a:pathLst>
              <a:path w="7212125" h="3218400">
                <a:moveTo>
                  <a:pt x="0" y="0"/>
                </a:moveTo>
                <a:lnTo>
                  <a:pt x="7212125" y="0"/>
                </a:lnTo>
                <a:lnTo>
                  <a:pt x="7212125" y="3218400"/>
                </a:lnTo>
                <a:lnTo>
                  <a:pt x="0" y="3218400"/>
                </a:lnTo>
                <a:close/>
              </a:path>
            </a:pathLst>
          </a:custGeom>
        </p:spPr>
      </p:pic>
      <p:cxnSp>
        <p:nvCxnSpPr>
          <p:cNvPr id="18" name="Straight Connector 17">
            <a:extLst>
              <a:ext uri="{FF2B5EF4-FFF2-40B4-BE49-F238E27FC236}">
                <a16:creationId xmlns:a16="http://schemas.microsoft.com/office/drawing/2014/main" id="{56785FBE-1FF0-465F-A9C9-9505E46551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08039" y="3639600"/>
            <a:ext cx="4086" cy="321977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graph of a voltage&#10;&#10;Description automatically generated">
            <a:extLst>
              <a:ext uri="{FF2B5EF4-FFF2-40B4-BE49-F238E27FC236}">
                <a16:creationId xmlns:a16="http://schemas.microsoft.com/office/drawing/2014/main" id="{F8CA14D2-8727-2FB1-045B-C7ADB5473178}"/>
              </a:ext>
            </a:extLst>
          </p:cNvPr>
          <p:cNvPicPr>
            <a:picLocks noChangeAspect="1"/>
          </p:cNvPicPr>
          <p:nvPr/>
        </p:nvPicPr>
        <p:blipFill>
          <a:blip r:embed="rId3"/>
          <a:stretch>
            <a:fillRect/>
          </a:stretch>
        </p:blipFill>
        <p:spPr>
          <a:xfrm>
            <a:off x="6862391" y="3643623"/>
            <a:ext cx="4893938" cy="2924476"/>
          </a:xfrm>
          <a:custGeom>
            <a:avLst/>
            <a:gdLst/>
            <a:ahLst/>
            <a:cxnLst/>
            <a:rect l="l" t="t" r="r" b="b"/>
            <a:pathLst>
              <a:path w="4082400" h="3218400">
                <a:moveTo>
                  <a:pt x="0" y="0"/>
                </a:moveTo>
                <a:lnTo>
                  <a:pt x="4082400" y="0"/>
                </a:lnTo>
                <a:lnTo>
                  <a:pt x="4082400" y="3218400"/>
                </a:lnTo>
                <a:lnTo>
                  <a:pt x="0" y="3218400"/>
                </a:lnTo>
                <a:close/>
              </a:path>
            </a:pathLst>
          </a:custGeom>
        </p:spPr>
      </p:pic>
      <p:sp>
        <p:nvSpPr>
          <p:cNvPr id="6" name="TextBox 5">
            <a:extLst>
              <a:ext uri="{FF2B5EF4-FFF2-40B4-BE49-F238E27FC236}">
                <a16:creationId xmlns:a16="http://schemas.microsoft.com/office/drawing/2014/main" id="{49904AE2-D92E-DEFE-1DCC-1F3AA595182A}"/>
              </a:ext>
            </a:extLst>
          </p:cNvPr>
          <p:cNvSpPr txBox="1"/>
          <p:nvPr/>
        </p:nvSpPr>
        <p:spPr>
          <a:xfrm>
            <a:off x="801077" y="3302000"/>
            <a:ext cx="49529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2"/>
                </a:solidFill>
                <a:latin typeface="+mj-lt"/>
                <a:ea typeface="Microsoft Sans Serif"/>
                <a:cs typeface="Microsoft Sans Serif"/>
              </a:rPr>
              <a:t>Torque mode acceleration/deceleration</a:t>
            </a:r>
          </a:p>
        </p:txBody>
      </p:sp>
      <p:sp>
        <p:nvSpPr>
          <p:cNvPr id="7" name="TextBox 6">
            <a:extLst>
              <a:ext uri="{FF2B5EF4-FFF2-40B4-BE49-F238E27FC236}">
                <a16:creationId xmlns:a16="http://schemas.microsoft.com/office/drawing/2014/main" id="{569B96AF-6BD4-0693-E427-19108E694F36}"/>
              </a:ext>
            </a:extLst>
          </p:cNvPr>
          <p:cNvSpPr txBox="1"/>
          <p:nvPr/>
        </p:nvSpPr>
        <p:spPr>
          <a:xfrm>
            <a:off x="7043614" y="3370384"/>
            <a:ext cx="375138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2"/>
                </a:solidFill>
                <a:latin typeface="+mj-lt"/>
                <a:ea typeface="Microsoft Sans Serif"/>
                <a:cs typeface="Microsoft Sans Serif"/>
              </a:rPr>
              <a:t>Throttle Input Characteristics</a:t>
            </a:r>
          </a:p>
        </p:txBody>
      </p:sp>
      <p:pic>
        <p:nvPicPr>
          <p:cNvPr id="8" name="Picture 7" descr="A screenshot of a computer&#10;&#10;Description automatically generated">
            <a:extLst>
              <a:ext uri="{FF2B5EF4-FFF2-40B4-BE49-F238E27FC236}">
                <a16:creationId xmlns:a16="http://schemas.microsoft.com/office/drawing/2014/main" id="{3510F798-FCE2-CCCD-6DA2-81054FA78EAA}"/>
              </a:ext>
            </a:extLst>
          </p:cNvPr>
          <p:cNvPicPr>
            <a:picLocks noChangeAspect="1"/>
          </p:cNvPicPr>
          <p:nvPr/>
        </p:nvPicPr>
        <p:blipFill>
          <a:blip r:embed="rId4"/>
          <a:stretch>
            <a:fillRect/>
          </a:stretch>
        </p:blipFill>
        <p:spPr>
          <a:xfrm>
            <a:off x="3958311" y="546932"/>
            <a:ext cx="3993661" cy="2650022"/>
          </a:xfrm>
          <a:prstGeom prst="rect">
            <a:avLst/>
          </a:prstGeom>
        </p:spPr>
      </p:pic>
      <p:pic>
        <p:nvPicPr>
          <p:cNvPr id="9" name="Picture 8" descr="A diagram of a curve&#10;&#10;Description automatically generated">
            <a:extLst>
              <a:ext uri="{FF2B5EF4-FFF2-40B4-BE49-F238E27FC236}">
                <a16:creationId xmlns:a16="http://schemas.microsoft.com/office/drawing/2014/main" id="{F095765E-1F88-23F4-5293-F24ADD589A6E}"/>
              </a:ext>
            </a:extLst>
          </p:cNvPr>
          <p:cNvPicPr>
            <a:picLocks noChangeAspect="1"/>
          </p:cNvPicPr>
          <p:nvPr/>
        </p:nvPicPr>
        <p:blipFill>
          <a:blip r:embed="rId5"/>
          <a:stretch>
            <a:fillRect/>
          </a:stretch>
        </p:blipFill>
        <p:spPr>
          <a:xfrm>
            <a:off x="8109098" y="544895"/>
            <a:ext cx="3983665" cy="2640465"/>
          </a:xfrm>
          <a:prstGeom prst="rect">
            <a:avLst/>
          </a:prstGeom>
        </p:spPr>
      </p:pic>
      <p:sp>
        <p:nvSpPr>
          <p:cNvPr id="11" name="Rectangle 10">
            <a:extLst>
              <a:ext uri="{FF2B5EF4-FFF2-40B4-BE49-F238E27FC236}">
                <a16:creationId xmlns:a16="http://schemas.microsoft.com/office/drawing/2014/main" id="{AF27A10B-C340-33B0-8BCA-5B47CBBBFBC2}"/>
              </a:ext>
            </a:extLst>
          </p:cNvPr>
          <p:cNvSpPr/>
          <p:nvPr/>
        </p:nvSpPr>
        <p:spPr>
          <a:xfrm>
            <a:off x="897161" y="1504123"/>
            <a:ext cx="2938801" cy="1637031"/>
          </a:xfrm>
          <a:prstGeom prst="rect">
            <a:avLst/>
          </a:prstGeom>
          <a:noFill/>
          <a:ln w="12700">
            <a:solidFill>
              <a:srgbClr val="E8E8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86941A9-E060-CF91-DE68-D634359D2522}"/>
              </a:ext>
            </a:extLst>
          </p:cNvPr>
          <p:cNvSpPr txBox="1"/>
          <p:nvPr/>
        </p:nvSpPr>
        <p:spPr>
          <a:xfrm>
            <a:off x="8018265" y="251500"/>
            <a:ext cx="375138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2"/>
                </a:solidFill>
                <a:latin typeface="+mj-lt"/>
                <a:ea typeface="Microsoft Sans Serif"/>
                <a:cs typeface="Microsoft Sans Serif"/>
              </a:rPr>
              <a:t>Smoothing Output Torque</a:t>
            </a:r>
          </a:p>
        </p:txBody>
      </p:sp>
      <p:sp>
        <p:nvSpPr>
          <p:cNvPr id="19" name="Title 1">
            <a:extLst>
              <a:ext uri="{FF2B5EF4-FFF2-40B4-BE49-F238E27FC236}">
                <a16:creationId xmlns:a16="http://schemas.microsoft.com/office/drawing/2014/main" id="{D21DA274-8161-B02F-9061-11AC624A2B09}"/>
              </a:ext>
            </a:extLst>
          </p:cNvPr>
          <p:cNvSpPr txBox="1">
            <a:spLocks/>
          </p:cNvSpPr>
          <p:nvPr/>
        </p:nvSpPr>
        <p:spPr>
          <a:xfrm>
            <a:off x="948192" y="299430"/>
            <a:ext cx="3453844" cy="2889100"/>
          </a:xfrm>
          <a:prstGeom prst="rect">
            <a:avLst/>
          </a:prstGeom>
        </p:spPr>
        <p:txBody>
          <a:bodyPr vert="horz" wrap="square" lIns="0" tIns="0" rIns="0" bIns="0" rtlCol="0" anchor="t" anchorCtr="0">
            <a:normAutofit/>
          </a:bodyPr>
          <a:lst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a:lstStyle>
          <a:p>
            <a:r>
              <a:rPr lang="en-US" sz="3600">
                <a:solidFill>
                  <a:schemeClr val="bg2"/>
                </a:solidFill>
                <a:ea typeface="Microsoft Sans Serif"/>
                <a:cs typeface="Microsoft Sans Serif"/>
              </a:rPr>
              <a:t>Next Steps...</a:t>
            </a:r>
            <a:endParaRPr lang="en-US"/>
          </a:p>
        </p:txBody>
      </p:sp>
      <p:sp>
        <p:nvSpPr>
          <p:cNvPr id="22" name="Rectangle 21">
            <a:extLst>
              <a:ext uri="{FF2B5EF4-FFF2-40B4-BE49-F238E27FC236}">
                <a16:creationId xmlns:a16="http://schemas.microsoft.com/office/drawing/2014/main" id="{699E7AEB-75D9-9DEE-F087-3726FE250CF5}"/>
              </a:ext>
            </a:extLst>
          </p:cNvPr>
          <p:cNvSpPr/>
          <p:nvPr/>
        </p:nvSpPr>
        <p:spPr>
          <a:xfrm>
            <a:off x="897161" y="247853"/>
            <a:ext cx="2784341" cy="710275"/>
          </a:xfrm>
          <a:prstGeom prst="rect">
            <a:avLst/>
          </a:prstGeom>
          <a:noFill/>
          <a:ln w="12700">
            <a:solidFill>
              <a:srgbClr val="E8E8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A4BA327B-89DD-0F52-102E-E4F506BA2271}"/>
              </a:ext>
            </a:extLst>
          </p:cNvPr>
          <p:cNvSpPr txBox="1"/>
          <p:nvPr/>
        </p:nvSpPr>
        <p:spPr>
          <a:xfrm>
            <a:off x="1058562" y="6567616"/>
            <a:ext cx="93643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2"/>
                </a:solidFill>
              </a:rPr>
              <a:t>All images from: </a:t>
            </a:r>
            <a:r>
              <a:rPr lang="en-GB" sz="1200">
                <a:solidFill>
                  <a:schemeClr val="bg2"/>
                </a:solidFill>
                <a:latin typeface="Segoe UI"/>
                <a:cs typeface="Segoe UI"/>
                <a:hlinkClick r:id="rId6">
                  <a:extLst>
                    <a:ext uri="{A12FA001-AC4F-418D-AE19-62706E023703}">
                      <ahyp:hlinkClr xmlns:ahyp="http://schemas.microsoft.com/office/drawing/2018/hyperlinkcolor" val="tx"/>
                    </a:ext>
                  </a:extLst>
                </a:hlinkClick>
              </a:rPr>
              <a:t>https://electricdriveengineering.com.au/wp-content/uploads/2021/10/DVT-Manual-V1.4.pdf</a:t>
            </a:r>
            <a:r>
              <a:rPr lang="en-GB" sz="1200">
                <a:solidFill>
                  <a:schemeClr val="bg2"/>
                </a:solidFill>
                <a:latin typeface="Segoe UI"/>
                <a:cs typeface="Segoe UI"/>
              </a:rPr>
              <a:t>.</a:t>
            </a:r>
            <a:endParaRPr lang="en-US">
              <a:solidFill>
                <a:schemeClr val="bg2"/>
              </a:solidFill>
            </a:endParaRPr>
          </a:p>
        </p:txBody>
      </p:sp>
    </p:spTree>
    <p:extLst>
      <p:ext uri="{BB962C8B-B14F-4D97-AF65-F5344CB8AC3E}">
        <p14:creationId xmlns:p14="http://schemas.microsoft.com/office/powerpoint/2010/main" val="1711105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EF099B5-BAEA-4A20-8488-A0A5F0C82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8F30F-8DD8-CC81-8757-7F433761A0FB}"/>
              </a:ext>
            </a:extLst>
          </p:cNvPr>
          <p:cNvSpPr>
            <a:spLocks noGrp="1"/>
          </p:cNvSpPr>
          <p:nvPr>
            <p:ph type="title"/>
          </p:nvPr>
        </p:nvSpPr>
        <p:spPr>
          <a:xfrm>
            <a:off x="1343025" y="360001"/>
            <a:ext cx="2725737" cy="2854800"/>
          </a:xfrm>
        </p:spPr>
        <p:txBody>
          <a:bodyPr vert="horz" lIns="0" tIns="0" rIns="0" bIns="0" rtlCol="0" anchor="t" anchorCtr="0">
            <a:normAutofit/>
          </a:bodyPr>
          <a:lstStyle/>
          <a:p>
            <a:r>
              <a:rPr lang="en-GB" sz="2400">
                <a:solidFill>
                  <a:schemeClr val="bg2"/>
                </a:solidFill>
                <a:ea typeface="+mj-lt"/>
                <a:cs typeface="+mj-lt"/>
              </a:rPr>
              <a:t>Data logging of controller/motor performance</a:t>
            </a:r>
            <a:endParaRPr lang="en-GB" sz="2400">
              <a:solidFill>
                <a:schemeClr val="bg2"/>
              </a:solidFill>
            </a:endParaRPr>
          </a:p>
        </p:txBody>
      </p:sp>
      <p:cxnSp>
        <p:nvCxnSpPr>
          <p:cNvPr id="44" name="Straight Connector 43">
            <a:extLst>
              <a:ext uri="{FF2B5EF4-FFF2-40B4-BE49-F238E27FC236}">
                <a16:creationId xmlns:a16="http://schemas.microsoft.com/office/drawing/2014/main" id="{E319365C-02DA-4B2B-8177-5500163F3B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0323B95-7B69-4BC0-9E82-B6B0409CC7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0" y="3639600"/>
            <a:ext cx="3612875"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a computer&#10;&#10;Description automatically generated">
            <a:extLst>
              <a:ext uri="{FF2B5EF4-FFF2-40B4-BE49-F238E27FC236}">
                <a16:creationId xmlns:a16="http://schemas.microsoft.com/office/drawing/2014/main" id="{87B1F1DF-C9E3-6943-30A3-2842ED3ED2B4}"/>
              </a:ext>
            </a:extLst>
          </p:cNvPr>
          <p:cNvPicPr>
            <a:picLocks noChangeAspect="1"/>
          </p:cNvPicPr>
          <p:nvPr/>
        </p:nvPicPr>
        <p:blipFill>
          <a:blip r:embed="rId2"/>
          <a:stretch>
            <a:fillRect/>
          </a:stretch>
        </p:blipFill>
        <p:spPr>
          <a:xfrm>
            <a:off x="895854" y="1498668"/>
            <a:ext cx="3619857" cy="3911776"/>
          </a:xfrm>
          <a:custGeom>
            <a:avLst/>
            <a:gdLst/>
            <a:ahLst/>
            <a:cxnLst/>
            <a:rect l="l" t="t" r="r" b="b"/>
            <a:pathLst>
              <a:path w="3612362" h="3218400">
                <a:moveTo>
                  <a:pt x="0" y="0"/>
                </a:moveTo>
                <a:lnTo>
                  <a:pt x="3612362" y="0"/>
                </a:lnTo>
                <a:lnTo>
                  <a:pt x="3612362" y="3218400"/>
                </a:lnTo>
                <a:lnTo>
                  <a:pt x="0" y="3218400"/>
                </a:lnTo>
                <a:close/>
              </a:path>
            </a:pathLst>
          </a:custGeom>
        </p:spPr>
      </p:pic>
      <p:sp>
        <p:nvSpPr>
          <p:cNvPr id="3" name="Content Placeholder 2">
            <a:extLst>
              <a:ext uri="{FF2B5EF4-FFF2-40B4-BE49-F238E27FC236}">
                <a16:creationId xmlns:a16="http://schemas.microsoft.com/office/drawing/2014/main" id="{4C7CB206-CF5F-C08E-4E08-A26F5EBD0AFB}"/>
              </a:ext>
            </a:extLst>
          </p:cNvPr>
          <p:cNvSpPr>
            <a:spLocks noGrp="1"/>
          </p:cNvSpPr>
          <p:nvPr>
            <p:ph idx="1"/>
          </p:nvPr>
        </p:nvSpPr>
        <p:spPr>
          <a:xfrm>
            <a:off x="4979988" y="338400"/>
            <a:ext cx="6769100" cy="6063875"/>
          </a:xfrm>
        </p:spPr>
        <p:txBody>
          <a:bodyPr vert="horz" lIns="0" tIns="0" rIns="0" bIns="0" rtlCol="0" anchor="t">
            <a:normAutofit/>
          </a:bodyPr>
          <a:lstStyle/>
          <a:p>
            <a:pPr marL="0" indent="0">
              <a:buNone/>
            </a:pPr>
            <a:r>
              <a:rPr lang="en-US" sz="3200">
                <a:solidFill>
                  <a:schemeClr val="tx2"/>
                </a:solidFill>
                <a:ea typeface="Microsoft Sans Serif"/>
                <a:cs typeface="Microsoft Sans Serif"/>
              </a:rPr>
              <a:t>Using the 'Trace' function of DVT allows real time monitoring of the following parameters:</a:t>
            </a:r>
            <a:endParaRPr lang="en-US" sz="3200">
              <a:solidFill>
                <a:schemeClr val="tx2"/>
              </a:solidFill>
            </a:endParaRPr>
          </a:p>
          <a:p>
            <a:pPr marL="359410" indent="-359410"/>
            <a:r>
              <a:rPr lang="en-US" sz="3200">
                <a:solidFill>
                  <a:schemeClr val="tx2"/>
                </a:solidFill>
                <a:ea typeface="Microsoft Sans Serif"/>
                <a:cs typeface="Microsoft Sans Serif"/>
              </a:rPr>
              <a:t>Battery Voltage</a:t>
            </a:r>
            <a:endParaRPr lang="en-US" sz="3200">
              <a:solidFill>
                <a:schemeClr val="tx2"/>
              </a:solidFill>
            </a:endParaRPr>
          </a:p>
          <a:p>
            <a:pPr marL="359410" indent="-359410"/>
            <a:r>
              <a:rPr lang="en-US" sz="3200">
                <a:solidFill>
                  <a:schemeClr val="tx2"/>
                </a:solidFill>
                <a:ea typeface="Microsoft Sans Serif"/>
                <a:cs typeface="Microsoft Sans Serif"/>
              </a:rPr>
              <a:t>Capacitor Voltage</a:t>
            </a:r>
            <a:endParaRPr lang="en-US" sz="3200">
              <a:solidFill>
                <a:schemeClr val="tx2"/>
              </a:solidFill>
            </a:endParaRPr>
          </a:p>
          <a:p>
            <a:pPr marL="359410" indent="-359410"/>
            <a:r>
              <a:rPr lang="en-US" sz="3200">
                <a:solidFill>
                  <a:schemeClr val="tx2"/>
                </a:solidFill>
                <a:ea typeface="Microsoft Sans Serif"/>
                <a:cs typeface="Microsoft Sans Serif"/>
              </a:rPr>
              <a:t>Motor Current</a:t>
            </a:r>
          </a:p>
          <a:p>
            <a:pPr marL="359410" indent="-359410"/>
            <a:r>
              <a:rPr lang="en-US" sz="3200">
                <a:solidFill>
                  <a:schemeClr val="tx2"/>
                </a:solidFill>
                <a:ea typeface="Microsoft Sans Serif"/>
                <a:cs typeface="Microsoft Sans Serif"/>
              </a:rPr>
              <a:t>Motor Speed</a:t>
            </a:r>
          </a:p>
          <a:p>
            <a:pPr marL="359410" indent="-359410"/>
            <a:r>
              <a:rPr lang="en-US" sz="3200">
                <a:solidFill>
                  <a:schemeClr val="tx2"/>
                </a:solidFill>
                <a:ea typeface="Microsoft Sans Serif"/>
                <a:cs typeface="Microsoft Sans Serif"/>
              </a:rPr>
              <a:t>Controller Temperature</a:t>
            </a:r>
          </a:p>
          <a:p>
            <a:pPr marL="359410" indent="-359410"/>
            <a:endParaRPr lang="en-US" sz="4600">
              <a:solidFill>
                <a:schemeClr val="tx2"/>
              </a:solidFill>
            </a:endParaRPr>
          </a:p>
        </p:txBody>
      </p:sp>
      <p:sp>
        <p:nvSpPr>
          <p:cNvPr id="5" name="TextBox 4">
            <a:extLst>
              <a:ext uri="{FF2B5EF4-FFF2-40B4-BE49-F238E27FC236}">
                <a16:creationId xmlns:a16="http://schemas.microsoft.com/office/drawing/2014/main" id="{892C53ED-3FB1-5501-4632-AA08507382B6}"/>
              </a:ext>
            </a:extLst>
          </p:cNvPr>
          <p:cNvSpPr txBox="1"/>
          <p:nvPr/>
        </p:nvSpPr>
        <p:spPr>
          <a:xfrm>
            <a:off x="883508" y="546580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2"/>
                </a:solidFill>
                <a:latin typeface="Arial"/>
                <a:cs typeface="Segoe UI"/>
              </a:rPr>
              <a:t> </a:t>
            </a:r>
            <a:r>
              <a:rPr lang="en-GB" sz="1200" u="sng">
                <a:solidFill>
                  <a:schemeClr val="bg2"/>
                </a:solidFill>
                <a:latin typeface="Arial"/>
                <a:cs typeface="Segoe UI"/>
                <a:hlinkClick r:id="rId3">
                  <a:extLst>
                    <a:ext uri="{A12FA001-AC4F-418D-AE19-62706E023703}">
                      <ahyp:hlinkClr xmlns:ahyp="http://schemas.microsoft.com/office/drawing/2018/hyperlinkcolor" val="tx"/>
                    </a:ext>
                  </a:extLst>
                </a:hlinkClick>
              </a:rPr>
              <a:t>https://www.thunderstruck-ev.com/images/DVT%20Tutorial.pdf</a:t>
            </a:r>
            <a:r>
              <a:rPr lang="en-GB" sz="1200">
                <a:solidFill>
                  <a:schemeClr val="bg2"/>
                </a:solidFill>
                <a:latin typeface="Arial"/>
                <a:cs typeface="Segoe UI"/>
              </a:rPr>
              <a:t>.</a:t>
            </a:r>
            <a:endParaRPr lang="en-GB">
              <a:solidFill>
                <a:schemeClr val="bg2"/>
              </a:solidFill>
              <a:latin typeface="Arial"/>
            </a:endParaRPr>
          </a:p>
        </p:txBody>
      </p:sp>
    </p:spTree>
    <p:extLst>
      <p:ext uri="{BB962C8B-B14F-4D97-AF65-F5344CB8AC3E}">
        <p14:creationId xmlns:p14="http://schemas.microsoft.com/office/powerpoint/2010/main" val="3997197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4DD394-1799-C324-2DDA-A76542FDC564}"/>
              </a:ext>
            </a:extLst>
          </p:cNvPr>
          <p:cNvPicPr>
            <a:picLocks noChangeAspect="1"/>
          </p:cNvPicPr>
          <p:nvPr/>
        </p:nvPicPr>
        <p:blipFill>
          <a:blip r:embed="rId2"/>
          <a:stretch>
            <a:fillRect/>
          </a:stretch>
        </p:blipFill>
        <p:spPr>
          <a:xfrm>
            <a:off x="980661" y="85440"/>
            <a:ext cx="11083786" cy="6612576"/>
          </a:xfrm>
          <a:prstGeom prst="rect">
            <a:avLst/>
          </a:prstGeom>
        </p:spPr>
      </p:pic>
    </p:spTree>
    <p:extLst>
      <p:ext uri="{BB962C8B-B14F-4D97-AF65-F5344CB8AC3E}">
        <p14:creationId xmlns:p14="http://schemas.microsoft.com/office/powerpoint/2010/main" val="145804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1E15A1AF-566A-92BE-D15D-F8719A5B4469}"/>
              </a:ext>
            </a:extLst>
          </p:cNvPr>
          <p:cNvPicPr>
            <a:picLocks noChangeAspect="1"/>
          </p:cNvPicPr>
          <p:nvPr/>
        </p:nvPicPr>
        <p:blipFill>
          <a:blip r:embed="rId2"/>
          <a:stretch>
            <a:fillRect/>
          </a:stretch>
        </p:blipFill>
        <p:spPr>
          <a:xfrm>
            <a:off x="951311" y="93879"/>
            <a:ext cx="11132486" cy="6524125"/>
          </a:xfrm>
          <a:prstGeom prst="rect">
            <a:avLst/>
          </a:prstGeom>
        </p:spPr>
      </p:pic>
    </p:spTree>
    <p:extLst>
      <p:ext uri="{BB962C8B-B14F-4D97-AF65-F5344CB8AC3E}">
        <p14:creationId xmlns:p14="http://schemas.microsoft.com/office/powerpoint/2010/main" val="1011294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D8AAD-0BDF-D2B7-340C-3DFA22159074}"/>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ea typeface="+mj-lt"/>
                <a:cs typeface="+mj-lt"/>
              </a:rPr>
              <a:t>Future Objectives</a:t>
            </a:r>
            <a:endParaRPr lang="en-US" sz="2400">
              <a:solidFill>
                <a:schemeClr val="bg2"/>
              </a:solidFill>
            </a:endParaRPr>
          </a:p>
        </p:txBody>
      </p:sp>
      <p:pic>
        <p:nvPicPr>
          <p:cNvPr id="5" name="Picture 4" descr="Graph on document with pen">
            <a:extLst>
              <a:ext uri="{FF2B5EF4-FFF2-40B4-BE49-F238E27FC236}">
                <a16:creationId xmlns:a16="http://schemas.microsoft.com/office/drawing/2014/main" id="{CBA2FA7A-5ED0-75B7-48FF-2F99BECDC20A}"/>
              </a:ext>
            </a:extLst>
          </p:cNvPr>
          <p:cNvPicPr>
            <a:picLocks noChangeAspect="1"/>
          </p:cNvPicPr>
          <p:nvPr/>
        </p:nvPicPr>
        <p:blipFill rotWithShape="1">
          <a:blip r:embed="rId2"/>
          <a:srcRect t="11741" r="6" b="25384"/>
          <a:stretch/>
        </p:blipFill>
        <p:spPr>
          <a:xfrm>
            <a:off x="4512491" y="10"/>
            <a:ext cx="7679508" cy="3218390"/>
          </a:xfrm>
          <a:custGeom>
            <a:avLst/>
            <a:gdLst/>
            <a:ahLst/>
            <a:cxnLst/>
            <a:rect l="l" t="t" r="r" b="b"/>
            <a:pathLst>
              <a:path w="7679508" h="3218400">
                <a:moveTo>
                  <a:pt x="0" y="0"/>
                </a:moveTo>
                <a:lnTo>
                  <a:pt x="7679508" y="0"/>
                </a:lnTo>
                <a:lnTo>
                  <a:pt x="7679508" y="3218400"/>
                </a:lnTo>
                <a:lnTo>
                  <a:pt x="0" y="3218400"/>
                </a:lnTo>
                <a:close/>
              </a:path>
            </a:pathLst>
          </a:custGeom>
        </p:spPr>
      </p:pic>
      <p:cxnSp>
        <p:nvCxnSpPr>
          <p:cNvPr id="13" name="Straight Connector 12">
            <a:extLst>
              <a:ext uri="{FF2B5EF4-FFF2-40B4-BE49-F238E27FC236}">
                <a16:creationId xmlns:a16="http://schemas.microsoft.com/office/drawing/2014/main" id="{1492095D-3AAE-46F7-B381-A67878581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7039B04-A883-41EC-9194-9716955FAD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5"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731BD3-8FF1-815A-CEA0-F0DA37A26220}"/>
              </a:ext>
            </a:extLst>
          </p:cNvPr>
          <p:cNvSpPr>
            <a:spLocks noGrp="1"/>
          </p:cNvSpPr>
          <p:nvPr>
            <p:ph idx="1"/>
          </p:nvPr>
        </p:nvSpPr>
        <p:spPr>
          <a:xfrm>
            <a:off x="4979988" y="3644900"/>
            <a:ext cx="6769100" cy="2771775"/>
          </a:xfrm>
        </p:spPr>
        <p:txBody>
          <a:bodyPr vert="horz" lIns="0" tIns="0" rIns="0" bIns="0" rtlCol="0">
            <a:normAutofit/>
          </a:bodyPr>
          <a:lstStyle/>
          <a:p>
            <a:pPr marL="359410" indent="-359410"/>
            <a:r>
              <a:rPr lang="en-GB">
                <a:solidFill>
                  <a:schemeClr val="tx2"/>
                </a:solidFill>
                <a:latin typeface="Neue Haas Grotesk Text Pro"/>
                <a:ea typeface="Microsoft Sans Serif"/>
                <a:cs typeface="Microsoft Sans Serif"/>
              </a:rPr>
              <a:t>Regenerative</a:t>
            </a:r>
            <a:r>
              <a:rPr lang="en-GB">
                <a:solidFill>
                  <a:schemeClr val="tx2"/>
                </a:solidFill>
                <a:ea typeface="+mn-lt"/>
                <a:cs typeface="+mn-lt"/>
              </a:rPr>
              <a:t> Braking Implementation</a:t>
            </a:r>
            <a:endParaRPr lang="en-GB">
              <a:solidFill>
                <a:schemeClr val="tx2"/>
              </a:solidFill>
            </a:endParaRPr>
          </a:p>
          <a:p>
            <a:pPr marL="359410" indent="-359410"/>
            <a:r>
              <a:rPr lang="en-GB">
                <a:solidFill>
                  <a:schemeClr val="tx2"/>
                </a:solidFill>
                <a:latin typeface="Neue Haas Grotesk Text Pro"/>
                <a:ea typeface="Microsoft Sans Serif"/>
                <a:cs typeface="Microsoft Sans Serif"/>
              </a:rPr>
              <a:t>Continue</a:t>
            </a:r>
            <a:r>
              <a:rPr lang="en-GB">
                <a:solidFill>
                  <a:schemeClr val="tx2"/>
                </a:solidFill>
                <a:ea typeface="+mn-lt"/>
                <a:cs typeface="+mn-lt"/>
              </a:rPr>
              <a:t> Data Gathering and Simulation Refinement</a:t>
            </a:r>
            <a:endParaRPr lang="en-GB">
              <a:solidFill>
                <a:schemeClr val="tx2"/>
              </a:solidFill>
            </a:endParaRPr>
          </a:p>
          <a:p>
            <a:pPr marL="359410" indent="-359410"/>
            <a:r>
              <a:rPr lang="en-GB">
                <a:solidFill>
                  <a:schemeClr val="tx2"/>
                </a:solidFill>
                <a:latin typeface="Neue Haas Grotesk Text Pro"/>
                <a:ea typeface="Microsoft Sans Serif"/>
                <a:cs typeface="Microsoft Sans Serif"/>
              </a:rPr>
              <a:t>Create</a:t>
            </a:r>
            <a:r>
              <a:rPr lang="en-GB">
                <a:solidFill>
                  <a:schemeClr val="tx2"/>
                </a:solidFill>
                <a:ea typeface="+mn-lt"/>
                <a:cs typeface="+mn-lt"/>
              </a:rPr>
              <a:t> a University Simulator Model</a:t>
            </a:r>
            <a:endParaRPr lang="en-GB">
              <a:solidFill>
                <a:schemeClr val="tx2"/>
              </a:solidFill>
            </a:endParaRPr>
          </a:p>
          <a:p>
            <a:pPr marL="359410" indent="-359410"/>
            <a:r>
              <a:rPr lang="en-GB">
                <a:solidFill>
                  <a:schemeClr val="tx2"/>
                </a:solidFill>
                <a:latin typeface="Neue Haas Grotesk Text Pro"/>
              </a:rPr>
              <a:t>Generate</a:t>
            </a:r>
            <a:r>
              <a:rPr lang="en-GB">
                <a:solidFill>
                  <a:schemeClr val="tx2"/>
                </a:solidFill>
                <a:ea typeface="+mn-lt"/>
                <a:cs typeface="+mn-lt"/>
              </a:rPr>
              <a:t> Scenario/Track Predictions</a:t>
            </a:r>
            <a:endParaRPr lang="en-GB">
              <a:solidFill>
                <a:schemeClr val="tx2"/>
              </a:solidFill>
            </a:endParaRPr>
          </a:p>
          <a:p>
            <a:pPr marL="359410" indent="-359410"/>
            <a:r>
              <a:rPr lang="en-GB">
                <a:solidFill>
                  <a:schemeClr val="tx2"/>
                </a:solidFill>
                <a:latin typeface="Neue Haas Grotesk Text Pro"/>
              </a:rPr>
              <a:t>Compare</a:t>
            </a:r>
            <a:r>
              <a:rPr lang="en-GB">
                <a:solidFill>
                  <a:schemeClr val="tx2"/>
                </a:solidFill>
                <a:ea typeface="+mn-lt"/>
                <a:cs typeface="+mn-lt"/>
              </a:rPr>
              <a:t> Predicted Results to Actual Real-World Data</a:t>
            </a:r>
            <a:endParaRPr lang="en-GB">
              <a:solidFill>
                <a:schemeClr val="tx2"/>
              </a:solidFill>
            </a:endParaRPr>
          </a:p>
          <a:p>
            <a:pPr marL="359410" indent="-359410"/>
            <a:endParaRPr lang="en-GB">
              <a:solidFill>
                <a:schemeClr val="tx2"/>
              </a:solidFill>
            </a:endParaRPr>
          </a:p>
        </p:txBody>
      </p:sp>
    </p:spTree>
    <p:extLst>
      <p:ext uri="{BB962C8B-B14F-4D97-AF65-F5344CB8AC3E}">
        <p14:creationId xmlns:p14="http://schemas.microsoft.com/office/powerpoint/2010/main" val="21241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C0676AF3-2684-40EC-8B72-3C4B2E980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9" name="Rectangle 1088">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96936-CC88-C57F-7536-CCA9CF0B504F}"/>
              </a:ext>
            </a:extLst>
          </p:cNvPr>
          <p:cNvSpPr>
            <a:spLocks noGrp="1"/>
          </p:cNvSpPr>
          <p:nvPr>
            <p:ph type="title"/>
          </p:nvPr>
        </p:nvSpPr>
        <p:spPr>
          <a:xfrm>
            <a:off x="1108758" y="324000"/>
            <a:ext cx="3604288" cy="6092675"/>
          </a:xfrm>
        </p:spPr>
        <p:txBody>
          <a:bodyPr anchor="t">
            <a:normAutofit/>
          </a:bodyPr>
          <a:lstStyle/>
          <a:p>
            <a:r>
              <a:rPr lang="en-GB" sz="3600" u="sng">
                <a:solidFill>
                  <a:schemeClr val="bg2"/>
                </a:solidFill>
              </a:rPr>
              <a:t>Peter Grima</a:t>
            </a:r>
          </a:p>
        </p:txBody>
      </p:sp>
      <p:pic>
        <p:nvPicPr>
          <p:cNvPr id="1028" name="Picture 4" descr="Battery Management System for Electric Vehicles | BMS - YouTube">
            <a:extLst>
              <a:ext uri="{FF2B5EF4-FFF2-40B4-BE49-F238E27FC236}">
                <a16:creationId xmlns:a16="http://schemas.microsoft.com/office/drawing/2014/main" id="{7C4721BE-82CF-B434-A668-B204CCAEFC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3778" y="452087"/>
            <a:ext cx="3770688" cy="2121012"/>
          </a:xfrm>
          <a:custGeom>
            <a:avLst/>
            <a:gdLst/>
            <a:ahLst/>
            <a:cxnLst/>
            <a:rect l="l" t="t" r="r" b="b"/>
            <a:pathLst>
              <a:path w="3841200" h="3218400">
                <a:moveTo>
                  <a:pt x="0" y="0"/>
                </a:moveTo>
                <a:lnTo>
                  <a:pt x="3841200" y="0"/>
                </a:lnTo>
                <a:lnTo>
                  <a:pt x="3841200" y="3218400"/>
                </a:lnTo>
                <a:lnTo>
                  <a:pt x="0" y="3218400"/>
                </a:lnTo>
                <a:close/>
              </a:path>
            </a:pathLst>
          </a:custGeom>
          <a:noFill/>
          <a:extLst>
            <a:ext uri="{909E8E84-426E-40DD-AFC4-6F175D3DCCD1}">
              <a14:hiddenFill xmlns:a14="http://schemas.microsoft.com/office/drawing/2010/main">
                <a:solidFill>
                  <a:srgbClr val="FFFFFF"/>
                </a:solidFill>
              </a14:hiddenFill>
            </a:ext>
          </a:extLst>
        </p:spPr>
      </p:pic>
      <p:cxnSp>
        <p:nvCxnSpPr>
          <p:cNvPr id="1096" name="Straight Connector 1095">
            <a:extLst>
              <a:ext uri="{FF2B5EF4-FFF2-40B4-BE49-F238E27FC236}">
                <a16:creationId xmlns:a16="http://schemas.microsoft.com/office/drawing/2014/main" id="{39941F2F-8F12-4559-8FE8-53F1C14D37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53691" y="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1026" name="Picture 2" descr="Understanding the Role of BMS in Electric Vehicles">
            <a:extLst>
              <a:ext uri="{FF2B5EF4-FFF2-40B4-BE49-F238E27FC236}">
                <a16:creationId xmlns:a16="http://schemas.microsoft.com/office/drawing/2014/main" id="{3F22DF62-CCA0-F3D1-1846-10CE0D0E1B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78" r="2853" b="-2"/>
          <a:stretch/>
        </p:blipFill>
        <p:spPr bwMode="auto">
          <a:xfrm>
            <a:off x="8555062" y="454677"/>
            <a:ext cx="3458027" cy="2633046"/>
          </a:xfrm>
          <a:custGeom>
            <a:avLst/>
            <a:gdLst/>
            <a:ahLst/>
            <a:cxnLst/>
            <a:rect l="l" t="t" r="r" b="b"/>
            <a:pathLst>
              <a:path w="3841200" h="3218400">
                <a:moveTo>
                  <a:pt x="0" y="0"/>
                </a:moveTo>
                <a:lnTo>
                  <a:pt x="3841200" y="0"/>
                </a:lnTo>
                <a:lnTo>
                  <a:pt x="3841200" y="3218400"/>
                </a:lnTo>
                <a:lnTo>
                  <a:pt x="0" y="3218400"/>
                </a:lnTo>
                <a:close/>
              </a:path>
            </a:pathLst>
          </a:custGeom>
          <a:noFill/>
          <a:extLst>
            <a:ext uri="{909E8E84-426E-40DD-AFC4-6F175D3DCCD1}">
              <a14:hiddenFill xmlns:a14="http://schemas.microsoft.com/office/drawing/2010/main">
                <a:solidFill>
                  <a:srgbClr val="FFFFFF"/>
                </a:solidFill>
              </a14:hiddenFill>
            </a:ext>
          </a:extLst>
        </p:spPr>
      </p:pic>
      <p:cxnSp>
        <p:nvCxnSpPr>
          <p:cNvPr id="1097" name="Straight Connector 1096">
            <a:extLst>
              <a:ext uri="{FF2B5EF4-FFF2-40B4-BE49-F238E27FC236}">
                <a16:creationId xmlns:a16="http://schemas.microsoft.com/office/drawing/2014/main" id="{33007976-D8CF-4ABB-864F-A6638D8ED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12B7FE92-CFC2-4177-B3F6-3A4974BC1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5" y="3218400"/>
            <a:ext cx="7680324"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464A1E-B55F-4052-7F41-255EBF924EBD}"/>
              </a:ext>
            </a:extLst>
          </p:cNvPr>
          <p:cNvSpPr>
            <a:spLocks noGrp="1"/>
          </p:cNvSpPr>
          <p:nvPr>
            <p:ph idx="1"/>
          </p:nvPr>
        </p:nvSpPr>
        <p:spPr>
          <a:xfrm>
            <a:off x="4685834" y="3245441"/>
            <a:ext cx="7327255" cy="1609201"/>
          </a:xfrm>
        </p:spPr>
        <p:txBody>
          <a:bodyPr>
            <a:normAutofit/>
          </a:bodyPr>
          <a:lstStyle/>
          <a:p>
            <a:pPr marL="0" indent="0" algn="ctr">
              <a:buNone/>
            </a:pPr>
            <a:r>
              <a:rPr lang="en-GB" sz="2800">
                <a:solidFill>
                  <a:schemeClr val="tx2"/>
                </a:solidFill>
              </a:rPr>
              <a:t>Battery Management System </a:t>
            </a:r>
          </a:p>
        </p:txBody>
      </p:sp>
      <p:sp>
        <p:nvSpPr>
          <p:cNvPr id="4" name="TextBox 3">
            <a:extLst>
              <a:ext uri="{FF2B5EF4-FFF2-40B4-BE49-F238E27FC236}">
                <a16:creationId xmlns:a16="http://schemas.microsoft.com/office/drawing/2014/main" id="{F9769873-FD29-5D26-3A26-7F47D8A7F269}"/>
              </a:ext>
            </a:extLst>
          </p:cNvPr>
          <p:cNvSpPr txBox="1"/>
          <p:nvPr/>
        </p:nvSpPr>
        <p:spPr>
          <a:xfrm>
            <a:off x="4788110" y="4226512"/>
            <a:ext cx="7327255" cy="1508105"/>
          </a:xfrm>
          <a:prstGeom prst="rect">
            <a:avLst/>
          </a:prstGeom>
          <a:noFill/>
        </p:spPr>
        <p:txBody>
          <a:bodyPr wrap="square" rtlCol="0">
            <a:spAutoFit/>
          </a:bodyPr>
          <a:lstStyle/>
          <a:p>
            <a:pPr algn="ctr"/>
            <a:r>
              <a:rPr lang="en-GB" sz="2000" b="1">
                <a:solidFill>
                  <a:schemeClr val="tx2"/>
                </a:solidFill>
              </a:rPr>
              <a:t>Role of BMS</a:t>
            </a:r>
          </a:p>
          <a:p>
            <a:endParaRPr lang="en-GB" b="1">
              <a:solidFill>
                <a:schemeClr val="tx2"/>
              </a:solidFill>
            </a:endParaRPr>
          </a:p>
          <a:p>
            <a:r>
              <a:rPr lang="en-GB" b="1">
                <a:solidFill>
                  <a:schemeClr val="tx2"/>
                </a:solidFill>
              </a:rPr>
              <a:t> </a:t>
            </a:r>
            <a:r>
              <a:rPr lang="en-GB">
                <a:solidFill>
                  <a:schemeClr val="tx2"/>
                </a:solidFill>
              </a:rPr>
              <a:t>Monitors and helps manage:</a:t>
            </a:r>
          </a:p>
          <a:p>
            <a:endParaRPr lang="en-GB">
              <a:solidFill>
                <a:schemeClr val="tx2"/>
              </a:solidFill>
            </a:endParaRPr>
          </a:p>
          <a:p>
            <a:r>
              <a:rPr lang="en-GB">
                <a:solidFill>
                  <a:schemeClr val="tx2"/>
                </a:solidFill>
              </a:rPr>
              <a:t>State of Charge,  Temperature ,  Balancing,  Current control, etc.</a:t>
            </a:r>
          </a:p>
        </p:txBody>
      </p:sp>
      <p:sp>
        <p:nvSpPr>
          <p:cNvPr id="5" name="TextBox 4">
            <a:extLst>
              <a:ext uri="{FF2B5EF4-FFF2-40B4-BE49-F238E27FC236}">
                <a16:creationId xmlns:a16="http://schemas.microsoft.com/office/drawing/2014/main" id="{C2C0D41B-9D78-019E-E510-C4017BC4AC7D}"/>
              </a:ext>
            </a:extLst>
          </p:cNvPr>
          <p:cNvSpPr txBox="1"/>
          <p:nvPr/>
        </p:nvSpPr>
        <p:spPr>
          <a:xfrm>
            <a:off x="955744" y="1565254"/>
            <a:ext cx="3598288" cy="4193584"/>
          </a:xfrm>
          <a:prstGeom prst="rect">
            <a:avLst/>
          </a:prstGeom>
          <a:noFill/>
        </p:spPr>
        <p:txBody>
          <a:bodyPr wrap="square" lIns="91440" tIns="45720" rIns="91440" bIns="45720" rtlCol="0" anchor="t">
            <a:spAutoFit/>
          </a:bodyPr>
          <a:lstStyle/>
          <a:p>
            <a:pPr>
              <a:lnSpc>
                <a:spcPct val="150000"/>
              </a:lnSpc>
            </a:pPr>
            <a:r>
              <a:rPr lang="en-GB" sz="2000">
                <a:solidFill>
                  <a:schemeClr val="bg1"/>
                </a:solidFill>
              </a:rPr>
              <a:t>Objective:</a:t>
            </a:r>
            <a:endParaRPr lang="en-US">
              <a:solidFill>
                <a:schemeClr val="bg1"/>
              </a:solidFill>
            </a:endParaRPr>
          </a:p>
          <a:p>
            <a:pPr>
              <a:lnSpc>
                <a:spcPct val="150000"/>
              </a:lnSpc>
            </a:pPr>
            <a:r>
              <a:rPr lang="en-GB" sz="2000">
                <a:solidFill>
                  <a:schemeClr val="bg1"/>
                </a:solidFill>
              </a:rPr>
              <a:t> Find the optimal BMS for the Formula 750 race car, this involved investigating the role of a BMS, what types there are available, and what the ideal management system is for our car.</a:t>
            </a:r>
            <a:endParaRPr lang="en-GB">
              <a:solidFill>
                <a:schemeClr val="bg1"/>
              </a:solidFill>
            </a:endParaRPr>
          </a:p>
        </p:txBody>
      </p:sp>
      <p:sp>
        <p:nvSpPr>
          <p:cNvPr id="6" name="TextBox 5">
            <a:extLst>
              <a:ext uri="{FF2B5EF4-FFF2-40B4-BE49-F238E27FC236}">
                <a16:creationId xmlns:a16="http://schemas.microsoft.com/office/drawing/2014/main" id="{87A7B495-E8CC-F257-88FE-991DFBB43460}"/>
              </a:ext>
            </a:extLst>
          </p:cNvPr>
          <p:cNvSpPr txBox="1"/>
          <p:nvPr/>
        </p:nvSpPr>
        <p:spPr>
          <a:xfrm>
            <a:off x="4579723" y="2615513"/>
            <a:ext cx="31278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700">
                <a:ea typeface="+mn-lt"/>
                <a:cs typeface="+mn-lt"/>
              </a:rPr>
              <a:t>https://www.linkedin.com/pulse/future-battery-management-systems-bms-emerging-datta-vhanmane/</a:t>
            </a:r>
            <a:endParaRPr lang="en-US" sz="700"/>
          </a:p>
        </p:txBody>
      </p:sp>
      <p:sp>
        <p:nvSpPr>
          <p:cNvPr id="7" name="TextBox 6">
            <a:extLst>
              <a:ext uri="{FF2B5EF4-FFF2-40B4-BE49-F238E27FC236}">
                <a16:creationId xmlns:a16="http://schemas.microsoft.com/office/drawing/2014/main" id="{74F2BDA6-4C0E-6E01-DDE8-E0F0CFBE8E54}"/>
              </a:ext>
            </a:extLst>
          </p:cNvPr>
          <p:cNvSpPr txBox="1"/>
          <p:nvPr/>
        </p:nvSpPr>
        <p:spPr>
          <a:xfrm>
            <a:off x="10140779" y="2613455"/>
            <a:ext cx="192971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t>https://embeddedcomputing.com/technology/analog-and-power/batteries-power-supplies/ai-ml-optimizing-evcs-location-and-battery-management</a:t>
            </a:r>
          </a:p>
        </p:txBody>
      </p:sp>
    </p:spTree>
    <p:extLst>
      <p:ext uri="{BB962C8B-B14F-4D97-AF65-F5344CB8AC3E}">
        <p14:creationId xmlns:p14="http://schemas.microsoft.com/office/powerpoint/2010/main" val="443491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6CBD109E-3258-4AD2-8163-7357914DC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6" name="Rectangle 85">
            <a:extLst>
              <a:ext uri="{FF2B5EF4-FFF2-40B4-BE49-F238E27FC236}">
                <a16:creationId xmlns:a16="http://schemas.microsoft.com/office/drawing/2014/main" id="{80ADFEDC-A6B9-48A8-9F6E-0B0222CA7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98799" y="1"/>
            <a:ext cx="5413102" cy="363959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3BBFC-CBAA-66AC-536F-5499F8D4448A}"/>
              </a:ext>
            </a:extLst>
          </p:cNvPr>
          <p:cNvSpPr>
            <a:spLocks noGrp="1"/>
          </p:cNvSpPr>
          <p:nvPr>
            <p:ph type="title"/>
          </p:nvPr>
        </p:nvSpPr>
        <p:spPr>
          <a:xfrm>
            <a:off x="1343026" y="324001"/>
            <a:ext cx="4525960" cy="2889100"/>
          </a:xfrm>
        </p:spPr>
        <p:txBody>
          <a:bodyPr anchor="t">
            <a:normAutofit/>
          </a:bodyPr>
          <a:lstStyle/>
          <a:p>
            <a:r>
              <a:rPr lang="en-GB">
                <a:solidFill>
                  <a:schemeClr val="bg2"/>
                </a:solidFill>
              </a:rPr>
              <a:t>Types of BMS</a:t>
            </a:r>
          </a:p>
        </p:txBody>
      </p:sp>
      <p:sp>
        <p:nvSpPr>
          <p:cNvPr id="3" name="Content Placeholder 2">
            <a:extLst>
              <a:ext uri="{FF2B5EF4-FFF2-40B4-BE49-F238E27FC236}">
                <a16:creationId xmlns:a16="http://schemas.microsoft.com/office/drawing/2014/main" id="{8BEEB528-21BB-BC07-1024-7E60B726743D}"/>
              </a:ext>
            </a:extLst>
          </p:cNvPr>
          <p:cNvSpPr>
            <a:spLocks noGrp="1"/>
          </p:cNvSpPr>
          <p:nvPr>
            <p:ph idx="1"/>
          </p:nvPr>
        </p:nvSpPr>
        <p:spPr>
          <a:xfrm>
            <a:off x="6901367" y="758243"/>
            <a:ext cx="4968874" cy="2123114"/>
          </a:xfrm>
        </p:spPr>
        <p:txBody>
          <a:bodyPr vert="horz" lIns="0" tIns="0" rIns="0" bIns="0" rtlCol="0" anchor="t">
            <a:normAutofit/>
          </a:bodyPr>
          <a:lstStyle/>
          <a:p>
            <a:pPr marL="0" indent="0">
              <a:buNone/>
            </a:pPr>
            <a:r>
              <a:rPr lang="en-GB">
                <a:solidFill>
                  <a:schemeClr val="tx2"/>
                </a:solidFill>
                <a:ea typeface="Microsoft Sans Serif"/>
                <a:cs typeface="Microsoft Sans Serif"/>
              </a:rPr>
              <a:t>There were Various types of Management Systems that had potential to be used for the car. This included the “</a:t>
            </a:r>
            <a:r>
              <a:rPr lang="en-GB" err="1">
                <a:solidFill>
                  <a:schemeClr val="tx2"/>
                </a:solidFill>
                <a:ea typeface="Microsoft Sans Serif"/>
                <a:cs typeface="Microsoft Sans Serif"/>
              </a:rPr>
              <a:t>Simp</a:t>
            </a:r>
            <a:r>
              <a:rPr lang="en-GB">
                <a:solidFill>
                  <a:schemeClr val="tx2"/>
                </a:solidFill>
                <a:ea typeface="Microsoft Sans Serif"/>
                <a:cs typeface="Microsoft Sans Serif"/>
              </a:rPr>
              <a:t> BMS”, the idea of a pre-existing BMS from an EV and the “Orion BMS” </a:t>
            </a:r>
            <a:endParaRPr lang="en-GB">
              <a:solidFill>
                <a:schemeClr val="tx2"/>
              </a:solidFill>
            </a:endParaRPr>
          </a:p>
        </p:txBody>
      </p:sp>
      <p:cxnSp>
        <p:nvCxnSpPr>
          <p:cNvPr id="87" name="Straight Connector 86">
            <a:extLst>
              <a:ext uri="{FF2B5EF4-FFF2-40B4-BE49-F238E27FC236}">
                <a16:creationId xmlns:a16="http://schemas.microsoft.com/office/drawing/2014/main" id="{7AB0B636-F34A-4723-B229-339A929A3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508C3FC3-64EA-6EDB-6199-C7DDBB52158C}"/>
              </a:ext>
            </a:extLst>
          </p:cNvPr>
          <p:cNvPicPr>
            <a:picLocks noChangeAspect="1"/>
          </p:cNvPicPr>
          <p:nvPr/>
        </p:nvPicPr>
        <p:blipFill>
          <a:blip r:embed="rId2"/>
          <a:stretch>
            <a:fillRect/>
          </a:stretch>
        </p:blipFill>
        <p:spPr>
          <a:xfrm>
            <a:off x="9393708" y="3694670"/>
            <a:ext cx="1942092" cy="2589454"/>
          </a:xfrm>
          <a:custGeom>
            <a:avLst/>
            <a:gdLst/>
            <a:ahLst/>
            <a:cxnLst/>
            <a:rect l="l" t="t" r="r" b="b"/>
            <a:pathLst>
              <a:path w="3763998" h="3218400">
                <a:moveTo>
                  <a:pt x="0" y="0"/>
                </a:moveTo>
                <a:lnTo>
                  <a:pt x="3763998" y="0"/>
                </a:lnTo>
                <a:lnTo>
                  <a:pt x="3763998" y="3218400"/>
                </a:lnTo>
                <a:lnTo>
                  <a:pt x="0" y="3218400"/>
                </a:lnTo>
                <a:close/>
              </a:path>
            </a:pathLst>
          </a:custGeom>
        </p:spPr>
      </p:pic>
      <p:cxnSp>
        <p:nvCxnSpPr>
          <p:cNvPr id="88" name="Straight Connector 87">
            <a:extLst>
              <a:ext uri="{FF2B5EF4-FFF2-40B4-BE49-F238E27FC236}">
                <a16:creationId xmlns:a16="http://schemas.microsoft.com/office/drawing/2014/main" id="{7F1CE9F2-45C6-41E8-8420-536575926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4000" y="363960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DADAAEA-7D99-4863-BCFC-A0F0A7BA15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28000" y="363960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F380C09-69FF-4FF9-8E67-A366D39857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639598"/>
            <a:ext cx="11292001"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8896B33C-754F-1201-EAFB-9A4FB5E1D6D9}"/>
              </a:ext>
            </a:extLst>
          </p:cNvPr>
          <p:cNvPicPr>
            <a:picLocks noChangeAspect="1"/>
          </p:cNvPicPr>
          <p:nvPr/>
        </p:nvPicPr>
        <p:blipFill rotWithShape="1">
          <a:blip r:embed="rId3"/>
          <a:srcRect l="18088"/>
          <a:stretch/>
        </p:blipFill>
        <p:spPr>
          <a:xfrm>
            <a:off x="1421102" y="3786431"/>
            <a:ext cx="2721794" cy="2940702"/>
          </a:xfrm>
          <a:custGeom>
            <a:avLst/>
            <a:gdLst/>
            <a:ahLst/>
            <a:cxnLst/>
            <a:rect l="l" t="t" r="r" b="b"/>
            <a:pathLst>
              <a:path w="3763998" h="3218400">
                <a:moveTo>
                  <a:pt x="0" y="0"/>
                </a:moveTo>
                <a:lnTo>
                  <a:pt x="3763998" y="0"/>
                </a:lnTo>
                <a:lnTo>
                  <a:pt x="3763998" y="3218400"/>
                </a:lnTo>
                <a:lnTo>
                  <a:pt x="0" y="3218400"/>
                </a:lnTo>
                <a:close/>
              </a:path>
            </a:pathLst>
          </a:custGeom>
        </p:spPr>
      </p:pic>
      <p:pic>
        <p:nvPicPr>
          <p:cNvPr id="13" name="Picture 12">
            <a:extLst>
              <a:ext uri="{FF2B5EF4-FFF2-40B4-BE49-F238E27FC236}">
                <a16:creationId xmlns:a16="http://schemas.microsoft.com/office/drawing/2014/main" id="{135D029D-C8DC-D9AA-2C3A-3013B9068E76}"/>
              </a:ext>
            </a:extLst>
          </p:cNvPr>
          <p:cNvPicPr>
            <a:picLocks noChangeAspect="1"/>
          </p:cNvPicPr>
          <p:nvPr/>
        </p:nvPicPr>
        <p:blipFill rotWithShape="1">
          <a:blip r:embed="rId4"/>
          <a:srcRect l="15479" r="13614"/>
          <a:stretch/>
        </p:blipFill>
        <p:spPr>
          <a:xfrm>
            <a:off x="5529511" y="3786431"/>
            <a:ext cx="2034381" cy="2869085"/>
          </a:xfrm>
          <a:custGeom>
            <a:avLst/>
            <a:gdLst/>
            <a:ahLst/>
            <a:cxnLst/>
            <a:rect l="l" t="t" r="r" b="b"/>
            <a:pathLst>
              <a:path w="3763992" h="3218400">
                <a:moveTo>
                  <a:pt x="0" y="0"/>
                </a:moveTo>
                <a:lnTo>
                  <a:pt x="3763992" y="0"/>
                </a:lnTo>
                <a:lnTo>
                  <a:pt x="3763992" y="3218400"/>
                </a:lnTo>
                <a:lnTo>
                  <a:pt x="0" y="3218400"/>
                </a:lnTo>
                <a:close/>
              </a:path>
            </a:pathLst>
          </a:custGeom>
        </p:spPr>
      </p:pic>
      <p:pic>
        <p:nvPicPr>
          <p:cNvPr id="5" name="Picture 4">
            <a:extLst>
              <a:ext uri="{FF2B5EF4-FFF2-40B4-BE49-F238E27FC236}">
                <a16:creationId xmlns:a16="http://schemas.microsoft.com/office/drawing/2014/main" id="{204A3ACC-CEF7-17CF-7739-EF1EA7F139DC}"/>
              </a:ext>
            </a:extLst>
          </p:cNvPr>
          <p:cNvPicPr>
            <a:picLocks noChangeAspect="1"/>
          </p:cNvPicPr>
          <p:nvPr/>
        </p:nvPicPr>
        <p:blipFill>
          <a:blip r:embed="rId5"/>
          <a:stretch>
            <a:fillRect/>
          </a:stretch>
        </p:blipFill>
        <p:spPr>
          <a:xfrm>
            <a:off x="1108456" y="1162582"/>
            <a:ext cx="4994988" cy="2097896"/>
          </a:xfrm>
          <a:prstGeom prst="rect">
            <a:avLst/>
          </a:prstGeom>
        </p:spPr>
      </p:pic>
      <p:sp>
        <p:nvSpPr>
          <p:cNvPr id="4" name="TextBox 3">
            <a:extLst>
              <a:ext uri="{FF2B5EF4-FFF2-40B4-BE49-F238E27FC236}">
                <a16:creationId xmlns:a16="http://schemas.microsoft.com/office/drawing/2014/main" id="{BDE89F02-A42F-E4C6-98B3-54D93855A296}"/>
              </a:ext>
            </a:extLst>
          </p:cNvPr>
          <p:cNvSpPr txBox="1"/>
          <p:nvPr/>
        </p:nvSpPr>
        <p:spPr>
          <a:xfrm>
            <a:off x="862914" y="369467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https://www.secondlife-evbatteries.com/products/simp-bms</a:t>
            </a:r>
          </a:p>
        </p:txBody>
      </p:sp>
      <p:sp>
        <p:nvSpPr>
          <p:cNvPr id="6" name="TextBox 5">
            <a:extLst>
              <a:ext uri="{FF2B5EF4-FFF2-40B4-BE49-F238E27FC236}">
                <a16:creationId xmlns:a16="http://schemas.microsoft.com/office/drawing/2014/main" id="{73AA49D2-5A91-1C41-07C4-1E626AA2B103}"/>
              </a:ext>
            </a:extLst>
          </p:cNvPr>
          <p:cNvSpPr txBox="1"/>
          <p:nvPr/>
        </p:nvSpPr>
        <p:spPr>
          <a:xfrm>
            <a:off x="4662616" y="647494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https://shop.fellten.com/shop/orion-2-bms-72-cell-battery-management-system-kit-13231#attr=20,21</a:t>
            </a:r>
          </a:p>
        </p:txBody>
      </p:sp>
      <p:sp>
        <p:nvSpPr>
          <p:cNvPr id="7" name="TextBox 6">
            <a:extLst>
              <a:ext uri="{FF2B5EF4-FFF2-40B4-BE49-F238E27FC236}">
                <a16:creationId xmlns:a16="http://schemas.microsoft.com/office/drawing/2014/main" id="{8E568FD2-871C-3930-62DD-05FF8D3213B5}"/>
              </a:ext>
            </a:extLst>
          </p:cNvPr>
          <p:cNvSpPr txBox="1"/>
          <p:nvPr/>
        </p:nvSpPr>
        <p:spPr>
          <a:xfrm>
            <a:off x="898799" y="3260478"/>
            <a:ext cx="5413102" cy="738664"/>
          </a:xfrm>
          <a:prstGeom prst="rect">
            <a:avLst/>
          </a:prstGeom>
          <a:noFill/>
        </p:spPr>
        <p:txBody>
          <a:bodyPr wrap="square" rtlCol="0">
            <a:spAutoFit/>
          </a:bodyPr>
          <a:lstStyle/>
          <a:p>
            <a:r>
              <a:rPr lang="en-GB" sz="1200">
                <a:solidFill>
                  <a:schemeClr val="bg1"/>
                </a:solidFill>
                <a:effectLst/>
                <a:latin typeface="Times New Roman" panose="02020603050405020304" pitchFamily="18" charset="0"/>
              </a:rPr>
              <a:t>“Orion Li-Ion Battery Management System | Affordable &amp; Reliable EV Li-Ion BMS.” </a:t>
            </a:r>
            <a:r>
              <a:rPr lang="en-GB" sz="1200" i="1">
                <a:solidFill>
                  <a:schemeClr val="bg1"/>
                </a:solidFill>
                <a:effectLst/>
                <a:latin typeface="Times New Roman" panose="02020603050405020304" pitchFamily="18" charset="0"/>
              </a:rPr>
              <a:t>Www.orionbms.com</a:t>
            </a:r>
            <a:r>
              <a:rPr lang="en-GB" sz="1200">
                <a:solidFill>
                  <a:schemeClr val="bg1"/>
                </a:solidFill>
                <a:effectLst/>
                <a:latin typeface="Times New Roman" panose="02020603050405020304" pitchFamily="18" charset="0"/>
              </a:rPr>
              <a:t>, www.orionbms.com/.</a:t>
            </a:r>
          </a:p>
          <a:p>
            <a:endParaRPr lang="en-GB"/>
          </a:p>
        </p:txBody>
      </p:sp>
      <p:sp>
        <p:nvSpPr>
          <p:cNvPr id="8" name="TextBox 7">
            <a:extLst>
              <a:ext uri="{FF2B5EF4-FFF2-40B4-BE49-F238E27FC236}">
                <a16:creationId xmlns:a16="http://schemas.microsoft.com/office/drawing/2014/main" id="{73AEF934-1CD5-6C6F-DF25-3975677FA4BD}"/>
              </a:ext>
            </a:extLst>
          </p:cNvPr>
          <p:cNvSpPr txBox="1"/>
          <p:nvPr/>
        </p:nvSpPr>
        <p:spPr>
          <a:xfrm>
            <a:off x="8428000" y="6167297"/>
            <a:ext cx="3728299" cy="690702"/>
          </a:xfrm>
          <a:prstGeom prst="rect">
            <a:avLst/>
          </a:prstGeom>
          <a:noFill/>
        </p:spPr>
        <p:txBody>
          <a:bodyPr wrap="square" rtlCol="0">
            <a:spAutoFit/>
          </a:bodyPr>
          <a:lstStyle/>
          <a:p>
            <a:pPr marL="457200" indent="-457200">
              <a:lnSpc>
                <a:spcPct val="150000"/>
              </a:lnSpc>
            </a:pPr>
            <a:r>
              <a:rPr lang="en-GB" sz="900">
                <a:effectLst/>
                <a:latin typeface="Times New Roman" panose="02020603050405020304" pitchFamily="18" charset="0"/>
              </a:rPr>
              <a:t>“Genuine Jaguar </a:t>
            </a:r>
            <a:r>
              <a:rPr lang="en-GB" sz="900" err="1">
                <a:effectLst/>
                <a:latin typeface="Times New Roman" panose="02020603050405020304" pitchFamily="18" charset="0"/>
              </a:rPr>
              <a:t>IPace</a:t>
            </a:r>
            <a:r>
              <a:rPr lang="en-GB" sz="900">
                <a:effectLst/>
                <a:latin typeface="Times New Roman" panose="02020603050405020304" pitchFamily="18" charset="0"/>
              </a:rPr>
              <a:t> 18+ Battery Energy Control Module BECM</a:t>
            </a:r>
          </a:p>
          <a:p>
            <a:pPr marL="457200" indent="-457200">
              <a:lnSpc>
                <a:spcPct val="150000"/>
              </a:lnSpc>
            </a:pPr>
            <a:r>
              <a:rPr lang="en-GB" sz="900">
                <a:effectLst/>
                <a:latin typeface="Times New Roman" panose="02020603050405020304" pitchFamily="18" charset="0"/>
              </a:rPr>
              <a:t>T4K12033.” </a:t>
            </a:r>
            <a:r>
              <a:rPr lang="en-GB" sz="900" i="1" err="1">
                <a:effectLst/>
                <a:latin typeface="Times New Roman" panose="02020603050405020304" pitchFamily="18" charset="0"/>
              </a:rPr>
              <a:t>EBay</a:t>
            </a:r>
            <a:r>
              <a:rPr lang="en-GB" sz="900">
                <a:effectLst/>
                <a:latin typeface="Times New Roman" panose="02020603050405020304" pitchFamily="18" charset="0"/>
              </a:rPr>
              <a:t>, www.ebay.co.uk/itm/385924231501. </a:t>
            </a:r>
          </a:p>
          <a:p>
            <a:pPr marL="457200" indent="-457200">
              <a:lnSpc>
                <a:spcPct val="150000"/>
              </a:lnSpc>
            </a:pPr>
            <a:r>
              <a:rPr lang="en-GB" sz="900">
                <a:effectLst/>
                <a:latin typeface="Times New Roman" panose="02020603050405020304" pitchFamily="18" charset="0"/>
              </a:rPr>
              <a:t>Accessed 12 Dec. 2023.</a:t>
            </a:r>
          </a:p>
        </p:txBody>
      </p:sp>
    </p:spTree>
    <p:extLst>
      <p:ext uri="{BB962C8B-B14F-4D97-AF65-F5344CB8AC3E}">
        <p14:creationId xmlns:p14="http://schemas.microsoft.com/office/powerpoint/2010/main" val="1869866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84" name="Rectangle 2083">
            <a:extLst>
              <a:ext uri="{FF2B5EF4-FFF2-40B4-BE49-F238E27FC236}">
                <a16:creationId xmlns:a16="http://schemas.microsoft.com/office/drawing/2014/main" id="{6CBD109E-3258-4AD2-8163-7357914DC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Rectangle 2085">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A22E9-A714-619B-9775-154E8A06B618}"/>
              </a:ext>
            </a:extLst>
          </p:cNvPr>
          <p:cNvSpPr>
            <a:spLocks noGrp="1"/>
          </p:cNvSpPr>
          <p:nvPr>
            <p:ph type="title"/>
          </p:nvPr>
        </p:nvSpPr>
        <p:spPr>
          <a:xfrm>
            <a:off x="1014299" y="206966"/>
            <a:ext cx="3001529" cy="923620"/>
          </a:xfrm>
        </p:spPr>
        <p:txBody>
          <a:bodyPr anchor="t">
            <a:normAutofit/>
          </a:bodyPr>
          <a:lstStyle/>
          <a:p>
            <a:r>
              <a:rPr lang="en-GB" sz="4000">
                <a:solidFill>
                  <a:schemeClr val="bg2"/>
                </a:solidFill>
              </a:rPr>
              <a:t>Ideal BMS</a:t>
            </a:r>
          </a:p>
        </p:txBody>
      </p:sp>
      <p:sp>
        <p:nvSpPr>
          <p:cNvPr id="3" name="Content Placeholder 2">
            <a:extLst>
              <a:ext uri="{FF2B5EF4-FFF2-40B4-BE49-F238E27FC236}">
                <a16:creationId xmlns:a16="http://schemas.microsoft.com/office/drawing/2014/main" id="{A81B556C-C3D9-E935-5BB8-3BC52C8FCB87}"/>
              </a:ext>
            </a:extLst>
          </p:cNvPr>
          <p:cNvSpPr>
            <a:spLocks noGrp="1"/>
          </p:cNvSpPr>
          <p:nvPr>
            <p:ph idx="1"/>
          </p:nvPr>
        </p:nvSpPr>
        <p:spPr>
          <a:xfrm>
            <a:off x="6426198" y="89988"/>
            <a:ext cx="4968874" cy="1390274"/>
          </a:xfrm>
        </p:spPr>
        <p:txBody>
          <a:bodyPr vert="horz" lIns="0" tIns="0" rIns="0" bIns="0" rtlCol="0" anchor="t">
            <a:normAutofit/>
          </a:bodyPr>
          <a:lstStyle/>
          <a:p>
            <a:pPr marL="0" indent="0">
              <a:buNone/>
            </a:pPr>
            <a:r>
              <a:rPr lang="en-GB">
                <a:solidFill>
                  <a:schemeClr val="tx2"/>
                </a:solidFill>
                <a:ea typeface="Microsoft Sans Serif"/>
                <a:cs typeface="Microsoft Sans Serif"/>
              </a:rPr>
              <a:t>After some considerations, it was decided that the optimal BMS for the car was the Orion BMS.</a:t>
            </a:r>
            <a:endParaRPr lang="en-GB">
              <a:solidFill>
                <a:schemeClr val="tx2"/>
              </a:solidFill>
            </a:endParaRPr>
          </a:p>
        </p:txBody>
      </p:sp>
      <p:cxnSp>
        <p:nvCxnSpPr>
          <p:cNvPr id="2088" name="Straight Connector 2087">
            <a:extLst>
              <a:ext uri="{FF2B5EF4-FFF2-40B4-BE49-F238E27FC236}">
                <a16:creationId xmlns:a16="http://schemas.microsoft.com/office/drawing/2014/main" id="{7AB0B636-F34A-4723-B229-339A929A3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90" name="Straight Connector 2089">
            <a:extLst>
              <a:ext uri="{FF2B5EF4-FFF2-40B4-BE49-F238E27FC236}">
                <a16:creationId xmlns:a16="http://schemas.microsoft.com/office/drawing/2014/main" id="{7F1CE9F2-45C6-41E8-8420-536575926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4000" y="3639600"/>
            <a:ext cx="0" cy="32184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92" name="Straight Connector 2091">
            <a:extLst>
              <a:ext uri="{FF2B5EF4-FFF2-40B4-BE49-F238E27FC236}">
                <a16:creationId xmlns:a16="http://schemas.microsoft.com/office/drawing/2014/main" id="{FDADAAEA-7D99-4863-BCFC-A0F0A7BA15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28000" y="3639600"/>
            <a:ext cx="0" cy="32184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94" name="Straight Connector 2093">
            <a:extLst>
              <a:ext uri="{FF2B5EF4-FFF2-40B4-BE49-F238E27FC236}">
                <a16:creationId xmlns:a16="http://schemas.microsoft.com/office/drawing/2014/main" id="{2438814B-2FF1-4288-896A-3992CC9936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639600"/>
            <a:ext cx="11292001"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EC2D2E5-B30A-DBAA-D168-47409EFB97E2}"/>
              </a:ext>
            </a:extLst>
          </p:cNvPr>
          <p:cNvPicPr>
            <a:picLocks noChangeAspect="1"/>
          </p:cNvPicPr>
          <p:nvPr/>
        </p:nvPicPr>
        <p:blipFill>
          <a:blip r:embed="rId3"/>
          <a:stretch>
            <a:fillRect/>
          </a:stretch>
        </p:blipFill>
        <p:spPr>
          <a:xfrm>
            <a:off x="6431260" y="4128022"/>
            <a:ext cx="5659945" cy="2377178"/>
          </a:xfrm>
          <a:prstGeom prst="rect">
            <a:avLst/>
          </a:prstGeom>
        </p:spPr>
      </p:pic>
      <p:grpSp>
        <p:nvGrpSpPr>
          <p:cNvPr id="11" name="Group 10">
            <a:extLst>
              <a:ext uri="{FF2B5EF4-FFF2-40B4-BE49-F238E27FC236}">
                <a16:creationId xmlns:a16="http://schemas.microsoft.com/office/drawing/2014/main" id="{12A1FBD3-2879-47A5-3BF2-AC1A439D54C6}"/>
              </a:ext>
            </a:extLst>
          </p:cNvPr>
          <p:cNvGrpSpPr/>
          <p:nvPr/>
        </p:nvGrpSpPr>
        <p:grpSpPr>
          <a:xfrm>
            <a:off x="3559081" y="103483"/>
            <a:ext cx="2597888" cy="6022868"/>
            <a:chOff x="3008858" y="125210"/>
            <a:chExt cx="3087136" cy="7081239"/>
          </a:xfrm>
        </p:grpSpPr>
        <p:pic>
          <p:nvPicPr>
            <p:cNvPr id="8" name="Picture 7">
              <a:extLst>
                <a:ext uri="{FF2B5EF4-FFF2-40B4-BE49-F238E27FC236}">
                  <a16:creationId xmlns:a16="http://schemas.microsoft.com/office/drawing/2014/main" id="{E3F404AE-4944-AE34-9E26-F5F3E14756B9}"/>
                </a:ext>
              </a:extLst>
            </p:cNvPr>
            <p:cNvPicPr>
              <a:picLocks noChangeAspect="1"/>
            </p:cNvPicPr>
            <p:nvPr/>
          </p:nvPicPr>
          <p:blipFill>
            <a:blip r:embed="rId4"/>
            <a:stretch>
              <a:fillRect/>
            </a:stretch>
          </p:blipFill>
          <p:spPr>
            <a:xfrm>
              <a:off x="3008863" y="125210"/>
              <a:ext cx="3087131" cy="3823687"/>
            </a:xfrm>
            <a:prstGeom prst="rect">
              <a:avLst/>
            </a:prstGeom>
          </p:spPr>
        </p:pic>
        <p:pic>
          <p:nvPicPr>
            <p:cNvPr id="10" name="Picture 9">
              <a:extLst>
                <a:ext uri="{FF2B5EF4-FFF2-40B4-BE49-F238E27FC236}">
                  <a16:creationId xmlns:a16="http://schemas.microsoft.com/office/drawing/2014/main" id="{C4F4F4F5-DA1F-69A7-C40A-00D360D2B92B}"/>
                </a:ext>
              </a:extLst>
            </p:cNvPr>
            <p:cNvPicPr>
              <a:picLocks noChangeAspect="1"/>
            </p:cNvPicPr>
            <p:nvPr/>
          </p:nvPicPr>
          <p:blipFill>
            <a:blip r:embed="rId5"/>
            <a:stretch>
              <a:fillRect/>
            </a:stretch>
          </p:blipFill>
          <p:spPr>
            <a:xfrm>
              <a:off x="3008858" y="3948897"/>
              <a:ext cx="3087136" cy="3257552"/>
            </a:xfrm>
            <a:prstGeom prst="rect">
              <a:avLst/>
            </a:prstGeom>
          </p:spPr>
        </p:pic>
      </p:grpSp>
      <p:pic>
        <p:nvPicPr>
          <p:cNvPr id="13" name="Picture 12">
            <a:extLst>
              <a:ext uri="{FF2B5EF4-FFF2-40B4-BE49-F238E27FC236}">
                <a16:creationId xmlns:a16="http://schemas.microsoft.com/office/drawing/2014/main" id="{A959B742-7E61-927A-78DE-B28754A72104}"/>
              </a:ext>
            </a:extLst>
          </p:cNvPr>
          <p:cNvPicPr>
            <a:picLocks noChangeAspect="1"/>
          </p:cNvPicPr>
          <p:nvPr/>
        </p:nvPicPr>
        <p:blipFill>
          <a:blip r:embed="rId6"/>
          <a:stretch>
            <a:fillRect/>
          </a:stretch>
        </p:blipFill>
        <p:spPr>
          <a:xfrm>
            <a:off x="8537314" y="801760"/>
            <a:ext cx="3383596" cy="2973462"/>
          </a:xfrm>
          <a:prstGeom prst="rect">
            <a:avLst/>
          </a:prstGeom>
        </p:spPr>
      </p:pic>
      <p:sp>
        <p:nvSpPr>
          <p:cNvPr id="14" name="TextBox 13">
            <a:extLst>
              <a:ext uri="{FF2B5EF4-FFF2-40B4-BE49-F238E27FC236}">
                <a16:creationId xmlns:a16="http://schemas.microsoft.com/office/drawing/2014/main" id="{14C32765-7851-6295-DD85-A73F6B3DC759}"/>
              </a:ext>
            </a:extLst>
          </p:cNvPr>
          <p:cNvSpPr txBox="1"/>
          <p:nvPr/>
        </p:nvSpPr>
        <p:spPr>
          <a:xfrm>
            <a:off x="302256" y="6169397"/>
            <a:ext cx="6095996" cy="800219"/>
          </a:xfrm>
          <a:prstGeom prst="rect">
            <a:avLst/>
          </a:prstGeom>
          <a:noFill/>
        </p:spPr>
        <p:txBody>
          <a:bodyPr wrap="square" rtlCol="0">
            <a:spAutoFit/>
          </a:bodyPr>
          <a:lstStyle/>
          <a:p>
            <a:r>
              <a:rPr lang="en-GB" sz="1400">
                <a:solidFill>
                  <a:schemeClr val="bg1"/>
                </a:solidFill>
                <a:effectLst/>
                <a:latin typeface="Times New Roman" panose="02020603050405020304" pitchFamily="18" charset="0"/>
              </a:rPr>
              <a:t>“Comparison | Orion Li-Ion Battery Management System.” </a:t>
            </a:r>
            <a:r>
              <a:rPr lang="en-GB" sz="1400" i="1">
                <a:solidFill>
                  <a:schemeClr val="bg1"/>
                </a:solidFill>
                <a:effectLst/>
                <a:latin typeface="Times New Roman" panose="02020603050405020304" pitchFamily="18" charset="0"/>
              </a:rPr>
              <a:t>Www.orionbms.com</a:t>
            </a:r>
            <a:r>
              <a:rPr lang="en-GB" sz="1400">
                <a:solidFill>
                  <a:schemeClr val="bg1"/>
                </a:solidFill>
                <a:effectLst/>
                <a:latin typeface="Times New Roman" panose="02020603050405020304" pitchFamily="18" charset="0"/>
              </a:rPr>
              <a:t>, www.orionbms.com/comparison/. Accessed 12 Dec. 2023.</a:t>
            </a:r>
          </a:p>
          <a:p>
            <a:endParaRPr lang="en-GB"/>
          </a:p>
        </p:txBody>
      </p:sp>
      <p:sp>
        <p:nvSpPr>
          <p:cNvPr id="15" name="TextBox 14">
            <a:extLst>
              <a:ext uri="{FF2B5EF4-FFF2-40B4-BE49-F238E27FC236}">
                <a16:creationId xmlns:a16="http://schemas.microsoft.com/office/drawing/2014/main" id="{899814FC-E3E1-B771-75EE-375957A9B550}"/>
              </a:ext>
            </a:extLst>
          </p:cNvPr>
          <p:cNvSpPr txBox="1"/>
          <p:nvPr/>
        </p:nvSpPr>
        <p:spPr>
          <a:xfrm>
            <a:off x="6311900" y="3555128"/>
            <a:ext cx="6095996" cy="646331"/>
          </a:xfrm>
          <a:prstGeom prst="rect">
            <a:avLst/>
          </a:prstGeom>
          <a:noFill/>
        </p:spPr>
        <p:txBody>
          <a:bodyPr wrap="square" rtlCol="0">
            <a:spAutoFit/>
          </a:bodyPr>
          <a:lstStyle/>
          <a:p>
            <a:r>
              <a:rPr lang="en-GB" sz="1200"/>
              <a:t>Ewert Energy Systems (</a:t>
            </a:r>
            <a:r>
              <a:rPr lang="en-GB" sz="1200">
                <a:hlinkClick r:id="rId7"/>
              </a:rPr>
              <a:t>https://www.orionbms.com/downloads/documents/orionbms2_specifications.pdf</a:t>
            </a:r>
            <a:r>
              <a:rPr lang="en-GB" sz="1200"/>
              <a:t>)</a:t>
            </a:r>
          </a:p>
          <a:p>
            <a:r>
              <a:rPr lang="en-GB" sz="1200"/>
              <a:t>Accessed 11 Dec. 2023</a:t>
            </a:r>
          </a:p>
        </p:txBody>
      </p:sp>
      <p:sp>
        <p:nvSpPr>
          <p:cNvPr id="16" name="TextBox 15">
            <a:extLst>
              <a:ext uri="{FF2B5EF4-FFF2-40B4-BE49-F238E27FC236}">
                <a16:creationId xmlns:a16="http://schemas.microsoft.com/office/drawing/2014/main" id="{4FD9A3F0-72BD-2777-3740-9185322ECF0F}"/>
              </a:ext>
            </a:extLst>
          </p:cNvPr>
          <p:cNvSpPr txBox="1"/>
          <p:nvPr/>
        </p:nvSpPr>
        <p:spPr>
          <a:xfrm>
            <a:off x="6311900" y="6444846"/>
            <a:ext cx="5880100" cy="646331"/>
          </a:xfrm>
          <a:prstGeom prst="rect">
            <a:avLst/>
          </a:prstGeom>
          <a:noFill/>
        </p:spPr>
        <p:txBody>
          <a:bodyPr wrap="square" rtlCol="0">
            <a:spAutoFit/>
          </a:bodyPr>
          <a:lstStyle/>
          <a:p>
            <a:r>
              <a:rPr lang="en-GB" sz="1200">
                <a:effectLst/>
                <a:latin typeface="Times New Roman" panose="02020603050405020304" pitchFamily="18" charset="0"/>
              </a:rPr>
              <a:t>“Orion Li-Ion Battery Management System | Affordable &amp; Reliable EV Li-Ion BMS.” </a:t>
            </a:r>
            <a:r>
              <a:rPr lang="en-GB" sz="1200" i="1">
                <a:effectLst/>
                <a:latin typeface="Times New Roman" panose="02020603050405020304" pitchFamily="18" charset="0"/>
              </a:rPr>
              <a:t>Www.orionbms.com</a:t>
            </a:r>
            <a:r>
              <a:rPr lang="en-GB" sz="1200">
                <a:effectLst/>
                <a:latin typeface="Times New Roman" panose="02020603050405020304" pitchFamily="18" charset="0"/>
              </a:rPr>
              <a:t>, www.orionbms.com/.</a:t>
            </a:r>
          </a:p>
          <a:p>
            <a:endParaRPr lang="en-GB" sz="1200"/>
          </a:p>
        </p:txBody>
      </p:sp>
    </p:spTree>
    <p:extLst>
      <p:ext uri="{BB962C8B-B14F-4D97-AF65-F5344CB8AC3E}">
        <p14:creationId xmlns:p14="http://schemas.microsoft.com/office/powerpoint/2010/main" val="1947842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9"/>
            <a:ext cx="436600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40D29-FB71-E333-4A6A-D473E6539976}"/>
              </a:ext>
            </a:extLst>
          </p:cNvPr>
          <p:cNvSpPr>
            <a:spLocks noGrp="1"/>
          </p:cNvSpPr>
          <p:nvPr>
            <p:ph type="title"/>
          </p:nvPr>
        </p:nvSpPr>
        <p:spPr>
          <a:xfrm>
            <a:off x="442914" y="513801"/>
            <a:ext cx="3457573" cy="546334"/>
          </a:xfrm>
        </p:spPr>
        <p:txBody>
          <a:bodyPr anchor="b">
            <a:normAutofit/>
          </a:bodyPr>
          <a:lstStyle/>
          <a:p>
            <a:r>
              <a:rPr lang="en-GB" sz="3200">
                <a:solidFill>
                  <a:schemeClr val="bg2"/>
                </a:solidFill>
              </a:rPr>
              <a:t>Moving Forward </a:t>
            </a:r>
          </a:p>
        </p:txBody>
      </p:sp>
      <p:sp>
        <p:nvSpPr>
          <p:cNvPr id="3" name="Content Placeholder 2">
            <a:extLst>
              <a:ext uri="{FF2B5EF4-FFF2-40B4-BE49-F238E27FC236}">
                <a16:creationId xmlns:a16="http://schemas.microsoft.com/office/drawing/2014/main" id="{72F26DB4-2076-0AF3-C120-81F1E630655B}"/>
              </a:ext>
            </a:extLst>
          </p:cNvPr>
          <p:cNvSpPr>
            <a:spLocks noGrp="1"/>
          </p:cNvSpPr>
          <p:nvPr>
            <p:ph idx="1"/>
          </p:nvPr>
        </p:nvSpPr>
        <p:spPr>
          <a:xfrm>
            <a:off x="442914" y="3015698"/>
            <a:ext cx="3457572" cy="2025914"/>
          </a:xfrm>
        </p:spPr>
        <p:txBody>
          <a:bodyPr>
            <a:normAutofit/>
          </a:bodyPr>
          <a:lstStyle/>
          <a:p>
            <a:pPr marL="0" indent="0">
              <a:buNone/>
            </a:pPr>
            <a:r>
              <a:rPr lang="en-GB">
                <a:solidFill>
                  <a:schemeClr val="tx2"/>
                </a:solidFill>
              </a:rPr>
              <a:t>To further progress with implementing the BMS, there are more things that need to be done. This involves the following:</a:t>
            </a:r>
          </a:p>
        </p:txBody>
      </p:sp>
      <p:pic>
        <p:nvPicPr>
          <p:cNvPr id="4" name="Picture 3">
            <a:extLst>
              <a:ext uri="{FF2B5EF4-FFF2-40B4-BE49-F238E27FC236}">
                <a16:creationId xmlns:a16="http://schemas.microsoft.com/office/drawing/2014/main" id="{DB68BB32-227B-98B3-ADD3-A7FB2F89EA65}"/>
              </a:ext>
            </a:extLst>
          </p:cNvPr>
          <p:cNvPicPr>
            <a:picLocks noChangeAspect="1"/>
          </p:cNvPicPr>
          <p:nvPr/>
        </p:nvPicPr>
        <p:blipFill>
          <a:blip r:embed="rId2"/>
          <a:stretch>
            <a:fillRect/>
          </a:stretch>
        </p:blipFill>
        <p:spPr>
          <a:xfrm>
            <a:off x="4392583" y="485340"/>
            <a:ext cx="3860050" cy="2026526"/>
          </a:xfrm>
          <a:custGeom>
            <a:avLst/>
            <a:gdLst/>
            <a:ahLst/>
            <a:cxnLst/>
            <a:rect l="l" t="t" r="r" b="b"/>
            <a:pathLst>
              <a:path w="3910794" h="2997194">
                <a:moveTo>
                  <a:pt x="0" y="0"/>
                </a:moveTo>
                <a:lnTo>
                  <a:pt x="3910794" y="0"/>
                </a:lnTo>
                <a:lnTo>
                  <a:pt x="3910794" y="2997194"/>
                </a:lnTo>
                <a:lnTo>
                  <a:pt x="0" y="2997194"/>
                </a:lnTo>
                <a:close/>
              </a:path>
            </a:pathLst>
          </a:custGeom>
        </p:spPr>
      </p:pic>
      <p:cxnSp>
        <p:nvCxnSpPr>
          <p:cNvPr id="3083" name="Straight Connector 3082">
            <a:extLst>
              <a:ext uri="{FF2B5EF4-FFF2-40B4-BE49-F238E27FC236}">
                <a16:creationId xmlns:a16="http://schemas.microsoft.com/office/drawing/2014/main" id="{C5189F54-C6DE-4389-8BF8-CEE2D5A495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9602" y="6"/>
            <a:ext cx="5" cy="29988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CB8D6D2-58CA-6702-E391-79A716715B4D}"/>
              </a:ext>
            </a:extLst>
          </p:cNvPr>
          <p:cNvPicPr>
            <a:picLocks noChangeAspect="1"/>
          </p:cNvPicPr>
          <p:nvPr/>
        </p:nvPicPr>
        <p:blipFill>
          <a:blip r:embed="rId3"/>
          <a:stretch>
            <a:fillRect/>
          </a:stretch>
        </p:blipFill>
        <p:spPr>
          <a:xfrm>
            <a:off x="9029707" y="-18492"/>
            <a:ext cx="2412180" cy="3034190"/>
          </a:xfrm>
          <a:custGeom>
            <a:avLst/>
            <a:gdLst/>
            <a:ahLst/>
            <a:cxnLst/>
            <a:rect l="l" t="t" r="r" b="b"/>
            <a:pathLst>
              <a:path w="3912391" h="2997194">
                <a:moveTo>
                  <a:pt x="0" y="0"/>
                </a:moveTo>
                <a:lnTo>
                  <a:pt x="3912391" y="0"/>
                </a:lnTo>
                <a:lnTo>
                  <a:pt x="3912391" y="2997194"/>
                </a:lnTo>
                <a:lnTo>
                  <a:pt x="0" y="2997194"/>
                </a:lnTo>
                <a:close/>
              </a:path>
            </a:pathLst>
          </a:custGeom>
        </p:spPr>
      </p:pic>
      <p:cxnSp>
        <p:nvCxnSpPr>
          <p:cNvPr id="3085" name="Straight Connector 3084">
            <a:extLst>
              <a:ext uri="{FF2B5EF4-FFF2-40B4-BE49-F238E27FC236}">
                <a16:creationId xmlns:a16="http://schemas.microsoft.com/office/drawing/2014/main" id="{88CE7E31-3F34-4E9F-98A4-1561AD0B0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8768" y="2997200"/>
            <a:ext cx="7823232"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3087" name="Rectangle 3086">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9" name="Straight Connector 3088">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00764471-B0DB-4066-88FF-567A7C9BB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7212" y="0"/>
            <a:ext cx="0" cy="59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3074" name="Picture 2" descr="CANBus - Direct connection to a module - BX Project">
            <a:extLst>
              <a:ext uri="{FF2B5EF4-FFF2-40B4-BE49-F238E27FC236}">
                <a16:creationId xmlns:a16="http://schemas.microsoft.com/office/drawing/2014/main" id="{5ABDB525-D72A-5E87-1A44-3B1DF067278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52596" y="3182092"/>
            <a:ext cx="5252422" cy="2590056"/>
          </a:xfrm>
          <a:custGeom>
            <a:avLst/>
            <a:gdLst/>
            <a:ahLst/>
            <a:cxnLst/>
            <a:rect l="l" t="t" r="r" b="b"/>
            <a:pathLst>
              <a:path w="7824786" h="2959836">
                <a:moveTo>
                  <a:pt x="0" y="0"/>
                </a:moveTo>
                <a:lnTo>
                  <a:pt x="7824786" y="0"/>
                </a:lnTo>
                <a:lnTo>
                  <a:pt x="7824786" y="2959836"/>
                </a:lnTo>
                <a:lnTo>
                  <a:pt x="0" y="2959836"/>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467A14-26C2-4191-7AD1-6EE2FE264301}"/>
              </a:ext>
            </a:extLst>
          </p:cNvPr>
          <p:cNvSpPr txBox="1"/>
          <p:nvPr/>
        </p:nvSpPr>
        <p:spPr>
          <a:xfrm>
            <a:off x="4363995" y="2520778"/>
            <a:ext cx="27432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t>https://www.researchgate.net/figure/Figure-e-A-complete-network-of-electrical-cables-of-a-typical-modern-car_fig2_367963831</a:t>
            </a:r>
          </a:p>
        </p:txBody>
      </p:sp>
      <p:sp>
        <p:nvSpPr>
          <p:cNvPr id="7" name="TextBox 6">
            <a:extLst>
              <a:ext uri="{FF2B5EF4-FFF2-40B4-BE49-F238E27FC236}">
                <a16:creationId xmlns:a16="http://schemas.microsoft.com/office/drawing/2014/main" id="{7BABAA35-8E06-72E4-08C6-0706BAAF6F8D}"/>
              </a:ext>
            </a:extLst>
          </p:cNvPr>
          <p:cNvSpPr txBox="1"/>
          <p:nvPr/>
        </p:nvSpPr>
        <p:spPr>
          <a:xfrm>
            <a:off x="9028670" y="299445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t>https://www.integrasources.com/blog/battery-management-system-bms-state-charge-and-state-health/</a:t>
            </a:r>
          </a:p>
        </p:txBody>
      </p:sp>
      <p:sp>
        <p:nvSpPr>
          <p:cNvPr id="8" name="TextBox 7">
            <a:extLst>
              <a:ext uri="{FF2B5EF4-FFF2-40B4-BE49-F238E27FC236}">
                <a16:creationId xmlns:a16="http://schemas.microsoft.com/office/drawing/2014/main" id="{50A8D5F6-D67B-3653-4237-B7F77CA61C86}"/>
              </a:ext>
            </a:extLst>
          </p:cNvPr>
          <p:cNvSpPr txBox="1"/>
          <p:nvPr/>
        </p:nvSpPr>
        <p:spPr>
          <a:xfrm>
            <a:off x="6217508" y="567175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https://bxproject.co.uk/blog/building-a-can-database-from-a-busmaster-log-file/</a:t>
            </a:r>
          </a:p>
        </p:txBody>
      </p:sp>
    </p:spTree>
    <p:extLst>
      <p:ext uri="{BB962C8B-B14F-4D97-AF65-F5344CB8AC3E}">
        <p14:creationId xmlns:p14="http://schemas.microsoft.com/office/powerpoint/2010/main" val="3384357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9"/>
            <a:ext cx="436600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2FCFA-81B4-E20E-50B9-339FBF0B333A}"/>
              </a:ext>
            </a:extLst>
          </p:cNvPr>
          <p:cNvSpPr>
            <a:spLocks noGrp="1"/>
          </p:cNvSpPr>
          <p:nvPr>
            <p:ph type="title"/>
          </p:nvPr>
        </p:nvSpPr>
        <p:spPr>
          <a:xfrm>
            <a:off x="442914" y="441324"/>
            <a:ext cx="3457573" cy="1005009"/>
          </a:xfrm>
        </p:spPr>
        <p:txBody>
          <a:bodyPr anchor="b">
            <a:normAutofit/>
          </a:bodyPr>
          <a:lstStyle/>
          <a:p>
            <a:r>
              <a:rPr lang="en-GB" sz="2400">
                <a:solidFill>
                  <a:schemeClr val="bg2"/>
                </a:solidFill>
              </a:rPr>
              <a:t>Daniel Hannis</a:t>
            </a:r>
          </a:p>
        </p:txBody>
      </p:sp>
      <p:sp>
        <p:nvSpPr>
          <p:cNvPr id="3" name="Content Placeholder 2">
            <a:extLst>
              <a:ext uri="{FF2B5EF4-FFF2-40B4-BE49-F238E27FC236}">
                <a16:creationId xmlns:a16="http://schemas.microsoft.com/office/drawing/2014/main" id="{BEF2DC18-7A3D-5061-291B-CBD997B1A6BA}"/>
              </a:ext>
            </a:extLst>
          </p:cNvPr>
          <p:cNvSpPr>
            <a:spLocks noGrp="1"/>
          </p:cNvSpPr>
          <p:nvPr>
            <p:ph idx="1"/>
          </p:nvPr>
        </p:nvSpPr>
        <p:spPr>
          <a:xfrm>
            <a:off x="442915" y="2246049"/>
            <a:ext cx="3457572" cy="3266357"/>
          </a:xfrm>
        </p:spPr>
        <p:txBody>
          <a:bodyPr vert="horz" lIns="0" tIns="0" rIns="0" bIns="0" rtlCol="0" anchor="t">
            <a:normAutofit/>
          </a:bodyPr>
          <a:lstStyle/>
          <a:p>
            <a:pPr marL="359410" indent="-359410">
              <a:lnSpc>
                <a:spcPct val="110000"/>
              </a:lnSpc>
            </a:pPr>
            <a:r>
              <a:rPr lang="en-GB" sz="1400" dirty="0">
                <a:solidFill>
                  <a:schemeClr val="tx2"/>
                </a:solidFill>
                <a:ea typeface="Microsoft Sans Serif"/>
                <a:cs typeface="Microsoft Sans Serif"/>
              </a:rPr>
              <a:t>Responsible for all safety in and out of the vehicle.</a:t>
            </a:r>
          </a:p>
          <a:p>
            <a:pPr marL="359410" indent="-359410">
              <a:lnSpc>
                <a:spcPct val="110000"/>
              </a:lnSpc>
            </a:pPr>
            <a:r>
              <a:rPr lang="en-GB" sz="1400" dirty="0">
                <a:solidFill>
                  <a:schemeClr val="tx2"/>
                </a:solidFill>
                <a:ea typeface="Microsoft Sans Serif"/>
                <a:cs typeface="Microsoft Sans Serif"/>
              </a:rPr>
              <a:t>Researched fire suppression systems approved by the FIA under "Technical List 16".</a:t>
            </a:r>
          </a:p>
          <a:p>
            <a:pPr marL="359410" indent="-359410">
              <a:lnSpc>
                <a:spcPct val="110000"/>
              </a:lnSpc>
            </a:pPr>
            <a:r>
              <a:rPr lang="en-GB" sz="1400" dirty="0" err="1">
                <a:solidFill>
                  <a:schemeClr val="tx2"/>
                </a:solidFill>
                <a:ea typeface="Microsoft Sans Serif"/>
                <a:cs typeface="Microsoft Sans Serif"/>
              </a:rPr>
              <a:t>Novec</a:t>
            </a:r>
            <a:r>
              <a:rPr lang="en-GB" sz="1400" dirty="0">
                <a:solidFill>
                  <a:schemeClr val="tx2"/>
                </a:solidFill>
                <a:ea typeface="Microsoft Sans Serif"/>
                <a:cs typeface="Microsoft Sans Serif"/>
              </a:rPr>
              <a:t> 1230 is preferable due to lower GWP compared with FE36.</a:t>
            </a:r>
            <a:endParaRPr lang="en-GB" sz="1400" dirty="0">
              <a:solidFill>
                <a:schemeClr val="tx2"/>
              </a:solidFill>
            </a:endParaRPr>
          </a:p>
          <a:p>
            <a:pPr marL="359410" indent="-359410">
              <a:lnSpc>
                <a:spcPct val="110000"/>
              </a:lnSpc>
            </a:pPr>
            <a:r>
              <a:rPr lang="en-GB" sz="1400" dirty="0">
                <a:solidFill>
                  <a:schemeClr val="tx2"/>
                </a:solidFill>
                <a:ea typeface="Microsoft Sans Serif"/>
                <a:cs typeface="Microsoft Sans Serif"/>
              </a:rPr>
              <a:t>Driver must have one handle close by but not interfering with controls. Marshalls must have 2, one either side of car.</a:t>
            </a:r>
            <a:endParaRPr lang="en-GB" sz="1400" dirty="0">
              <a:solidFill>
                <a:schemeClr val="tx2"/>
              </a:solidFill>
            </a:endParaRPr>
          </a:p>
          <a:p>
            <a:pPr marL="359410" indent="-359410">
              <a:lnSpc>
                <a:spcPct val="110000"/>
              </a:lnSpc>
            </a:pPr>
            <a:endParaRPr lang="en-GB" sz="1400">
              <a:solidFill>
                <a:schemeClr val="tx2"/>
              </a:solidFill>
            </a:endParaRPr>
          </a:p>
          <a:p>
            <a:pPr marL="359410" indent="-359410">
              <a:lnSpc>
                <a:spcPct val="110000"/>
              </a:lnSpc>
            </a:pPr>
            <a:endParaRPr lang="en-GB" sz="1400">
              <a:solidFill>
                <a:schemeClr val="tx2"/>
              </a:solidFill>
            </a:endParaRPr>
          </a:p>
        </p:txBody>
      </p:sp>
      <p:sp>
        <p:nvSpPr>
          <p:cNvPr id="86" name="Rectangle 85">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8" name="Straight Connector 87">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7212"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E632050-22EC-7A06-33FA-8A35A3F1CE09}"/>
              </a:ext>
            </a:extLst>
          </p:cNvPr>
          <p:cNvSpPr txBox="1"/>
          <p:nvPr/>
        </p:nvSpPr>
        <p:spPr>
          <a:xfrm>
            <a:off x="4814887" y="5350668"/>
            <a:ext cx="69056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FEV (2023) - Motorsport Fire Extinguishers.</a:t>
            </a:r>
          </a:p>
        </p:txBody>
      </p:sp>
      <p:pic>
        <p:nvPicPr>
          <p:cNvPr id="8" name="Picture 7" descr="A screenshot of a product&#10;&#10;Description automatically generated">
            <a:extLst>
              <a:ext uri="{FF2B5EF4-FFF2-40B4-BE49-F238E27FC236}">
                <a16:creationId xmlns:a16="http://schemas.microsoft.com/office/drawing/2014/main" id="{E7C1B8A8-F261-FEA5-C62D-E021BC179F9E}"/>
              </a:ext>
            </a:extLst>
          </p:cNvPr>
          <p:cNvPicPr>
            <a:picLocks noChangeAspect="1"/>
          </p:cNvPicPr>
          <p:nvPr/>
        </p:nvPicPr>
        <p:blipFill>
          <a:blip r:embed="rId2"/>
          <a:stretch>
            <a:fillRect/>
          </a:stretch>
        </p:blipFill>
        <p:spPr>
          <a:xfrm>
            <a:off x="4572000" y="-2282"/>
            <a:ext cx="7343775" cy="3566915"/>
          </a:xfrm>
          <a:prstGeom prst="rect">
            <a:avLst/>
          </a:prstGeom>
        </p:spPr>
      </p:pic>
      <p:pic>
        <p:nvPicPr>
          <p:cNvPr id="10" name="Picture 9">
            <a:extLst>
              <a:ext uri="{FF2B5EF4-FFF2-40B4-BE49-F238E27FC236}">
                <a16:creationId xmlns:a16="http://schemas.microsoft.com/office/drawing/2014/main" id="{9D9B47C7-9F5D-00D6-A845-D55433D24A1A}"/>
              </a:ext>
            </a:extLst>
          </p:cNvPr>
          <p:cNvPicPr>
            <a:picLocks noChangeAspect="1"/>
          </p:cNvPicPr>
          <p:nvPr/>
        </p:nvPicPr>
        <p:blipFill>
          <a:blip r:embed="rId3"/>
          <a:stretch>
            <a:fillRect/>
          </a:stretch>
        </p:blipFill>
        <p:spPr>
          <a:xfrm>
            <a:off x="4575464" y="3606423"/>
            <a:ext cx="2076450" cy="1789145"/>
          </a:xfrm>
          <a:prstGeom prst="rect">
            <a:avLst/>
          </a:prstGeom>
        </p:spPr>
      </p:pic>
      <p:sp>
        <p:nvSpPr>
          <p:cNvPr id="12" name="TextBox 11">
            <a:extLst>
              <a:ext uri="{FF2B5EF4-FFF2-40B4-BE49-F238E27FC236}">
                <a16:creationId xmlns:a16="http://schemas.microsoft.com/office/drawing/2014/main" id="{3D126EE4-CA8C-BC5F-EB20-29F4258B2283}"/>
              </a:ext>
            </a:extLst>
          </p:cNvPr>
          <p:cNvSpPr txBox="1"/>
          <p:nvPr/>
        </p:nvSpPr>
        <p:spPr>
          <a:xfrm>
            <a:off x="6750843" y="3607593"/>
            <a:ext cx="5238750" cy="1762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cap="all">
                <a:solidFill>
                  <a:srgbClr val="DF2025"/>
                </a:solidFill>
              </a:rPr>
              <a:t>DESCRIPTION</a:t>
            </a:r>
            <a:endParaRPr lang="en-US"/>
          </a:p>
          <a:p>
            <a:r>
              <a:rPr lang="en-GB" sz="1100">
                <a:ea typeface="+mn-lt"/>
                <a:cs typeface="+mn-lt"/>
              </a:rPr>
              <a:t>Technical list 16 FIA/MSUK Approved 2.25kg 3M </a:t>
            </a:r>
            <a:r>
              <a:rPr lang="en-GB" sz="1100" err="1">
                <a:ea typeface="+mn-lt"/>
                <a:cs typeface="+mn-lt"/>
              </a:rPr>
              <a:t>Novec</a:t>
            </a:r>
            <a:r>
              <a:rPr lang="en-GB" sz="1100">
                <a:ea typeface="+mn-lt"/>
                <a:cs typeface="+mn-lt"/>
              </a:rPr>
              <a:t> 1230 gas fire suppression system with lightweight aluminium cylinder and electric push button activation, supplied with 6 of our newly developed atomising gas nozzles producing a fine mist resulting in a much larger surface area coverage and faster fire out times, the clean agent NOVEC 1230 is also safe on all electronics and requires no clean up – 4 nozzles discharge in to the engine bay area and 2 discharge in to the cockpit area.</a:t>
            </a:r>
            <a:endParaRPr lang="en-GB"/>
          </a:p>
          <a:p>
            <a:pPr algn="l"/>
            <a:endParaRPr lang="en-GB"/>
          </a:p>
        </p:txBody>
      </p:sp>
    </p:spTree>
    <p:extLst>
      <p:ext uri="{BB962C8B-B14F-4D97-AF65-F5344CB8AC3E}">
        <p14:creationId xmlns:p14="http://schemas.microsoft.com/office/powerpoint/2010/main" val="1068153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D8FA7B60-D2D7-01D1-C4D4-A8C397C4B0F8}"/>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ea typeface="Microsoft Sans Serif"/>
                <a:cs typeface="Microsoft Sans Serif"/>
              </a:rPr>
              <a:t>Regulations</a:t>
            </a:r>
            <a:endParaRPr lang="en-GB" sz="2400">
              <a:solidFill>
                <a:schemeClr val="bg2"/>
              </a:solidFill>
            </a:endParaRPr>
          </a:p>
        </p:txBody>
      </p:sp>
      <p:cxnSp>
        <p:nvCxnSpPr>
          <p:cNvPr id="19" name="Straight Connector 18">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37A69-E18F-9200-2D27-B740BC59AE6E}"/>
              </a:ext>
            </a:extLst>
          </p:cNvPr>
          <p:cNvSpPr>
            <a:spLocks noGrp="1"/>
          </p:cNvSpPr>
          <p:nvPr>
            <p:ph idx="1"/>
          </p:nvPr>
        </p:nvSpPr>
        <p:spPr>
          <a:xfrm>
            <a:off x="4979988" y="352800"/>
            <a:ext cx="6769100" cy="6063875"/>
          </a:xfrm>
        </p:spPr>
        <p:txBody>
          <a:bodyPr vert="horz" lIns="0" tIns="0" rIns="0" bIns="0" rtlCol="0" anchor="t">
            <a:normAutofit fontScale="92500" lnSpcReduction="20000"/>
          </a:bodyPr>
          <a:lstStyle/>
          <a:p>
            <a:pPr marL="359410" indent="-359410">
              <a:lnSpc>
                <a:spcPct val="110000"/>
              </a:lnSpc>
            </a:pPr>
            <a:r>
              <a:rPr lang="en-GB" sz="1300" dirty="0">
                <a:solidFill>
                  <a:schemeClr val="tx2"/>
                </a:solidFill>
                <a:latin typeface="Segoe UI"/>
                <a:ea typeface="Microsoft Sans Serif"/>
                <a:cs typeface="Segoe UI"/>
              </a:rPr>
              <a:t>The Formula 750 regulations lack guidance for a bespoke vehicle as it doesn’t already consist of </a:t>
            </a:r>
            <a:r>
              <a:rPr lang="en-GB" sz="1300">
                <a:solidFill>
                  <a:schemeClr val="tx2"/>
                </a:solidFill>
                <a:latin typeface="Segoe UI"/>
                <a:ea typeface="Microsoft Sans Serif"/>
                <a:cs typeface="Segoe UI"/>
              </a:rPr>
              <a:t>any EV powered vehicles. </a:t>
            </a:r>
            <a:r>
              <a:rPr lang="en-GB" sz="1300">
                <a:solidFill>
                  <a:schemeClr val="tx2"/>
                </a:solidFill>
                <a:latin typeface="Segoe UI"/>
                <a:ea typeface="Microsoft Sans Serif"/>
                <a:cs typeface="Segoe UI"/>
                <a:hlinkClick r:id="rId2">
                  <a:extLst>
                    <a:ext uri="{A12FA001-AC4F-418D-AE19-62706E023703}">
                      <ahyp:hlinkClr xmlns:ahyp="http://schemas.microsoft.com/office/drawing/2018/hyperlinkcolor" val="tx"/>
                    </a:ext>
                  </a:extLst>
                </a:hlinkClick>
              </a:rPr>
              <a:t>https://750mc.co.uk/ugc-1/1/1/0/2023_final_regs_-_750_formula.pdf</a:t>
            </a:r>
            <a:endParaRPr lang="en-GB" sz="1300">
              <a:solidFill>
                <a:schemeClr val="tx2"/>
              </a:solidFill>
              <a:latin typeface="Segoe UI"/>
              <a:cs typeface="Segoe UI"/>
            </a:endParaRPr>
          </a:p>
          <a:p>
            <a:pPr marL="359410" indent="-359410">
              <a:lnSpc>
                <a:spcPct val="110000"/>
              </a:lnSpc>
            </a:pPr>
            <a:r>
              <a:rPr lang="en-GB" sz="1300" dirty="0">
                <a:solidFill>
                  <a:schemeClr val="tx2"/>
                </a:solidFill>
                <a:latin typeface="Segoe UI"/>
                <a:ea typeface="Microsoft Sans Serif"/>
                <a:cs typeface="Segoe UI"/>
              </a:rPr>
              <a:t>This means that as a group we have reverted to looking at other motorsport regulations for guidance. This consists of;</a:t>
            </a:r>
            <a:endParaRPr lang="en-US" sz="1300" dirty="0">
              <a:solidFill>
                <a:schemeClr val="tx2"/>
              </a:solidFill>
              <a:latin typeface="Segoe UI"/>
              <a:ea typeface="Microsoft Sans Serif"/>
              <a:cs typeface="Segoe UI"/>
            </a:endParaRPr>
          </a:p>
          <a:p>
            <a:pPr marL="359410" indent="-359410">
              <a:lnSpc>
                <a:spcPct val="110000"/>
              </a:lnSpc>
            </a:pPr>
            <a:r>
              <a:rPr lang="en-GB" sz="1300" dirty="0">
                <a:solidFill>
                  <a:schemeClr val="tx2"/>
                </a:solidFill>
                <a:latin typeface="Segoe UI"/>
                <a:ea typeface="Microsoft Sans Serif"/>
                <a:cs typeface="Segoe UI"/>
              </a:rPr>
              <a:t>Motorsport UK - </a:t>
            </a:r>
            <a:r>
              <a:rPr lang="en-GB" sz="1300" dirty="0">
                <a:solidFill>
                  <a:schemeClr val="tx2"/>
                </a:solidFill>
                <a:latin typeface="Segoe UI"/>
                <a:ea typeface="Microsoft Sans Serif"/>
                <a:cs typeface="Segoe UI"/>
                <a:hlinkClick r:id="rId3">
                  <a:extLst>
                    <a:ext uri="{A12FA001-AC4F-418D-AE19-62706E023703}">
                      <ahyp:hlinkClr xmlns:ahyp="http://schemas.microsoft.com/office/drawing/2018/hyperlinkcolor" val="tx"/>
                    </a:ext>
                  </a:extLst>
                </a:hlinkClick>
              </a:rPr>
              <a:t>https://www.motorsportuk.org/wp-content/uploads/2023/01/Yearbook- 2023-COMPLETE.pdf</a:t>
            </a:r>
            <a:r>
              <a:rPr lang="en-GB" sz="1300" u="sng" dirty="0">
                <a:solidFill>
                  <a:schemeClr val="tx2"/>
                </a:solidFill>
                <a:latin typeface="Segoe UI"/>
                <a:ea typeface="Microsoft Sans Serif"/>
                <a:cs typeface="Segoe UI"/>
              </a:rPr>
              <a:t> </a:t>
            </a:r>
            <a:endParaRPr lang="en-US" sz="1300" dirty="0">
              <a:solidFill>
                <a:schemeClr val="tx2"/>
              </a:solidFill>
              <a:latin typeface="Segoe UI"/>
              <a:ea typeface="Microsoft Sans Serif"/>
              <a:cs typeface="Segoe UI"/>
            </a:endParaRPr>
          </a:p>
          <a:p>
            <a:pPr marL="359410" indent="-359410">
              <a:lnSpc>
                <a:spcPct val="110000"/>
              </a:lnSpc>
            </a:pPr>
            <a:r>
              <a:rPr lang="en-GB" sz="1300" dirty="0">
                <a:solidFill>
                  <a:schemeClr val="tx2"/>
                </a:solidFill>
                <a:latin typeface="Segoe UI"/>
                <a:ea typeface="Microsoft Sans Serif"/>
                <a:cs typeface="Segoe UI"/>
              </a:rPr>
              <a:t>Formula E - </a:t>
            </a:r>
            <a:r>
              <a:rPr lang="en-GB" sz="1300" dirty="0">
                <a:solidFill>
                  <a:schemeClr val="tx2"/>
                </a:solidFill>
                <a:latin typeface="Segoe UI"/>
                <a:ea typeface="Microsoft Sans Serif"/>
                <a:cs typeface="Segoe UI"/>
                <a:hlinkClick r:id="rId4">
                  <a:extLst>
                    <a:ext uri="{A12FA001-AC4F-418D-AE19-62706E023703}">
                      <ahyp:hlinkClr xmlns:ahyp="http://schemas.microsoft.com/office/drawing/2018/hyperlinkcolor" val="tx"/>
                    </a:ext>
                  </a:extLst>
                </a:hlinkClick>
              </a:rPr>
              <a:t>file:///C:/Users/2204624/Downloads/2023-2024_season_10_formula_e_techregs_wmsc_19.10.2023_eng_fr_marked_up.pdf</a:t>
            </a:r>
            <a:r>
              <a:rPr lang="en-GB" sz="1300" dirty="0">
                <a:solidFill>
                  <a:schemeClr val="tx2"/>
                </a:solidFill>
                <a:latin typeface="Segoe UI"/>
                <a:ea typeface="Microsoft Sans Serif"/>
                <a:cs typeface="Segoe UI"/>
              </a:rPr>
              <a:t> </a:t>
            </a:r>
            <a:endParaRPr lang="en-US" sz="1300" dirty="0">
              <a:solidFill>
                <a:schemeClr val="tx2"/>
              </a:solidFill>
              <a:latin typeface="Segoe UI"/>
              <a:ea typeface="Microsoft Sans Serif"/>
              <a:cs typeface="Segoe UI"/>
            </a:endParaRPr>
          </a:p>
          <a:p>
            <a:pPr marL="359410" indent="-359410">
              <a:lnSpc>
                <a:spcPct val="110000"/>
              </a:lnSpc>
            </a:pPr>
            <a:r>
              <a:rPr lang="en-GB" sz="1300" dirty="0">
                <a:solidFill>
                  <a:schemeClr val="tx2"/>
                </a:solidFill>
                <a:latin typeface="Segoe UI"/>
                <a:ea typeface="Microsoft Sans Serif"/>
                <a:cs typeface="Segoe UI"/>
              </a:rPr>
              <a:t>E-Rallycross -  </a:t>
            </a:r>
            <a:r>
              <a:rPr lang="en-GB" sz="1300" dirty="0">
                <a:solidFill>
                  <a:schemeClr val="tx2"/>
                </a:solidFill>
                <a:latin typeface="Segoe UI"/>
                <a:ea typeface="Microsoft Sans Serif"/>
                <a:cs typeface="Segoe UI"/>
                <a:hlinkClick r:id="rId5">
                  <a:extLst>
                    <a:ext uri="{A12FA001-AC4F-418D-AE19-62706E023703}">
                      <ahyp:hlinkClr xmlns:ahyp="http://schemas.microsoft.com/office/drawing/2018/hyperlinkcolor" val="tx"/>
                    </a:ext>
                  </a:extLst>
                </a:hlinkClick>
              </a:rPr>
              <a:t>file:///C:/Users/2204624/Downloads/279_2023_wmsc_2023.06.20_khg.pdf</a:t>
            </a:r>
            <a:r>
              <a:rPr lang="en-GB" sz="1300" dirty="0">
                <a:solidFill>
                  <a:schemeClr val="tx2"/>
                </a:solidFill>
                <a:latin typeface="Segoe UI"/>
                <a:ea typeface="Microsoft Sans Serif"/>
                <a:cs typeface="Segoe UI"/>
              </a:rPr>
              <a:t> </a:t>
            </a:r>
            <a:endParaRPr lang="en-US" sz="1300" dirty="0">
              <a:solidFill>
                <a:schemeClr val="tx2"/>
              </a:solidFill>
              <a:latin typeface="Segoe UI"/>
              <a:ea typeface="Microsoft Sans Serif"/>
              <a:cs typeface="Segoe UI"/>
            </a:endParaRPr>
          </a:p>
          <a:p>
            <a:pPr marL="359410" indent="-359410">
              <a:lnSpc>
                <a:spcPct val="110000"/>
              </a:lnSpc>
            </a:pPr>
            <a:r>
              <a:rPr lang="en-GB" sz="1300" dirty="0">
                <a:solidFill>
                  <a:schemeClr val="tx2"/>
                </a:solidFill>
                <a:latin typeface="Neue Haas Grotesk Text Pro"/>
                <a:ea typeface="Microsoft Sans Serif"/>
                <a:cs typeface="Segoe UI"/>
              </a:rPr>
              <a:t>Formula Student 2023 - </a:t>
            </a:r>
            <a:r>
              <a:rPr lang="en-GB" sz="1300" dirty="0">
                <a:solidFill>
                  <a:schemeClr val="tx2"/>
                </a:solidFill>
                <a:ea typeface="+mn-lt"/>
                <a:cs typeface="+mn-lt"/>
              </a:rPr>
              <a:t>"</a:t>
            </a:r>
            <a:r>
              <a:rPr lang="en-GB" sz="1300" dirty="0">
                <a:solidFill>
                  <a:schemeClr val="tx2"/>
                </a:solidFill>
                <a:ea typeface="+mn-lt"/>
                <a:cs typeface="+mn-lt"/>
                <a:hlinkClick r:id="rId6">
                  <a:extLst>
                    <a:ext uri="{A12FA001-AC4F-418D-AE19-62706E023703}">
                      <ahyp:hlinkClr xmlns:ahyp="http://schemas.microsoft.com/office/drawing/2018/hyperlinkcolor" val="tx"/>
                    </a:ext>
                  </a:extLst>
                </a:hlinkClick>
              </a:rPr>
              <a:t>C:\Users\sandr\Downloads\fsuk-2023-rules---v1-2-(released-version---mar-23).pdf</a:t>
            </a:r>
            <a:r>
              <a:rPr lang="en-GB" sz="1300" dirty="0">
                <a:solidFill>
                  <a:schemeClr val="tx2"/>
                </a:solidFill>
                <a:ea typeface="+mn-lt"/>
                <a:cs typeface="+mn-lt"/>
              </a:rPr>
              <a:t>"</a:t>
            </a:r>
            <a:endParaRPr lang="en-GB" sz="1300" dirty="0">
              <a:solidFill>
                <a:schemeClr val="tx2"/>
              </a:solidFill>
              <a:latin typeface="Neue Haas Grotesk Text Pro"/>
              <a:ea typeface="Microsoft Sans Serif"/>
              <a:cs typeface="Segoe UI"/>
            </a:endParaRPr>
          </a:p>
          <a:p>
            <a:pPr marL="359410" indent="-359410">
              <a:lnSpc>
                <a:spcPct val="110000"/>
              </a:lnSpc>
            </a:pPr>
            <a:r>
              <a:rPr lang="en-GB" sz="1300" dirty="0">
                <a:solidFill>
                  <a:schemeClr val="tx2"/>
                </a:solidFill>
                <a:ea typeface="Microsoft Sans Serif"/>
                <a:cs typeface="Microsoft Sans Serif"/>
              </a:rPr>
              <a:t>One of the big responsibilities is ensuring car is fully legal in </a:t>
            </a:r>
            <a:r>
              <a:rPr lang="en-GB" sz="1300" dirty="0">
                <a:solidFill>
                  <a:schemeClr val="tx2"/>
                </a:solidFill>
                <a:ea typeface="+mn-lt"/>
                <a:cs typeface="+mn-lt"/>
              </a:rPr>
              <a:t>scrutineering</a:t>
            </a:r>
            <a:r>
              <a:rPr lang="en-GB" sz="1300" dirty="0">
                <a:solidFill>
                  <a:schemeClr val="tx2"/>
                </a:solidFill>
                <a:ea typeface="Microsoft Sans Serif"/>
                <a:cs typeface="Microsoft Sans Serif"/>
              </a:rPr>
              <a:t> by marshals and all safety procedures are followed. Working alongside group leaders alongside Abi &amp; Mark</a:t>
            </a:r>
            <a:endParaRPr lang="en-GB" sz="1300" dirty="0">
              <a:solidFill>
                <a:schemeClr val="tx2"/>
              </a:solidFill>
            </a:endParaRPr>
          </a:p>
          <a:p>
            <a:pPr marL="359410" indent="-359410">
              <a:lnSpc>
                <a:spcPct val="110000"/>
              </a:lnSpc>
            </a:pPr>
            <a:r>
              <a:rPr lang="en-GB" sz="1300" dirty="0">
                <a:solidFill>
                  <a:schemeClr val="tx2"/>
                </a:solidFill>
                <a:ea typeface="Microsoft Sans Serif"/>
                <a:cs typeface="Microsoft Sans Serif"/>
              </a:rPr>
              <a:t>Reading through every regulation outlined by the FIA not just safety but in its entirety.</a:t>
            </a:r>
            <a:endParaRPr lang="en-GB" sz="1300" dirty="0">
              <a:solidFill>
                <a:schemeClr val="tx2"/>
              </a:solidFill>
            </a:endParaRPr>
          </a:p>
          <a:p>
            <a:pPr marL="359410" indent="-359410">
              <a:lnSpc>
                <a:spcPct val="110000"/>
              </a:lnSpc>
            </a:pPr>
            <a:r>
              <a:rPr lang="en-GB" sz="1300" dirty="0">
                <a:solidFill>
                  <a:schemeClr val="tx2"/>
                </a:solidFill>
                <a:ea typeface="Microsoft Sans Serif"/>
                <a:cs typeface="Microsoft Sans Serif"/>
              </a:rPr>
              <a:t>Includes referencing from Formula E and but not limited to </a:t>
            </a:r>
            <a:r>
              <a:rPr lang="en-GB" sz="1300" dirty="0">
                <a:solidFill>
                  <a:schemeClr val="tx2"/>
                </a:solidFill>
                <a:ea typeface="+mn-lt"/>
                <a:cs typeface="+mn-lt"/>
              </a:rPr>
              <a:t>FIA RX2e championship rallying electric.</a:t>
            </a:r>
          </a:p>
          <a:p>
            <a:pPr marL="359410" indent="-359410">
              <a:lnSpc>
                <a:spcPct val="110000"/>
              </a:lnSpc>
            </a:pPr>
            <a:endParaRPr lang="en-GB" sz="1300">
              <a:solidFill>
                <a:schemeClr val="tx2"/>
              </a:solidFill>
              <a:latin typeface="Neue Haas Grotesk Text Pro"/>
              <a:ea typeface="Microsoft Sans Serif"/>
              <a:cs typeface="Segoe UI"/>
            </a:endParaRPr>
          </a:p>
          <a:p>
            <a:pPr marL="359410" indent="-359410">
              <a:lnSpc>
                <a:spcPct val="110000"/>
              </a:lnSpc>
              <a:spcBef>
                <a:spcPts val="0"/>
              </a:spcBef>
            </a:pPr>
            <a:r>
              <a:rPr lang="en-US" sz="1300" b="1" dirty="0">
                <a:solidFill>
                  <a:schemeClr val="tx2"/>
                </a:solidFill>
                <a:latin typeface="Segoe UI"/>
                <a:ea typeface="Microsoft Sans Serif"/>
                <a:cs typeface="Segoe UI"/>
              </a:rPr>
              <a:t>Important Regulations Relating to EV:</a:t>
            </a:r>
          </a:p>
          <a:p>
            <a:pPr marL="359410" indent="-359410"/>
            <a:r>
              <a:rPr lang="en-GB" sz="1200" dirty="0">
                <a:solidFill>
                  <a:schemeClr val="tx2"/>
                </a:solidFill>
                <a:ea typeface="+mn-lt"/>
                <a:cs typeface="+mn-lt"/>
              </a:rPr>
              <a:t>5.30.5. All cars must be equipped with an electrically operated plumbed in extinguishing system in accordance with (K)3.1.1. Only systems with an extinguishing medium proven to not create a conductive atmosphere and in compliance with the below list are authorised.: </a:t>
            </a:r>
            <a:r>
              <a:rPr lang="en-GB" sz="1200" dirty="0" err="1">
                <a:solidFill>
                  <a:schemeClr val="tx2"/>
                </a:solidFill>
                <a:ea typeface="+mn-lt"/>
                <a:cs typeface="+mn-lt"/>
              </a:rPr>
              <a:t>Novec</a:t>
            </a:r>
            <a:r>
              <a:rPr lang="en-GB" sz="1200" dirty="0">
                <a:solidFill>
                  <a:schemeClr val="tx2"/>
                </a:solidFill>
                <a:ea typeface="+mn-lt"/>
                <a:cs typeface="+mn-lt"/>
              </a:rPr>
              <a:t> 1230 or FX G-TEC FE36.</a:t>
            </a:r>
          </a:p>
          <a:p>
            <a:pPr marL="359410" indent="-359410">
              <a:lnSpc>
                <a:spcPct val="110000"/>
              </a:lnSpc>
            </a:pPr>
            <a:r>
              <a:rPr lang="en-GB" sz="1200" dirty="0">
                <a:solidFill>
                  <a:schemeClr val="tx2"/>
                </a:solidFill>
                <a:ea typeface="+mn-lt"/>
                <a:cs typeface="+mn-lt"/>
              </a:rPr>
              <a:t>5.30.8.1. Pressing the fire extinguisher button must also activate disconnection of the High Voltage Battery.</a:t>
            </a:r>
            <a:endParaRPr lang="en-GB" sz="1200" dirty="0">
              <a:solidFill>
                <a:schemeClr val="tx2"/>
              </a:solidFill>
            </a:endParaRPr>
          </a:p>
          <a:p>
            <a:pPr marL="359410" indent="-359410">
              <a:lnSpc>
                <a:spcPct val="110000"/>
              </a:lnSpc>
            </a:pPr>
            <a:r>
              <a:rPr lang="en-GB" sz="1300" dirty="0">
                <a:solidFill>
                  <a:schemeClr val="tx2"/>
                </a:solidFill>
                <a:ea typeface="+mn-lt"/>
                <a:cs typeface="+mn-lt"/>
              </a:rPr>
              <a:t>5.30.8.2. The electrical circuits for the fire extinguisher and the HV battery isolation must be electrically separated </a:t>
            </a:r>
            <a:r>
              <a:rPr lang="en-GB" sz="1300">
                <a:solidFill>
                  <a:schemeClr val="tx2"/>
                </a:solidFill>
                <a:ea typeface="+mn-lt"/>
                <a:cs typeface="+mn-lt"/>
              </a:rPr>
              <a:t>using</a:t>
            </a:r>
            <a:r>
              <a:rPr lang="en-GB" sz="1300" dirty="0">
                <a:solidFill>
                  <a:schemeClr val="tx2"/>
                </a:solidFill>
                <a:ea typeface="+mn-lt"/>
                <a:cs typeface="+mn-lt"/>
              </a:rPr>
              <a:t> a two-pole momentary-on button that is waterproof to IP67.</a:t>
            </a:r>
            <a:endParaRPr lang="en-GB" sz="1300" dirty="0">
              <a:solidFill>
                <a:schemeClr val="tx2"/>
              </a:solidFill>
            </a:endParaRPr>
          </a:p>
          <a:p>
            <a:pPr marL="359410" indent="-359410">
              <a:lnSpc>
                <a:spcPct val="110000"/>
              </a:lnSpc>
            </a:pPr>
            <a:endParaRPr lang="en-GB" sz="1300">
              <a:solidFill>
                <a:schemeClr val="tx2"/>
              </a:solidFill>
            </a:endParaRPr>
          </a:p>
          <a:p>
            <a:pPr marL="359410" indent="-359410">
              <a:lnSpc>
                <a:spcPct val="110000"/>
              </a:lnSpc>
            </a:pPr>
            <a:endParaRPr lang="en-GB" sz="1300">
              <a:solidFill>
                <a:schemeClr val="tx2"/>
              </a:solidFill>
            </a:endParaRPr>
          </a:p>
        </p:txBody>
      </p:sp>
    </p:spTree>
    <p:extLst>
      <p:ext uri="{BB962C8B-B14F-4D97-AF65-F5344CB8AC3E}">
        <p14:creationId xmlns:p14="http://schemas.microsoft.com/office/powerpoint/2010/main" val="2180153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842D-389E-21BA-35D3-0DF7F315D29E}"/>
              </a:ext>
            </a:extLst>
          </p:cNvPr>
          <p:cNvSpPr>
            <a:spLocks noGrp="1"/>
          </p:cNvSpPr>
          <p:nvPr>
            <p:ph type="title"/>
          </p:nvPr>
        </p:nvSpPr>
        <p:spPr/>
        <p:txBody>
          <a:bodyPr/>
          <a:lstStyle/>
          <a:p>
            <a:r>
              <a:rPr lang="en-GB">
                <a:ea typeface="Microsoft Sans Serif"/>
                <a:cs typeface="Microsoft Sans Serif"/>
              </a:rPr>
              <a:t>Next Steps</a:t>
            </a:r>
            <a:endParaRPr lang="en-GB"/>
          </a:p>
        </p:txBody>
      </p:sp>
      <p:sp>
        <p:nvSpPr>
          <p:cNvPr id="3" name="Content Placeholder 2">
            <a:extLst>
              <a:ext uri="{FF2B5EF4-FFF2-40B4-BE49-F238E27FC236}">
                <a16:creationId xmlns:a16="http://schemas.microsoft.com/office/drawing/2014/main" id="{2FB42D2D-9AB0-800C-B804-D42052948388}"/>
              </a:ext>
            </a:extLst>
          </p:cNvPr>
          <p:cNvSpPr>
            <a:spLocks noGrp="1"/>
          </p:cNvSpPr>
          <p:nvPr>
            <p:ph idx="1"/>
          </p:nvPr>
        </p:nvSpPr>
        <p:spPr/>
        <p:txBody>
          <a:bodyPr vert="horz" lIns="0" tIns="0" rIns="0" bIns="0" rtlCol="0" anchor="t">
            <a:noAutofit/>
          </a:bodyPr>
          <a:lstStyle/>
          <a:p>
            <a:pPr marL="359410" indent="-359410"/>
            <a:r>
              <a:rPr lang="en-GB" dirty="0">
                <a:solidFill>
                  <a:srgbClr val="24393F">
                    <a:alpha val="77000"/>
                  </a:srgbClr>
                </a:solidFill>
                <a:ea typeface="Microsoft Sans Serif"/>
                <a:cs typeface="Microsoft Sans Serif"/>
              </a:rPr>
              <a:t>Finalising CAD Model for the fire suppression going under the seat or left of the driver.</a:t>
            </a:r>
          </a:p>
          <a:p>
            <a:pPr marL="359410" indent="-359410"/>
            <a:r>
              <a:rPr lang="en-GB" dirty="0">
                <a:solidFill>
                  <a:srgbClr val="24393F">
                    <a:alpha val="77000"/>
                  </a:srgbClr>
                </a:solidFill>
                <a:ea typeface="Microsoft Sans Serif"/>
                <a:cs typeface="Microsoft Sans Serif"/>
              </a:rPr>
              <a:t>Purchasing the </a:t>
            </a:r>
            <a:r>
              <a:rPr lang="en-GB" dirty="0" err="1">
                <a:solidFill>
                  <a:srgbClr val="24393F">
                    <a:alpha val="77000"/>
                  </a:srgbClr>
                </a:solidFill>
                <a:ea typeface="Microsoft Sans Serif"/>
                <a:cs typeface="Microsoft Sans Serif"/>
              </a:rPr>
              <a:t>Novec</a:t>
            </a:r>
            <a:r>
              <a:rPr lang="en-GB" dirty="0">
                <a:solidFill>
                  <a:srgbClr val="24393F">
                    <a:alpha val="77000"/>
                  </a:srgbClr>
                </a:solidFill>
                <a:ea typeface="Microsoft Sans Serif"/>
                <a:cs typeface="Microsoft Sans Serif"/>
              </a:rPr>
              <a:t> 1230 system and installation.</a:t>
            </a:r>
            <a:endParaRPr lang="en-GB" dirty="0">
              <a:solidFill>
                <a:srgbClr val="24393F">
                  <a:alpha val="77000"/>
                </a:srgbClr>
              </a:solidFill>
            </a:endParaRPr>
          </a:p>
          <a:p>
            <a:pPr marL="359410" indent="-359410"/>
            <a:r>
              <a:rPr lang="en-GB" dirty="0">
                <a:solidFill>
                  <a:srgbClr val="24393F">
                    <a:alpha val="77000"/>
                  </a:srgbClr>
                </a:solidFill>
                <a:ea typeface="+mn-lt"/>
                <a:cs typeface="+mn-lt"/>
              </a:rPr>
              <a:t>Ensuring emergency handle for driver and two for Marshalls installed correctly.</a:t>
            </a:r>
            <a:endParaRPr lang="en-GB" dirty="0">
              <a:solidFill>
                <a:srgbClr val="24393F">
                  <a:alpha val="77000"/>
                </a:srgbClr>
              </a:solidFill>
              <a:ea typeface="Microsoft Sans Serif"/>
              <a:cs typeface="Microsoft Sans Serif"/>
            </a:endParaRPr>
          </a:p>
          <a:p>
            <a:pPr marL="359410" indent="-359410"/>
            <a:r>
              <a:rPr lang="en-GB" dirty="0">
                <a:solidFill>
                  <a:srgbClr val="24393F">
                    <a:alpha val="77000"/>
                  </a:srgbClr>
                </a:solidFill>
                <a:ea typeface="Microsoft Sans Serif"/>
                <a:cs typeface="Microsoft Sans Serif"/>
              </a:rPr>
              <a:t>Research into crash protection and chassis rigidity.</a:t>
            </a:r>
          </a:p>
          <a:p>
            <a:pPr marL="359410" indent="-359410"/>
            <a:r>
              <a:rPr lang="en-GB" dirty="0">
                <a:solidFill>
                  <a:srgbClr val="24393F">
                    <a:alpha val="77000"/>
                  </a:srgbClr>
                </a:solidFill>
                <a:ea typeface="Microsoft Sans Serif"/>
                <a:cs typeface="Microsoft Sans Serif"/>
              </a:rPr>
              <a:t>Research Roll-Over Protection Systems.</a:t>
            </a:r>
          </a:p>
          <a:p>
            <a:pPr marL="359410" indent="-359410"/>
            <a:r>
              <a:rPr lang="en-GB" dirty="0">
                <a:solidFill>
                  <a:srgbClr val="24393F">
                    <a:alpha val="77000"/>
                  </a:srgbClr>
                </a:solidFill>
                <a:ea typeface="Microsoft Sans Serif"/>
                <a:cs typeface="Microsoft Sans Serif"/>
              </a:rPr>
              <a:t>Ensure Seat follows regulations with anchor points.</a:t>
            </a:r>
          </a:p>
          <a:p>
            <a:pPr marL="359410" indent="-359410"/>
            <a:r>
              <a:rPr lang="en-GB" dirty="0">
                <a:solidFill>
                  <a:srgbClr val="24393F">
                    <a:alpha val="77000"/>
                  </a:srgbClr>
                </a:solidFill>
                <a:ea typeface="Microsoft Sans Serif"/>
                <a:cs typeface="Microsoft Sans Serif"/>
              </a:rPr>
              <a:t>Work alongside Rhys for a middle ground in the safety harness and regulations.</a:t>
            </a:r>
          </a:p>
          <a:p>
            <a:pPr marL="359410" indent="-359410"/>
            <a:r>
              <a:rPr lang="en-GB" dirty="0">
                <a:solidFill>
                  <a:srgbClr val="24393F">
                    <a:alpha val="77000"/>
                  </a:srgbClr>
                </a:solidFill>
                <a:ea typeface="Microsoft Sans Serif"/>
                <a:cs typeface="Microsoft Sans Serif"/>
              </a:rPr>
              <a:t>Finalising regulations ensuring everyone else has followed guidelines set by FIA alongside and </a:t>
            </a:r>
            <a:r>
              <a:rPr lang="en-GB" dirty="0">
                <a:solidFill>
                  <a:srgbClr val="24393F">
                    <a:alpha val="77000"/>
                  </a:srgbClr>
                </a:solidFill>
                <a:ea typeface="+mn-lt"/>
                <a:cs typeface="+mn-lt"/>
              </a:rPr>
              <a:t>discrepancies</a:t>
            </a:r>
            <a:r>
              <a:rPr lang="en-GB" dirty="0">
                <a:solidFill>
                  <a:srgbClr val="24393F">
                    <a:alpha val="77000"/>
                  </a:srgbClr>
                </a:solidFill>
                <a:ea typeface="Microsoft Sans Serif"/>
                <a:cs typeface="Microsoft Sans Serif"/>
              </a:rPr>
              <a:t>.</a:t>
            </a:r>
            <a:endParaRPr lang="en-GB" dirty="0">
              <a:solidFill>
                <a:srgbClr val="24393F">
                  <a:alpha val="77000"/>
                </a:srgbClr>
              </a:solidFill>
            </a:endParaRPr>
          </a:p>
        </p:txBody>
      </p:sp>
    </p:spTree>
    <p:extLst>
      <p:ext uri="{BB962C8B-B14F-4D97-AF65-F5344CB8AC3E}">
        <p14:creationId xmlns:p14="http://schemas.microsoft.com/office/powerpoint/2010/main" val="3713000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8AB2B1-D99F-4218-ADF7-E10BA38E2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7C3BBF4-07B5-4EB8-B146-181AFFDB7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00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2" name="Rectangle 21">
            <a:extLst>
              <a:ext uri="{FF2B5EF4-FFF2-40B4-BE49-F238E27FC236}">
                <a16:creationId xmlns:a16="http://schemas.microsoft.com/office/drawing/2014/main" id="{5D2C9D40-D12D-498A-8DD1-4756164BC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98801" y="0"/>
            <a:ext cx="11293200" cy="206057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475DC-39F6-345D-03B2-DDA631127C5A}"/>
              </a:ext>
            </a:extLst>
          </p:cNvPr>
          <p:cNvSpPr>
            <a:spLocks noGrp="1"/>
          </p:cNvSpPr>
          <p:nvPr>
            <p:ph type="title"/>
          </p:nvPr>
        </p:nvSpPr>
        <p:spPr>
          <a:xfrm>
            <a:off x="1343025" y="324000"/>
            <a:ext cx="10406063" cy="1263423"/>
          </a:xfrm>
        </p:spPr>
        <p:txBody>
          <a:bodyPr>
            <a:normAutofit/>
          </a:bodyPr>
          <a:lstStyle/>
          <a:p>
            <a:r>
              <a:rPr lang="en-GB">
                <a:solidFill>
                  <a:schemeClr val="bg2"/>
                </a:solidFill>
                <a:ea typeface="Microsoft Sans Serif"/>
                <a:cs typeface="Microsoft Sans Serif"/>
              </a:rPr>
              <a:t>Rhys Tremelling</a:t>
            </a:r>
          </a:p>
        </p:txBody>
      </p:sp>
      <p:cxnSp>
        <p:nvCxnSpPr>
          <p:cNvPr id="24" name="Straight Connector 23">
            <a:extLst>
              <a:ext uri="{FF2B5EF4-FFF2-40B4-BE49-F238E27FC236}">
                <a16:creationId xmlns:a16="http://schemas.microsoft.com/office/drawing/2014/main" id="{F34AB790-1C05-462A-B7B9-A7D87A55DE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BB5A84F-60BF-43AE-B548-9FA20559C7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0" y="3639600"/>
            <a:ext cx="112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04A61965-1426-3BEA-4C8B-EC523DA81B3E}"/>
              </a:ext>
            </a:extLst>
          </p:cNvPr>
          <p:cNvGraphicFramePr>
            <a:graphicFrameLocks noGrp="1"/>
          </p:cNvGraphicFramePr>
          <p:nvPr>
            <p:ph idx="1"/>
            <p:extLst>
              <p:ext uri="{D42A27DB-BD31-4B8C-83A1-F6EECF244321}">
                <p14:modId xmlns:p14="http://schemas.microsoft.com/office/powerpoint/2010/main" val="1409577336"/>
              </p:ext>
            </p:extLst>
          </p:nvPr>
        </p:nvGraphicFramePr>
        <p:xfrm>
          <a:off x="1343025" y="2505075"/>
          <a:ext cx="10406063" cy="391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264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0676AF3-2684-40EC-8B72-3C4B2E980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9BD2E-FD1D-89E6-99D7-B41606D708CC}"/>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rPr>
              <a:t>Throttle Mount</a:t>
            </a:r>
          </a:p>
        </p:txBody>
      </p:sp>
      <p:pic>
        <p:nvPicPr>
          <p:cNvPr id="4" name="Picture 3" descr="A screenshot of a computer&#10;&#10;Description automatically generated">
            <a:extLst>
              <a:ext uri="{FF2B5EF4-FFF2-40B4-BE49-F238E27FC236}">
                <a16:creationId xmlns:a16="http://schemas.microsoft.com/office/drawing/2014/main" id="{CD87E1CA-5CE2-FC95-0EFB-FF7CD3DF751A}"/>
              </a:ext>
            </a:extLst>
          </p:cNvPr>
          <p:cNvPicPr>
            <a:picLocks noChangeAspect="1"/>
          </p:cNvPicPr>
          <p:nvPr/>
        </p:nvPicPr>
        <p:blipFill rotWithShape="1">
          <a:blip r:embed="rId2"/>
          <a:srcRect l="12034" t="25258" r="63897" b="15750"/>
          <a:stretch/>
        </p:blipFill>
        <p:spPr>
          <a:xfrm>
            <a:off x="4947202" y="580379"/>
            <a:ext cx="2971778" cy="2057641"/>
          </a:xfrm>
          <a:custGeom>
            <a:avLst/>
            <a:gdLst/>
            <a:ahLst/>
            <a:cxnLst/>
            <a:rect l="l" t="t" r="r" b="b"/>
            <a:pathLst>
              <a:path w="3841200" h="3218400">
                <a:moveTo>
                  <a:pt x="0" y="0"/>
                </a:moveTo>
                <a:lnTo>
                  <a:pt x="3841200" y="0"/>
                </a:lnTo>
                <a:lnTo>
                  <a:pt x="3841200" y="3218400"/>
                </a:lnTo>
                <a:lnTo>
                  <a:pt x="0" y="3218400"/>
                </a:lnTo>
                <a:close/>
              </a:path>
            </a:pathLst>
          </a:custGeom>
        </p:spPr>
      </p:pic>
      <p:cxnSp>
        <p:nvCxnSpPr>
          <p:cNvPr id="27" name="Straight Connector 26">
            <a:extLst>
              <a:ext uri="{FF2B5EF4-FFF2-40B4-BE49-F238E27FC236}">
                <a16:creationId xmlns:a16="http://schemas.microsoft.com/office/drawing/2014/main" id="{39941F2F-8F12-4559-8FE8-53F1C14D37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53691" y="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DD2AA56-AB25-8159-907E-A6E71A56E49C}"/>
              </a:ext>
            </a:extLst>
          </p:cNvPr>
          <p:cNvPicPr>
            <a:picLocks noChangeAspect="1"/>
          </p:cNvPicPr>
          <p:nvPr/>
        </p:nvPicPr>
        <p:blipFill rotWithShape="1">
          <a:blip r:embed="rId3"/>
          <a:srcRect l="35434" t="31429" r="18260" b="24762"/>
          <a:stretch/>
        </p:blipFill>
        <p:spPr>
          <a:xfrm>
            <a:off x="8788403" y="819997"/>
            <a:ext cx="2965994" cy="1578406"/>
          </a:xfrm>
          <a:custGeom>
            <a:avLst/>
            <a:gdLst/>
            <a:ahLst/>
            <a:cxnLst/>
            <a:rect l="l" t="t" r="r" b="b"/>
            <a:pathLst>
              <a:path w="3841200" h="3218400">
                <a:moveTo>
                  <a:pt x="0" y="0"/>
                </a:moveTo>
                <a:lnTo>
                  <a:pt x="3841200" y="0"/>
                </a:lnTo>
                <a:lnTo>
                  <a:pt x="3841200" y="3218400"/>
                </a:lnTo>
                <a:lnTo>
                  <a:pt x="0" y="3218400"/>
                </a:lnTo>
                <a:close/>
              </a:path>
            </a:pathLst>
          </a:custGeom>
        </p:spPr>
      </p:pic>
      <p:cxnSp>
        <p:nvCxnSpPr>
          <p:cNvPr id="29" name="Straight Connector 28">
            <a:extLst>
              <a:ext uri="{FF2B5EF4-FFF2-40B4-BE49-F238E27FC236}">
                <a16:creationId xmlns:a16="http://schemas.microsoft.com/office/drawing/2014/main" id="{33007976-D8CF-4ABB-864F-A6638D8ED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2B7FE92-CFC2-4177-B3F6-3A4974BC1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5" y="3218400"/>
            <a:ext cx="7680324"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F482FE-7E2C-E056-DDA7-99A99ED56541}"/>
              </a:ext>
            </a:extLst>
          </p:cNvPr>
          <p:cNvSpPr>
            <a:spLocks noGrp="1"/>
          </p:cNvSpPr>
          <p:nvPr>
            <p:ph idx="1"/>
          </p:nvPr>
        </p:nvSpPr>
        <p:spPr>
          <a:xfrm>
            <a:off x="4979988" y="3644900"/>
            <a:ext cx="6769100" cy="2771775"/>
          </a:xfrm>
        </p:spPr>
        <p:txBody>
          <a:bodyPr>
            <a:normAutofit/>
          </a:bodyPr>
          <a:lstStyle/>
          <a:p>
            <a:pPr>
              <a:buFont typeface="Wingdings" panose="05000000000000000000" pitchFamily="2" charset="2"/>
              <a:buChar char="§"/>
            </a:pPr>
            <a:r>
              <a:rPr lang="en-GB">
                <a:solidFill>
                  <a:schemeClr val="tx2"/>
                </a:solidFill>
              </a:rPr>
              <a:t>Took key measurements from chassis</a:t>
            </a:r>
          </a:p>
          <a:p>
            <a:pPr>
              <a:buFont typeface="Wingdings" panose="05000000000000000000" pitchFamily="2" charset="2"/>
              <a:buChar char="§"/>
            </a:pPr>
            <a:r>
              <a:rPr lang="en-GB">
                <a:solidFill>
                  <a:schemeClr val="tx2"/>
                </a:solidFill>
              </a:rPr>
              <a:t>Create designs on SolidWorks </a:t>
            </a:r>
          </a:p>
          <a:p>
            <a:pPr>
              <a:buFont typeface="Wingdings" panose="05000000000000000000" pitchFamily="2" charset="2"/>
              <a:buChar char="§"/>
            </a:pPr>
            <a:r>
              <a:rPr lang="en-GB">
                <a:solidFill>
                  <a:schemeClr val="tx2"/>
                </a:solidFill>
              </a:rPr>
              <a:t>3D printed on personal printer and test fitted</a:t>
            </a:r>
          </a:p>
          <a:p>
            <a:pPr>
              <a:buFont typeface="Wingdings" panose="05000000000000000000" pitchFamily="2" charset="2"/>
              <a:buChar char="§"/>
            </a:pPr>
            <a:r>
              <a:rPr lang="en-GB">
                <a:solidFill>
                  <a:schemeClr val="tx2"/>
                </a:solidFill>
              </a:rPr>
              <a:t>Created final design </a:t>
            </a:r>
          </a:p>
          <a:p>
            <a:pPr>
              <a:buFont typeface="Wingdings" panose="05000000000000000000" pitchFamily="2" charset="2"/>
              <a:buChar char="§"/>
            </a:pPr>
            <a:r>
              <a:rPr lang="en-GB">
                <a:solidFill>
                  <a:schemeClr val="tx2"/>
                </a:solidFill>
              </a:rPr>
              <a:t>Looking at getting it manufactured</a:t>
            </a:r>
          </a:p>
        </p:txBody>
      </p:sp>
      <p:sp>
        <p:nvSpPr>
          <p:cNvPr id="7" name="TextBox 6">
            <a:extLst>
              <a:ext uri="{FF2B5EF4-FFF2-40B4-BE49-F238E27FC236}">
                <a16:creationId xmlns:a16="http://schemas.microsoft.com/office/drawing/2014/main" id="{53BE1B4F-1F2C-0E14-5C42-0741EA6DC7F9}"/>
              </a:ext>
            </a:extLst>
          </p:cNvPr>
          <p:cNvSpPr txBox="1"/>
          <p:nvPr/>
        </p:nvSpPr>
        <p:spPr>
          <a:xfrm>
            <a:off x="4624904" y="2723382"/>
            <a:ext cx="2743200"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ea typeface="+mn-lt"/>
                <a:cs typeface="+mn-lt"/>
              </a:rPr>
              <a:t>https://grabcad.com/library/electric-vehicle-parts-curtis-pot-box-pb-6</a:t>
            </a:r>
            <a:endParaRPr lang="en-US"/>
          </a:p>
        </p:txBody>
      </p:sp>
    </p:spTree>
    <p:extLst>
      <p:ext uri="{BB962C8B-B14F-4D97-AF65-F5344CB8AC3E}">
        <p14:creationId xmlns:p14="http://schemas.microsoft.com/office/powerpoint/2010/main" val="3119120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F30F2-DFC7-50E8-BAAA-E95BDB3F7570}"/>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ea typeface="Microsoft Sans Serif"/>
                <a:cs typeface="Microsoft Sans Serif"/>
              </a:rPr>
              <a:t>Safety Wiring Harness</a:t>
            </a:r>
          </a:p>
        </p:txBody>
      </p:sp>
      <p:pic>
        <p:nvPicPr>
          <p:cNvPr id="4" name="Picture 3">
            <a:extLst>
              <a:ext uri="{FF2B5EF4-FFF2-40B4-BE49-F238E27FC236}">
                <a16:creationId xmlns:a16="http://schemas.microsoft.com/office/drawing/2014/main" id="{8D076D1E-2F82-165D-C1AA-A130A65009F8}"/>
              </a:ext>
            </a:extLst>
          </p:cNvPr>
          <p:cNvPicPr>
            <a:picLocks noChangeAspect="1"/>
          </p:cNvPicPr>
          <p:nvPr/>
        </p:nvPicPr>
        <p:blipFill rotWithShape="1">
          <a:blip r:embed="rId2"/>
          <a:srcRect l="11382" r="-3" b="-3"/>
          <a:stretch/>
        </p:blipFill>
        <p:spPr>
          <a:xfrm>
            <a:off x="4512491" y="10"/>
            <a:ext cx="3841200" cy="3218390"/>
          </a:xfrm>
          <a:custGeom>
            <a:avLst/>
            <a:gdLst/>
            <a:ahLst/>
            <a:cxnLst/>
            <a:rect l="l" t="t" r="r" b="b"/>
            <a:pathLst>
              <a:path w="3841200" h="3218400">
                <a:moveTo>
                  <a:pt x="0" y="0"/>
                </a:moveTo>
                <a:lnTo>
                  <a:pt x="3841200" y="0"/>
                </a:lnTo>
                <a:lnTo>
                  <a:pt x="3841200" y="3218400"/>
                </a:lnTo>
                <a:lnTo>
                  <a:pt x="0" y="3218400"/>
                </a:lnTo>
                <a:close/>
              </a:path>
            </a:pathLst>
          </a:custGeom>
        </p:spPr>
      </p:pic>
      <p:pic>
        <p:nvPicPr>
          <p:cNvPr id="5" name="Picture 4">
            <a:extLst>
              <a:ext uri="{FF2B5EF4-FFF2-40B4-BE49-F238E27FC236}">
                <a16:creationId xmlns:a16="http://schemas.microsoft.com/office/drawing/2014/main" id="{61F7D193-4AC8-A0C1-659B-4DCAA796296F}"/>
              </a:ext>
            </a:extLst>
          </p:cNvPr>
          <p:cNvPicPr>
            <a:picLocks noChangeAspect="1"/>
          </p:cNvPicPr>
          <p:nvPr/>
        </p:nvPicPr>
        <p:blipFill rotWithShape="1">
          <a:blip r:embed="rId3"/>
          <a:srcRect b="3970"/>
          <a:stretch/>
        </p:blipFill>
        <p:spPr>
          <a:xfrm>
            <a:off x="8350800" y="10"/>
            <a:ext cx="3841200" cy="3218390"/>
          </a:xfrm>
          <a:custGeom>
            <a:avLst/>
            <a:gdLst/>
            <a:ahLst/>
            <a:cxnLst/>
            <a:rect l="l" t="t" r="r" b="b"/>
            <a:pathLst>
              <a:path w="3841200" h="3218400">
                <a:moveTo>
                  <a:pt x="0" y="0"/>
                </a:moveTo>
                <a:lnTo>
                  <a:pt x="3841200" y="0"/>
                </a:lnTo>
                <a:lnTo>
                  <a:pt x="3841200" y="3218400"/>
                </a:lnTo>
                <a:lnTo>
                  <a:pt x="0" y="3218400"/>
                </a:lnTo>
                <a:close/>
              </a:path>
            </a:pathLst>
          </a:custGeom>
        </p:spPr>
      </p:pic>
      <p:cxnSp>
        <p:nvCxnSpPr>
          <p:cNvPr id="24" name="Straight Connector 23">
            <a:extLst>
              <a:ext uri="{FF2B5EF4-FFF2-40B4-BE49-F238E27FC236}">
                <a16:creationId xmlns:a16="http://schemas.microsoft.com/office/drawing/2014/main" id="{39941F2F-8F12-4559-8FE8-53F1C14D37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53691" y="0"/>
            <a:ext cx="0" cy="32184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3007976-D8CF-4ABB-864F-A6638D8ED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5C2172-FDE7-4586-B0A1-00D664AB4A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11675"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F72A6B-BC47-2056-D934-38E9B1B7A454}"/>
              </a:ext>
            </a:extLst>
          </p:cNvPr>
          <p:cNvSpPr>
            <a:spLocks noGrp="1"/>
          </p:cNvSpPr>
          <p:nvPr>
            <p:ph idx="1"/>
          </p:nvPr>
        </p:nvSpPr>
        <p:spPr>
          <a:xfrm>
            <a:off x="4979988" y="3644900"/>
            <a:ext cx="6769100" cy="2771775"/>
          </a:xfrm>
        </p:spPr>
        <p:txBody>
          <a:bodyPr vert="horz" lIns="0" tIns="0" rIns="0" bIns="0" rtlCol="0" anchor="t">
            <a:normAutofit/>
          </a:bodyPr>
          <a:lstStyle/>
          <a:p>
            <a:pPr marL="359410" indent="-359410">
              <a:lnSpc>
                <a:spcPct val="110000"/>
              </a:lnSpc>
              <a:buFont typeface="Wingdings" panose="05000000000000000000" pitchFamily="2" charset="2"/>
              <a:buChar char="§"/>
            </a:pPr>
            <a:r>
              <a:rPr lang="en-GB" sz="1700">
                <a:solidFill>
                  <a:schemeClr val="tx2"/>
                </a:solidFill>
                <a:ea typeface="Microsoft Sans Serif"/>
                <a:cs typeface="Microsoft Sans Serif"/>
              </a:rPr>
              <a:t>Read through all of the rules and regulations </a:t>
            </a:r>
            <a:endParaRPr lang="en-US" sz="1700">
              <a:solidFill>
                <a:schemeClr val="tx2"/>
              </a:solidFill>
            </a:endParaRPr>
          </a:p>
          <a:p>
            <a:pPr marL="359410" indent="-359410">
              <a:lnSpc>
                <a:spcPct val="110000"/>
              </a:lnSpc>
              <a:buFont typeface="Wingdings" panose="05000000000000000000" pitchFamily="2" charset="2"/>
              <a:buChar char="§"/>
            </a:pPr>
            <a:r>
              <a:rPr lang="en-GB" sz="1700">
                <a:solidFill>
                  <a:schemeClr val="tx2"/>
                </a:solidFill>
                <a:ea typeface="Microsoft Sans Serif"/>
                <a:cs typeface="Microsoft Sans Serif"/>
              </a:rPr>
              <a:t>Found examples of wiring diagrams that can be used for reference </a:t>
            </a:r>
            <a:endParaRPr lang="en-GB" sz="1700">
              <a:solidFill>
                <a:schemeClr val="tx2"/>
              </a:solidFill>
            </a:endParaRPr>
          </a:p>
          <a:p>
            <a:pPr marL="359410" indent="-359410">
              <a:lnSpc>
                <a:spcPct val="110000"/>
              </a:lnSpc>
              <a:buFont typeface="Wingdings" panose="05000000000000000000" pitchFamily="2" charset="2"/>
              <a:buChar char="§"/>
            </a:pPr>
            <a:r>
              <a:rPr lang="en-GB" sz="1700">
                <a:solidFill>
                  <a:schemeClr val="tx2"/>
                </a:solidFill>
                <a:ea typeface="Microsoft Sans Serif"/>
                <a:cs typeface="Microsoft Sans Serif"/>
              </a:rPr>
              <a:t>Found all of the components needed to create wiring harness </a:t>
            </a:r>
            <a:endParaRPr lang="en-GB" sz="1700">
              <a:solidFill>
                <a:schemeClr val="tx2"/>
              </a:solidFill>
            </a:endParaRPr>
          </a:p>
          <a:p>
            <a:pPr marL="359410" indent="-359410">
              <a:lnSpc>
                <a:spcPct val="110000"/>
              </a:lnSpc>
              <a:buFont typeface="Wingdings" panose="05000000000000000000" pitchFamily="2" charset="2"/>
              <a:buChar char="§"/>
            </a:pPr>
            <a:r>
              <a:rPr lang="en-GB" sz="1700">
                <a:solidFill>
                  <a:schemeClr val="tx2"/>
                </a:solidFill>
                <a:ea typeface="Microsoft Sans Serif"/>
                <a:cs typeface="Microsoft Sans Serif"/>
              </a:rPr>
              <a:t>Looking to purchase all of the components needed in the new year </a:t>
            </a:r>
          </a:p>
          <a:p>
            <a:pPr marL="359410" indent="-359410">
              <a:lnSpc>
                <a:spcPct val="110000"/>
              </a:lnSpc>
              <a:buFont typeface="Wingdings" panose="05000000000000000000" pitchFamily="2" charset="2"/>
              <a:buChar char="§"/>
            </a:pPr>
            <a:r>
              <a:rPr lang="en-GB" sz="1700">
                <a:solidFill>
                  <a:schemeClr val="tx2"/>
                </a:solidFill>
                <a:ea typeface="Microsoft Sans Serif"/>
                <a:cs typeface="Microsoft Sans Serif"/>
              </a:rPr>
              <a:t>Once all of the components are in the harness can be designed and assembled </a:t>
            </a:r>
          </a:p>
        </p:txBody>
      </p:sp>
      <p:sp>
        <p:nvSpPr>
          <p:cNvPr id="6" name="TextBox 5">
            <a:extLst>
              <a:ext uri="{FF2B5EF4-FFF2-40B4-BE49-F238E27FC236}">
                <a16:creationId xmlns:a16="http://schemas.microsoft.com/office/drawing/2014/main" id="{EA43FE25-275F-7274-1777-BE9454CD6CBE}"/>
              </a:ext>
            </a:extLst>
          </p:cNvPr>
          <p:cNvSpPr txBox="1"/>
          <p:nvPr/>
        </p:nvSpPr>
        <p:spPr>
          <a:xfrm>
            <a:off x="7158306" y="32181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t>https://colekmes.com/2020/05/mengendalikan-fire-extinguisher-dan-baterai-mobil-formula-e/</a:t>
            </a:r>
          </a:p>
        </p:txBody>
      </p:sp>
    </p:spTree>
    <p:extLst>
      <p:ext uri="{BB962C8B-B14F-4D97-AF65-F5344CB8AC3E}">
        <p14:creationId xmlns:p14="http://schemas.microsoft.com/office/powerpoint/2010/main" val="3115887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5588E2D-EF57-9BE0-15E3-E335781D8ED2}"/>
              </a:ext>
            </a:extLst>
          </p:cNvPr>
          <p:cNvSpPr txBox="1">
            <a:spLocks/>
          </p:cNvSpPr>
          <p:nvPr/>
        </p:nvSpPr>
        <p:spPr>
          <a:xfrm>
            <a:off x="3619641" y="121226"/>
            <a:ext cx="5311399" cy="630249"/>
          </a:xfrm>
          <a:prstGeom prst="rect">
            <a:avLst/>
          </a:prstGeom>
        </p:spPr>
        <p:txBody>
          <a:bodyPr vert="horz" wrap="square" lIns="0" tIns="0" rIns="0" bIns="0" rtlCol="0" anchor="t" anchorCtr="0">
            <a:normAutofit fontScale="85000" lnSpcReduction="10000"/>
          </a:bodyPr>
          <a:lst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a:lstStyle>
          <a:p>
            <a:r>
              <a:rPr lang="en-GB" sz="2400">
                <a:solidFill>
                  <a:schemeClr val="tx1"/>
                </a:solidFill>
                <a:ea typeface="Microsoft Sans Serif"/>
                <a:cs typeface="Microsoft Sans Serif"/>
              </a:rPr>
              <a:t>Key regulations for the safety wiring harness</a:t>
            </a:r>
            <a:br>
              <a:rPr lang="en-GB" sz="2400">
                <a:ea typeface="Microsoft Sans Serif"/>
                <a:cs typeface="Microsoft Sans Serif"/>
              </a:rPr>
            </a:br>
            <a:endParaRPr lang="en-GB" sz="2400">
              <a:solidFill>
                <a:schemeClr val="bg2"/>
              </a:solidFill>
              <a:ea typeface="Microsoft Sans Serif"/>
              <a:cs typeface="Microsoft Sans Serif"/>
            </a:endParaRPr>
          </a:p>
        </p:txBody>
      </p:sp>
      <p:sp>
        <p:nvSpPr>
          <p:cNvPr id="14" name="Content Placeholder 6">
            <a:extLst>
              <a:ext uri="{FF2B5EF4-FFF2-40B4-BE49-F238E27FC236}">
                <a16:creationId xmlns:a16="http://schemas.microsoft.com/office/drawing/2014/main" id="{7ED8460C-66EC-4AC3-B5FA-3D6651BD9E7B}"/>
              </a:ext>
            </a:extLst>
          </p:cNvPr>
          <p:cNvSpPr>
            <a:spLocks noGrp="1"/>
          </p:cNvSpPr>
          <p:nvPr/>
        </p:nvSpPr>
        <p:spPr>
          <a:xfrm>
            <a:off x="2686400" y="5760977"/>
            <a:ext cx="6693466" cy="4502129"/>
          </a:xfrm>
          <a:prstGeom prst="rect">
            <a:avLst/>
          </a:prstGeom>
        </p:spPr>
        <p:txBody>
          <a:bodyPr vert="horz" lIns="0" tIns="0" rIns="0" bIns="0" rtlCol="0" anchor="t">
            <a:noAutofit/>
          </a:bodyPr>
          <a:lst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080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440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1800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a:solidFill>
                  <a:srgbClr val="24393F">
                    <a:alpha val="77000"/>
                  </a:srgbClr>
                </a:solidFill>
                <a:ea typeface="+mn-lt"/>
                <a:cs typeface="+mn-lt"/>
              </a:rPr>
              <a:t>Other important regulations are: 5.30.2, 5.30.3, 5.30.5, 5.30.6, 5.30.7, 5.30.8.2, 5.30.9, 5.30.9.1, 5.30.9.3, 5.30.16, 5.30.16.1, 5.30.16.2., 5.30.17, 5.30.17.1, 5.30.17.2. </a:t>
            </a:r>
            <a:endParaRPr lang="en-US" sz="1200">
              <a:solidFill>
                <a:srgbClr val="24393F">
                  <a:alpha val="77000"/>
                </a:srgbClr>
              </a:solidFill>
            </a:endParaRPr>
          </a:p>
        </p:txBody>
      </p:sp>
      <p:sp>
        <p:nvSpPr>
          <p:cNvPr id="2" name="TextBox 1">
            <a:extLst>
              <a:ext uri="{FF2B5EF4-FFF2-40B4-BE49-F238E27FC236}">
                <a16:creationId xmlns:a16="http://schemas.microsoft.com/office/drawing/2014/main" id="{FDA0904F-3702-364C-23E2-7A112CFDB2F8}"/>
              </a:ext>
            </a:extLst>
          </p:cNvPr>
          <p:cNvSpPr txBox="1"/>
          <p:nvPr/>
        </p:nvSpPr>
        <p:spPr>
          <a:xfrm>
            <a:off x="1009650" y="1390650"/>
            <a:ext cx="1004887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a:solidFill>
                  <a:srgbClr val="24393F"/>
                </a:solidFill>
              </a:rPr>
              <a:t>5.30.1. All vehicles must be equipped with a general circuit breaker, of sufficient capacity and which can be operated easily by a switch from the driver’s seat when the driver is seated in a normal and upright position, with the safety belts fastened and the steering wheel in place, and from the outside, to cut off all electric transmission devices</a:t>
            </a:r>
          </a:p>
          <a:p>
            <a:endParaRPr lang="en-US" sz="1200">
              <a:solidFill>
                <a:srgbClr val="24393F"/>
              </a:solidFill>
              <a:ea typeface="+mn-lt"/>
              <a:cs typeface="+mn-lt"/>
            </a:endParaRPr>
          </a:p>
          <a:p>
            <a:pPr marL="171450" indent="-171450">
              <a:buFont typeface="Arial"/>
              <a:buChar char="•"/>
            </a:pPr>
            <a:r>
              <a:rPr lang="en-US" sz="1200">
                <a:solidFill>
                  <a:srgbClr val="24393F"/>
                </a:solidFill>
                <a:ea typeface="+mn-lt"/>
                <a:cs typeface="+mn-lt"/>
              </a:rPr>
              <a:t>5.30.5. All cars must be equipped with an electrically operated plumbed in extinguishing system in accordance with (K)3.1.1. </a:t>
            </a:r>
          </a:p>
          <a:p>
            <a:endParaRPr lang="en-US" sz="1200">
              <a:solidFill>
                <a:srgbClr val="24393F"/>
              </a:solidFill>
              <a:ea typeface="+mn-lt"/>
              <a:cs typeface="+mn-lt"/>
            </a:endParaRPr>
          </a:p>
          <a:p>
            <a:pPr marL="171450" indent="-171450">
              <a:buFont typeface="Arial"/>
              <a:buChar char="•"/>
            </a:pPr>
            <a:r>
              <a:rPr lang="en-US" sz="1200">
                <a:solidFill>
                  <a:srgbClr val="24393F"/>
                </a:solidFill>
                <a:ea typeface="+mn-lt"/>
                <a:cs typeface="+mn-lt"/>
              </a:rPr>
              <a:t>50.30.6. The system must have three points of triggering, one for the driver and two exterior actuators. These external actuators must be situated at the base of the main rollover structure on both sides of the vehicle for a single seater or at the lower corners of the windscreen for a closed cockpit vehicle.</a:t>
            </a:r>
          </a:p>
          <a:p>
            <a:pPr marL="171450" indent="-171450">
              <a:buFont typeface="Arial"/>
              <a:buChar char="•"/>
            </a:pPr>
            <a:endParaRPr lang="en-US" sz="1200">
              <a:solidFill>
                <a:srgbClr val="24393F"/>
              </a:solidFill>
            </a:endParaRPr>
          </a:p>
          <a:p>
            <a:pPr marL="171450" indent="-171450">
              <a:buFont typeface="Arial"/>
              <a:buChar char="•"/>
            </a:pPr>
            <a:r>
              <a:rPr lang="en-US" sz="1200">
                <a:solidFill>
                  <a:srgbClr val="24393F"/>
                </a:solidFill>
                <a:ea typeface="+mn-lt"/>
                <a:cs typeface="+mn-lt"/>
              </a:rPr>
              <a:t>5.30.16. All Bespoke vehicles with a HV RESS must be fitted with a HV RESS Status indicator light,</a:t>
            </a:r>
          </a:p>
        </p:txBody>
      </p:sp>
      <p:sp>
        <p:nvSpPr>
          <p:cNvPr id="4" name="TextBox 3">
            <a:extLst>
              <a:ext uri="{FF2B5EF4-FFF2-40B4-BE49-F238E27FC236}">
                <a16:creationId xmlns:a16="http://schemas.microsoft.com/office/drawing/2014/main" id="{FB3F5CDB-BD6E-0B3E-B13E-5D5460F170FE}"/>
              </a:ext>
            </a:extLst>
          </p:cNvPr>
          <p:cNvSpPr txBox="1"/>
          <p:nvPr/>
        </p:nvSpPr>
        <p:spPr>
          <a:xfrm>
            <a:off x="4298332" y="6582862"/>
            <a:ext cx="4286992"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a:solidFill>
                  <a:srgbClr val="24393F"/>
                </a:solidFill>
                <a:latin typeface="Segoe UI"/>
                <a:cs typeface="Segoe UI"/>
                <a:hlinkClick r:id="rId2">
                  <a:extLst>
                    <a:ext uri="{A12FA001-AC4F-418D-AE19-62706E023703}">
                      <ahyp:hlinkClr xmlns:ahyp="http://schemas.microsoft.com/office/drawing/2018/hyperlinkcolor" val="tx"/>
                    </a:ext>
                  </a:extLst>
                </a:hlinkClick>
              </a:rPr>
              <a:t>https://motorsportuk.s3.eu-west-2.amazonaws.com/wp-content/uploads/2023/01/23094226/Yearbook-2023-CO</a:t>
            </a:r>
            <a:endParaRPr lang="en-US" sz="600"/>
          </a:p>
        </p:txBody>
      </p:sp>
    </p:spTree>
    <p:extLst>
      <p:ext uri="{BB962C8B-B14F-4D97-AF65-F5344CB8AC3E}">
        <p14:creationId xmlns:p14="http://schemas.microsoft.com/office/powerpoint/2010/main" val="2211472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005B9048-E8F7-84AE-7123-5DA0725FA785}"/>
              </a:ext>
            </a:extLst>
          </p:cNvPr>
          <p:cNvSpPr>
            <a:spLocks noGrp="1"/>
          </p:cNvSpPr>
          <p:nvPr>
            <p:ph type="title"/>
          </p:nvPr>
        </p:nvSpPr>
        <p:spPr>
          <a:xfrm>
            <a:off x="1343025" y="360000"/>
            <a:ext cx="2725737" cy="6092675"/>
          </a:xfrm>
        </p:spPr>
        <p:txBody>
          <a:bodyPr anchor="t">
            <a:normAutofit/>
          </a:bodyPr>
          <a:lstStyle/>
          <a:p>
            <a:r>
              <a:rPr lang="en-GB" sz="1600">
                <a:solidFill>
                  <a:schemeClr val="bg2"/>
                </a:solidFill>
                <a:ea typeface="Microsoft Sans Serif"/>
                <a:cs typeface="Microsoft Sans Serif"/>
              </a:rPr>
              <a:t>Ross Burnside</a:t>
            </a:r>
            <a:br>
              <a:rPr lang="en-GB" sz="2000">
                <a:ea typeface="Microsoft Sans Serif"/>
                <a:cs typeface="Microsoft Sans Serif"/>
              </a:rPr>
            </a:br>
            <a:r>
              <a:rPr lang="en-GB" sz="1200" i="1">
                <a:solidFill>
                  <a:schemeClr val="bg2"/>
                </a:solidFill>
                <a:ea typeface="Microsoft Sans Serif"/>
                <a:cs typeface="Microsoft Sans Serif"/>
              </a:rPr>
              <a:t>Mobile Charging</a:t>
            </a:r>
            <a:endParaRPr lang="en-GB" sz="1200" i="1">
              <a:solidFill>
                <a:schemeClr val="bg2"/>
              </a:solidFill>
            </a:endParaRPr>
          </a:p>
        </p:txBody>
      </p:sp>
      <p:cxnSp>
        <p:nvCxnSpPr>
          <p:cNvPr id="10" name="Straight Connector 9">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C1384A-12C7-DE8C-CE87-70DF6205B190}"/>
              </a:ext>
            </a:extLst>
          </p:cNvPr>
          <p:cNvSpPr>
            <a:spLocks noGrp="1"/>
          </p:cNvSpPr>
          <p:nvPr>
            <p:ph idx="1"/>
          </p:nvPr>
        </p:nvSpPr>
        <p:spPr>
          <a:xfrm>
            <a:off x="4979988" y="352800"/>
            <a:ext cx="6769100" cy="6063875"/>
          </a:xfrm>
        </p:spPr>
        <p:txBody>
          <a:bodyPr vert="horz" lIns="0" tIns="0" rIns="0" bIns="0" rtlCol="0" anchor="t">
            <a:normAutofit fontScale="92500" lnSpcReduction="10000"/>
          </a:bodyPr>
          <a:lstStyle/>
          <a:p>
            <a:pPr marL="0" indent="0">
              <a:buNone/>
            </a:pPr>
            <a:r>
              <a:rPr lang="en-GB" sz="1600" b="1" i="1">
                <a:solidFill>
                  <a:schemeClr val="tx2"/>
                </a:solidFill>
                <a:ea typeface="+mn-lt"/>
                <a:cs typeface="+mn-lt"/>
              </a:rPr>
              <a:t>Jaguar I-Pace Battery Pack:</a:t>
            </a:r>
            <a:endParaRPr lang="en-GB" sz="1600">
              <a:solidFill>
                <a:schemeClr val="tx2"/>
              </a:solidFill>
            </a:endParaRPr>
          </a:p>
          <a:p>
            <a:pPr marL="0" indent="0">
              <a:buNone/>
            </a:pPr>
            <a:r>
              <a:rPr lang="en-GB" sz="1200" b="1" i="1">
                <a:solidFill>
                  <a:schemeClr val="tx2"/>
                </a:solidFill>
                <a:ea typeface="+mn-lt"/>
                <a:cs typeface="+mn-lt"/>
              </a:rPr>
              <a:t>Pack dynamics:</a:t>
            </a:r>
          </a:p>
          <a:p>
            <a:pPr marL="359410" indent="-359410">
              <a:buFont typeface="Calibri" panose="05020102010507070707" pitchFamily="18" charset="2"/>
              <a:buChar char="-"/>
            </a:pPr>
            <a:r>
              <a:rPr lang="en-GB" sz="1100">
                <a:solidFill>
                  <a:schemeClr val="tx2"/>
                </a:solidFill>
                <a:ea typeface="+mn-lt"/>
                <a:cs typeface="+mn-lt"/>
              </a:rPr>
              <a:t>Battery Overview = 90.2kWh capacity, 388.8V lithium-ion from I-Pace (610kg).</a:t>
            </a:r>
            <a:endParaRPr lang="en-GB" sz="1100">
              <a:solidFill>
                <a:schemeClr val="tx2"/>
              </a:solidFill>
            </a:endParaRPr>
          </a:p>
          <a:p>
            <a:pPr marL="359410" indent="-359410">
              <a:buFont typeface="Calibri" panose="05020102010507070707" pitchFamily="18" charset="2"/>
              <a:buChar char="-"/>
            </a:pPr>
            <a:r>
              <a:rPr lang="en-GB" sz="1100">
                <a:solidFill>
                  <a:schemeClr val="tx2"/>
                </a:solidFill>
                <a:ea typeface="+mn-lt"/>
                <a:cs typeface="+mn-lt"/>
              </a:rPr>
              <a:t>Usable Battery Capacity</a:t>
            </a:r>
            <a:r>
              <a:rPr lang="en-GB" sz="1100" i="1">
                <a:solidFill>
                  <a:schemeClr val="tx2"/>
                </a:solidFill>
                <a:ea typeface="+mn-lt"/>
                <a:cs typeface="+mn-lt"/>
              </a:rPr>
              <a:t> = 84.7kWh</a:t>
            </a:r>
            <a:endParaRPr lang="en-GB" sz="1100">
              <a:solidFill>
                <a:schemeClr val="tx2"/>
              </a:solidFill>
              <a:ea typeface="Microsoft Sans Serif"/>
              <a:cs typeface="Microsoft Sans Serif"/>
            </a:endParaRPr>
          </a:p>
          <a:p>
            <a:pPr marL="359410" indent="-359410">
              <a:buFont typeface="Calibri" panose="05020102010507070707" pitchFamily="18" charset="2"/>
              <a:buChar char="-"/>
            </a:pPr>
            <a:r>
              <a:rPr lang="en-GB" sz="1100">
                <a:solidFill>
                  <a:schemeClr val="tx2"/>
                </a:solidFill>
                <a:ea typeface="Microsoft Sans Serif"/>
                <a:cs typeface="Microsoft Sans Serif"/>
              </a:rPr>
              <a:t>Consists of 36 battery modules containing 432 high-energy-density Lithium-Ion pouch cells.</a:t>
            </a:r>
          </a:p>
          <a:p>
            <a:pPr marL="359410" indent="-359410">
              <a:buFont typeface="Calibri" panose="05020102010507070707" pitchFamily="18" charset="2"/>
              <a:buChar char="-"/>
            </a:pPr>
            <a:r>
              <a:rPr lang="en-GB" sz="1100">
                <a:solidFill>
                  <a:schemeClr val="tx2"/>
                </a:solidFill>
                <a:ea typeface="+mn-lt"/>
                <a:cs typeface="+mn-lt"/>
              </a:rPr>
              <a:t>Charging time = battery size/charging power</a:t>
            </a:r>
            <a:endParaRPr lang="en-GB" sz="1100">
              <a:solidFill>
                <a:schemeClr val="tx2"/>
              </a:solidFill>
            </a:endParaRPr>
          </a:p>
          <a:p>
            <a:pPr marL="359410" indent="-359410">
              <a:buFont typeface="Calibri" panose="05020102010507070707" pitchFamily="18" charset="2"/>
              <a:buChar char="-"/>
            </a:pPr>
            <a:r>
              <a:rPr lang="en-GB" sz="1100" i="1">
                <a:solidFill>
                  <a:schemeClr val="tx2"/>
                </a:solidFill>
                <a:ea typeface="+mn-lt"/>
                <a:cs typeface="+mn-lt"/>
              </a:rPr>
              <a:t>5hr recharge time w/ 22kW charger (4.09).</a:t>
            </a:r>
            <a:endParaRPr lang="en-GB" sz="1100">
              <a:solidFill>
                <a:schemeClr val="tx2"/>
              </a:solidFill>
            </a:endParaRPr>
          </a:p>
          <a:p>
            <a:pPr marL="359410" indent="-359410">
              <a:buFont typeface="Calibri" panose="05020102010507070707" pitchFamily="18" charset="2"/>
              <a:buChar char="-"/>
            </a:pPr>
            <a:r>
              <a:rPr lang="en-GB" sz="1100" i="1">
                <a:solidFill>
                  <a:schemeClr val="tx2"/>
                </a:solidFill>
                <a:ea typeface="+mn-lt"/>
                <a:cs typeface="+mn-lt"/>
              </a:rPr>
              <a:t>3hr recharge time w/ 7kW charger (12.86).</a:t>
            </a:r>
            <a:endParaRPr lang="en-GB" sz="1100">
              <a:solidFill>
                <a:schemeClr val="tx2"/>
              </a:solidFill>
            </a:endParaRPr>
          </a:p>
          <a:p>
            <a:pPr marL="359410" indent="-359410">
              <a:buFont typeface="Calibri" panose="05020102010507070707" pitchFamily="18" charset="2"/>
              <a:buChar char="-"/>
            </a:pPr>
            <a:r>
              <a:rPr lang="en-GB" sz="1100" i="1">
                <a:solidFill>
                  <a:schemeClr val="tx2"/>
                </a:solidFill>
                <a:ea typeface="+mn-lt"/>
                <a:cs typeface="+mn-lt"/>
              </a:rPr>
              <a:t>The battery unit is capable of a 40 minute “Rapid Charge” from 0 to 80% using a 100kW DC charger; (15 minutes charge at 100kW = 62-mile range).</a:t>
            </a:r>
            <a:endParaRPr lang="en-GB" sz="1100">
              <a:solidFill>
                <a:schemeClr val="tx2"/>
              </a:solidFill>
            </a:endParaRPr>
          </a:p>
          <a:p>
            <a:pPr marL="359410" indent="-359410">
              <a:buFont typeface="Calibri" panose="05020102010507070707" pitchFamily="18" charset="2"/>
              <a:buChar char="-"/>
            </a:pPr>
            <a:r>
              <a:rPr lang="en-GB" sz="1100" i="1">
                <a:solidFill>
                  <a:schemeClr val="tx2"/>
                </a:solidFill>
                <a:ea typeface="+mn-lt"/>
                <a:cs typeface="+mn-lt"/>
              </a:rPr>
              <a:t>In production the battery is fed with a constant supply of 11˚C water by a battery-specific cooling circuit.</a:t>
            </a:r>
            <a:endParaRPr lang="en-GB" sz="1100">
              <a:solidFill>
                <a:schemeClr val="tx2"/>
              </a:solidFill>
            </a:endParaRPr>
          </a:p>
          <a:p>
            <a:pPr marL="0" indent="0">
              <a:buNone/>
            </a:pPr>
            <a:endParaRPr lang="en-GB" sz="1100" i="1">
              <a:solidFill>
                <a:schemeClr val="tx2"/>
              </a:solidFill>
              <a:ea typeface="+mn-lt"/>
              <a:cs typeface="+mn-lt"/>
            </a:endParaRPr>
          </a:p>
          <a:p>
            <a:pPr marL="0" indent="0">
              <a:buNone/>
            </a:pPr>
            <a:r>
              <a:rPr lang="en-GB" sz="1200" b="1" i="1">
                <a:solidFill>
                  <a:schemeClr val="tx2"/>
                </a:solidFill>
                <a:ea typeface="+mn-lt"/>
                <a:cs typeface="+mn-lt"/>
              </a:rPr>
              <a:t>Pack dimensions:</a:t>
            </a:r>
            <a:endParaRPr lang="en-GB" sz="1200" b="1">
              <a:solidFill>
                <a:schemeClr val="tx2"/>
              </a:solidFill>
            </a:endParaRPr>
          </a:p>
          <a:p>
            <a:pPr marL="359410" indent="-359410">
              <a:buFont typeface="Calibri" panose="05020102010507070707" pitchFamily="18" charset="2"/>
              <a:buChar char="-"/>
            </a:pPr>
            <a:r>
              <a:rPr lang="en-GB" sz="1100">
                <a:solidFill>
                  <a:schemeClr val="tx2"/>
                </a:solidFill>
                <a:ea typeface="+mn-lt"/>
                <a:cs typeface="+mn-lt"/>
              </a:rPr>
              <a:t>Unit length = 2280mm</a:t>
            </a:r>
            <a:endParaRPr lang="en-GB" sz="1100">
              <a:solidFill>
                <a:schemeClr val="tx2"/>
              </a:solidFill>
            </a:endParaRPr>
          </a:p>
          <a:p>
            <a:pPr marL="359410" indent="-359410">
              <a:buFont typeface="Calibri" panose="05020102010507070707" pitchFamily="18" charset="2"/>
              <a:buChar char="-"/>
            </a:pPr>
            <a:r>
              <a:rPr lang="en-GB" sz="1100">
                <a:solidFill>
                  <a:schemeClr val="tx2"/>
                </a:solidFill>
                <a:ea typeface="+mn-lt"/>
                <a:cs typeface="+mn-lt"/>
              </a:rPr>
              <a:t>Unit width = 1474mm</a:t>
            </a:r>
            <a:endParaRPr lang="en-GB" sz="1100">
              <a:solidFill>
                <a:schemeClr val="tx2"/>
              </a:solidFill>
            </a:endParaRPr>
          </a:p>
          <a:p>
            <a:pPr marL="359410" indent="-359410">
              <a:buFont typeface="Calibri" panose="05020102010507070707" pitchFamily="18" charset="2"/>
              <a:buChar char="-"/>
            </a:pPr>
            <a:r>
              <a:rPr lang="en-GB" sz="1100">
                <a:solidFill>
                  <a:schemeClr val="tx2"/>
                </a:solidFill>
                <a:ea typeface="+mn-lt"/>
                <a:cs typeface="+mn-lt"/>
              </a:rPr>
              <a:t>Unit height = 300mm</a:t>
            </a:r>
            <a:endParaRPr lang="en-GB" sz="1100">
              <a:solidFill>
                <a:schemeClr val="tx2"/>
              </a:solidFill>
            </a:endParaRPr>
          </a:p>
          <a:p>
            <a:pPr marL="0" indent="0">
              <a:buNone/>
            </a:pPr>
            <a:endParaRPr lang="en-GB" sz="1100">
              <a:solidFill>
                <a:schemeClr val="tx2"/>
              </a:solidFill>
              <a:ea typeface="Microsoft Sans Serif"/>
              <a:cs typeface="Microsoft Sans Serif"/>
            </a:endParaRPr>
          </a:p>
          <a:p>
            <a:pPr marL="0" indent="0">
              <a:buNone/>
            </a:pPr>
            <a:r>
              <a:rPr lang="en-GB" sz="1200" b="1" i="1">
                <a:solidFill>
                  <a:schemeClr val="tx2"/>
                </a:solidFill>
                <a:ea typeface="Microsoft Sans Serif"/>
                <a:cs typeface="Microsoft Sans Serif"/>
              </a:rPr>
              <a:t>Energy Consumption/Pack Recharge:</a:t>
            </a:r>
            <a:endParaRPr lang="en-GB" sz="1200" b="1" i="1">
              <a:solidFill>
                <a:schemeClr val="tx2"/>
              </a:solidFill>
            </a:endParaRPr>
          </a:p>
          <a:p>
            <a:pPr marL="359410" indent="-359410">
              <a:buFont typeface="Calibri" panose="05020102010507070707" pitchFamily="18" charset="2"/>
              <a:buChar char="-"/>
            </a:pPr>
            <a:r>
              <a:rPr lang="en-GB" sz="1100">
                <a:solidFill>
                  <a:schemeClr val="tx2"/>
                </a:solidFill>
                <a:ea typeface="Microsoft Sans Serif"/>
                <a:cs typeface="Microsoft Sans Serif"/>
              </a:rPr>
              <a:t>WLTP Rating = 292 miles</a:t>
            </a:r>
            <a:endParaRPr lang="en-GB" sz="1100">
              <a:solidFill>
                <a:schemeClr val="tx2"/>
              </a:solidFill>
            </a:endParaRPr>
          </a:p>
          <a:p>
            <a:pPr marL="359410" indent="-359410">
              <a:buFont typeface="Calibri" panose="05020102010507070707" pitchFamily="18" charset="2"/>
              <a:buChar char="-"/>
            </a:pPr>
            <a:r>
              <a:rPr lang="en-GB" sz="1100">
                <a:solidFill>
                  <a:schemeClr val="tx2"/>
                </a:solidFill>
                <a:ea typeface="Microsoft Sans Serif"/>
                <a:cs typeface="Microsoft Sans Serif"/>
              </a:rPr>
              <a:t>Charge Port = Type 2</a:t>
            </a:r>
          </a:p>
          <a:p>
            <a:pPr marL="359410" indent="-359410">
              <a:buFont typeface="Calibri" panose="05020102010507070707" pitchFamily="18" charset="2"/>
              <a:buChar char="-"/>
            </a:pPr>
            <a:r>
              <a:rPr lang="en-GB" sz="1100">
                <a:solidFill>
                  <a:schemeClr val="tx2"/>
                </a:solidFill>
                <a:ea typeface="Microsoft Sans Serif"/>
                <a:cs typeface="Microsoft Sans Serif"/>
              </a:rPr>
              <a:t>Fast-charge Port = CCS</a:t>
            </a:r>
          </a:p>
          <a:p>
            <a:pPr marL="359410" indent="-359410">
              <a:buFont typeface="Calibri" panose="05020102010507070707" pitchFamily="18" charset="2"/>
              <a:buChar char="-"/>
            </a:pPr>
            <a:r>
              <a:rPr lang="en-GB" sz="1100">
                <a:solidFill>
                  <a:schemeClr val="tx2"/>
                </a:solidFill>
                <a:ea typeface="Microsoft Sans Serif"/>
                <a:cs typeface="Microsoft Sans Serif"/>
              </a:rPr>
              <a:t>Fast-charge Power (max) = 104kW (DC)</a:t>
            </a:r>
            <a:endParaRPr lang="en-GB" sz="1100">
              <a:solidFill>
                <a:schemeClr val="tx2"/>
              </a:solidFill>
            </a:endParaRPr>
          </a:p>
        </p:txBody>
      </p:sp>
      <p:pic>
        <p:nvPicPr>
          <p:cNvPr id="13" name="Picture 12" descr="A close-up of a battery&#10;&#10;Description automatically generated">
            <a:extLst>
              <a:ext uri="{FF2B5EF4-FFF2-40B4-BE49-F238E27FC236}">
                <a16:creationId xmlns:a16="http://schemas.microsoft.com/office/drawing/2014/main" id="{7D874270-7BE3-26AD-9C30-2916BCC1A0E6}"/>
              </a:ext>
            </a:extLst>
          </p:cNvPr>
          <p:cNvPicPr>
            <a:picLocks noChangeAspect="1"/>
          </p:cNvPicPr>
          <p:nvPr/>
        </p:nvPicPr>
        <p:blipFill>
          <a:blip r:embed="rId2"/>
          <a:stretch>
            <a:fillRect/>
          </a:stretch>
        </p:blipFill>
        <p:spPr>
          <a:xfrm>
            <a:off x="1125289" y="838631"/>
            <a:ext cx="3146921" cy="1540850"/>
          </a:xfrm>
          <a:prstGeom prst="rect">
            <a:avLst/>
          </a:prstGeom>
        </p:spPr>
      </p:pic>
      <p:pic>
        <p:nvPicPr>
          <p:cNvPr id="15" name="Picture 14" descr="A diagram of a car battery&#10;&#10;Description automatically generated">
            <a:extLst>
              <a:ext uri="{FF2B5EF4-FFF2-40B4-BE49-F238E27FC236}">
                <a16:creationId xmlns:a16="http://schemas.microsoft.com/office/drawing/2014/main" id="{0A141E10-ED8A-5361-38B9-75CC104CD40D}"/>
              </a:ext>
            </a:extLst>
          </p:cNvPr>
          <p:cNvPicPr>
            <a:picLocks noChangeAspect="1"/>
          </p:cNvPicPr>
          <p:nvPr/>
        </p:nvPicPr>
        <p:blipFill rotWithShape="1">
          <a:blip r:embed="rId3"/>
          <a:srcRect l="2299" t="1846" r="1533" b="-308"/>
          <a:stretch/>
        </p:blipFill>
        <p:spPr>
          <a:xfrm>
            <a:off x="1123230" y="2512624"/>
            <a:ext cx="3149367" cy="2015325"/>
          </a:xfrm>
          <a:prstGeom prst="rect">
            <a:avLst/>
          </a:prstGeom>
        </p:spPr>
      </p:pic>
      <p:pic>
        <p:nvPicPr>
          <p:cNvPr id="16" name="Picture 15" descr="A metal object with orange wires&#10;&#10;Description automatically generated">
            <a:extLst>
              <a:ext uri="{FF2B5EF4-FFF2-40B4-BE49-F238E27FC236}">
                <a16:creationId xmlns:a16="http://schemas.microsoft.com/office/drawing/2014/main" id="{3D1FA101-493E-B90A-D9D0-C400E38B8E17}"/>
              </a:ext>
            </a:extLst>
          </p:cNvPr>
          <p:cNvPicPr>
            <a:picLocks noChangeAspect="1"/>
          </p:cNvPicPr>
          <p:nvPr/>
        </p:nvPicPr>
        <p:blipFill>
          <a:blip r:embed="rId4"/>
          <a:stretch>
            <a:fillRect/>
          </a:stretch>
        </p:blipFill>
        <p:spPr>
          <a:xfrm>
            <a:off x="1124070" y="4686786"/>
            <a:ext cx="3153794" cy="1988376"/>
          </a:xfrm>
          <a:prstGeom prst="rect">
            <a:avLst/>
          </a:prstGeom>
        </p:spPr>
      </p:pic>
      <p:sp>
        <p:nvSpPr>
          <p:cNvPr id="4" name="TextBox 3">
            <a:extLst>
              <a:ext uri="{FF2B5EF4-FFF2-40B4-BE49-F238E27FC236}">
                <a16:creationId xmlns:a16="http://schemas.microsoft.com/office/drawing/2014/main" id="{C58FD2E8-73E5-F32B-5F5C-10C8D85970BB}"/>
              </a:ext>
            </a:extLst>
          </p:cNvPr>
          <p:cNvSpPr txBox="1"/>
          <p:nvPr/>
        </p:nvSpPr>
        <p:spPr>
          <a:xfrm>
            <a:off x="1124212" y="2355304"/>
            <a:ext cx="25491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solidFill>
                  <a:schemeClr val="bg1"/>
                </a:solidFill>
              </a:rPr>
              <a:t>https://jamaica.jaguar.com/jaguar-range/i-pace/features/overview</a:t>
            </a:r>
          </a:p>
        </p:txBody>
      </p:sp>
      <p:sp>
        <p:nvSpPr>
          <p:cNvPr id="5" name="TextBox 4">
            <a:extLst>
              <a:ext uri="{FF2B5EF4-FFF2-40B4-BE49-F238E27FC236}">
                <a16:creationId xmlns:a16="http://schemas.microsoft.com/office/drawing/2014/main" id="{41E1404F-0603-CC7D-9F66-8A5BBA2794D2}"/>
              </a:ext>
            </a:extLst>
          </p:cNvPr>
          <p:cNvSpPr txBox="1"/>
          <p:nvPr/>
        </p:nvSpPr>
        <p:spPr>
          <a:xfrm>
            <a:off x="1124211" y="4486443"/>
            <a:ext cx="2692880"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00">
                <a:solidFill>
                  <a:schemeClr val="bg1"/>
                </a:solidFill>
              </a:rPr>
              <a:t>https://link.springer.com/article/10.1007/s38313-018-0123-4</a:t>
            </a:r>
          </a:p>
        </p:txBody>
      </p:sp>
      <p:sp>
        <p:nvSpPr>
          <p:cNvPr id="6" name="TextBox 5">
            <a:extLst>
              <a:ext uri="{FF2B5EF4-FFF2-40B4-BE49-F238E27FC236}">
                <a16:creationId xmlns:a16="http://schemas.microsoft.com/office/drawing/2014/main" id="{A997E4B9-71F3-165B-1803-578F5F87A975}"/>
              </a:ext>
            </a:extLst>
          </p:cNvPr>
          <p:cNvSpPr txBox="1"/>
          <p:nvPr/>
        </p:nvSpPr>
        <p:spPr>
          <a:xfrm>
            <a:off x="1047147" y="6626903"/>
            <a:ext cx="32248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solidFill>
                  <a:schemeClr val="bg1"/>
                </a:solidFill>
              </a:rPr>
              <a:t>https://electriccarsreport.com/2023/08/used-jaguar-i-pace-batteries-to-be-used-for-battery-energy-storage-systems/</a:t>
            </a:r>
          </a:p>
        </p:txBody>
      </p:sp>
      <p:sp>
        <p:nvSpPr>
          <p:cNvPr id="7" name="TextBox 6">
            <a:extLst>
              <a:ext uri="{FF2B5EF4-FFF2-40B4-BE49-F238E27FC236}">
                <a16:creationId xmlns:a16="http://schemas.microsoft.com/office/drawing/2014/main" id="{86908343-7FA6-AD31-951B-A69CF06885E2}"/>
              </a:ext>
            </a:extLst>
          </p:cNvPr>
          <p:cNvSpPr txBox="1"/>
          <p:nvPr/>
        </p:nvSpPr>
        <p:spPr>
          <a:xfrm>
            <a:off x="4980394" y="4687486"/>
            <a:ext cx="56432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Second Life EV Batteries (2023) - https://www.secondlife-evbatteries.com/products/jaguar-i-pace-90-2kwh-pack</a:t>
            </a:r>
            <a:endParaRPr lang="en-US" sz="800"/>
          </a:p>
        </p:txBody>
      </p:sp>
      <p:sp>
        <p:nvSpPr>
          <p:cNvPr id="9" name="TextBox 8">
            <a:extLst>
              <a:ext uri="{FF2B5EF4-FFF2-40B4-BE49-F238E27FC236}">
                <a16:creationId xmlns:a16="http://schemas.microsoft.com/office/drawing/2014/main" id="{F3FC1DEC-BC7D-5A33-25D9-5D904E656086}"/>
              </a:ext>
            </a:extLst>
          </p:cNvPr>
          <p:cNvSpPr txBox="1"/>
          <p:nvPr/>
        </p:nvSpPr>
        <p:spPr>
          <a:xfrm>
            <a:off x="4980394" y="6350031"/>
            <a:ext cx="537774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Electric Vehicle Database (2020) - https://ev-database.org/uk/car/1287/Jaguar-I-Pace-EV400#efficiency</a:t>
            </a:r>
            <a:endParaRPr lang="en-US"/>
          </a:p>
        </p:txBody>
      </p:sp>
      <p:sp>
        <p:nvSpPr>
          <p:cNvPr id="11" name="TextBox 10">
            <a:extLst>
              <a:ext uri="{FF2B5EF4-FFF2-40B4-BE49-F238E27FC236}">
                <a16:creationId xmlns:a16="http://schemas.microsoft.com/office/drawing/2014/main" id="{B7C90CBB-9D8C-6A93-48F2-3646D3237FF9}"/>
              </a:ext>
            </a:extLst>
          </p:cNvPr>
          <p:cNvSpPr txBox="1"/>
          <p:nvPr/>
        </p:nvSpPr>
        <p:spPr>
          <a:xfrm>
            <a:off x="4980394" y="3303315"/>
            <a:ext cx="677624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Mobility Engineering Tech (2018) - https://www.mobilityengineeringtech.com/component/content/article/ae/pub/features/articles/43667</a:t>
            </a:r>
            <a:endParaRPr lang="en-US"/>
          </a:p>
        </p:txBody>
      </p:sp>
    </p:spTree>
    <p:extLst>
      <p:ext uri="{BB962C8B-B14F-4D97-AF65-F5344CB8AC3E}">
        <p14:creationId xmlns:p14="http://schemas.microsoft.com/office/powerpoint/2010/main" val="2588677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9D7AE6D2-11D1-FAE0-58E8-D681C80F8B35}"/>
              </a:ext>
            </a:extLst>
          </p:cNvPr>
          <p:cNvSpPr>
            <a:spLocks noGrp="1"/>
          </p:cNvSpPr>
          <p:nvPr>
            <p:ph type="title"/>
          </p:nvPr>
        </p:nvSpPr>
        <p:spPr>
          <a:xfrm>
            <a:off x="1343025" y="360000"/>
            <a:ext cx="2725737" cy="6092675"/>
          </a:xfrm>
        </p:spPr>
        <p:txBody>
          <a:bodyPr anchor="t">
            <a:normAutofit/>
          </a:bodyPr>
          <a:lstStyle/>
          <a:p>
            <a:r>
              <a:rPr lang="en-GB" sz="1600">
                <a:solidFill>
                  <a:schemeClr val="bg2"/>
                </a:solidFill>
                <a:ea typeface="+mj-lt"/>
                <a:cs typeface="+mj-lt"/>
              </a:rPr>
              <a:t>Ross Burnside</a:t>
            </a:r>
            <a:br>
              <a:rPr lang="en-GB" sz="1600">
                <a:ea typeface="+mj-lt"/>
                <a:cs typeface="+mj-lt"/>
              </a:rPr>
            </a:br>
            <a:r>
              <a:rPr lang="en-GB" sz="1200" i="1">
                <a:solidFill>
                  <a:schemeClr val="bg2"/>
                </a:solidFill>
                <a:ea typeface="+mj-lt"/>
                <a:cs typeface="+mj-lt"/>
              </a:rPr>
              <a:t>Mobile Charging</a:t>
            </a:r>
            <a:endParaRPr lang="en-US" sz="1200" i="1">
              <a:solidFill>
                <a:schemeClr val="bg2"/>
              </a:solidFill>
            </a:endParaRPr>
          </a:p>
        </p:txBody>
      </p:sp>
      <p:cxnSp>
        <p:nvCxnSpPr>
          <p:cNvPr id="10" name="Straight Connector 9">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048AEC-D79E-53DE-111A-BFF7D435F772}"/>
              </a:ext>
            </a:extLst>
          </p:cNvPr>
          <p:cNvSpPr>
            <a:spLocks noGrp="1"/>
          </p:cNvSpPr>
          <p:nvPr>
            <p:ph idx="1"/>
          </p:nvPr>
        </p:nvSpPr>
        <p:spPr>
          <a:xfrm>
            <a:off x="4979988" y="352800"/>
            <a:ext cx="6769100" cy="6063875"/>
          </a:xfrm>
        </p:spPr>
        <p:txBody>
          <a:bodyPr vert="horz" lIns="0" tIns="0" rIns="0" bIns="0" rtlCol="0" anchor="t">
            <a:normAutofit fontScale="92500" lnSpcReduction="10000"/>
          </a:bodyPr>
          <a:lstStyle/>
          <a:p>
            <a:pPr marL="0" indent="0">
              <a:buNone/>
            </a:pPr>
            <a:r>
              <a:rPr lang="en-GB" sz="1600" b="1" i="1">
                <a:solidFill>
                  <a:schemeClr val="tx2"/>
                </a:solidFill>
                <a:ea typeface="Microsoft Sans Serif"/>
                <a:cs typeface="Microsoft Sans Serif"/>
              </a:rPr>
              <a:t>Initial Design Considerations:</a:t>
            </a:r>
          </a:p>
          <a:p>
            <a:pPr marL="359410" indent="-359410">
              <a:buNone/>
            </a:pPr>
            <a:r>
              <a:rPr lang="en-GB" sz="1200">
                <a:solidFill>
                  <a:schemeClr val="tx2"/>
                </a:solidFill>
                <a:ea typeface="+mn-lt"/>
                <a:cs typeface="+mn-lt"/>
              </a:rPr>
              <a:t>Load cap. = 2200kg</a:t>
            </a:r>
            <a:endParaRPr lang="en-GB" sz="1200">
              <a:solidFill>
                <a:schemeClr val="tx2"/>
              </a:solidFill>
            </a:endParaRPr>
          </a:p>
          <a:p>
            <a:pPr marL="359410" indent="-359410">
              <a:buNone/>
            </a:pPr>
            <a:r>
              <a:rPr lang="en-GB" sz="1200">
                <a:solidFill>
                  <a:schemeClr val="tx2"/>
                </a:solidFill>
                <a:ea typeface="+mn-lt"/>
                <a:cs typeface="+mn-lt"/>
              </a:rPr>
              <a:t>Lift height = 122mm</a:t>
            </a:r>
            <a:endParaRPr lang="en-GB" sz="1200">
              <a:solidFill>
                <a:schemeClr val="tx2"/>
              </a:solidFill>
            </a:endParaRPr>
          </a:p>
          <a:p>
            <a:pPr marL="359410" indent="-359410">
              <a:buNone/>
            </a:pPr>
            <a:r>
              <a:rPr lang="en-GB" sz="1200">
                <a:solidFill>
                  <a:schemeClr val="tx2"/>
                </a:solidFill>
                <a:ea typeface="+mn-lt"/>
                <a:cs typeface="+mn-lt"/>
              </a:rPr>
              <a:t>Unit length = 1737mm</a:t>
            </a:r>
            <a:endParaRPr lang="en-GB" sz="1200">
              <a:solidFill>
                <a:schemeClr val="tx2"/>
              </a:solidFill>
            </a:endParaRPr>
          </a:p>
          <a:p>
            <a:pPr marL="359410" indent="-359410">
              <a:buNone/>
            </a:pPr>
            <a:r>
              <a:rPr lang="en-GB" sz="1200">
                <a:solidFill>
                  <a:schemeClr val="tx2"/>
                </a:solidFill>
                <a:ea typeface="+mn-lt"/>
                <a:cs typeface="+mn-lt"/>
              </a:rPr>
              <a:t>Unit width = 724mm</a:t>
            </a:r>
            <a:endParaRPr lang="en-GB" sz="1200">
              <a:solidFill>
                <a:schemeClr val="tx2"/>
              </a:solidFill>
            </a:endParaRPr>
          </a:p>
          <a:p>
            <a:pPr marL="359410" indent="-359410">
              <a:buNone/>
            </a:pPr>
            <a:r>
              <a:rPr lang="en-GB" sz="1200">
                <a:solidFill>
                  <a:schemeClr val="tx2"/>
                </a:solidFill>
                <a:ea typeface="+mn-lt"/>
                <a:cs typeface="+mn-lt"/>
              </a:rPr>
              <a:t>Fork dimensions = 55mm x 172mm x 1150mm</a:t>
            </a:r>
            <a:endParaRPr lang="en-GB" sz="1200">
              <a:solidFill>
                <a:schemeClr val="tx2"/>
              </a:solidFill>
            </a:endParaRPr>
          </a:p>
          <a:p>
            <a:pPr marL="359410" indent="-359410">
              <a:buNone/>
            </a:pPr>
            <a:r>
              <a:rPr lang="en-GB" sz="1200" i="1">
                <a:solidFill>
                  <a:schemeClr val="tx2"/>
                </a:solidFill>
                <a:ea typeface="+mn-lt"/>
                <a:cs typeface="+mn-lt"/>
              </a:rPr>
              <a:t>(535mm across forks)</a:t>
            </a:r>
            <a:endParaRPr lang="en-GB" sz="1200" i="1">
              <a:solidFill>
                <a:schemeClr val="tx2"/>
              </a:solidFill>
            </a:endParaRPr>
          </a:p>
          <a:p>
            <a:pPr marL="359410" indent="-359410">
              <a:buNone/>
            </a:pPr>
            <a:r>
              <a:rPr lang="en-GB" sz="1200" i="1">
                <a:solidFill>
                  <a:schemeClr val="tx2"/>
                </a:solidFill>
                <a:ea typeface="+mn-lt"/>
                <a:cs typeface="+mn-lt"/>
              </a:rPr>
              <a:t>(Fork length x total width) = 1150mm x 535mm</a:t>
            </a:r>
            <a:endParaRPr lang="en-GB" sz="1200">
              <a:solidFill>
                <a:schemeClr val="tx2"/>
              </a:solidFill>
            </a:endParaRPr>
          </a:p>
          <a:p>
            <a:pPr marL="359410" indent="-359410">
              <a:buNone/>
            </a:pPr>
            <a:r>
              <a:rPr lang="en-GB" sz="1200" i="1">
                <a:solidFill>
                  <a:schemeClr val="tx2"/>
                </a:solidFill>
                <a:ea typeface="+mn-lt"/>
                <a:cs typeface="+mn-lt"/>
              </a:rPr>
              <a:t>(Battery length x width) = 2280mm x 1474mm</a:t>
            </a:r>
            <a:endParaRPr lang="en-GB" sz="1200">
              <a:solidFill>
                <a:schemeClr val="tx2"/>
              </a:solidFill>
            </a:endParaRPr>
          </a:p>
          <a:p>
            <a:pPr marL="359410" indent="-359410">
              <a:buNone/>
            </a:pPr>
            <a:endParaRPr lang="en-GB" sz="1200" i="1">
              <a:solidFill>
                <a:schemeClr val="bg1"/>
              </a:solidFill>
              <a:ea typeface="+mn-lt"/>
              <a:cs typeface="+mn-lt"/>
            </a:endParaRPr>
          </a:p>
          <a:p>
            <a:pPr marL="0" indent="0">
              <a:buNone/>
            </a:pPr>
            <a:r>
              <a:rPr lang="en-GB" sz="1200" i="1">
                <a:solidFill>
                  <a:schemeClr val="tx2"/>
                </a:solidFill>
                <a:ea typeface="+mn-lt"/>
                <a:cs typeface="+mn-lt"/>
              </a:rPr>
              <a:t>Due to the overall size of the chosen battery pack, a support dolly was designed to accommodate the front half of the battery pack.</a:t>
            </a:r>
          </a:p>
          <a:p>
            <a:pPr marL="0" indent="0">
              <a:buNone/>
            </a:pPr>
            <a:r>
              <a:rPr lang="en-GB" sz="1200" i="1">
                <a:solidFill>
                  <a:schemeClr val="tx2"/>
                </a:solidFill>
                <a:ea typeface="+mn-lt"/>
                <a:cs typeface="+mn-lt"/>
              </a:rPr>
              <a:t>By utilising an additional cross-sectional support alongside the dolly extension, the I-Pace battery pack is left free-standing of the pallet truck’s forks, minimising thermal conduction between the two and therefore improving battery efficiency.</a:t>
            </a:r>
            <a:endParaRPr lang="en-GB">
              <a:solidFill>
                <a:schemeClr val="tx2"/>
              </a:solidFill>
            </a:endParaRPr>
          </a:p>
          <a:p>
            <a:pPr marL="0" indent="0">
              <a:buNone/>
            </a:pPr>
            <a:r>
              <a:rPr lang="en-GB" sz="1200" i="1">
                <a:solidFill>
                  <a:schemeClr val="tx2"/>
                </a:solidFill>
                <a:ea typeface="+mn-lt"/>
                <a:cs typeface="+mn-lt"/>
              </a:rPr>
              <a:t>In addition to this, the framework’s construction also allows the sections directly supporting the battery to flex as required when experiencing ground undulations and/or weight transfer, without applying significant pressure to any small area of the battery.</a:t>
            </a:r>
            <a:endParaRPr lang="en-GB">
              <a:solidFill>
                <a:schemeClr val="tx2"/>
              </a:solidFill>
            </a:endParaRPr>
          </a:p>
          <a:p>
            <a:pPr marL="0" indent="0">
              <a:buNone/>
            </a:pPr>
            <a:r>
              <a:rPr lang="en-GB" sz="1200" i="1">
                <a:solidFill>
                  <a:schemeClr val="tx2"/>
                </a:solidFill>
                <a:ea typeface="+mn-lt"/>
                <a:cs typeface="+mn-lt"/>
              </a:rPr>
              <a:t>The middle section of the support dolly features cross-bracing set at 45˚  from the central axis to tie the two crossmembers into position.</a:t>
            </a:r>
            <a:endParaRPr lang="en-GB">
              <a:solidFill>
                <a:schemeClr val="tx2"/>
              </a:solidFill>
            </a:endParaRPr>
          </a:p>
          <a:p>
            <a:pPr marL="0" indent="0">
              <a:buNone/>
            </a:pPr>
            <a:r>
              <a:rPr lang="en-GB" sz="1200" i="1">
                <a:solidFill>
                  <a:schemeClr val="tx2"/>
                </a:solidFill>
                <a:ea typeface="+mn-lt"/>
                <a:cs typeface="+mn-lt"/>
              </a:rPr>
              <a:t>This is included to prevent the over-exertion of the material/welds through sections rotating beyond their capabilities and ultimate tensile strength from constant stress and deformation. </a:t>
            </a:r>
            <a:endParaRPr lang="en-GB">
              <a:solidFill>
                <a:schemeClr val="tx2"/>
              </a:solidFill>
            </a:endParaRPr>
          </a:p>
          <a:p>
            <a:pPr marL="0" indent="0">
              <a:buNone/>
            </a:pPr>
            <a:r>
              <a:rPr lang="en-GB" sz="1200" i="1">
                <a:solidFill>
                  <a:schemeClr val="tx2"/>
                </a:solidFill>
                <a:ea typeface="Microsoft Sans Serif"/>
                <a:cs typeface="Microsoft Sans Serif"/>
              </a:rPr>
              <a:t>Due to the overall size and handling considerations in parallel, this trolley design was not developed further with an alternative 'reduced-size' trolley pursued.</a:t>
            </a:r>
            <a:endParaRPr lang="en-GB" sz="1200" i="1" err="1">
              <a:solidFill>
                <a:schemeClr val="tx2"/>
              </a:solidFill>
            </a:endParaRPr>
          </a:p>
          <a:p>
            <a:pPr marL="359410" indent="-359410">
              <a:buNone/>
            </a:pPr>
            <a:endParaRPr lang="en-GB">
              <a:solidFill>
                <a:srgbClr val="24393F">
                  <a:alpha val="77000"/>
                </a:srgbClr>
              </a:solidFill>
            </a:endParaRPr>
          </a:p>
          <a:p>
            <a:pPr marL="359410" indent="-359410">
              <a:buNone/>
            </a:pPr>
            <a:endParaRPr lang="en-GB" sz="1200" i="1">
              <a:solidFill>
                <a:schemeClr val="tx2"/>
              </a:solidFill>
            </a:endParaRPr>
          </a:p>
          <a:p>
            <a:pPr marL="0" indent="0">
              <a:buNone/>
            </a:pPr>
            <a:endParaRPr lang="en-GB" sz="1600" b="1" i="1">
              <a:solidFill>
                <a:schemeClr val="tx2"/>
              </a:solidFill>
            </a:endParaRPr>
          </a:p>
        </p:txBody>
      </p:sp>
      <p:pic>
        <p:nvPicPr>
          <p:cNvPr id="4" name="Picture 3" descr="A yellow and grey machine&#10;&#10;Description automatically generated">
            <a:extLst>
              <a:ext uri="{FF2B5EF4-FFF2-40B4-BE49-F238E27FC236}">
                <a16:creationId xmlns:a16="http://schemas.microsoft.com/office/drawing/2014/main" id="{D8F63AED-F250-F12E-89F3-A5F9AF3EF439}"/>
              </a:ext>
            </a:extLst>
          </p:cNvPr>
          <p:cNvPicPr>
            <a:picLocks noChangeAspect="1"/>
          </p:cNvPicPr>
          <p:nvPr/>
        </p:nvPicPr>
        <p:blipFill>
          <a:blip r:embed="rId2"/>
          <a:stretch>
            <a:fillRect/>
          </a:stretch>
        </p:blipFill>
        <p:spPr>
          <a:xfrm>
            <a:off x="1001939" y="1209024"/>
            <a:ext cx="2367642" cy="1806059"/>
          </a:xfrm>
          <a:prstGeom prst="rect">
            <a:avLst/>
          </a:prstGeom>
        </p:spPr>
      </p:pic>
      <p:pic>
        <p:nvPicPr>
          <p:cNvPr id="7" name="Picture 6" descr="A white rectangular object with two black objects&#10;&#10;Description automatically generated">
            <a:extLst>
              <a:ext uri="{FF2B5EF4-FFF2-40B4-BE49-F238E27FC236}">
                <a16:creationId xmlns:a16="http://schemas.microsoft.com/office/drawing/2014/main" id="{34417624-1E25-EA5E-9DE1-21056873EADB}"/>
              </a:ext>
            </a:extLst>
          </p:cNvPr>
          <p:cNvPicPr>
            <a:picLocks noChangeAspect="1"/>
          </p:cNvPicPr>
          <p:nvPr/>
        </p:nvPicPr>
        <p:blipFill>
          <a:blip r:embed="rId3"/>
          <a:stretch>
            <a:fillRect/>
          </a:stretch>
        </p:blipFill>
        <p:spPr>
          <a:xfrm rot="-5400000">
            <a:off x="2928710" y="1570398"/>
            <a:ext cx="1791872" cy="1057915"/>
          </a:xfrm>
          <a:prstGeom prst="rect">
            <a:avLst/>
          </a:prstGeom>
        </p:spPr>
      </p:pic>
      <p:pic>
        <p:nvPicPr>
          <p:cNvPr id="11" name="Picture 10">
            <a:extLst>
              <a:ext uri="{FF2B5EF4-FFF2-40B4-BE49-F238E27FC236}">
                <a16:creationId xmlns:a16="http://schemas.microsoft.com/office/drawing/2014/main" id="{02FE074E-18AC-84E9-BFF5-E380370EDC7E}"/>
              </a:ext>
            </a:extLst>
          </p:cNvPr>
          <p:cNvPicPr>
            <a:picLocks noChangeAspect="1"/>
          </p:cNvPicPr>
          <p:nvPr/>
        </p:nvPicPr>
        <p:blipFill>
          <a:blip r:embed="rId4"/>
          <a:stretch>
            <a:fillRect/>
          </a:stretch>
        </p:blipFill>
        <p:spPr>
          <a:xfrm>
            <a:off x="10549163" y="83911"/>
            <a:ext cx="1587502" cy="3018066"/>
          </a:xfrm>
          <a:prstGeom prst="rect">
            <a:avLst/>
          </a:prstGeom>
        </p:spPr>
      </p:pic>
      <p:pic>
        <p:nvPicPr>
          <p:cNvPr id="13" name="Picture 12" descr="A blueprint of a forklift&#10;&#10;Description automatically generated">
            <a:extLst>
              <a:ext uri="{FF2B5EF4-FFF2-40B4-BE49-F238E27FC236}">
                <a16:creationId xmlns:a16="http://schemas.microsoft.com/office/drawing/2014/main" id="{D1BF5940-C4DB-4CAE-652E-26747CFDA6EC}"/>
              </a:ext>
            </a:extLst>
          </p:cNvPr>
          <p:cNvPicPr>
            <a:picLocks noChangeAspect="1"/>
          </p:cNvPicPr>
          <p:nvPr/>
        </p:nvPicPr>
        <p:blipFill>
          <a:blip r:embed="rId5"/>
          <a:stretch>
            <a:fillRect/>
          </a:stretch>
        </p:blipFill>
        <p:spPr>
          <a:xfrm>
            <a:off x="8263318" y="87086"/>
            <a:ext cx="2283876" cy="3011714"/>
          </a:xfrm>
          <a:prstGeom prst="rect">
            <a:avLst/>
          </a:prstGeom>
        </p:spPr>
      </p:pic>
      <p:pic>
        <p:nvPicPr>
          <p:cNvPr id="14" name="Picture 13" descr="A drawing of a bed&#10;&#10;Description automatically generated">
            <a:extLst>
              <a:ext uri="{FF2B5EF4-FFF2-40B4-BE49-F238E27FC236}">
                <a16:creationId xmlns:a16="http://schemas.microsoft.com/office/drawing/2014/main" id="{50F6CD37-384C-F45D-D13C-29A5255A2795}"/>
              </a:ext>
            </a:extLst>
          </p:cNvPr>
          <p:cNvPicPr>
            <a:picLocks noChangeAspect="1"/>
          </p:cNvPicPr>
          <p:nvPr/>
        </p:nvPicPr>
        <p:blipFill rotWithShape="1">
          <a:blip r:embed="rId6"/>
          <a:srcRect l="11190" r="10000" b="186"/>
          <a:stretch/>
        </p:blipFill>
        <p:spPr>
          <a:xfrm>
            <a:off x="1001485" y="3677634"/>
            <a:ext cx="3352807" cy="2739429"/>
          </a:xfrm>
          <a:prstGeom prst="rect">
            <a:avLst/>
          </a:prstGeom>
        </p:spPr>
      </p:pic>
      <p:sp>
        <p:nvSpPr>
          <p:cNvPr id="6" name="TextBox 5">
            <a:extLst>
              <a:ext uri="{FF2B5EF4-FFF2-40B4-BE49-F238E27FC236}">
                <a16:creationId xmlns:a16="http://schemas.microsoft.com/office/drawing/2014/main" id="{B6FFF71F-4722-52DF-76A2-2EB258C72FD7}"/>
              </a:ext>
            </a:extLst>
          </p:cNvPr>
          <p:cNvSpPr txBox="1"/>
          <p:nvPr/>
        </p:nvSpPr>
        <p:spPr>
          <a:xfrm>
            <a:off x="1002985" y="3048031"/>
            <a:ext cx="22951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solidFill>
                  <a:schemeClr val="bg1"/>
                </a:solidFill>
                <a:ea typeface="+mn-lt"/>
                <a:cs typeface="+mn-lt"/>
              </a:rPr>
              <a:t>https://www.jungheinrich.co.uk/products/new-forklifts/pallet-trucks/electric-pallet-trucks/eje-222-225-230-235-108230</a:t>
            </a:r>
            <a:endParaRPr lang="en-US">
              <a:solidFill>
                <a:schemeClr val="bg1"/>
              </a:solidFill>
            </a:endParaRPr>
          </a:p>
        </p:txBody>
      </p:sp>
      <p:sp>
        <p:nvSpPr>
          <p:cNvPr id="9" name="TextBox 8">
            <a:extLst>
              <a:ext uri="{FF2B5EF4-FFF2-40B4-BE49-F238E27FC236}">
                <a16:creationId xmlns:a16="http://schemas.microsoft.com/office/drawing/2014/main" id="{8F65B7C9-BC56-4911-B179-B73937B6A707}"/>
              </a:ext>
            </a:extLst>
          </p:cNvPr>
          <p:cNvSpPr txBox="1"/>
          <p:nvPr/>
        </p:nvSpPr>
        <p:spPr>
          <a:xfrm>
            <a:off x="4934212" y="2955668"/>
            <a:ext cx="319565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ea typeface="+mn-lt"/>
                <a:cs typeface="+mn-lt"/>
              </a:rPr>
              <a:t>https://www.jungheinrich.co.uk/products/new-forklifts/pallet-trucks/electric-pallet-trucks/eje-222-225-230-235-108230</a:t>
            </a:r>
            <a:endParaRPr lang="en-US"/>
          </a:p>
        </p:txBody>
      </p:sp>
    </p:spTree>
    <p:extLst>
      <p:ext uri="{BB962C8B-B14F-4D97-AF65-F5344CB8AC3E}">
        <p14:creationId xmlns:p14="http://schemas.microsoft.com/office/powerpoint/2010/main" val="3977530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A2CA5085-66E1-6545-B16F-B773991F3F75}"/>
              </a:ext>
            </a:extLst>
          </p:cNvPr>
          <p:cNvSpPr>
            <a:spLocks noGrp="1"/>
          </p:cNvSpPr>
          <p:nvPr>
            <p:ph type="title"/>
          </p:nvPr>
        </p:nvSpPr>
        <p:spPr>
          <a:xfrm>
            <a:off x="1343025" y="360000"/>
            <a:ext cx="2725737" cy="6092675"/>
          </a:xfrm>
        </p:spPr>
        <p:txBody>
          <a:bodyPr anchor="t">
            <a:normAutofit/>
          </a:bodyPr>
          <a:lstStyle/>
          <a:p>
            <a:r>
              <a:rPr lang="en-GB" sz="1600">
                <a:solidFill>
                  <a:schemeClr val="bg2"/>
                </a:solidFill>
                <a:ea typeface="+mj-lt"/>
                <a:cs typeface="+mj-lt"/>
              </a:rPr>
              <a:t>Ross Burnside</a:t>
            </a:r>
            <a:br>
              <a:rPr lang="en-GB" sz="1600">
                <a:ea typeface="+mj-lt"/>
                <a:cs typeface="+mj-lt"/>
              </a:rPr>
            </a:br>
            <a:r>
              <a:rPr lang="en-GB" sz="1200" i="1">
                <a:solidFill>
                  <a:schemeClr val="bg2"/>
                </a:solidFill>
                <a:ea typeface="+mj-lt"/>
                <a:cs typeface="+mj-lt"/>
              </a:rPr>
              <a:t>Mobile Charging</a:t>
            </a:r>
            <a:endParaRPr lang="en-US" sz="1200" i="1">
              <a:solidFill>
                <a:schemeClr val="bg2"/>
              </a:solidFill>
            </a:endParaRPr>
          </a:p>
        </p:txBody>
      </p:sp>
      <p:cxnSp>
        <p:nvCxnSpPr>
          <p:cNvPr id="10" name="Straight Connector 9">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69A817-26DE-758A-8BCA-00001987B925}"/>
              </a:ext>
            </a:extLst>
          </p:cNvPr>
          <p:cNvSpPr>
            <a:spLocks noGrp="1"/>
          </p:cNvSpPr>
          <p:nvPr>
            <p:ph idx="1"/>
          </p:nvPr>
        </p:nvSpPr>
        <p:spPr>
          <a:xfrm>
            <a:off x="4979988" y="352800"/>
            <a:ext cx="6769100" cy="6063875"/>
          </a:xfrm>
        </p:spPr>
        <p:txBody>
          <a:bodyPr vert="horz" lIns="0" tIns="0" rIns="0" bIns="0" rtlCol="0" anchor="t">
            <a:normAutofit/>
          </a:bodyPr>
          <a:lstStyle/>
          <a:p>
            <a:pPr marL="0" indent="0">
              <a:buNone/>
            </a:pPr>
            <a:r>
              <a:rPr lang="en-GB" sz="1500" b="1" i="1">
                <a:solidFill>
                  <a:schemeClr val="tx2"/>
                </a:solidFill>
                <a:ea typeface="+mn-lt"/>
                <a:cs typeface="+mn-lt"/>
              </a:rPr>
              <a:t>Final Design Considerations:</a:t>
            </a:r>
          </a:p>
          <a:p>
            <a:pPr marL="0" indent="0">
              <a:buNone/>
            </a:pPr>
            <a:r>
              <a:rPr lang="en-US" sz="1000" i="1">
                <a:solidFill>
                  <a:srgbClr val="000000"/>
                </a:solidFill>
                <a:ea typeface="+mn-lt"/>
                <a:cs typeface="+mn-lt"/>
              </a:rPr>
              <a:t>To </a:t>
            </a:r>
            <a:r>
              <a:rPr lang="en-US" sz="1000" i="1" err="1">
                <a:solidFill>
                  <a:srgbClr val="000000"/>
                </a:solidFill>
                <a:ea typeface="+mn-lt"/>
                <a:cs typeface="+mn-lt"/>
              </a:rPr>
              <a:t>optimise</a:t>
            </a:r>
            <a:r>
              <a:rPr lang="en-US" sz="1000" i="1">
                <a:solidFill>
                  <a:srgbClr val="000000"/>
                </a:solidFill>
                <a:ea typeface="+mn-lt"/>
                <a:cs typeface="+mn-lt"/>
              </a:rPr>
              <a:t> load distribution and unit size, the battery pack was designed in half with pack sections stacked, using fascia plates to seal the modules in and connect coolant system's water-jackets between each half. </a:t>
            </a:r>
          </a:p>
          <a:p>
            <a:pPr marL="0" indent="0">
              <a:buNone/>
            </a:pPr>
            <a:r>
              <a:rPr lang="en-US" sz="1000" i="1">
                <a:solidFill>
                  <a:srgbClr val="000000"/>
                </a:solidFill>
                <a:ea typeface="+mn-lt"/>
                <a:cs typeface="+mn-lt"/>
              </a:rPr>
              <a:t>In addition to this, the I-Pace's battery-specific cooling system was developed to work as a standalone unit, with a conventional thermostat-controlled electric radiator fan to provide airflow/movement through the radiator fins.</a:t>
            </a:r>
            <a:endParaRPr lang="en-US" sz="1000" i="1">
              <a:solidFill>
                <a:srgbClr val="000000"/>
              </a:solidFill>
            </a:endParaRPr>
          </a:p>
          <a:p>
            <a:pPr marL="0" indent="0">
              <a:buNone/>
            </a:pPr>
            <a:r>
              <a:rPr lang="en-US" sz="1000" i="1">
                <a:solidFill>
                  <a:srgbClr val="000000"/>
                </a:solidFill>
                <a:ea typeface="+mn-lt"/>
                <a:cs typeface="+mn-lt"/>
              </a:rPr>
              <a:t>A Battery Energy Control Module (BECM) is incorporated into the module housing to provide system reports on Charging Strategy based on the state of charge, efficiency, temperature, and charging source; including discharge control. The BECM will directly regulate battery temperature through thermostat sensors in the liquid cooling system to </a:t>
            </a:r>
            <a:r>
              <a:rPr lang="en-US" sz="1000" i="1" err="1">
                <a:solidFill>
                  <a:srgbClr val="000000"/>
                </a:solidFill>
                <a:ea typeface="+mn-lt"/>
                <a:cs typeface="+mn-lt"/>
              </a:rPr>
              <a:t>optimise</a:t>
            </a:r>
            <a:r>
              <a:rPr lang="en-US" sz="1000" i="1">
                <a:solidFill>
                  <a:srgbClr val="000000"/>
                </a:solidFill>
                <a:ea typeface="+mn-lt"/>
                <a:cs typeface="+mn-lt"/>
              </a:rPr>
              <a:t> charging performance, whilst monitoring individual cell health through voltage, temperature, charge distribution, and discharge rate.</a:t>
            </a:r>
          </a:p>
          <a:p>
            <a:pPr marL="0" indent="0">
              <a:buNone/>
            </a:pPr>
            <a:endParaRPr lang="en-US" sz="800" i="1">
              <a:solidFill>
                <a:srgbClr val="000000"/>
              </a:solidFill>
              <a:ea typeface="+mn-lt"/>
              <a:cs typeface="+mn-lt"/>
            </a:endParaRPr>
          </a:p>
          <a:p>
            <a:pPr marL="0" indent="0">
              <a:buNone/>
            </a:pPr>
            <a:r>
              <a:rPr lang="en-US" sz="1050" i="1">
                <a:solidFill>
                  <a:srgbClr val="000000"/>
                </a:solidFill>
                <a:ea typeface="+mn-lt"/>
                <a:cs typeface="+mn-lt"/>
              </a:rPr>
              <a:t>Current research has shown the 5780 series high-pressure coolant hose as best suited to the required application; built to withstand oil-splashes, direct sunlight and ozone degradation, temperature extremes between –50 and 260˚C, and a working Pressure Rating of 12.066 Bar (175 PSI) alongside a Burst Pressure Rating of 41.369 Bar (600 PSI).</a:t>
            </a:r>
            <a:endParaRPr lang="en-US" sz="1050">
              <a:solidFill>
                <a:srgbClr val="24393F">
                  <a:alpha val="77000"/>
                </a:srgbClr>
              </a:solidFill>
            </a:endParaRPr>
          </a:p>
        </p:txBody>
      </p:sp>
      <p:pic>
        <p:nvPicPr>
          <p:cNvPr id="4" name="Picture 3">
            <a:extLst>
              <a:ext uri="{FF2B5EF4-FFF2-40B4-BE49-F238E27FC236}">
                <a16:creationId xmlns:a16="http://schemas.microsoft.com/office/drawing/2014/main" id="{EB83E8DE-1FD3-720C-89AD-6CC1CCE6FE52}"/>
              </a:ext>
            </a:extLst>
          </p:cNvPr>
          <p:cNvPicPr>
            <a:picLocks noChangeAspect="1"/>
          </p:cNvPicPr>
          <p:nvPr/>
        </p:nvPicPr>
        <p:blipFill rotWithShape="1">
          <a:blip r:embed="rId2"/>
          <a:srcRect l="5031" t="2771" r="4612" b="1848"/>
          <a:stretch/>
        </p:blipFill>
        <p:spPr>
          <a:xfrm>
            <a:off x="1042360" y="849489"/>
            <a:ext cx="3334274" cy="2915280"/>
          </a:xfrm>
          <a:prstGeom prst="rect">
            <a:avLst/>
          </a:prstGeom>
        </p:spPr>
      </p:pic>
      <p:pic>
        <p:nvPicPr>
          <p:cNvPr id="5" name="Picture 4">
            <a:extLst>
              <a:ext uri="{FF2B5EF4-FFF2-40B4-BE49-F238E27FC236}">
                <a16:creationId xmlns:a16="http://schemas.microsoft.com/office/drawing/2014/main" id="{E3701940-3341-FF9E-02D5-8B164B582E70}"/>
              </a:ext>
            </a:extLst>
          </p:cNvPr>
          <p:cNvPicPr>
            <a:picLocks noChangeAspect="1"/>
          </p:cNvPicPr>
          <p:nvPr/>
        </p:nvPicPr>
        <p:blipFill rotWithShape="1">
          <a:blip r:embed="rId3"/>
          <a:srcRect l="3761" t="9262" r="3590" b="9434"/>
          <a:stretch/>
        </p:blipFill>
        <p:spPr>
          <a:xfrm>
            <a:off x="1042703" y="3841044"/>
            <a:ext cx="3333561" cy="2922152"/>
          </a:xfrm>
          <a:prstGeom prst="rect">
            <a:avLst/>
          </a:prstGeom>
        </p:spPr>
      </p:pic>
      <p:pic>
        <p:nvPicPr>
          <p:cNvPr id="6" name="Picture 5">
            <a:extLst>
              <a:ext uri="{FF2B5EF4-FFF2-40B4-BE49-F238E27FC236}">
                <a16:creationId xmlns:a16="http://schemas.microsoft.com/office/drawing/2014/main" id="{7B0E996F-5FA3-F7B8-0239-4118566A1F9B}"/>
              </a:ext>
            </a:extLst>
          </p:cNvPr>
          <p:cNvPicPr>
            <a:picLocks noChangeAspect="1"/>
          </p:cNvPicPr>
          <p:nvPr/>
        </p:nvPicPr>
        <p:blipFill>
          <a:blip r:embed="rId4"/>
          <a:stretch>
            <a:fillRect/>
          </a:stretch>
        </p:blipFill>
        <p:spPr>
          <a:xfrm>
            <a:off x="6188099" y="4214322"/>
            <a:ext cx="4325056" cy="1792419"/>
          </a:xfrm>
          <a:prstGeom prst="rect">
            <a:avLst/>
          </a:prstGeom>
        </p:spPr>
      </p:pic>
      <p:cxnSp>
        <p:nvCxnSpPr>
          <p:cNvPr id="9" name="Straight Arrow Connector 8">
            <a:extLst>
              <a:ext uri="{FF2B5EF4-FFF2-40B4-BE49-F238E27FC236}">
                <a16:creationId xmlns:a16="http://schemas.microsoft.com/office/drawing/2014/main" id="{BD9AD6AD-B29F-19AA-439E-293C24E4801F}"/>
              </a:ext>
            </a:extLst>
          </p:cNvPr>
          <p:cNvCxnSpPr/>
          <p:nvPr/>
        </p:nvCxnSpPr>
        <p:spPr>
          <a:xfrm flipV="1">
            <a:off x="8361515" y="5791197"/>
            <a:ext cx="229420" cy="39493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F798785B-8CB4-9CF6-0061-59E3A07B5FC2}"/>
              </a:ext>
            </a:extLst>
          </p:cNvPr>
          <p:cNvSpPr txBox="1"/>
          <p:nvPr/>
        </p:nvSpPr>
        <p:spPr>
          <a:xfrm>
            <a:off x="6753123" y="6152536"/>
            <a:ext cx="368709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i="1"/>
              <a:t>High-pressure 5780 series silicone hoses transfer coolant up to 260˚C between stacked module casings, connecting to the pack's factory water-jackets.</a:t>
            </a:r>
            <a:endParaRPr lang="en-US"/>
          </a:p>
        </p:txBody>
      </p:sp>
      <p:cxnSp>
        <p:nvCxnSpPr>
          <p:cNvPr id="13" name="Straight Arrow Connector 12">
            <a:extLst>
              <a:ext uri="{FF2B5EF4-FFF2-40B4-BE49-F238E27FC236}">
                <a16:creationId xmlns:a16="http://schemas.microsoft.com/office/drawing/2014/main" id="{C6421A53-3E65-4FE3-992D-4C7E844EDF1A}"/>
              </a:ext>
            </a:extLst>
          </p:cNvPr>
          <p:cNvCxnSpPr>
            <a:cxnSpLocks/>
          </p:cNvCxnSpPr>
          <p:nvPr/>
        </p:nvCxnSpPr>
        <p:spPr>
          <a:xfrm flipH="1">
            <a:off x="9797025" y="4311444"/>
            <a:ext cx="750529" cy="49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60CD2D26-1825-7A3E-A461-CAC83328E199}"/>
              </a:ext>
            </a:extLst>
          </p:cNvPr>
          <p:cNvSpPr txBox="1"/>
          <p:nvPr/>
        </p:nvSpPr>
        <p:spPr>
          <a:xfrm>
            <a:off x="5491671" y="3808393"/>
            <a:ext cx="596462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Series 5780 Silicone Hose (2023) - https://flexfab.com/standard-product/silicone-coolant-hose/high-temp-coolant-hose#</a:t>
            </a:r>
            <a:endParaRPr lang="en-US"/>
          </a:p>
        </p:txBody>
      </p:sp>
      <p:sp>
        <p:nvSpPr>
          <p:cNvPr id="16" name="TextBox 15">
            <a:extLst>
              <a:ext uri="{FF2B5EF4-FFF2-40B4-BE49-F238E27FC236}">
                <a16:creationId xmlns:a16="http://schemas.microsoft.com/office/drawing/2014/main" id="{851B8CA5-F1FC-5E20-34AF-527002467123}"/>
              </a:ext>
            </a:extLst>
          </p:cNvPr>
          <p:cNvSpPr txBox="1"/>
          <p:nvPr/>
        </p:nvSpPr>
        <p:spPr>
          <a:xfrm>
            <a:off x="10513960" y="4215580"/>
            <a:ext cx="156332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i="1"/>
              <a:t>A Battery Energy Control Module (BECM) is built into the battery module's casing to establish communication with the battery's charge and discharge, battery management, thermal management, and to optimise performance and protection in adverse conditions.</a:t>
            </a:r>
          </a:p>
        </p:txBody>
      </p:sp>
      <p:sp>
        <p:nvSpPr>
          <p:cNvPr id="17" name="TextBox 16">
            <a:extLst>
              <a:ext uri="{FF2B5EF4-FFF2-40B4-BE49-F238E27FC236}">
                <a16:creationId xmlns:a16="http://schemas.microsoft.com/office/drawing/2014/main" id="{4B56F8C7-7987-A4AA-5ADD-D40D479F948D}"/>
              </a:ext>
            </a:extLst>
          </p:cNvPr>
          <p:cNvSpPr txBox="1"/>
          <p:nvPr/>
        </p:nvSpPr>
        <p:spPr>
          <a:xfrm>
            <a:off x="5383516" y="2662933"/>
            <a:ext cx="596462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T4k9824 – Jaguar BECM (2023) - </a:t>
            </a:r>
            <a:r>
              <a:rPr lang="en-US" sz="800">
                <a:ea typeface="+mn-lt"/>
                <a:cs typeface="+mn-lt"/>
              </a:rPr>
              <a:t>https://parts.jaguarlandroverclassic.com/t4k9824-battery-energy-control-module.html</a:t>
            </a:r>
            <a:endParaRPr lang="en-US" sz="800"/>
          </a:p>
        </p:txBody>
      </p:sp>
      <p:cxnSp>
        <p:nvCxnSpPr>
          <p:cNvPr id="18" name="Straight Arrow Connector 17">
            <a:extLst>
              <a:ext uri="{FF2B5EF4-FFF2-40B4-BE49-F238E27FC236}">
                <a16:creationId xmlns:a16="http://schemas.microsoft.com/office/drawing/2014/main" id="{96354B10-62A4-D49D-497D-591C19B809F0}"/>
              </a:ext>
            </a:extLst>
          </p:cNvPr>
          <p:cNvCxnSpPr>
            <a:cxnSpLocks/>
          </p:cNvCxnSpPr>
          <p:nvPr/>
        </p:nvCxnSpPr>
        <p:spPr>
          <a:xfrm flipV="1">
            <a:off x="6033218" y="5168771"/>
            <a:ext cx="720441" cy="296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1" name="TextBox 20">
            <a:extLst>
              <a:ext uri="{FF2B5EF4-FFF2-40B4-BE49-F238E27FC236}">
                <a16:creationId xmlns:a16="http://schemas.microsoft.com/office/drawing/2014/main" id="{D8A2F3A9-2084-C952-977B-D4544DB3EC74}"/>
              </a:ext>
            </a:extLst>
          </p:cNvPr>
          <p:cNvSpPr txBox="1"/>
          <p:nvPr/>
        </p:nvSpPr>
        <p:spPr>
          <a:xfrm>
            <a:off x="4827621" y="5048255"/>
            <a:ext cx="13616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i="1"/>
              <a:t>An air-gap of 50mm is kept between the battery packs through 5 support pads, to avoid critical thermal conduction and reduce convection.</a:t>
            </a:r>
            <a:endParaRPr lang="en-US"/>
          </a:p>
        </p:txBody>
      </p:sp>
    </p:spTree>
    <p:extLst>
      <p:ext uri="{BB962C8B-B14F-4D97-AF65-F5344CB8AC3E}">
        <p14:creationId xmlns:p14="http://schemas.microsoft.com/office/powerpoint/2010/main" val="14317724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a:p>
            <a:pPr algn="ctr"/>
            <a:endParaRPr lang="en-US">
              <a:latin typeface="+mj-lt"/>
            </a:endParaRPr>
          </a:p>
          <a:p>
            <a:pPr algn="ctr"/>
            <a:endParaRPr lang="en-US">
              <a:latin typeface="+mj-lt"/>
            </a:endParaRPr>
          </a:p>
          <a:p>
            <a:pPr algn="ctr"/>
            <a:endParaRPr lang="en-US">
              <a:latin typeface="+mj-lt"/>
            </a:endParaRPr>
          </a:p>
        </p:txBody>
      </p:sp>
      <p:sp>
        <p:nvSpPr>
          <p:cNvPr id="2" name="Title 1">
            <a:extLst>
              <a:ext uri="{FF2B5EF4-FFF2-40B4-BE49-F238E27FC236}">
                <a16:creationId xmlns:a16="http://schemas.microsoft.com/office/drawing/2014/main" id="{3AA5AFF4-CE7C-79F2-24E1-B84EC52F471B}"/>
              </a:ext>
            </a:extLst>
          </p:cNvPr>
          <p:cNvSpPr>
            <a:spLocks noGrp="1"/>
          </p:cNvSpPr>
          <p:nvPr>
            <p:ph type="title"/>
          </p:nvPr>
        </p:nvSpPr>
        <p:spPr>
          <a:xfrm>
            <a:off x="1343025" y="360000"/>
            <a:ext cx="2725737" cy="6092675"/>
          </a:xfrm>
        </p:spPr>
        <p:txBody>
          <a:bodyPr anchor="t">
            <a:normAutofit/>
          </a:bodyPr>
          <a:lstStyle/>
          <a:p>
            <a:r>
              <a:rPr lang="en-GB" sz="1600">
                <a:solidFill>
                  <a:schemeClr val="bg2"/>
                </a:solidFill>
                <a:ea typeface="+mj-lt"/>
                <a:cs typeface="+mj-lt"/>
              </a:rPr>
              <a:t>Ross Burnside</a:t>
            </a:r>
            <a:br>
              <a:rPr lang="en-GB" sz="1600">
                <a:ea typeface="+mj-lt"/>
                <a:cs typeface="+mj-lt"/>
              </a:rPr>
            </a:br>
            <a:r>
              <a:rPr lang="en-GB" sz="1200" i="1">
                <a:solidFill>
                  <a:schemeClr val="bg2"/>
                </a:solidFill>
                <a:ea typeface="+mj-lt"/>
                <a:cs typeface="+mj-lt"/>
              </a:rPr>
              <a:t>Mobile Charging</a:t>
            </a:r>
            <a:endParaRPr lang="en-US" sz="1200" i="1">
              <a:solidFill>
                <a:schemeClr val="bg2"/>
              </a:solidFill>
            </a:endParaRPr>
          </a:p>
        </p:txBody>
      </p:sp>
      <p:cxnSp>
        <p:nvCxnSpPr>
          <p:cNvPr id="10" name="Straight Connector 9">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3C4C79-6B79-16B5-70AB-5E67335DA427}"/>
              </a:ext>
            </a:extLst>
          </p:cNvPr>
          <p:cNvSpPr>
            <a:spLocks noGrp="1"/>
          </p:cNvSpPr>
          <p:nvPr>
            <p:ph idx="1"/>
          </p:nvPr>
        </p:nvSpPr>
        <p:spPr>
          <a:xfrm>
            <a:off x="4979988" y="352800"/>
            <a:ext cx="6769100" cy="6063875"/>
          </a:xfrm>
        </p:spPr>
        <p:txBody>
          <a:bodyPr vert="horz" lIns="0" tIns="0" rIns="0" bIns="0" rtlCol="0" anchor="t">
            <a:normAutofit lnSpcReduction="10000"/>
          </a:bodyPr>
          <a:lstStyle/>
          <a:p>
            <a:pPr marL="0" indent="0">
              <a:buNone/>
            </a:pPr>
            <a:r>
              <a:rPr lang="en-GB" sz="1500" b="1" i="1">
                <a:solidFill>
                  <a:schemeClr val="tx2"/>
                </a:solidFill>
                <a:ea typeface="Microsoft Sans Serif"/>
                <a:cs typeface="Microsoft Sans Serif"/>
              </a:rPr>
              <a:t>Manual Handling Considerations:</a:t>
            </a:r>
          </a:p>
          <a:p>
            <a:pPr marL="0" indent="0">
              <a:buNone/>
            </a:pPr>
            <a:r>
              <a:rPr lang="en-GB" sz="1200">
                <a:solidFill>
                  <a:schemeClr val="tx2"/>
                </a:solidFill>
                <a:latin typeface="Neue Haas Grotesk Text Pro"/>
                <a:ea typeface="Microsoft Sans Serif"/>
                <a:cs typeface="Times New Roman"/>
              </a:rPr>
              <a:t>PUWER regulations require UK employers to ensure the safe operation and ownership of company supplied equipment; requiring additional qualifications, obtained in consensus with LOLER (Lifting Operations and Lifting Equipment Regulations 1998), for “pallet trucks that lift above 300mm, both manual and powered </a:t>
            </a:r>
            <a:r>
              <a:rPr lang="en-GB" sz="1200" i="1">
                <a:solidFill>
                  <a:schemeClr val="tx2"/>
                </a:solidFill>
                <a:latin typeface="Neue Haas Grotesk Text Pro"/>
                <a:ea typeface="Microsoft Sans Serif"/>
                <a:cs typeface="Times New Roman"/>
              </a:rPr>
              <a:t>[…] </a:t>
            </a:r>
            <a:r>
              <a:rPr lang="en-GB" sz="1200">
                <a:solidFill>
                  <a:schemeClr val="tx2"/>
                </a:solidFill>
                <a:latin typeface="Neue Haas Grotesk Text Pro"/>
                <a:ea typeface="Microsoft Sans Serif"/>
                <a:cs typeface="Times New Roman"/>
              </a:rPr>
              <a:t>through examination in accordance with LOLER as well as a PUWER inspection” (hesluk.com – 2023).</a:t>
            </a:r>
            <a:endParaRPr lang="en-GB" sz="1200">
              <a:solidFill>
                <a:schemeClr val="tx2"/>
              </a:solidFill>
              <a:latin typeface="Neue Haas Grotesk Text Pro"/>
              <a:ea typeface="Microsoft Sans Serif"/>
            </a:endParaRPr>
          </a:p>
          <a:p>
            <a:pPr marL="0" indent="0">
              <a:buNone/>
            </a:pPr>
            <a:r>
              <a:rPr lang="en-GB" sz="1200">
                <a:solidFill>
                  <a:schemeClr val="tx2"/>
                </a:solidFill>
                <a:latin typeface="Neue Haas Grotesk Text Pro"/>
                <a:ea typeface="Microsoft Sans Serif"/>
                <a:cs typeface="Times New Roman"/>
              </a:rPr>
              <a:t>To produce a cost assessment, an electric pallet truck training course was researched consisting of a 3-day course duration allowing spaces for 3 participants, resulting in 3-year certification before a course refresher is required alongside a </a:t>
            </a:r>
            <a:r>
              <a:rPr lang="en-GB" sz="1200" err="1">
                <a:solidFill>
                  <a:schemeClr val="tx2"/>
                </a:solidFill>
                <a:latin typeface="Neue Haas Grotesk Text Pro"/>
                <a:ea typeface="Microsoft Sans Serif"/>
                <a:cs typeface="Times New Roman"/>
              </a:rPr>
              <a:t>BRITTOp</a:t>
            </a:r>
            <a:r>
              <a:rPr lang="en-GB" sz="1200">
                <a:solidFill>
                  <a:schemeClr val="tx2"/>
                </a:solidFill>
                <a:latin typeface="Neue Haas Grotesk Text Pro"/>
                <a:ea typeface="Microsoft Sans Serif"/>
                <a:cs typeface="Times New Roman"/>
              </a:rPr>
              <a:t> and/or RTITB Card and certification.</a:t>
            </a: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endParaRPr lang="en-GB" sz="1200">
              <a:solidFill>
                <a:schemeClr val="tx2"/>
              </a:solidFill>
              <a:latin typeface="Neue Haas Grotesk Text Pro"/>
              <a:ea typeface="Microsoft Sans Serif"/>
              <a:cs typeface="Times New Roman"/>
            </a:endParaRPr>
          </a:p>
          <a:p>
            <a:pPr marL="0" indent="0">
              <a:buNone/>
            </a:pPr>
            <a:r>
              <a:rPr lang="en-GB" sz="1200">
                <a:solidFill>
                  <a:schemeClr val="tx2"/>
                </a:solidFill>
                <a:latin typeface="Neue Haas Grotesk Text Pro"/>
                <a:ea typeface="Microsoft Sans Serif"/>
                <a:cs typeface="Times New Roman"/>
              </a:rPr>
              <a:t>Alongside this, a manual handling course should also be considered to guarantee user knowledge of the safe working of equipment and environment. The additional qualification, requiring a 4 – 8-hour completion time with 12 candidate spaces, would further suit the task of trolley set-up, due to the task involving awkward load lifting in difficult environments post-transportation to a race circuit. </a:t>
            </a:r>
            <a:endParaRPr lang="en-GB">
              <a:solidFill>
                <a:schemeClr val="tx2"/>
              </a:solidFill>
              <a:latin typeface="Neue Haas Grotesk Text Pro"/>
            </a:endParaRPr>
          </a:p>
          <a:p>
            <a:pPr marL="0" indent="0">
              <a:buNone/>
            </a:pPr>
            <a:endParaRPr lang="en-GB" sz="1200">
              <a:solidFill>
                <a:schemeClr val="tx2"/>
              </a:solidFill>
              <a:latin typeface="Neue Haas Grotesk Text Pro"/>
              <a:cs typeface="Times New Roman"/>
            </a:endParaRPr>
          </a:p>
        </p:txBody>
      </p:sp>
      <p:pic>
        <p:nvPicPr>
          <p:cNvPr id="4" name="Picture 3">
            <a:extLst>
              <a:ext uri="{FF2B5EF4-FFF2-40B4-BE49-F238E27FC236}">
                <a16:creationId xmlns:a16="http://schemas.microsoft.com/office/drawing/2014/main" id="{8C0D59D8-7159-2E09-01DB-B19A4A29CA73}"/>
              </a:ext>
            </a:extLst>
          </p:cNvPr>
          <p:cNvPicPr>
            <a:picLocks noChangeAspect="1"/>
          </p:cNvPicPr>
          <p:nvPr/>
        </p:nvPicPr>
        <p:blipFill rotWithShape="1">
          <a:blip r:embed="rId2"/>
          <a:srcRect t="30527" b="-248"/>
          <a:stretch/>
        </p:blipFill>
        <p:spPr>
          <a:xfrm>
            <a:off x="5232398" y="2698046"/>
            <a:ext cx="6233885" cy="2320419"/>
          </a:xfrm>
          <a:prstGeom prst="rect">
            <a:avLst/>
          </a:prstGeom>
        </p:spPr>
      </p:pic>
      <p:sp>
        <p:nvSpPr>
          <p:cNvPr id="5" name="TextBox 4">
            <a:extLst>
              <a:ext uri="{FF2B5EF4-FFF2-40B4-BE49-F238E27FC236}">
                <a16:creationId xmlns:a16="http://schemas.microsoft.com/office/drawing/2014/main" id="{3BC259D9-44EC-329B-8864-FB7816170343}"/>
              </a:ext>
            </a:extLst>
          </p:cNvPr>
          <p:cNvSpPr txBox="1"/>
          <p:nvPr/>
        </p:nvSpPr>
        <p:spPr>
          <a:xfrm>
            <a:off x="5230178" y="4799393"/>
            <a:ext cx="6238400"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t>https://www.forconstructionpros.com/business/article/22737641/sentry-insurance-inexperienced-worker-conundrum-help-protect-your-employees-and-your-bottom-line</a:t>
            </a:r>
          </a:p>
        </p:txBody>
      </p:sp>
    </p:spTree>
    <p:extLst>
      <p:ext uri="{BB962C8B-B14F-4D97-AF65-F5344CB8AC3E}">
        <p14:creationId xmlns:p14="http://schemas.microsoft.com/office/powerpoint/2010/main" val="1578032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866B5CBD-378F-5B95-1B4E-D5CAA6D77124}"/>
              </a:ext>
            </a:extLst>
          </p:cNvPr>
          <p:cNvSpPr>
            <a:spLocks noGrp="1"/>
          </p:cNvSpPr>
          <p:nvPr>
            <p:ph type="title"/>
          </p:nvPr>
        </p:nvSpPr>
        <p:spPr>
          <a:xfrm>
            <a:off x="1343025" y="360000"/>
            <a:ext cx="2725737" cy="6092675"/>
          </a:xfrm>
        </p:spPr>
        <p:txBody>
          <a:bodyPr anchor="t">
            <a:normAutofit/>
          </a:bodyPr>
          <a:lstStyle/>
          <a:p>
            <a:r>
              <a:rPr lang="en-GB" sz="1600">
                <a:solidFill>
                  <a:schemeClr val="bg2"/>
                </a:solidFill>
                <a:ea typeface="+mj-lt"/>
                <a:cs typeface="+mj-lt"/>
              </a:rPr>
              <a:t>Ross Burnside</a:t>
            </a:r>
            <a:br>
              <a:rPr lang="en-GB" sz="1600">
                <a:solidFill>
                  <a:schemeClr val="bg2"/>
                </a:solidFill>
                <a:ea typeface="+mj-lt"/>
                <a:cs typeface="+mj-lt"/>
              </a:rPr>
            </a:br>
            <a:r>
              <a:rPr lang="en-GB" sz="1200" i="1">
                <a:solidFill>
                  <a:schemeClr val="bg2"/>
                </a:solidFill>
                <a:ea typeface="+mj-lt"/>
                <a:cs typeface="+mj-lt"/>
              </a:rPr>
              <a:t>Mobile Charging</a:t>
            </a:r>
            <a:br>
              <a:rPr lang="en-GB" sz="1200" i="1">
                <a:solidFill>
                  <a:schemeClr val="bg2"/>
                </a:solidFill>
                <a:ea typeface="+mj-lt"/>
                <a:cs typeface="+mj-lt"/>
              </a:rPr>
            </a:br>
            <a:br>
              <a:rPr lang="en-GB" sz="1200" i="1">
                <a:ea typeface="+mj-lt"/>
                <a:cs typeface="+mj-lt"/>
              </a:rPr>
            </a:br>
            <a:br>
              <a:rPr lang="en-GB" sz="1200" i="1">
                <a:ea typeface="+mj-lt"/>
                <a:cs typeface="+mj-lt"/>
              </a:rPr>
            </a:br>
            <a:br>
              <a:rPr lang="en-GB" sz="1200" i="1">
                <a:ea typeface="Microsoft Sans Serif"/>
                <a:cs typeface="Microsoft Sans Serif"/>
              </a:rPr>
            </a:br>
            <a:r>
              <a:rPr lang="en-GB" sz="1200" i="1" u="sng">
                <a:solidFill>
                  <a:schemeClr val="bg2"/>
                </a:solidFill>
                <a:ea typeface="Microsoft Sans Serif"/>
                <a:cs typeface="Microsoft Sans Serif"/>
              </a:rPr>
              <a:t>Further Research/Design will include:</a:t>
            </a:r>
            <a:br>
              <a:rPr lang="en-GB" sz="1200" i="1">
                <a:solidFill>
                  <a:schemeClr val="bg2"/>
                </a:solidFill>
                <a:ea typeface="Microsoft Sans Serif"/>
                <a:cs typeface="Microsoft Sans Serif"/>
              </a:rPr>
            </a:br>
            <a:br>
              <a:rPr lang="en-GB" sz="1200" i="1"/>
            </a:br>
            <a:r>
              <a:rPr lang="en-GB" sz="1100" i="1">
                <a:solidFill>
                  <a:schemeClr val="bg2"/>
                </a:solidFill>
                <a:ea typeface="Microsoft Sans Serif"/>
                <a:cs typeface="Microsoft Sans Serif"/>
              </a:rPr>
              <a:t>- Mk3 Mobile Charging Trolley based around the design of a trailer frame.</a:t>
            </a:r>
            <a:br>
              <a:rPr lang="en-GB" sz="1100" i="1">
                <a:ea typeface="Microsoft Sans Serif"/>
                <a:cs typeface="Microsoft Sans Serif"/>
              </a:rPr>
            </a:br>
            <a:br>
              <a:rPr lang="en-GB" sz="1100" i="1"/>
            </a:br>
            <a:r>
              <a:rPr lang="en-GB" sz="1100" i="1">
                <a:solidFill>
                  <a:schemeClr val="bg2"/>
                </a:solidFill>
                <a:ea typeface="Microsoft Sans Serif"/>
                <a:cs typeface="Microsoft Sans Serif"/>
              </a:rPr>
              <a:t>- Battery Pack Fascia Plate design and development to accommodate the in-built Jaguar Cooling System layout already in the pack, alongside more research on this system itself.</a:t>
            </a:r>
            <a:br>
              <a:rPr lang="en-GB" sz="1100" i="1">
                <a:ea typeface="Microsoft Sans Serif"/>
                <a:cs typeface="Microsoft Sans Serif"/>
              </a:rPr>
            </a:br>
            <a:br>
              <a:rPr lang="en-GB" sz="1100" i="1"/>
            </a:br>
            <a:r>
              <a:rPr lang="en-GB" sz="1100" i="1">
                <a:solidFill>
                  <a:schemeClr val="bg2"/>
                </a:solidFill>
                <a:ea typeface="Microsoft Sans Serif"/>
                <a:cs typeface="Microsoft Sans Serif"/>
              </a:rPr>
              <a:t>- Battery Energy Control Module research, establishing the required program/method of controlling a stable and/or safe battery fast-discharge whilst connected to the vehicle.</a:t>
            </a:r>
            <a:br>
              <a:rPr lang="en-GB" sz="1100" i="1">
                <a:solidFill>
                  <a:schemeClr val="bg2"/>
                </a:solidFill>
                <a:ea typeface="Microsoft Sans Serif"/>
                <a:cs typeface="Microsoft Sans Serif"/>
              </a:rPr>
            </a:br>
            <a:br>
              <a:rPr lang="en-GB" sz="1100" i="1"/>
            </a:br>
            <a:r>
              <a:rPr lang="en-GB" sz="1100" i="1">
                <a:solidFill>
                  <a:schemeClr val="bg2"/>
                </a:solidFill>
                <a:ea typeface="Microsoft Sans Serif"/>
                <a:cs typeface="Microsoft Sans Serif"/>
              </a:rPr>
              <a:t>- Further development/design finalisation of the battery-specific cooling system, exploring more efficient system layouts and working temperature control.</a:t>
            </a:r>
            <a:endParaRPr lang="en-GB" sz="1100" i="1">
              <a:solidFill>
                <a:schemeClr val="bg2"/>
              </a:solidFill>
            </a:endParaRPr>
          </a:p>
        </p:txBody>
      </p:sp>
      <p:cxnSp>
        <p:nvCxnSpPr>
          <p:cNvPr id="10" name="Straight Connector 9">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3B21D0-883F-8D48-045B-D4DD7264BB2A}"/>
              </a:ext>
            </a:extLst>
          </p:cNvPr>
          <p:cNvSpPr>
            <a:spLocks noGrp="1"/>
          </p:cNvSpPr>
          <p:nvPr>
            <p:ph idx="1"/>
          </p:nvPr>
        </p:nvSpPr>
        <p:spPr>
          <a:xfrm>
            <a:off x="4979988" y="352800"/>
            <a:ext cx="6769100" cy="6063875"/>
          </a:xfrm>
        </p:spPr>
        <p:txBody>
          <a:bodyPr vert="horz" lIns="0" tIns="0" rIns="0" bIns="0" rtlCol="0" anchor="t">
            <a:normAutofit/>
          </a:bodyPr>
          <a:lstStyle/>
          <a:p>
            <a:pPr marL="0" indent="0">
              <a:buNone/>
            </a:pPr>
            <a:r>
              <a:rPr lang="en-US" sz="1600" b="1" i="1">
                <a:solidFill>
                  <a:schemeClr val="tx2"/>
                </a:solidFill>
                <a:ea typeface="Microsoft Sans Serif"/>
                <a:cs typeface="Microsoft Sans Serif"/>
              </a:rPr>
              <a:t>Further Considerations:</a:t>
            </a:r>
          </a:p>
          <a:p>
            <a:pPr marL="0" indent="0">
              <a:buNone/>
            </a:pPr>
            <a:r>
              <a:rPr lang="en-US" sz="1100" i="1">
                <a:solidFill>
                  <a:schemeClr val="tx2"/>
                </a:solidFill>
                <a:ea typeface="Microsoft Sans Serif"/>
                <a:cs typeface="Microsoft Sans Serif"/>
              </a:rPr>
              <a:t>It was discussed throughout the group that the time and cost implications of additional training for operating machinery, alongside the limitations of a low-ground-clearance, Polyurethane-wheeled pallet truck with 900kg of battery pack mounted could pose handling/maneuverability issues throughout the various pit-lane and garage layouts in each race of the series.</a:t>
            </a:r>
            <a:endParaRPr lang="en-US">
              <a:solidFill>
                <a:schemeClr val="tx2"/>
              </a:solidFill>
            </a:endParaRPr>
          </a:p>
          <a:p>
            <a:pPr marL="0" indent="0">
              <a:buNone/>
            </a:pPr>
            <a:r>
              <a:rPr lang="en-US" sz="1100" i="1">
                <a:solidFill>
                  <a:schemeClr val="tx2"/>
                </a:solidFill>
                <a:ea typeface="Microsoft Sans Serif"/>
                <a:cs typeface="Microsoft Sans Serif"/>
              </a:rPr>
              <a:t>To overcome this, a trailered battery pack was discussed to aid in charging-facility transportation between different circuits, with the set-up consisting of:</a:t>
            </a:r>
            <a:endParaRPr lang="en-US">
              <a:solidFill>
                <a:schemeClr val="tx2"/>
              </a:solidFill>
            </a:endParaRPr>
          </a:p>
          <a:p>
            <a:pPr marL="171450" indent="-171450">
              <a:buFont typeface="Calibri" panose="05020102010507070707" pitchFamily="18" charset="2"/>
              <a:buChar char="-"/>
            </a:pPr>
            <a:r>
              <a:rPr lang="en-US" sz="1100" i="1">
                <a:solidFill>
                  <a:schemeClr val="tx2"/>
                </a:solidFill>
                <a:ea typeface="Microsoft Sans Serif"/>
                <a:cs typeface="Microsoft Sans Serif"/>
              </a:rPr>
              <a:t> Single-axle trailer frame.</a:t>
            </a:r>
            <a:endParaRPr lang="en-US" sz="1100" i="1">
              <a:solidFill>
                <a:schemeClr val="tx2"/>
              </a:solidFill>
            </a:endParaRPr>
          </a:p>
          <a:p>
            <a:pPr marL="171450" indent="-171450">
              <a:buFont typeface="Calibri" panose="05020102010507070707" pitchFamily="18" charset="2"/>
              <a:buChar char="-"/>
            </a:pPr>
            <a:r>
              <a:rPr lang="en-US" sz="1100" i="1">
                <a:solidFill>
                  <a:schemeClr val="tx2"/>
                </a:solidFill>
                <a:ea typeface="Microsoft Sans Serif"/>
                <a:cs typeface="Microsoft Sans Serif"/>
              </a:rPr>
              <a:t>'Stacked' Layout of the I-Pace battery pack and cooling system.</a:t>
            </a:r>
          </a:p>
          <a:p>
            <a:pPr marL="171450" indent="-171450">
              <a:buFont typeface="Calibri" panose="05020102010507070707" pitchFamily="18" charset="2"/>
              <a:buChar char="-"/>
            </a:pPr>
            <a:r>
              <a:rPr lang="en-US" sz="1100" i="1">
                <a:solidFill>
                  <a:schemeClr val="tx2"/>
                </a:solidFill>
                <a:ea typeface="Microsoft Sans Serif"/>
                <a:cs typeface="Microsoft Sans Serif"/>
              </a:rPr>
              <a:t>A </a:t>
            </a:r>
            <a:r>
              <a:rPr lang="en-US" sz="1100" i="1" err="1">
                <a:solidFill>
                  <a:schemeClr val="tx2"/>
                </a:solidFill>
                <a:ea typeface="Microsoft Sans Serif"/>
                <a:cs typeface="Microsoft Sans Serif"/>
              </a:rPr>
              <a:t>Motorised</a:t>
            </a:r>
            <a:r>
              <a:rPr lang="en-US" sz="1100" i="1">
                <a:solidFill>
                  <a:schemeClr val="tx2"/>
                </a:solidFill>
                <a:ea typeface="Microsoft Sans Serif"/>
                <a:cs typeface="Microsoft Sans Serif"/>
              </a:rPr>
              <a:t> Caravan-Mover.</a:t>
            </a:r>
          </a:p>
          <a:p>
            <a:pPr marL="0" indent="0">
              <a:buNone/>
            </a:pPr>
            <a:endParaRPr lang="en-US" sz="1100" i="1">
              <a:solidFill>
                <a:schemeClr val="tx2"/>
              </a:solidFill>
            </a:endParaRPr>
          </a:p>
        </p:txBody>
      </p:sp>
      <p:sp>
        <p:nvSpPr>
          <p:cNvPr id="5" name="TextBox 4">
            <a:extLst>
              <a:ext uri="{FF2B5EF4-FFF2-40B4-BE49-F238E27FC236}">
                <a16:creationId xmlns:a16="http://schemas.microsoft.com/office/drawing/2014/main" id="{5E7BD48A-890F-0212-54BB-F4549B29528E}"/>
              </a:ext>
            </a:extLst>
          </p:cNvPr>
          <p:cNvSpPr txBox="1"/>
          <p:nvPr/>
        </p:nvSpPr>
        <p:spPr>
          <a:xfrm>
            <a:off x="4646973" y="4788951"/>
            <a:ext cx="50962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Variations of Caravan movers are available at:</a:t>
            </a:r>
          </a:p>
          <a:p>
            <a:pPr marL="171450" indent="-171450">
              <a:buFont typeface="Calibri"/>
              <a:buChar char="-"/>
            </a:pPr>
            <a:r>
              <a:rPr lang="en-US" sz="800">
                <a:ea typeface="+mn-lt"/>
                <a:cs typeface="+mn-lt"/>
                <a:hlinkClick r:id="rId2"/>
              </a:rPr>
              <a:t>https://www.halfords.com/camping/caravan-and-motorhomes/caravan-accessories/em203-chain-driven-caravan-mover-540430.html?cm_mmc=Google+PLA-_-</a:t>
            </a:r>
            <a:r>
              <a:rPr lang="en-US" sz="800">
                <a:solidFill>
                  <a:srgbClr val="000000"/>
                </a:solidFill>
                <a:ea typeface="+mn-lt"/>
                <a:cs typeface="+mn-lt"/>
                <a:hlinkClick r:id="rId2"/>
              </a:rPr>
              <a:t>Motoring</a:t>
            </a:r>
            <a:r>
              <a:rPr lang="en-US" sz="800">
                <a:ea typeface="+mn-lt"/>
                <a:cs typeface="+mn-lt"/>
                <a:hlinkClick r:id="rId2"/>
              </a:rPr>
              <a:t>%3ECamping%3ECaravan+and+Motorhomes%3ECaravan+Accessories-_-Motoring%3ECamping%3ECaravan+&amp;+Motorhomes%3ECaravan+Accessories-_-540430&amp;_$ja=tsid:%7Ccid:17253532456%7Cagid:%7Ctid:%7Ccrid:%7Cnw:x%7Crnd:3053394765287613335%7Cdvc:c%7Cadp:%7Cmt:%7Cloc:1007460&amp;gad_source=1&amp;gclid=CjwKCAiAg9urBhB_EiwAgw88mbqRtdwW2lgX9IviJD2KT7pT1ulOp9v3eqNaBQYcdjFTmy83t7lRTBoCI8EQAvD_BwE</a:t>
            </a:r>
            <a:endParaRPr lang="en-US" sz="800">
              <a:ea typeface="+mn-lt"/>
              <a:cs typeface="+mn-lt"/>
            </a:endParaRPr>
          </a:p>
          <a:p>
            <a:pPr marL="171450" indent="-171450">
              <a:buFont typeface="Calibri"/>
              <a:buChar char="-"/>
            </a:pPr>
            <a:r>
              <a:rPr lang="en-US" sz="800">
                <a:ea typeface="+mn-lt"/>
                <a:cs typeface="+mn-lt"/>
                <a:hlinkClick r:id="rId3"/>
              </a:rPr>
              <a:t>https://www.halfords.com/camping/caravan-and-motorhomes/caravan-accessories/em305-heavy-duty-automatic-gear-driven-caravan-mover-541222.html?cm_mmc=Google+PLA-_-Motoring%3ECamping%3ECaravan+and+Motorhomes%3ECaravan+Accessories-_-Motoring%3ECamping%3ECaravan+&amp;+Motorhomes%3ECaravan+Accessories-_-541222&amp;_$ja=tsid:%7Ccid:17253532456%7Cagid:%7Ctid:%7Ccrid:%7Cnw:x%7Crnd:3053394765287613335%7Cdvc:c%7Cadp:%7Cmt:%7Cloc:1007460&amp;gad_source=1&amp;gclid=CjwKCAiAg9urBhB_EiwAgw88mY_QMwDibs_V9JqNLK0oF-OX8NPanp4c_nbXoSAOYxnFzQvs61bAVRoCZioQAvD_BwE</a:t>
            </a:r>
            <a:endParaRPr lang="en-US" sz="800">
              <a:ea typeface="+mn-lt"/>
              <a:cs typeface="+mn-lt"/>
            </a:endParaRPr>
          </a:p>
        </p:txBody>
      </p:sp>
      <p:pic>
        <p:nvPicPr>
          <p:cNvPr id="6" name="Picture 5" descr="A drawing of a trailer&#10;&#10;Description automatically generated">
            <a:extLst>
              <a:ext uri="{FF2B5EF4-FFF2-40B4-BE49-F238E27FC236}">
                <a16:creationId xmlns:a16="http://schemas.microsoft.com/office/drawing/2014/main" id="{F72F16C1-3BD2-C5D4-F445-2A798FF99C06}"/>
              </a:ext>
            </a:extLst>
          </p:cNvPr>
          <p:cNvPicPr>
            <a:picLocks noChangeAspect="1"/>
          </p:cNvPicPr>
          <p:nvPr/>
        </p:nvPicPr>
        <p:blipFill>
          <a:blip r:embed="rId4"/>
          <a:stretch>
            <a:fillRect/>
          </a:stretch>
        </p:blipFill>
        <p:spPr>
          <a:xfrm>
            <a:off x="8482419" y="2983099"/>
            <a:ext cx="2935767" cy="1677431"/>
          </a:xfrm>
          <a:prstGeom prst="rect">
            <a:avLst/>
          </a:prstGeom>
        </p:spPr>
      </p:pic>
      <p:pic>
        <p:nvPicPr>
          <p:cNvPr id="7" name="Picture 6" descr="A black and silver machine&#10;&#10;Description automatically generated">
            <a:extLst>
              <a:ext uri="{FF2B5EF4-FFF2-40B4-BE49-F238E27FC236}">
                <a16:creationId xmlns:a16="http://schemas.microsoft.com/office/drawing/2014/main" id="{20CCD049-3FE9-B3E1-75AF-0CCD7BF82F8C}"/>
              </a:ext>
            </a:extLst>
          </p:cNvPr>
          <p:cNvPicPr>
            <a:picLocks noChangeAspect="1"/>
          </p:cNvPicPr>
          <p:nvPr/>
        </p:nvPicPr>
        <p:blipFill>
          <a:blip r:embed="rId5"/>
          <a:stretch>
            <a:fillRect/>
          </a:stretch>
        </p:blipFill>
        <p:spPr>
          <a:xfrm>
            <a:off x="5703186" y="2981473"/>
            <a:ext cx="2486838" cy="1680684"/>
          </a:xfrm>
          <a:prstGeom prst="rect">
            <a:avLst/>
          </a:prstGeom>
        </p:spPr>
      </p:pic>
      <p:sp>
        <p:nvSpPr>
          <p:cNvPr id="9" name="TextBox 8">
            <a:extLst>
              <a:ext uri="{FF2B5EF4-FFF2-40B4-BE49-F238E27FC236}">
                <a16:creationId xmlns:a16="http://schemas.microsoft.com/office/drawing/2014/main" id="{F57A83F2-32AD-848F-D48A-04F4C1D49BF3}"/>
              </a:ext>
            </a:extLst>
          </p:cNvPr>
          <p:cNvSpPr txBox="1"/>
          <p:nvPr/>
        </p:nvSpPr>
        <p:spPr>
          <a:xfrm>
            <a:off x="9738786" y="4853927"/>
            <a:ext cx="22727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ea typeface="+mn-lt"/>
                <a:cs typeface="+mn-lt"/>
              </a:rPr>
              <a:t>Single Axle Trailer Frame, </a:t>
            </a:r>
            <a:r>
              <a:rPr lang="en-US" sz="800" err="1">
                <a:ea typeface="+mn-lt"/>
                <a:cs typeface="+mn-lt"/>
              </a:rPr>
              <a:t>GrabCAD</a:t>
            </a:r>
            <a:r>
              <a:rPr lang="en-US" sz="800">
                <a:ea typeface="+mn-lt"/>
                <a:cs typeface="+mn-lt"/>
              </a:rPr>
              <a:t> (2019):</a:t>
            </a:r>
          </a:p>
          <a:p>
            <a:endParaRPr lang="en-US" sz="800">
              <a:ea typeface="+mn-lt"/>
              <a:cs typeface="+mn-lt"/>
            </a:endParaRPr>
          </a:p>
          <a:p>
            <a:r>
              <a:rPr lang="en-US" sz="800">
                <a:ea typeface="+mn-lt"/>
                <a:cs typeface="+mn-lt"/>
                <a:hlinkClick r:id="rId6"/>
              </a:rPr>
              <a:t>https://grabcad.com/library/empty-trailer-frame-pusta-rama-przyczepki-1</a:t>
            </a:r>
            <a:endParaRPr lang="en-US">
              <a:ea typeface="+mn-lt"/>
              <a:cs typeface="+mn-lt"/>
            </a:endParaRPr>
          </a:p>
          <a:p>
            <a:endParaRPr lang="en-US" sz="800"/>
          </a:p>
        </p:txBody>
      </p:sp>
    </p:spTree>
    <p:extLst>
      <p:ext uri="{BB962C8B-B14F-4D97-AF65-F5344CB8AC3E}">
        <p14:creationId xmlns:p14="http://schemas.microsoft.com/office/powerpoint/2010/main" val="3331549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BB7BBBFA-DA8C-F115-4893-10AA4ED01784}"/>
              </a:ext>
            </a:extLst>
          </p:cNvPr>
          <p:cNvSpPr>
            <a:spLocks noGrp="1"/>
          </p:cNvSpPr>
          <p:nvPr>
            <p:ph type="title"/>
          </p:nvPr>
        </p:nvSpPr>
        <p:spPr>
          <a:xfrm>
            <a:off x="1343025" y="360000"/>
            <a:ext cx="2725737" cy="6092675"/>
          </a:xfrm>
        </p:spPr>
        <p:txBody>
          <a:bodyPr anchor="t">
            <a:normAutofit/>
          </a:bodyPr>
          <a:lstStyle/>
          <a:p>
            <a:r>
              <a:rPr lang="en-GB" sz="4000">
                <a:solidFill>
                  <a:schemeClr val="bg2"/>
                </a:solidFill>
                <a:ea typeface="Microsoft Sans Serif"/>
                <a:cs typeface="Microsoft Sans Serif"/>
              </a:rPr>
              <a:t>Conclusion</a:t>
            </a:r>
            <a:endParaRPr lang="en-GB" sz="4000">
              <a:solidFill>
                <a:schemeClr val="bg2"/>
              </a:solidFill>
            </a:endParaRPr>
          </a:p>
        </p:txBody>
      </p:sp>
      <p:cxnSp>
        <p:nvCxnSpPr>
          <p:cNvPr id="10" name="Straight Connector 9">
            <a:extLst>
              <a:ext uri="{FF2B5EF4-FFF2-40B4-BE49-F238E27FC236}">
                <a16:creationId xmlns:a16="http://schemas.microsoft.com/office/drawing/2014/main" id="{1C9FAC9E-6B13-4081-9FAF-E5AE936616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B64114-80FD-2088-E275-38101DF35A45}"/>
              </a:ext>
            </a:extLst>
          </p:cNvPr>
          <p:cNvSpPr>
            <a:spLocks noGrp="1"/>
          </p:cNvSpPr>
          <p:nvPr>
            <p:ph idx="1"/>
          </p:nvPr>
        </p:nvSpPr>
        <p:spPr>
          <a:xfrm>
            <a:off x="4979988" y="338400"/>
            <a:ext cx="6769100" cy="6063875"/>
          </a:xfrm>
        </p:spPr>
        <p:txBody>
          <a:bodyPr vert="horz" lIns="0" tIns="0" rIns="0" bIns="0" rtlCol="0" anchor="t">
            <a:normAutofit/>
          </a:bodyPr>
          <a:lstStyle/>
          <a:p>
            <a:pPr marL="359410" indent="-359410">
              <a:lnSpc>
                <a:spcPct val="110000"/>
              </a:lnSpc>
            </a:pPr>
            <a:r>
              <a:rPr lang="en-GB" sz="3200">
                <a:solidFill>
                  <a:schemeClr val="tx2"/>
                </a:solidFill>
                <a:ea typeface="Microsoft Sans Serif"/>
                <a:cs typeface="Microsoft Sans Serif"/>
              </a:rPr>
              <a:t>Overall Objective - Produce an EV-powered Formula 750 race car that will be competitive with the ICE-powered counterparts.</a:t>
            </a:r>
            <a:endParaRPr lang="en-US" sz="3200">
              <a:solidFill>
                <a:schemeClr val="tx2"/>
              </a:solidFill>
            </a:endParaRPr>
          </a:p>
          <a:p>
            <a:pPr marL="359410" indent="-359410">
              <a:lnSpc>
                <a:spcPct val="110000"/>
              </a:lnSpc>
            </a:pPr>
            <a:endParaRPr lang="en-GB" sz="3200">
              <a:solidFill>
                <a:schemeClr val="tx2"/>
              </a:solidFill>
              <a:ea typeface="Microsoft Sans Serif"/>
              <a:cs typeface="Microsoft Sans Serif"/>
            </a:endParaRPr>
          </a:p>
          <a:p>
            <a:pPr marL="359410" indent="-359410">
              <a:lnSpc>
                <a:spcPct val="110000"/>
              </a:lnSpc>
            </a:pPr>
            <a:r>
              <a:rPr lang="en-GB" sz="3200">
                <a:solidFill>
                  <a:schemeClr val="tx2"/>
                </a:solidFill>
                <a:ea typeface="Microsoft Sans Serif"/>
                <a:cs typeface="Microsoft Sans Serif"/>
              </a:rPr>
              <a:t>Thank you for listening.</a:t>
            </a:r>
          </a:p>
          <a:p>
            <a:pPr marL="359410" indent="-359410">
              <a:lnSpc>
                <a:spcPct val="110000"/>
              </a:lnSpc>
            </a:pPr>
            <a:endParaRPr lang="en-GB" sz="3200">
              <a:solidFill>
                <a:schemeClr val="tx2"/>
              </a:solidFill>
              <a:ea typeface="Microsoft Sans Serif"/>
              <a:cs typeface="Microsoft Sans Serif"/>
            </a:endParaRPr>
          </a:p>
          <a:p>
            <a:pPr marL="359410" indent="-359410">
              <a:lnSpc>
                <a:spcPct val="110000"/>
              </a:lnSpc>
            </a:pPr>
            <a:r>
              <a:rPr lang="en-GB" sz="3200">
                <a:solidFill>
                  <a:schemeClr val="tx2"/>
                </a:solidFill>
                <a:ea typeface="Microsoft Sans Serif"/>
                <a:cs typeface="Microsoft Sans Serif"/>
              </a:rPr>
              <a:t>Any questions welcome.</a:t>
            </a:r>
            <a:endParaRPr lang="en-GB" sz="3200">
              <a:solidFill>
                <a:schemeClr val="tx2"/>
              </a:solidFill>
            </a:endParaRPr>
          </a:p>
        </p:txBody>
      </p:sp>
    </p:spTree>
    <p:extLst>
      <p:ext uri="{BB962C8B-B14F-4D97-AF65-F5344CB8AC3E}">
        <p14:creationId xmlns:p14="http://schemas.microsoft.com/office/powerpoint/2010/main" val="1404840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6048BF78-643B-779C-7291-C4C8D9D5641A}"/>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ea typeface="Microsoft Sans Serif"/>
                <a:cs typeface="Microsoft Sans Serif"/>
              </a:rPr>
              <a:t>References</a:t>
            </a:r>
            <a:endParaRPr lang="en-GB" sz="2400">
              <a:solidFill>
                <a:schemeClr val="bg2"/>
              </a:solidFill>
            </a:endParaRPr>
          </a:p>
        </p:txBody>
      </p:sp>
      <p:cxnSp>
        <p:nvCxnSpPr>
          <p:cNvPr id="28" name="Straight Connector 27">
            <a:extLst>
              <a:ext uri="{FF2B5EF4-FFF2-40B4-BE49-F238E27FC236}">
                <a16:creationId xmlns:a16="http://schemas.microsoft.com/office/drawing/2014/main" id="{9015B19C-9D2E-4766-B525-F13F7CF5C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7D0918-C041-CB44-0D59-3EEA29171F71}"/>
              </a:ext>
            </a:extLst>
          </p:cNvPr>
          <p:cNvSpPr>
            <a:spLocks noGrp="1"/>
          </p:cNvSpPr>
          <p:nvPr>
            <p:ph idx="1"/>
          </p:nvPr>
        </p:nvSpPr>
        <p:spPr>
          <a:xfrm>
            <a:off x="4979988" y="352800"/>
            <a:ext cx="6769100" cy="6063875"/>
          </a:xfrm>
        </p:spPr>
        <p:txBody>
          <a:bodyPr vert="horz" lIns="0" tIns="0" rIns="0" bIns="0" rtlCol="0">
            <a:normAutofit/>
          </a:bodyPr>
          <a:lstStyle/>
          <a:p>
            <a:pPr marL="359410" indent="-359410">
              <a:lnSpc>
                <a:spcPct val="110000"/>
              </a:lnSpc>
            </a:pPr>
            <a:r>
              <a:rPr lang="en-GB" sz="1000" dirty="0">
                <a:solidFill>
                  <a:schemeClr val="tx2"/>
                </a:solidFill>
                <a:latin typeface="Segoe UI"/>
                <a:ea typeface="Microsoft Sans Serif"/>
                <a:cs typeface="Segoe UI"/>
              </a:rPr>
              <a:t>BorgWarner. (2015). </a:t>
            </a:r>
            <a:r>
              <a:rPr lang="en-GB" sz="1000" i="1" dirty="0">
                <a:solidFill>
                  <a:schemeClr val="tx2"/>
                </a:solidFill>
                <a:latin typeface="Segoe UI"/>
                <a:ea typeface="Microsoft Sans Serif"/>
                <a:cs typeface="Segoe UI"/>
              </a:rPr>
              <a:t>DVT Reference Manual.</a:t>
            </a:r>
            <a:r>
              <a:rPr lang="en-GB" sz="1000" dirty="0">
                <a:solidFill>
                  <a:schemeClr val="tx2"/>
                </a:solidFill>
                <a:latin typeface="Segoe UI"/>
                <a:ea typeface="Microsoft Sans Serif"/>
                <a:cs typeface="Segoe UI"/>
              </a:rPr>
              <a:t> [Online]. Available at: </a:t>
            </a:r>
            <a:r>
              <a:rPr lang="en-GB" sz="1000" dirty="0">
                <a:solidFill>
                  <a:schemeClr val="tx2"/>
                </a:solidFill>
                <a:latin typeface="Segoe UI"/>
                <a:ea typeface="Microsoft Sans Serif"/>
                <a:cs typeface="Segoe UI"/>
                <a:hlinkClick r:id="rId2">
                  <a:extLst>
                    <a:ext uri="{A12FA001-AC4F-418D-AE19-62706E023703}">
                      <ahyp:hlinkClr xmlns:ahyp="http://schemas.microsoft.com/office/drawing/2018/hyperlinkcolor" val="tx"/>
                    </a:ext>
                  </a:extLst>
                </a:hlinkClick>
              </a:rPr>
              <a:t>https://electricdriveengineering.com.au/wp-content/uploads/2021/10/DVT-Manual-V1.4.pdf</a:t>
            </a:r>
            <a:r>
              <a:rPr lang="en-GB" sz="1000" dirty="0">
                <a:solidFill>
                  <a:schemeClr val="tx2"/>
                </a:solidFill>
                <a:latin typeface="Segoe UI"/>
                <a:ea typeface="Microsoft Sans Serif"/>
                <a:cs typeface="Segoe UI"/>
              </a:rPr>
              <a:t>. [Accessed: 09/12/2023]</a:t>
            </a:r>
          </a:p>
          <a:p>
            <a:pPr marL="359410" indent="-359410">
              <a:lnSpc>
                <a:spcPct val="110000"/>
              </a:lnSpc>
            </a:pPr>
            <a:r>
              <a:rPr lang="en-GB" sz="1000" dirty="0">
                <a:solidFill>
                  <a:schemeClr val="tx2"/>
                </a:solidFill>
                <a:latin typeface="Segoe UI"/>
                <a:ea typeface="Microsoft Sans Serif"/>
                <a:cs typeface="Segoe UI"/>
              </a:rPr>
              <a:t>BorgWarner</a:t>
            </a:r>
            <a:r>
              <a:rPr lang="en-GB" sz="1000" i="1" dirty="0">
                <a:solidFill>
                  <a:schemeClr val="tx2"/>
                </a:solidFill>
                <a:latin typeface="Segoe UI"/>
                <a:ea typeface="Microsoft Sans Serif"/>
                <a:cs typeface="Segoe UI"/>
              </a:rPr>
              <a:t>. (2018). Gen4 size 10 Applications Reference Manual. </a:t>
            </a:r>
            <a:r>
              <a:rPr lang="en-GB" sz="1000" dirty="0">
                <a:solidFill>
                  <a:schemeClr val="tx2"/>
                </a:solidFill>
                <a:latin typeface="Segoe UI"/>
                <a:ea typeface="Microsoft Sans Serif"/>
                <a:cs typeface="Segoe UI"/>
              </a:rPr>
              <a:t>[Online]. Available at: </a:t>
            </a:r>
            <a:r>
              <a:rPr lang="en-GB" sz="1000" dirty="0">
                <a:solidFill>
                  <a:schemeClr val="tx2"/>
                </a:solidFill>
                <a:latin typeface="Segoe UI"/>
                <a:ea typeface="Microsoft Sans Serif"/>
                <a:cs typeface="Segoe UI"/>
                <a:hlinkClick r:id="rId3">
                  <a:extLst>
                    <a:ext uri="{A12FA001-AC4F-418D-AE19-62706E023703}">
                      <ahyp:hlinkClr xmlns:ahyp="http://schemas.microsoft.com/office/drawing/2018/hyperlinkcolor" val="tx"/>
                    </a:ext>
                  </a:extLst>
                </a:hlinkClick>
              </a:rPr>
              <a:t>https://electricdriveengineering.com.au/wp-content/uploads/2023/04/Gen4-Size-8-10-Product-Manual.pdf</a:t>
            </a:r>
            <a:r>
              <a:rPr lang="en-GB" sz="1000" dirty="0">
                <a:solidFill>
                  <a:schemeClr val="tx2"/>
                </a:solidFill>
                <a:latin typeface="Segoe UI"/>
                <a:ea typeface="Microsoft Sans Serif"/>
                <a:cs typeface="Segoe UI"/>
              </a:rPr>
              <a:t>. [Accessed 07/12/2023].</a:t>
            </a:r>
          </a:p>
          <a:p>
            <a:pPr marL="359410" indent="-359410">
              <a:lnSpc>
                <a:spcPct val="110000"/>
              </a:lnSpc>
            </a:pPr>
            <a:r>
              <a:rPr lang="en-GB" sz="1000" dirty="0">
                <a:solidFill>
                  <a:schemeClr val="tx2"/>
                </a:solidFill>
                <a:latin typeface="Segoe UI"/>
                <a:ea typeface="+mn-lt"/>
                <a:cs typeface="+mn-lt"/>
              </a:rPr>
              <a:t>Colekmes.com. (2020, May). Controlling the Fire Extinguisher and Formula E Car Battery. [Online]. Available at: </a:t>
            </a:r>
            <a:r>
              <a:rPr lang="en-GB" sz="1000" dirty="0">
                <a:solidFill>
                  <a:schemeClr val="tx2"/>
                </a:solidFill>
                <a:latin typeface="Segoe UI"/>
                <a:ea typeface="+mn-lt"/>
                <a:cs typeface="+mn-lt"/>
                <a:hlinkClick r:id="rId4">
                  <a:extLst>
                    <a:ext uri="{A12FA001-AC4F-418D-AE19-62706E023703}">
                      <ahyp:hlinkClr xmlns:ahyp="http://schemas.microsoft.com/office/drawing/2018/hyperlinkcolor" val="tx"/>
                    </a:ext>
                  </a:extLst>
                </a:hlinkClick>
              </a:rPr>
              <a:t>https://colekmes.com/2020/05/mengendalikan-fire-extinguisher-dan-baterai-mobil-formula-e/</a:t>
            </a:r>
            <a:r>
              <a:rPr lang="en-GB" sz="1000" dirty="0">
                <a:solidFill>
                  <a:schemeClr val="tx2"/>
                </a:solidFill>
                <a:latin typeface="Segoe UI"/>
                <a:ea typeface="+mn-lt"/>
                <a:cs typeface="+mn-lt"/>
              </a:rPr>
              <a:t>. [Accessed: 09/12/2023] </a:t>
            </a:r>
            <a:endParaRPr lang="en-GB" sz="1000" dirty="0">
              <a:solidFill>
                <a:schemeClr val="tx2"/>
              </a:solidFill>
              <a:latin typeface="Segoe UI"/>
              <a:ea typeface="Microsoft Sans Serif"/>
              <a:cs typeface="Segoe UI"/>
            </a:endParaRPr>
          </a:p>
          <a:p>
            <a:pPr marL="359410" indent="-359410">
              <a:lnSpc>
                <a:spcPct val="110000"/>
              </a:lnSpc>
            </a:pPr>
            <a:r>
              <a:rPr lang="en-GB" sz="1000" dirty="0">
                <a:solidFill>
                  <a:schemeClr val="tx2"/>
                </a:solidFill>
                <a:latin typeface="Segoe UI"/>
                <a:ea typeface="Microsoft Sans Serif"/>
                <a:cs typeface="Segoe UI"/>
              </a:rPr>
              <a:t>E-Rallycross. (2023). </a:t>
            </a:r>
            <a:r>
              <a:rPr lang="en-GB" sz="1000" i="1" dirty="0">
                <a:solidFill>
                  <a:schemeClr val="tx2"/>
                </a:solidFill>
                <a:latin typeface="Segoe UI"/>
                <a:ea typeface="Microsoft Sans Serif"/>
                <a:cs typeface="Segoe UI"/>
              </a:rPr>
              <a:t>Sporting Regulations of the FIA World Rallycross Championship.</a:t>
            </a:r>
            <a:r>
              <a:rPr lang="en-GB" sz="1000" dirty="0">
                <a:solidFill>
                  <a:schemeClr val="tx2"/>
                </a:solidFill>
                <a:latin typeface="Segoe UI"/>
                <a:ea typeface="Microsoft Sans Serif"/>
                <a:cs typeface="Segoe UI"/>
              </a:rPr>
              <a:t> [Online]. Last Updated: 04/03/2023. Available at: </a:t>
            </a:r>
            <a:r>
              <a:rPr lang="en-GB" sz="1000" dirty="0">
                <a:solidFill>
                  <a:schemeClr val="tx2"/>
                </a:solidFill>
                <a:latin typeface="Segoe UI"/>
                <a:ea typeface="Microsoft Sans Serif"/>
                <a:cs typeface="Segoe UI"/>
                <a:hlinkClick r:id="rId5">
                  <a:extLst>
                    <a:ext uri="{A12FA001-AC4F-418D-AE19-62706E023703}">
                      <ahyp:hlinkClr xmlns:ahyp="http://schemas.microsoft.com/office/drawing/2018/hyperlinkcolor" val="tx"/>
                    </a:ext>
                  </a:extLst>
                </a:hlinkClick>
              </a:rPr>
              <a:t>file:///C:/Users/2204624/Downloads/2023_fia_world_rallycross_championship_sporting_regulations_march</a:t>
            </a:r>
            <a:r>
              <a:rPr lang="en-GB" sz="1000" dirty="0">
                <a:solidFill>
                  <a:schemeClr val="tx2"/>
                </a:solidFill>
                <a:latin typeface="Segoe UI"/>
                <a:ea typeface="Microsoft Sans Serif"/>
                <a:cs typeface="Segoe UI"/>
              </a:rPr>
              <a:t>. [Accessed 4/12/23].</a:t>
            </a:r>
          </a:p>
          <a:p>
            <a:pPr marL="359410" indent="-359410">
              <a:lnSpc>
                <a:spcPct val="110000"/>
              </a:lnSpc>
            </a:pPr>
            <a:r>
              <a:rPr lang="en-GB" sz="1000" dirty="0">
                <a:solidFill>
                  <a:schemeClr val="tx2"/>
                </a:solidFill>
                <a:latin typeface="Segoe UI"/>
                <a:ea typeface="Microsoft Sans Serif"/>
                <a:cs typeface="Segoe UI"/>
              </a:rPr>
              <a:t>EMRAX</a:t>
            </a:r>
            <a:r>
              <a:rPr lang="en-GB" sz="1000" i="1" dirty="0">
                <a:solidFill>
                  <a:schemeClr val="tx2"/>
                </a:solidFill>
                <a:latin typeface="Segoe UI"/>
                <a:ea typeface="Microsoft Sans Serif"/>
                <a:cs typeface="Segoe UI"/>
              </a:rPr>
              <a:t>. (2020). Manual for EMRAX Motors. [Online]. Last Updated: 5/03/2020. Available at:</a:t>
            </a:r>
            <a:r>
              <a:rPr lang="en-GB" sz="1000" dirty="0">
                <a:solidFill>
                  <a:schemeClr val="tx2"/>
                </a:solidFill>
                <a:latin typeface="Segoe UI"/>
                <a:ea typeface="Microsoft Sans Serif"/>
                <a:cs typeface="Segoe UI"/>
              </a:rPr>
              <a:t> </a:t>
            </a:r>
            <a:r>
              <a:rPr lang="en-GB" sz="1000" dirty="0">
                <a:solidFill>
                  <a:schemeClr val="tx2"/>
                </a:solidFill>
                <a:latin typeface="Segoe UI"/>
                <a:ea typeface="Microsoft Sans Serif"/>
                <a:cs typeface="Segoe UI"/>
                <a:hlinkClick r:id="rId6">
                  <a:extLst>
                    <a:ext uri="{A12FA001-AC4F-418D-AE19-62706E023703}">
                      <ahyp:hlinkClr xmlns:ahyp="http://schemas.microsoft.com/office/drawing/2018/hyperlinkcolor" val="tx"/>
                    </a:ext>
                  </a:extLst>
                </a:hlinkClick>
              </a:rPr>
              <a:t>user_manual_for_emrax_motors.pdfuser_manual_for_emrax_motors.pdf</a:t>
            </a:r>
            <a:r>
              <a:rPr lang="en-GB" sz="1000" dirty="0">
                <a:solidFill>
                  <a:schemeClr val="tx2"/>
                </a:solidFill>
                <a:latin typeface="Segoe UI"/>
                <a:ea typeface="Microsoft Sans Serif"/>
                <a:cs typeface="Segoe UI"/>
              </a:rPr>
              <a:t>. [Accessed 07/12/2023]</a:t>
            </a:r>
          </a:p>
          <a:p>
            <a:pPr marL="359410" indent="-359410">
              <a:lnSpc>
                <a:spcPct val="110000"/>
              </a:lnSpc>
            </a:pPr>
            <a:r>
              <a:rPr lang="en-GB" sz="1000" dirty="0">
                <a:solidFill>
                  <a:schemeClr val="tx2"/>
                </a:solidFill>
                <a:latin typeface="Segoe UI"/>
                <a:ea typeface="Microsoft Sans Serif"/>
                <a:cs typeface="Segoe UI"/>
              </a:rPr>
              <a:t>Electric Vehicle Database, (2020). - </a:t>
            </a:r>
            <a:r>
              <a:rPr lang="en-GB" sz="1000" i="1" dirty="0">
                <a:solidFill>
                  <a:schemeClr val="tx2"/>
                </a:solidFill>
                <a:latin typeface="Segoe UI"/>
                <a:ea typeface="Microsoft Sans Serif"/>
                <a:cs typeface="Segoe UI"/>
              </a:rPr>
              <a:t>Jaguar I-Pace EV400. </a:t>
            </a:r>
            <a:r>
              <a:rPr lang="en-GB" sz="1000" dirty="0">
                <a:solidFill>
                  <a:schemeClr val="tx2"/>
                </a:solidFill>
                <a:latin typeface="Segoe UI"/>
                <a:ea typeface="Microsoft Sans Serif"/>
                <a:cs typeface="Segoe UI"/>
              </a:rPr>
              <a:t>[Online] Available at: </a:t>
            </a:r>
            <a:r>
              <a:rPr lang="en-GB" sz="1000" dirty="0">
                <a:solidFill>
                  <a:schemeClr val="tx2"/>
                </a:solidFill>
                <a:latin typeface="Segoe UI"/>
                <a:ea typeface="+mn-lt"/>
                <a:cs typeface="+mn-lt"/>
                <a:hlinkClick r:id="rId7">
                  <a:extLst>
                    <a:ext uri="{A12FA001-AC4F-418D-AE19-62706E023703}">
                      <ahyp:hlinkClr xmlns:ahyp="http://schemas.microsoft.com/office/drawing/2018/hyperlinkcolor" val="tx"/>
                    </a:ext>
                  </a:extLst>
                </a:hlinkClick>
              </a:rPr>
              <a:t>https://ev-database.org/uk/car/1287/Jaguar-I-Pace-EV400#efficiency</a:t>
            </a:r>
            <a:r>
              <a:rPr lang="en-GB" sz="1000" dirty="0">
                <a:solidFill>
                  <a:schemeClr val="tx2"/>
                </a:solidFill>
                <a:latin typeface="Segoe UI"/>
                <a:ea typeface="+mn-lt"/>
                <a:cs typeface="+mn-lt"/>
              </a:rPr>
              <a:t> [Accessed 02/12/23].</a:t>
            </a:r>
            <a:endParaRPr lang="en-GB" sz="1000" dirty="0">
              <a:solidFill>
                <a:schemeClr val="tx2"/>
              </a:solidFill>
              <a:latin typeface="Segoe UI"/>
              <a:ea typeface="Microsoft Sans Serif"/>
              <a:cs typeface="Segoe UI"/>
              <a:hlinkClick r:id="rId7">
                <a:extLst>
                  <a:ext uri="{A12FA001-AC4F-418D-AE19-62706E023703}">
                    <ahyp:hlinkClr xmlns:ahyp="http://schemas.microsoft.com/office/drawing/2018/hyperlinkcolor" val="tx"/>
                  </a:ext>
                </a:extLst>
              </a:hlinkClick>
            </a:endParaRPr>
          </a:p>
          <a:p>
            <a:pPr marL="359410" indent="-359410">
              <a:lnSpc>
                <a:spcPct val="110000"/>
              </a:lnSpc>
            </a:pPr>
            <a:r>
              <a:rPr lang="en-GB" sz="1000" i="1" dirty="0">
                <a:solidFill>
                  <a:schemeClr val="tx2"/>
                </a:solidFill>
                <a:latin typeface="Segoe UI"/>
                <a:ea typeface="Microsoft Sans Serif"/>
                <a:cs typeface="Segoe UI"/>
              </a:rPr>
              <a:t>FEV (2023) - Motorsport Fire Extinguishers.</a:t>
            </a:r>
            <a:r>
              <a:rPr lang="en-GB" sz="1000" dirty="0">
                <a:solidFill>
                  <a:schemeClr val="tx2"/>
                </a:solidFill>
                <a:latin typeface="Segoe UI"/>
                <a:ea typeface="Microsoft Sans Serif"/>
                <a:cs typeface="Segoe UI"/>
              </a:rPr>
              <a:t> [Online] Available at: </a:t>
            </a:r>
            <a:r>
              <a:rPr lang="en-GB" sz="1000" dirty="0">
                <a:solidFill>
                  <a:schemeClr val="tx2"/>
                </a:solidFill>
                <a:ea typeface="+mn-lt"/>
                <a:cs typeface="+mn-lt"/>
                <a:hlinkClick r:id="rId8">
                  <a:extLst>
                    <a:ext uri="{A12FA001-AC4F-418D-AE19-62706E023703}">
                      <ahyp:hlinkClr xmlns:ahyp="http://schemas.microsoft.com/office/drawing/2018/hyperlinkcolor" val="tx"/>
                    </a:ext>
                  </a:extLst>
                </a:hlinkClick>
              </a:rPr>
              <a:t>https://www.f-e-v.co.uk/product/novec-electric-plumbed-in-fia-gas-race-car-fire-suppression-kit-n-tec2250ek/</a:t>
            </a:r>
            <a:endParaRPr lang="en-GB" sz="1000" dirty="0">
              <a:solidFill>
                <a:schemeClr val="tx2"/>
              </a:solidFill>
              <a:latin typeface="Segoe UI"/>
              <a:ea typeface="Microsoft Sans Serif"/>
              <a:cs typeface="Segoe UI"/>
            </a:endParaRPr>
          </a:p>
          <a:p>
            <a:pPr marL="359410" indent="-359410">
              <a:lnSpc>
                <a:spcPct val="110000"/>
              </a:lnSpc>
            </a:pPr>
            <a:r>
              <a:rPr lang="en-GB" sz="1000" dirty="0">
                <a:solidFill>
                  <a:schemeClr val="tx2"/>
                </a:solidFill>
                <a:latin typeface="Segoe UI"/>
                <a:ea typeface="Microsoft Sans Serif"/>
                <a:cs typeface="Segoe UI"/>
              </a:rPr>
              <a:t>FlexFab, (2023). - </a:t>
            </a:r>
            <a:r>
              <a:rPr lang="en-GB" sz="1000" i="1" dirty="0">
                <a:solidFill>
                  <a:schemeClr val="tx2"/>
                </a:solidFill>
                <a:latin typeface="Segoe UI"/>
                <a:ea typeface="Microsoft Sans Serif"/>
                <a:cs typeface="Segoe UI"/>
              </a:rPr>
              <a:t>High Temp. Coolant Hose, 5780 Series. </a:t>
            </a:r>
            <a:r>
              <a:rPr lang="en-GB" sz="1000" dirty="0">
                <a:solidFill>
                  <a:schemeClr val="tx2"/>
                </a:solidFill>
                <a:latin typeface="Segoe UI"/>
                <a:ea typeface="Microsoft Sans Serif"/>
                <a:cs typeface="Segoe UI"/>
              </a:rPr>
              <a:t>[Online]. Available at: </a:t>
            </a:r>
            <a:r>
              <a:rPr lang="en-GB" sz="1000" dirty="0">
                <a:solidFill>
                  <a:schemeClr val="tx2"/>
                </a:solidFill>
                <a:latin typeface="Segoe UI"/>
                <a:ea typeface="+mn-lt"/>
                <a:cs typeface="+mn-lt"/>
                <a:hlinkClick r:id="rId9">
                  <a:extLst>
                    <a:ext uri="{A12FA001-AC4F-418D-AE19-62706E023703}">
                      <ahyp:hlinkClr xmlns:ahyp="http://schemas.microsoft.com/office/drawing/2018/hyperlinkcolor" val="tx"/>
                    </a:ext>
                  </a:extLst>
                </a:hlinkClick>
              </a:rPr>
              <a:t>https://flexfab.com/standard-product/silicone-coolant-hose/high-temp-coolant-hose</a:t>
            </a:r>
            <a:r>
              <a:rPr lang="en-GB" sz="1000" dirty="0">
                <a:solidFill>
                  <a:schemeClr val="tx2"/>
                </a:solidFill>
                <a:latin typeface="Segoe UI"/>
                <a:ea typeface="+mn-lt"/>
                <a:cs typeface="+mn-lt"/>
              </a:rPr>
              <a:t># [Accessed 09/12/23].</a:t>
            </a:r>
            <a:endParaRPr lang="en-GB" sz="1000" dirty="0">
              <a:solidFill>
                <a:schemeClr val="tx2"/>
              </a:solidFill>
              <a:latin typeface="Segoe UI"/>
              <a:ea typeface="Microsoft Sans Serif"/>
              <a:cs typeface="Segoe UI"/>
            </a:endParaRPr>
          </a:p>
          <a:p>
            <a:pPr marL="359410" indent="-359410">
              <a:lnSpc>
                <a:spcPct val="110000"/>
              </a:lnSpc>
            </a:pPr>
            <a:r>
              <a:rPr lang="en-GB" sz="1000" dirty="0">
                <a:solidFill>
                  <a:schemeClr val="tx2"/>
                </a:solidFill>
                <a:latin typeface="Segoe UI"/>
                <a:ea typeface="Microsoft Sans Serif"/>
                <a:cs typeface="Segoe UI"/>
              </a:rPr>
              <a:t>Formula E. (2023). 2023 - </a:t>
            </a:r>
            <a:r>
              <a:rPr lang="en-GB" sz="1000" i="1" dirty="0">
                <a:solidFill>
                  <a:schemeClr val="tx2"/>
                </a:solidFill>
                <a:latin typeface="Segoe UI"/>
                <a:ea typeface="Microsoft Sans Serif"/>
                <a:cs typeface="Segoe UI"/>
              </a:rPr>
              <a:t>2024 FIA Formula E World Championship Sporting Regulations.</a:t>
            </a:r>
            <a:r>
              <a:rPr lang="en-GB" sz="1000" dirty="0">
                <a:solidFill>
                  <a:schemeClr val="tx2"/>
                </a:solidFill>
                <a:latin typeface="Segoe UI"/>
                <a:ea typeface="Microsoft Sans Serif"/>
                <a:cs typeface="Segoe UI"/>
              </a:rPr>
              <a:t> [Online]. Published: 09/10/2023. Available at: </a:t>
            </a:r>
            <a:r>
              <a:rPr lang="en-GB" sz="1000" dirty="0">
                <a:solidFill>
                  <a:schemeClr val="tx2"/>
                </a:solidFill>
                <a:latin typeface="Segoe UI"/>
                <a:ea typeface="Microsoft Sans Serif"/>
                <a:cs typeface="Segoe UI"/>
                <a:hlinkClick r:id="rId10">
                  <a:extLst>
                    <a:ext uri="{A12FA001-AC4F-418D-AE19-62706E023703}">
                      <ahyp:hlinkClr xmlns:ahyp="http://schemas.microsoft.com/office/drawing/2018/hyperlinkcolor" val="tx"/>
                    </a:ext>
                  </a:extLst>
                </a:hlinkClick>
              </a:rPr>
              <a:t>file:///C:/Users/2204624/Downloads/2023-2024_fia_formula_e_world_championship_-_sporting_regulations</a:t>
            </a:r>
            <a:r>
              <a:rPr lang="en-GB" sz="1000" dirty="0">
                <a:solidFill>
                  <a:schemeClr val="tx2"/>
                </a:solidFill>
                <a:latin typeface="Segoe UI"/>
                <a:ea typeface="Microsoft Sans Serif"/>
                <a:cs typeface="Segoe UI"/>
              </a:rPr>
              <a:t>. [Accessed 4/12/23]. </a:t>
            </a:r>
          </a:p>
          <a:p>
            <a:pPr marL="359410" indent="-359410">
              <a:lnSpc>
                <a:spcPct val="110000"/>
              </a:lnSpc>
            </a:pPr>
            <a:r>
              <a:rPr lang="en-GB" sz="1000" dirty="0">
                <a:solidFill>
                  <a:schemeClr val="tx2"/>
                </a:solidFill>
                <a:ea typeface="+mn-lt"/>
                <a:cs typeface="+mn-lt"/>
              </a:rPr>
              <a:t>Formula Student (2023) - "</a:t>
            </a:r>
            <a:r>
              <a:rPr lang="en-GB" sz="1000" dirty="0">
                <a:solidFill>
                  <a:schemeClr val="tx2"/>
                </a:solidFill>
                <a:latin typeface="Arial"/>
                <a:ea typeface="Microsoft Sans Serif"/>
                <a:cs typeface="Arial"/>
                <a:hlinkClick r:id="rId11">
                  <a:extLst>
                    <a:ext uri="{A12FA001-AC4F-418D-AE19-62706E023703}">
                      <ahyp:hlinkClr xmlns:ahyp="http://schemas.microsoft.com/office/drawing/2018/hyperlinkcolor" val="tx"/>
                    </a:ext>
                  </a:extLst>
                </a:hlinkClick>
              </a:rPr>
              <a:t>C:\Users\sandr\Downloads\fsuk-2023-rules---v1-2-(released-version---mar-23).pdf</a:t>
            </a:r>
            <a:r>
              <a:rPr lang="en-GB" sz="1000" dirty="0">
                <a:solidFill>
                  <a:schemeClr val="tx2"/>
                </a:solidFill>
                <a:ea typeface="+mn-lt"/>
                <a:cs typeface="+mn-lt"/>
              </a:rPr>
              <a:t>"</a:t>
            </a:r>
            <a:endParaRPr lang="en-GB" sz="1000" dirty="0">
              <a:solidFill>
                <a:schemeClr val="tx2"/>
              </a:solidFill>
              <a:latin typeface="Segoe UI"/>
              <a:ea typeface="Microsoft Sans Serif"/>
              <a:cs typeface="Segoe UI"/>
            </a:endParaRPr>
          </a:p>
          <a:p>
            <a:pPr marL="359410" indent="-359410">
              <a:lnSpc>
                <a:spcPct val="110000"/>
              </a:lnSpc>
            </a:pPr>
            <a:r>
              <a:rPr lang="en-GB" sz="1000" dirty="0" err="1">
                <a:solidFill>
                  <a:schemeClr val="tx2"/>
                </a:solidFill>
                <a:latin typeface="Segoe UI"/>
                <a:ea typeface="+mn-lt"/>
                <a:cs typeface="+mn-lt"/>
              </a:rPr>
              <a:t>GrabCAD</a:t>
            </a:r>
            <a:r>
              <a:rPr lang="en-GB" sz="1000" dirty="0">
                <a:solidFill>
                  <a:schemeClr val="tx2"/>
                </a:solidFill>
                <a:latin typeface="Segoe UI"/>
                <a:ea typeface="+mn-lt"/>
                <a:cs typeface="+mn-lt"/>
              </a:rPr>
              <a:t>. (n.d.). Electric Vehicle Parts - Curtis Pot Box PB-6. [Online]. Available at: https://grabcad.com/library/electric-vehicle-parts-curtis-pot-box-pb-6. [Accessed: 23/10/2023] </a:t>
            </a:r>
            <a:endParaRPr lang="en-GB" sz="1000" dirty="0">
              <a:solidFill>
                <a:schemeClr val="tx2"/>
              </a:solidFill>
              <a:latin typeface="Segoe UI"/>
              <a:ea typeface="Microsoft Sans Serif"/>
              <a:cs typeface="Segoe UI"/>
            </a:endParaRPr>
          </a:p>
          <a:p>
            <a:pPr marL="359410" indent="-359410">
              <a:lnSpc>
                <a:spcPct val="110000"/>
              </a:lnSpc>
            </a:pPr>
            <a:r>
              <a:rPr lang="en-GB" sz="1000" dirty="0">
                <a:solidFill>
                  <a:schemeClr val="tx2"/>
                </a:solidFill>
                <a:latin typeface="Segoe UI"/>
                <a:ea typeface="Microsoft Sans Serif"/>
                <a:cs typeface="Segoe UI"/>
              </a:rPr>
              <a:t>Jungheinrich, (2023). - </a:t>
            </a:r>
            <a:r>
              <a:rPr lang="en-GB" sz="1000" i="1" dirty="0">
                <a:solidFill>
                  <a:schemeClr val="tx2"/>
                </a:solidFill>
                <a:latin typeface="Segoe UI"/>
                <a:ea typeface="Microsoft Sans Serif"/>
                <a:cs typeface="Segoe UI"/>
              </a:rPr>
              <a:t>Pedestrian Pallet Truck 2.2 - 3.5, EJE 222/225/230/235 </a:t>
            </a:r>
            <a:r>
              <a:rPr lang="en-GB" sz="1000" dirty="0">
                <a:solidFill>
                  <a:schemeClr val="tx2"/>
                </a:solidFill>
                <a:latin typeface="Segoe UI"/>
                <a:ea typeface="Microsoft Sans Serif"/>
                <a:cs typeface="Segoe UI"/>
              </a:rPr>
              <a:t>[Online]. Available at: </a:t>
            </a:r>
            <a:r>
              <a:rPr lang="en-GB" sz="1000" dirty="0">
                <a:solidFill>
                  <a:schemeClr val="tx2"/>
                </a:solidFill>
                <a:latin typeface="Segoe UI"/>
                <a:ea typeface="+mn-lt"/>
                <a:cs typeface="+mn-lt"/>
                <a:hlinkClick r:id="rId12">
                  <a:extLst>
                    <a:ext uri="{A12FA001-AC4F-418D-AE19-62706E023703}">
                      <ahyp:hlinkClr xmlns:ahyp="http://schemas.microsoft.com/office/drawing/2018/hyperlinkcolor" val="tx"/>
                    </a:ext>
                  </a:extLst>
                </a:hlinkClick>
              </a:rPr>
              <a:t>https://www.jungheinrich.co.uk/products/new-forklifts/pallet-trucks/electric-pallet-trucks/eje-222-225-230-235-108230</a:t>
            </a:r>
            <a:r>
              <a:rPr lang="en-GB" sz="1000" dirty="0">
                <a:solidFill>
                  <a:schemeClr val="tx2"/>
                </a:solidFill>
                <a:latin typeface="Segoe UI"/>
                <a:ea typeface="+mn-lt"/>
                <a:cs typeface="+mn-lt"/>
              </a:rPr>
              <a:t> [Accessed 10/12/23].</a:t>
            </a:r>
            <a:endParaRPr lang="en-GB" sz="1000" dirty="0">
              <a:solidFill>
                <a:schemeClr val="tx2"/>
              </a:solidFill>
              <a:latin typeface="Segoe UI"/>
              <a:ea typeface="Microsoft Sans Serif"/>
              <a:cs typeface="Segoe UI"/>
            </a:endParaRPr>
          </a:p>
          <a:p>
            <a:pPr marL="359410" indent="-359410">
              <a:lnSpc>
                <a:spcPct val="110000"/>
              </a:lnSpc>
            </a:pPr>
            <a:endParaRPr lang="en-GB" sz="1000">
              <a:solidFill>
                <a:schemeClr val="tx2"/>
              </a:solidFill>
              <a:latin typeface="Segoe UI"/>
              <a:ea typeface="Microsoft Sans Serif"/>
              <a:cs typeface="Segoe UI"/>
            </a:endParaRPr>
          </a:p>
          <a:p>
            <a:pPr marL="0" indent="0">
              <a:lnSpc>
                <a:spcPct val="110000"/>
              </a:lnSpc>
              <a:buNone/>
            </a:pPr>
            <a:endParaRPr lang="en-GB" sz="1000">
              <a:solidFill>
                <a:schemeClr val="tx2"/>
              </a:solidFill>
              <a:latin typeface="Segoe UI"/>
              <a:ea typeface="Microsoft Sans Serif"/>
              <a:cs typeface="Segoe UI"/>
            </a:endParaRPr>
          </a:p>
          <a:p>
            <a:pPr marL="359410" indent="-359410">
              <a:lnSpc>
                <a:spcPct val="110000"/>
              </a:lnSpc>
            </a:pPr>
            <a:endParaRPr lang="en-GB" sz="1000">
              <a:solidFill>
                <a:schemeClr val="tx2"/>
              </a:solidFill>
              <a:latin typeface="Neue Haas Grotesk Text Pro"/>
              <a:ea typeface="Microsoft Sans Serif"/>
              <a:cs typeface="Segoe UI"/>
            </a:endParaRPr>
          </a:p>
          <a:p>
            <a:pPr marL="359410" indent="-359410">
              <a:lnSpc>
                <a:spcPct val="110000"/>
              </a:lnSpc>
            </a:pPr>
            <a:endParaRPr lang="en-GB" sz="1000">
              <a:solidFill>
                <a:schemeClr val="tx2"/>
              </a:solidFill>
              <a:latin typeface="Neue Haas Grotesk Text Pro"/>
              <a:ea typeface="Microsoft Sans Serif"/>
              <a:cs typeface="Segoe UI"/>
            </a:endParaRPr>
          </a:p>
          <a:p>
            <a:pPr marL="359410" indent="-359410">
              <a:lnSpc>
                <a:spcPct val="110000"/>
              </a:lnSpc>
            </a:pPr>
            <a:endParaRPr lang="en-GB" sz="1000">
              <a:solidFill>
                <a:schemeClr val="tx2"/>
              </a:solidFill>
              <a:latin typeface="Segoe UI"/>
              <a:ea typeface="Microsoft Sans Serif"/>
              <a:cs typeface="Segoe UI"/>
            </a:endParaRPr>
          </a:p>
          <a:p>
            <a:pPr marL="359410" indent="-359410">
              <a:lnSpc>
                <a:spcPct val="110000"/>
              </a:lnSpc>
            </a:pPr>
            <a:endParaRPr lang="en-GB" sz="1000">
              <a:solidFill>
                <a:schemeClr val="tx2"/>
              </a:solidFill>
              <a:latin typeface="Segoe UI"/>
              <a:ea typeface="Microsoft Sans Serif"/>
              <a:cs typeface="Segoe UI"/>
            </a:endParaRPr>
          </a:p>
        </p:txBody>
      </p:sp>
    </p:spTree>
    <p:extLst>
      <p:ext uri="{BB962C8B-B14F-4D97-AF65-F5344CB8AC3E}">
        <p14:creationId xmlns:p14="http://schemas.microsoft.com/office/powerpoint/2010/main" val="307164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 name="Title 1">
            <a:extLst>
              <a:ext uri="{FF2B5EF4-FFF2-40B4-BE49-F238E27FC236}">
                <a16:creationId xmlns:a16="http://schemas.microsoft.com/office/drawing/2014/main" id="{6048BF78-643B-779C-7291-C4C8D9D5641A}"/>
              </a:ext>
            </a:extLst>
          </p:cNvPr>
          <p:cNvSpPr>
            <a:spLocks noGrp="1"/>
          </p:cNvSpPr>
          <p:nvPr>
            <p:ph type="title"/>
          </p:nvPr>
        </p:nvSpPr>
        <p:spPr>
          <a:xfrm>
            <a:off x="1343025" y="360000"/>
            <a:ext cx="2725737" cy="6092675"/>
          </a:xfrm>
        </p:spPr>
        <p:txBody>
          <a:bodyPr anchor="t">
            <a:normAutofit/>
          </a:bodyPr>
          <a:lstStyle/>
          <a:p>
            <a:r>
              <a:rPr lang="en-GB" sz="2400">
                <a:solidFill>
                  <a:schemeClr val="bg2"/>
                </a:solidFill>
                <a:ea typeface="Microsoft Sans Serif"/>
                <a:cs typeface="Microsoft Sans Serif"/>
              </a:rPr>
              <a:t>References</a:t>
            </a:r>
            <a:endParaRPr lang="en-GB" sz="2400">
              <a:solidFill>
                <a:schemeClr val="bg2"/>
              </a:solidFill>
            </a:endParaRPr>
          </a:p>
        </p:txBody>
      </p:sp>
      <p:cxnSp>
        <p:nvCxnSpPr>
          <p:cNvPr id="10" name="Straight Connector 9">
            <a:extLst>
              <a:ext uri="{FF2B5EF4-FFF2-40B4-BE49-F238E27FC236}">
                <a16:creationId xmlns:a16="http://schemas.microsoft.com/office/drawing/2014/main" id="{1C9FAC9E-6B13-4081-9FAF-E5AE936616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1675" y="0"/>
            <a:ext cx="76803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F431DE2A-44AE-26CE-8E60-3402A49F2353}"/>
              </a:ext>
            </a:extLst>
          </p:cNvPr>
          <p:cNvSpPr>
            <a:spLocks noGrp="1"/>
          </p:cNvSpPr>
          <p:nvPr>
            <p:ph idx="1"/>
          </p:nvPr>
        </p:nvSpPr>
        <p:spPr>
          <a:xfrm>
            <a:off x="4979988" y="338400"/>
            <a:ext cx="6769100" cy="6391013"/>
          </a:xfrm>
        </p:spPr>
        <p:txBody>
          <a:bodyPr vert="horz" lIns="0" tIns="0" rIns="0" bIns="0" rtlCol="0" anchor="t">
            <a:normAutofit/>
          </a:bodyPr>
          <a:lstStyle/>
          <a:p>
            <a:pPr marL="359410" indent="-359410">
              <a:lnSpc>
                <a:spcPct val="110000"/>
              </a:lnSpc>
            </a:pPr>
            <a:endParaRPr lang="en-GB" sz="1200">
              <a:solidFill>
                <a:schemeClr val="tx2"/>
              </a:solidFill>
              <a:latin typeface="Segoe UI"/>
              <a:ea typeface="Microsoft Sans Serif"/>
              <a:cs typeface="Segoe UI"/>
            </a:endParaRPr>
          </a:p>
          <a:p>
            <a:pPr marL="359410" indent="-359410">
              <a:lnSpc>
                <a:spcPct val="110000"/>
              </a:lnSpc>
            </a:pPr>
            <a:endParaRPr lang="en-GB" sz="1200">
              <a:solidFill>
                <a:schemeClr val="tx2"/>
              </a:solidFill>
              <a:latin typeface="Neue Haas Grotesk Text Pro"/>
              <a:ea typeface="Microsoft Sans Serif"/>
              <a:cs typeface="Segoe UI"/>
            </a:endParaRPr>
          </a:p>
          <a:p>
            <a:pPr marL="359410" indent="-359410">
              <a:lnSpc>
                <a:spcPct val="110000"/>
              </a:lnSpc>
            </a:pPr>
            <a:endParaRPr lang="en-GB" sz="1200">
              <a:solidFill>
                <a:schemeClr val="tx2"/>
              </a:solidFill>
              <a:latin typeface="Neue Haas Grotesk Text Pro"/>
              <a:ea typeface="Microsoft Sans Serif"/>
              <a:cs typeface="Segoe UI"/>
            </a:endParaRPr>
          </a:p>
          <a:p>
            <a:pPr marL="0" indent="0">
              <a:lnSpc>
                <a:spcPct val="110000"/>
              </a:lnSpc>
              <a:buNone/>
            </a:pPr>
            <a:endParaRPr lang="en-US" sz="1200">
              <a:solidFill>
                <a:schemeClr val="tx2"/>
              </a:solidFill>
              <a:latin typeface="Segoe UI"/>
              <a:ea typeface="Microsoft Sans Serif"/>
              <a:cs typeface="Segoe UI"/>
            </a:endParaRPr>
          </a:p>
          <a:p>
            <a:pPr marL="359410" indent="-359410">
              <a:lnSpc>
                <a:spcPct val="110000"/>
              </a:lnSpc>
            </a:pPr>
            <a:endParaRPr lang="en-GB" sz="1200">
              <a:solidFill>
                <a:schemeClr val="tx2"/>
              </a:solidFill>
              <a:latin typeface="Segoe UI"/>
              <a:ea typeface="Microsoft Sans Serif"/>
              <a:cs typeface="Segoe UI"/>
            </a:endParaRPr>
          </a:p>
          <a:p>
            <a:pPr marL="0" indent="0">
              <a:lnSpc>
                <a:spcPct val="110000"/>
              </a:lnSpc>
              <a:buNone/>
            </a:pPr>
            <a:endParaRPr lang="en-GB" sz="1200">
              <a:solidFill>
                <a:schemeClr val="tx2"/>
              </a:solidFill>
              <a:latin typeface="Segoe UI"/>
              <a:ea typeface="Microsoft Sans Serif"/>
              <a:cs typeface="Segoe UI"/>
            </a:endParaRPr>
          </a:p>
          <a:p>
            <a:pPr marL="359410" indent="-359410">
              <a:lnSpc>
                <a:spcPct val="110000"/>
              </a:lnSpc>
            </a:pPr>
            <a:endParaRPr lang="en-GB" sz="1200">
              <a:solidFill>
                <a:schemeClr val="tx2"/>
              </a:solidFill>
              <a:latin typeface="Neue Haas Grotesk Text Pro"/>
              <a:ea typeface="Microsoft Sans Serif"/>
              <a:cs typeface="Segoe UI"/>
            </a:endParaRPr>
          </a:p>
          <a:p>
            <a:pPr marL="359410" indent="-359410">
              <a:lnSpc>
                <a:spcPct val="110000"/>
              </a:lnSpc>
            </a:pPr>
            <a:endParaRPr lang="en-GB" sz="1200">
              <a:solidFill>
                <a:schemeClr val="tx2"/>
              </a:solidFill>
              <a:latin typeface="Neue Haas Grotesk Text Pro"/>
              <a:ea typeface="Microsoft Sans Serif"/>
              <a:cs typeface="Segoe UI"/>
            </a:endParaRPr>
          </a:p>
          <a:p>
            <a:pPr marL="359410" indent="-359410">
              <a:lnSpc>
                <a:spcPct val="110000"/>
              </a:lnSpc>
            </a:pPr>
            <a:endParaRPr lang="en-GB" sz="1200">
              <a:solidFill>
                <a:schemeClr val="tx2"/>
              </a:solidFill>
              <a:latin typeface="Segoe UI"/>
              <a:ea typeface="Microsoft Sans Serif"/>
              <a:cs typeface="Segoe UI"/>
            </a:endParaRPr>
          </a:p>
          <a:p>
            <a:pPr marL="359410" indent="-359410">
              <a:lnSpc>
                <a:spcPct val="110000"/>
              </a:lnSpc>
            </a:pPr>
            <a:endParaRPr lang="en-GB" sz="1200">
              <a:solidFill>
                <a:schemeClr val="tx2"/>
              </a:solidFill>
              <a:latin typeface="Segoe UI"/>
              <a:ea typeface="Microsoft Sans Serif"/>
              <a:cs typeface="Segoe UI"/>
            </a:endParaRPr>
          </a:p>
        </p:txBody>
      </p:sp>
      <p:sp>
        <p:nvSpPr>
          <p:cNvPr id="3" name="TextBox 2">
            <a:extLst>
              <a:ext uri="{FF2B5EF4-FFF2-40B4-BE49-F238E27FC236}">
                <a16:creationId xmlns:a16="http://schemas.microsoft.com/office/drawing/2014/main" id="{77A04019-4BAE-BD16-28B5-6956B3739307}"/>
              </a:ext>
            </a:extLst>
          </p:cNvPr>
          <p:cNvSpPr txBox="1"/>
          <p:nvPr/>
        </p:nvSpPr>
        <p:spPr>
          <a:xfrm>
            <a:off x="4655128" y="123537"/>
            <a:ext cx="7419108" cy="19066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10000"/>
              </a:lnSpc>
              <a:spcBef>
                <a:spcPts val="800"/>
              </a:spcBef>
              <a:buFont typeface="Calibri"/>
              <a:buChar char="-"/>
            </a:pPr>
            <a:r>
              <a:rPr lang="en-GB" sz="1200">
                <a:solidFill>
                  <a:schemeClr val="tx2"/>
                </a:solidFill>
                <a:latin typeface="Segoe UI"/>
                <a:cs typeface="Arial"/>
              </a:rPr>
              <a:t>Motorsport UK. (2023). </a:t>
            </a:r>
            <a:r>
              <a:rPr lang="en-GB" sz="1200" i="1">
                <a:solidFill>
                  <a:schemeClr val="tx2"/>
                </a:solidFill>
                <a:latin typeface="Segoe UI"/>
                <a:cs typeface="Arial"/>
              </a:rPr>
              <a:t>The Motorsport UK Yearbook 2023</a:t>
            </a:r>
            <a:r>
              <a:rPr lang="en-GB" sz="1200">
                <a:solidFill>
                  <a:schemeClr val="tx2"/>
                </a:solidFill>
                <a:latin typeface="Segoe UI"/>
                <a:cs typeface="Arial"/>
              </a:rPr>
              <a:t>. [Online]. Last Updated: 21/08/23. Available at: </a:t>
            </a:r>
            <a:r>
              <a:rPr lang="en-GB" sz="1200">
                <a:solidFill>
                  <a:schemeClr val="tx2"/>
                </a:solidFill>
                <a:latin typeface="Segoe UI"/>
                <a:cs typeface="Arial"/>
                <a:hlinkClick r:id="rId2">
                  <a:extLst>
                    <a:ext uri="{A12FA001-AC4F-418D-AE19-62706E023703}">
                      <ahyp:hlinkClr xmlns:ahyp="http://schemas.microsoft.com/office/drawing/2018/hyperlinkcolor" val="tx"/>
                    </a:ext>
                  </a:extLst>
                </a:hlinkClick>
              </a:rPr>
              <a:t>https://motorsportuk.s3.eu-west-2.amazonaws.com/wp-content/uploads/2023/01/23094226/Yearbook-2023-CO</a:t>
            </a:r>
            <a:r>
              <a:rPr lang="en-GB" sz="1200">
                <a:solidFill>
                  <a:schemeClr val="tx2"/>
                </a:solidFill>
                <a:latin typeface="Segoe UI"/>
                <a:cs typeface="Arial"/>
              </a:rPr>
              <a:t>. [Accessed 4/12/23].</a:t>
            </a:r>
            <a:endParaRPr lang="en-US" sz="1200">
              <a:solidFill>
                <a:schemeClr val="tx2"/>
              </a:solidFill>
              <a:latin typeface="Segoe UI"/>
              <a:cs typeface="Arial"/>
            </a:endParaRPr>
          </a:p>
          <a:p>
            <a:pPr marL="171450" indent="-171450">
              <a:lnSpc>
                <a:spcPct val="110000"/>
              </a:lnSpc>
              <a:spcBef>
                <a:spcPts val="800"/>
              </a:spcBef>
              <a:buFont typeface="Calibri"/>
              <a:buChar char="-"/>
            </a:pPr>
            <a:r>
              <a:rPr lang="en-GB" sz="1200">
                <a:solidFill>
                  <a:schemeClr val="tx2"/>
                </a:solidFill>
                <a:latin typeface="Segoe UI"/>
                <a:cs typeface="Arial"/>
              </a:rPr>
              <a:t>TECHOPS SEVCON. (2011). </a:t>
            </a:r>
            <a:r>
              <a:rPr lang="en-GB" sz="1200" i="1">
                <a:solidFill>
                  <a:schemeClr val="tx2"/>
                </a:solidFill>
                <a:latin typeface="Segoe UI"/>
                <a:cs typeface="Arial"/>
              </a:rPr>
              <a:t>Using DVT with Gen4 Systems.</a:t>
            </a:r>
            <a:r>
              <a:rPr lang="en-GB" sz="1200">
                <a:solidFill>
                  <a:schemeClr val="tx2"/>
                </a:solidFill>
                <a:latin typeface="Segoe UI"/>
                <a:cs typeface="Arial"/>
              </a:rPr>
              <a:t> [Online]. Available at: </a:t>
            </a:r>
            <a:r>
              <a:rPr lang="en-GB" sz="1200">
                <a:solidFill>
                  <a:srgbClr val="24393F"/>
                </a:solidFill>
                <a:latin typeface="Segoe UI"/>
                <a:cs typeface="Arial"/>
                <a:hlinkClick r:id="rId3">
                  <a:extLst>
                    <a:ext uri="{A12FA001-AC4F-418D-AE19-62706E023703}">
                      <ahyp:hlinkClr xmlns:ahyp="http://schemas.microsoft.com/office/drawing/2018/hyperlinkcolor" val="tx"/>
                    </a:ext>
                  </a:extLst>
                </a:hlinkClick>
              </a:rPr>
              <a:t>https://www.thunderstruck-ev.com/images/DVT%20Tutorial.pdf</a:t>
            </a:r>
            <a:r>
              <a:rPr lang="en-GB" sz="1200">
                <a:solidFill>
                  <a:schemeClr val="tx2"/>
                </a:solidFill>
                <a:latin typeface="Segoe UI"/>
                <a:cs typeface="Arial"/>
              </a:rPr>
              <a:t>. [Accessed 09/12/2023]</a:t>
            </a:r>
            <a:endParaRPr lang="en-US" sz="1200">
              <a:solidFill>
                <a:schemeClr val="tx2"/>
              </a:solidFill>
              <a:latin typeface="Segoe UI"/>
              <a:cs typeface="Arial"/>
            </a:endParaRPr>
          </a:p>
          <a:p>
            <a:pPr marL="171450" indent="-171450">
              <a:lnSpc>
                <a:spcPct val="110000"/>
              </a:lnSpc>
              <a:spcBef>
                <a:spcPts val="800"/>
              </a:spcBef>
              <a:buFont typeface="Calibri"/>
              <a:buChar char="-"/>
            </a:pPr>
            <a:r>
              <a:rPr lang="en-GB" sz="1200">
                <a:solidFill>
                  <a:schemeClr val="tx2"/>
                </a:solidFill>
                <a:latin typeface="Segoe UI"/>
                <a:cs typeface="Arial"/>
              </a:rPr>
              <a:t>750</a:t>
            </a:r>
            <a:r>
              <a:rPr lang="en-GB" sz="1200">
                <a:solidFill>
                  <a:srgbClr val="24393F"/>
                </a:solidFill>
                <a:latin typeface="Segoe UI"/>
                <a:cs typeface="Arial"/>
              </a:rPr>
              <a:t> Motor Club. (2023). </a:t>
            </a:r>
            <a:r>
              <a:rPr lang="en-GB" sz="1200" i="1">
                <a:solidFill>
                  <a:srgbClr val="24393F"/>
                </a:solidFill>
                <a:latin typeface="Segoe UI"/>
                <a:cs typeface="Arial"/>
              </a:rPr>
              <a:t>Sporting &amp; Technical Regulations 2023</a:t>
            </a:r>
            <a:r>
              <a:rPr lang="en-GB" sz="1200">
                <a:solidFill>
                  <a:srgbClr val="24393F"/>
                </a:solidFill>
                <a:latin typeface="Segoe UI"/>
                <a:cs typeface="Arial"/>
              </a:rPr>
              <a:t>. [Online]. Issue Date: 07/02/2023. Available at: </a:t>
            </a:r>
            <a:r>
              <a:rPr lang="en-GB" sz="1200" u="sng">
                <a:solidFill>
                  <a:srgbClr val="24393F"/>
                </a:solidFill>
                <a:latin typeface="Segoe UI"/>
                <a:cs typeface="Arial"/>
                <a:hlinkClick r:id="rId4">
                  <a:extLst>
                    <a:ext uri="{A12FA001-AC4F-418D-AE19-62706E023703}">
                      <ahyp:hlinkClr xmlns:ahyp="http://schemas.microsoft.com/office/drawing/2018/hyperlinkcolor" val="tx"/>
                    </a:ext>
                  </a:extLst>
                </a:hlinkClick>
              </a:rPr>
              <a:t>https://750mc.co.uk/ugc-1/1/1/0/2023_final_regs_-_750_formula.pdf</a:t>
            </a:r>
            <a:r>
              <a:rPr lang="en-GB" sz="1200">
                <a:solidFill>
                  <a:srgbClr val="24393F"/>
                </a:solidFill>
                <a:latin typeface="Segoe UI"/>
                <a:cs typeface="Arial"/>
              </a:rPr>
              <a:t>. [Accessed 4/12/23].</a:t>
            </a:r>
            <a:r>
              <a:rPr lang="en-US" sz="1200">
                <a:solidFill>
                  <a:srgbClr val="24393F"/>
                </a:solidFill>
                <a:latin typeface="Segoe UI"/>
                <a:cs typeface="Arial"/>
              </a:rPr>
              <a:t>​</a:t>
            </a:r>
          </a:p>
        </p:txBody>
      </p:sp>
    </p:spTree>
    <p:extLst>
      <p:ext uri="{BB962C8B-B14F-4D97-AF65-F5344CB8AC3E}">
        <p14:creationId xmlns:p14="http://schemas.microsoft.com/office/powerpoint/2010/main" val="2541859967"/>
      </p:ext>
    </p:extLst>
  </p:cSld>
  <p:clrMapOvr>
    <a:masterClrMapping/>
  </p:clrMapOvr>
</p:sld>
</file>

<file path=ppt/theme/theme1.xml><?xml version="1.0" encoding="utf-8"?>
<a:theme xmlns:a="http://schemas.openxmlformats.org/drawingml/2006/main" name="Lines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f9494159a1de39afd575edda18c3220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4f1c086c297450cbb6e1ad38c009dd4c"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SearchProperties"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CAA435-89BF-4305-BA7B-03399208335E}">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ED675D9-6D79-47B5-914A-86CB00C082F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89D31907-4C4B-40C8-9C76-EF196D5A05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LinesVTI</vt:lpstr>
      <vt:lpstr>Electric Powered Formula 750</vt:lpstr>
      <vt:lpstr>Overview - Driveline/EV</vt:lpstr>
      <vt:lpstr>Gantt Chart</vt:lpstr>
      <vt:lpstr>Owen Roberts</vt:lpstr>
      <vt:lpstr>SEVCON Gen 4 Size 10 Motor Controller</vt:lpstr>
      <vt:lpstr>Vehicle Performance Configuration</vt:lpstr>
      <vt:lpstr>Data logging of controller/motor performance</vt:lpstr>
      <vt:lpstr>PowerPoint Presentation</vt:lpstr>
      <vt:lpstr>PowerPoint Presentation</vt:lpstr>
      <vt:lpstr>Future Objectives</vt:lpstr>
      <vt:lpstr>Peter Grima</vt:lpstr>
      <vt:lpstr>Types of BMS</vt:lpstr>
      <vt:lpstr>Ideal BMS</vt:lpstr>
      <vt:lpstr>Moving Forward </vt:lpstr>
      <vt:lpstr>Daniel Hannis</vt:lpstr>
      <vt:lpstr>Regulations</vt:lpstr>
      <vt:lpstr>Next Steps</vt:lpstr>
      <vt:lpstr>Rhys Tremelling</vt:lpstr>
      <vt:lpstr>Throttle Mount</vt:lpstr>
      <vt:lpstr>Safety Wiring Harness</vt:lpstr>
      <vt:lpstr>PowerPoint Presentation</vt:lpstr>
      <vt:lpstr>Ross Burnside Mobile Charging</vt:lpstr>
      <vt:lpstr>Ross Burnside Mobile Charging</vt:lpstr>
      <vt:lpstr>Ross Burnside Mobile Charging</vt:lpstr>
      <vt:lpstr>Ross Burnside Mobile Charging</vt:lpstr>
      <vt:lpstr>Ross Burnside Mobile Charging    Further Research/Design will include:  - Mk3 Mobile Charging Trolley based around the design of a trailer frame.  - Battery Pack Fascia Plate design and development to accommodate the in-built Jaguar Cooling System layout already in the pack, alongside more research on this system itself.  - Battery Energy Control Module research, establishing the required program/method of controlling a stable and/or safe battery fast-discharge whilst connected to the vehicle.  - Further development/design finalisation of the battery-specific cooling system, exploring more efficient system layouts and working temperature control.</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Powered Formula 750</dc:title>
  <dc:creator>Oliver Moss (2204624)</dc:creator>
  <cp:revision>34</cp:revision>
  <dcterms:created xsi:type="dcterms:W3CDTF">2023-11-06T12:36:55Z</dcterms:created>
  <dcterms:modified xsi:type="dcterms:W3CDTF">2023-12-12T06:48:22Z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