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sldIdLst>
    <p:sldId id="256" r:id="rId2"/>
    <p:sldId id="319" r:id="rId3"/>
    <p:sldId id="320" r:id="rId4"/>
    <p:sldId id="321" r:id="rId5"/>
    <p:sldId id="322" r:id="rId6"/>
    <p:sldId id="323" r:id="rId7"/>
    <p:sldId id="337" r:id="rId8"/>
    <p:sldId id="324" r:id="rId9"/>
    <p:sldId id="325" r:id="rId10"/>
    <p:sldId id="326" r:id="rId11"/>
    <p:sldId id="327" r:id="rId12"/>
    <p:sldId id="328" r:id="rId13"/>
    <p:sldId id="329" r:id="rId14"/>
    <p:sldId id="332" r:id="rId15"/>
    <p:sldId id="333" r:id="rId16"/>
    <p:sldId id="335" r:id="rId17"/>
    <p:sldId id="336" r:id="rId18"/>
    <p:sldId id="334" r:id="rId19"/>
    <p:sldId id="310" r:id="rId20"/>
    <p:sldId id="311" r:id="rId21"/>
    <p:sldId id="312" r:id="rId22"/>
    <p:sldId id="339" r:id="rId23"/>
    <p:sldId id="316" r:id="rId24"/>
    <p:sldId id="313" r:id="rId25"/>
    <p:sldId id="338" r:id="rId26"/>
    <p:sldId id="314" r:id="rId27"/>
    <p:sldId id="315" r:id="rId28"/>
    <p:sldId id="317" r:id="rId29"/>
    <p:sldId id="318"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1692" autoAdjust="0"/>
  </p:normalViewPr>
  <p:slideViewPr>
    <p:cSldViewPr snapToGrid="0">
      <p:cViewPr varScale="1">
        <p:scale>
          <a:sx n="70" d="100"/>
          <a:sy n="70" d="100"/>
        </p:scale>
        <p:origin x="2094" y="6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50F2F0-2E97-4B29-BDF2-3DFA66BB0C6B}" type="datetimeFigureOut">
              <a:rPr lang="en-GB" smtClean="0"/>
              <a:t>28/06/2021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D10551-CAFF-4CFA-AD3F-8FD228291A76}" type="slidenum">
              <a:rPr lang="en-GB" smtClean="0"/>
              <a:t>‹#›</a:t>
            </a:fld>
            <a:endParaRPr lang="en-GB"/>
          </a:p>
        </p:txBody>
      </p:sp>
    </p:spTree>
    <p:extLst>
      <p:ext uri="{BB962C8B-B14F-4D97-AF65-F5344CB8AC3E}">
        <p14:creationId xmlns:p14="http://schemas.microsoft.com/office/powerpoint/2010/main" val="24970582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395D20E-6AF1-422B-B4DA-E8AC52E1AD3D}" type="datetimeFigureOut">
              <a:rPr lang="en-GB" smtClean="0"/>
              <a:t>28/06/2021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2822865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95D20E-6AF1-422B-B4DA-E8AC52E1AD3D}" type="datetimeFigureOut">
              <a:rPr lang="en-GB" smtClean="0"/>
              <a:t>28/06/2021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20237533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95D20E-6AF1-422B-B4DA-E8AC52E1AD3D}" type="datetimeFigureOut">
              <a:rPr lang="en-GB" smtClean="0"/>
              <a:t>28/06/2021</a:t>
            </a:fld>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3174962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395D20E-6AF1-422B-B4DA-E8AC52E1AD3D}" type="datetimeFigureOut">
              <a:rPr lang="en-GB" smtClean="0"/>
              <a:t>28/06/2021</a:t>
            </a:fld>
            <a:endParaRPr lang="en-GB"/>
          </a:p>
        </p:txBody>
      </p:sp>
      <p:sp>
        <p:nvSpPr>
          <p:cNvPr id="7" name="Slide Number Placeholder 6"/>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9901249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395D20E-6AF1-422B-B4DA-E8AC52E1AD3D}" type="datetimeFigureOut">
              <a:rPr lang="en-GB" smtClean="0"/>
              <a:t>28/06/2021</a:t>
            </a:fld>
            <a:endParaRPr lang="en-GB"/>
          </a:p>
        </p:txBody>
      </p:sp>
      <p:sp>
        <p:nvSpPr>
          <p:cNvPr id="9" name="Slide Number Placeholder 8"/>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1209177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395D20E-6AF1-422B-B4DA-E8AC52E1AD3D}" type="datetimeFigureOut">
              <a:rPr lang="en-GB" smtClean="0"/>
              <a:t>28/06/2021</a:t>
            </a:fld>
            <a:endParaRPr lang="en-GB"/>
          </a:p>
        </p:txBody>
      </p:sp>
      <p:sp>
        <p:nvSpPr>
          <p:cNvPr id="5" name="Slide Number Placeholder 4"/>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3119802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95D20E-6AF1-422B-B4DA-E8AC52E1AD3D}" type="datetimeFigureOut">
              <a:rPr lang="en-GB" smtClean="0"/>
              <a:t>28/06/2021</a:t>
            </a:fld>
            <a:endParaRPr lang="en-GB"/>
          </a:p>
        </p:txBody>
      </p:sp>
      <p:sp>
        <p:nvSpPr>
          <p:cNvPr id="4" name="Slide Number Placeholder 3"/>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115739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95D20E-6AF1-422B-B4DA-E8AC52E1AD3D}" type="datetimeFigureOut">
              <a:rPr lang="en-GB" smtClean="0"/>
              <a:t>28/06/2021</a:t>
            </a:fld>
            <a:endParaRPr lang="en-GB"/>
          </a:p>
        </p:txBody>
      </p:sp>
      <p:sp>
        <p:nvSpPr>
          <p:cNvPr id="7" name="Slide Number Placeholder 6"/>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8715005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95D20E-6AF1-422B-B4DA-E8AC52E1AD3D}" type="datetimeFigureOut">
              <a:rPr lang="en-GB" smtClean="0"/>
              <a:t>28/06/2021</a:t>
            </a:fld>
            <a:endParaRPr lang="en-GB"/>
          </a:p>
        </p:txBody>
      </p:sp>
      <p:sp>
        <p:nvSpPr>
          <p:cNvPr id="7" name="Slide Number Placeholder 6"/>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7849598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95D20E-6AF1-422B-B4DA-E8AC52E1AD3D}" type="datetimeFigureOut">
              <a:rPr lang="en-GB" smtClean="0"/>
              <a:t>28/06/2021</a:t>
            </a:fld>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17762823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95D20E-6AF1-422B-B4DA-E8AC52E1AD3D}" type="datetimeFigureOut">
              <a:rPr lang="en-GB" smtClean="0"/>
              <a:t>28/06/2021</a:t>
            </a:fld>
            <a:endParaRPr lang="en-GB"/>
          </a:p>
        </p:txBody>
      </p:sp>
      <p:sp>
        <p:nvSpPr>
          <p:cNvPr id="6" name="Slide Number Placeholder 5"/>
          <p:cNvSpPr>
            <a:spLocks noGrp="1"/>
          </p:cNvSpPr>
          <p:nvPr>
            <p:ph type="sldNum" sz="quarter" idx="12"/>
          </p:nvPr>
        </p:nvSpPr>
        <p:spPr/>
        <p:txBody>
          <a:bodyPr/>
          <a:lstStyle/>
          <a:p>
            <a:fld id="{8A9A483C-3FEE-4830-8420-7306F76163A5}" type="slidenum">
              <a:rPr lang="en-GB" smtClean="0"/>
              <a:t>‹#›</a:t>
            </a:fld>
            <a:endParaRPr lang="en-GB"/>
          </a:p>
        </p:txBody>
      </p:sp>
    </p:spTree>
    <p:extLst>
      <p:ext uri="{BB962C8B-B14F-4D97-AF65-F5344CB8AC3E}">
        <p14:creationId xmlns:p14="http://schemas.microsoft.com/office/powerpoint/2010/main" val="25596004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395D20E-6AF1-422B-B4DA-E8AC52E1AD3D}" type="datetimeFigureOut">
              <a:rPr lang="en-GB" smtClean="0"/>
              <a:t>28/06/2021</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8A9A483C-3FEE-4830-8420-7306F76163A5}" type="slidenum">
              <a:rPr lang="en-GB" smtClean="0"/>
              <a:t>‹#›</a:t>
            </a:fld>
            <a:endParaRPr lang="en-GB"/>
          </a:p>
        </p:txBody>
      </p:sp>
    </p:spTree>
    <p:extLst>
      <p:ext uri="{BB962C8B-B14F-4D97-AF65-F5344CB8AC3E}">
        <p14:creationId xmlns:p14="http://schemas.microsoft.com/office/powerpoint/2010/main" val="40005375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cipd.co.uk/podcasts/rethinking-staff-induction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92318-096E-4D30-BB24-00EBC8C6A650}"/>
              </a:ext>
            </a:extLst>
          </p:cNvPr>
          <p:cNvSpPr>
            <a:spLocks noGrp="1"/>
          </p:cNvSpPr>
          <p:nvPr>
            <p:ph type="ctrTitle"/>
          </p:nvPr>
        </p:nvSpPr>
        <p:spPr/>
        <p:txBody>
          <a:bodyPr/>
          <a:lstStyle/>
          <a:p>
            <a:r>
              <a:rPr lang="en-GB" dirty="0"/>
              <a:t>Contributing to Improving Organisational Performance</a:t>
            </a:r>
          </a:p>
        </p:txBody>
      </p:sp>
      <p:sp>
        <p:nvSpPr>
          <p:cNvPr id="3" name="Subtitle 2">
            <a:extLst>
              <a:ext uri="{FF2B5EF4-FFF2-40B4-BE49-F238E27FC236}">
                <a16:creationId xmlns:a16="http://schemas.microsoft.com/office/drawing/2014/main" id="{D18E6B03-DBAB-4175-BD61-11AC149A1CF8}"/>
              </a:ext>
            </a:extLst>
          </p:cNvPr>
          <p:cNvSpPr>
            <a:spLocks noGrp="1"/>
          </p:cNvSpPr>
          <p:nvPr>
            <p:ph type="subTitle" idx="1"/>
          </p:nvPr>
        </p:nvSpPr>
        <p:spPr/>
        <p:txBody>
          <a:bodyPr/>
          <a:lstStyle/>
          <a:p>
            <a:r>
              <a:rPr lang="en-GB" dirty="0"/>
              <a:t>5AIOP</a:t>
            </a:r>
          </a:p>
        </p:txBody>
      </p:sp>
    </p:spTree>
    <p:extLst>
      <p:ext uri="{BB962C8B-B14F-4D97-AF65-F5344CB8AC3E}">
        <p14:creationId xmlns:p14="http://schemas.microsoft.com/office/powerpoint/2010/main" val="30085566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Schedule for Today</a:t>
            </a:r>
          </a:p>
        </p:txBody>
      </p:sp>
      <p:sp>
        <p:nvSpPr>
          <p:cNvPr id="3" name="Content Placeholder 2"/>
          <p:cNvSpPr>
            <a:spLocks noGrp="1"/>
          </p:cNvSpPr>
          <p:nvPr>
            <p:ph idx="1"/>
          </p:nvPr>
        </p:nvSpPr>
        <p:spPr/>
        <p:txBody>
          <a:bodyPr>
            <a:normAutofit/>
          </a:bodyPr>
          <a:lstStyle/>
          <a:p>
            <a:r>
              <a:rPr lang="en-GB" dirty="0"/>
              <a:t>9:30 – Portfolio guidance/learning plan</a:t>
            </a:r>
          </a:p>
          <a:p>
            <a:r>
              <a:rPr lang="en-GB" dirty="0"/>
              <a:t>10am – Writing reflections/personal statements</a:t>
            </a:r>
          </a:p>
          <a:p>
            <a:r>
              <a:rPr lang="en-GB" dirty="0"/>
              <a:t>10:15 – Reviewing PM in your organisation – activity</a:t>
            </a:r>
          </a:p>
          <a:p>
            <a:r>
              <a:rPr lang="en-GB" dirty="0"/>
              <a:t>11:00 – Break</a:t>
            </a:r>
          </a:p>
          <a:p>
            <a:r>
              <a:rPr lang="en-GB" dirty="0"/>
              <a:t>11:15 – Focus on Induction</a:t>
            </a:r>
          </a:p>
          <a:p>
            <a:r>
              <a:rPr lang="en-GB" dirty="0"/>
              <a:t>12:00 - Close</a:t>
            </a:r>
          </a:p>
        </p:txBody>
      </p:sp>
    </p:spTree>
    <p:extLst>
      <p:ext uri="{BB962C8B-B14F-4D97-AF65-F5344CB8AC3E}">
        <p14:creationId xmlns:p14="http://schemas.microsoft.com/office/powerpoint/2010/main" val="16936531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BE541-CC82-4E45-9A25-139C599DE60D}"/>
              </a:ext>
            </a:extLst>
          </p:cNvPr>
          <p:cNvSpPr>
            <a:spLocks noGrp="1"/>
          </p:cNvSpPr>
          <p:nvPr>
            <p:ph type="ctrTitle"/>
          </p:nvPr>
        </p:nvSpPr>
        <p:spPr/>
        <p:txBody>
          <a:bodyPr/>
          <a:lstStyle/>
          <a:p>
            <a:r>
              <a:rPr lang="en-GB" dirty="0"/>
              <a:t>Port-folio Guidance</a:t>
            </a:r>
          </a:p>
        </p:txBody>
      </p:sp>
      <p:sp>
        <p:nvSpPr>
          <p:cNvPr id="3" name="Subtitle 2">
            <a:extLst>
              <a:ext uri="{FF2B5EF4-FFF2-40B4-BE49-F238E27FC236}">
                <a16:creationId xmlns:a16="http://schemas.microsoft.com/office/drawing/2014/main" id="{EC7B5C90-D40E-4E28-9BA4-8D0F30F0EFDB}"/>
              </a:ext>
            </a:extLst>
          </p:cNvPr>
          <p:cNvSpPr>
            <a:spLocks noGrp="1"/>
          </p:cNvSpPr>
          <p:nvPr>
            <p:ph type="subTitle" idx="1"/>
          </p:nvPr>
        </p:nvSpPr>
        <p:spPr/>
        <p:txBody>
          <a:bodyPr/>
          <a:lstStyle/>
          <a:p>
            <a:r>
              <a:rPr lang="en-GB" dirty="0"/>
              <a:t>5AIOP – Contributing to Improving Organisational Performance</a:t>
            </a:r>
          </a:p>
        </p:txBody>
      </p:sp>
    </p:spTree>
    <p:extLst>
      <p:ext uri="{BB962C8B-B14F-4D97-AF65-F5344CB8AC3E}">
        <p14:creationId xmlns:p14="http://schemas.microsoft.com/office/powerpoint/2010/main" val="27738045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F2F33-15BB-4C59-B0CF-13B3F4E78A3C}"/>
              </a:ext>
            </a:extLst>
          </p:cNvPr>
          <p:cNvSpPr>
            <a:spLocks noGrp="1"/>
          </p:cNvSpPr>
          <p:nvPr>
            <p:ph type="title"/>
          </p:nvPr>
        </p:nvSpPr>
        <p:spPr/>
        <p:txBody>
          <a:bodyPr/>
          <a:lstStyle/>
          <a:p>
            <a:r>
              <a:rPr lang="en-GB" dirty="0"/>
              <a:t>Requirements</a:t>
            </a:r>
          </a:p>
        </p:txBody>
      </p:sp>
      <p:sp>
        <p:nvSpPr>
          <p:cNvPr id="3" name="Content Placeholder 2">
            <a:extLst>
              <a:ext uri="{FF2B5EF4-FFF2-40B4-BE49-F238E27FC236}">
                <a16:creationId xmlns:a16="http://schemas.microsoft.com/office/drawing/2014/main" id="{E9B1C2DE-02A4-4380-AE9A-D0D6B4454512}"/>
              </a:ext>
            </a:extLst>
          </p:cNvPr>
          <p:cNvSpPr>
            <a:spLocks noGrp="1"/>
          </p:cNvSpPr>
          <p:nvPr>
            <p:ph idx="1"/>
          </p:nvPr>
        </p:nvSpPr>
        <p:spPr/>
        <p:txBody>
          <a:bodyPr>
            <a:normAutofit fontScale="85000" lnSpcReduction="10000"/>
          </a:bodyPr>
          <a:lstStyle/>
          <a:p>
            <a:pPr lvl="0"/>
            <a:r>
              <a:rPr lang="en-GB" dirty="0"/>
              <a:t>Learners should provide a portfolio (electronic) of evidence, with some basic referencing to show how evidence meets the criteria. </a:t>
            </a:r>
          </a:p>
          <a:p>
            <a:pPr lvl="0"/>
            <a:r>
              <a:rPr lang="en-GB" dirty="0"/>
              <a:t>Evidence should primarily be from work activities undertaken by the learner (i.e. work products) although this may be supplemented by other types of evidence, such as: observation, witness testimony, explanatory personal report, professional discussion (with an assessor), question and answer.  </a:t>
            </a:r>
          </a:p>
          <a:p>
            <a:pPr lvl="0"/>
            <a:r>
              <a:rPr lang="en-GB" dirty="0"/>
              <a:t>Evidence provided for assessment should reflect, or clearly equate to, that stated in the evidence requirements (ER) sections.</a:t>
            </a:r>
          </a:p>
          <a:p>
            <a:endParaRPr lang="en-GB" dirty="0"/>
          </a:p>
        </p:txBody>
      </p:sp>
    </p:spTree>
    <p:extLst>
      <p:ext uri="{BB962C8B-B14F-4D97-AF65-F5344CB8AC3E}">
        <p14:creationId xmlns:p14="http://schemas.microsoft.com/office/powerpoint/2010/main" val="22691972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970C2-3E7E-45E4-8066-164161BED935}"/>
              </a:ext>
            </a:extLst>
          </p:cNvPr>
          <p:cNvSpPr>
            <a:spLocks noGrp="1"/>
          </p:cNvSpPr>
          <p:nvPr>
            <p:ph type="title"/>
          </p:nvPr>
        </p:nvSpPr>
        <p:spPr/>
        <p:txBody>
          <a:bodyPr/>
          <a:lstStyle/>
          <a:p>
            <a:r>
              <a:rPr lang="en-GB" dirty="0"/>
              <a:t>Structure</a:t>
            </a:r>
          </a:p>
        </p:txBody>
      </p:sp>
      <p:sp>
        <p:nvSpPr>
          <p:cNvPr id="3" name="Content Placeholder 2">
            <a:extLst>
              <a:ext uri="{FF2B5EF4-FFF2-40B4-BE49-F238E27FC236}">
                <a16:creationId xmlns:a16="http://schemas.microsoft.com/office/drawing/2014/main" id="{BD655FC5-A405-4D1F-AE67-DEF57A405E5E}"/>
              </a:ext>
            </a:extLst>
          </p:cNvPr>
          <p:cNvSpPr>
            <a:spLocks noGrp="1"/>
          </p:cNvSpPr>
          <p:nvPr>
            <p:ph idx="1"/>
          </p:nvPr>
        </p:nvSpPr>
        <p:spPr/>
        <p:txBody>
          <a:bodyPr>
            <a:normAutofit fontScale="85000" lnSpcReduction="20000"/>
          </a:bodyPr>
          <a:lstStyle/>
          <a:p>
            <a:r>
              <a:rPr lang="en-GB" dirty="0"/>
              <a:t>Title page</a:t>
            </a:r>
          </a:p>
          <a:p>
            <a:r>
              <a:rPr lang="en-GB" dirty="0"/>
              <a:t>Contents page</a:t>
            </a:r>
          </a:p>
          <a:p>
            <a:r>
              <a:rPr lang="en-GB" dirty="0"/>
              <a:t>Evidence Matrix – listing evidence for each Assessment Criteria</a:t>
            </a:r>
          </a:p>
          <a:p>
            <a:r>
              <a:rPr lang="en-GB" dirty="0"/>
              <a:t>Personal Statement for LO1 including reference list</a:t>
            </a:r>
          </a:p>
          <a:p>
            <a:r>
              <a:rPr lang="en-GB" dirty="0"/>
              <a:t>Evidence</a:t>
            </a:r>
          </a:p>
          <a:p>
            <a:r>
              <a:rPr lang="en-GB" dirty="0"/>
              <a:t>Personal Statement for LO2 including reference list</a:t>
            </a:r>
          </a:p>
          <a:p>
            <a:r>
              <a:rPr lang="en-GB" dirty="0"/>
              <a:t>Evidence</a:t>
            </a:r>
          </a:p>
          <a:p>
            <a:r>
              <a:rPr lang="en-GB" dirty="0"/>
              <a:t>Personal Statement for LO3 including reference list</a:t>
            </a:r>
          </a:p>
          <a:p>
            <a:r>
              <a:rPr lang="en-GB" dirty="0"/>
              <a:t>Evidence</a:t>
            </a:r>
          </a:p>
        </p:txBody>
      </p:sp>
    </p:spTree>
    <p:extLst>
      <p:ext uri="{BB962C8B-B14F-4D97-AF65-F5344CB8AC3E}">
        <p14:creationId xmlns:p14="http://schemas.microsoft.com/office/powerpoint/2010/main" val="14459353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25C28-428C-4E53-AA11-4F35D6DC2B62}"/>
              </a:ext>
            </a:extLst>
          </p:cNvPr>
          <p:cNvSpPr>
            <a:spLocks noGrp="1"/>
          </p:cNvSpPr>
          <p:nvPr>
            <p:ph type="title"/>
          </p:nvPr>
        </p:nvSpPr>
        <p:spPr/>
        <p:txBody>
          <a:bodyPr/>
          <a:lstStyle/>
          <a:p>
            <a:r>
              <a:rPr lang="en-GB" dirty="0"/>
              <a:t>Personal Statements</a:t>
            </a:r>
          </a:p>
        </p:txBody>
      </p:sp>
      <p:sp>
        <p:nvSpPr>
          <p:cNvPr id="3" name="Content Placeholder 2">
            <a:extLst>
              <a:ext uri="{FF2B5EF4-FFF2-40B4-BE49-F238E27FC236}">
                <a16:creationId xmlns:a16="http://schemas.microsoft.com/office/drawing/2014/main" id="{56C20D72-6AFF-4CDB-9A4E-DC2FBB965DF9}"/>
              </a:ext>
            </a:extLst>
          </p:cNvPr>
          <p:cNvSpPr>
            <a:spLocks noGrp="1"/>
          </p:cNvSpPr>
          <p:nvPr>
            <p:ph idx="1"/>
          </p:nvPr>
        </p:nvSpPr>
        <p:spPr/>
        <p:txBody>
          <a:bodyPr/>
          <a:lstStyle/>
          <a:p>
            <a:r>
              <a:rPr lang="en-GB" dirty="0"/>
              <a:t>Approximately 750-1000 words each</a:t>
            </a:r>
          </a:p>
          <a:p>
            <a:r>
              <a:rPr lang="en-GB" dirty="0"/>
              <a:t>Use references to support your points (refer to theory, models, research)</a:t>
            </a:r>
          </a:p>
          <a:p>
            <a:r>
              <a:rPr lang="en-GB" dirty="0"/>
              <a:t>Be clear on how you meet the criteria – use the learning outcomes and criteria as headings</a:t>
            </a:r>
          </a:p>
          <a:p>
            <a:r>
              <a:rPr lang="en-GB" dirty="0"/>
              <a:t>Refer to your evidence (number each piece of evidence)</a:t>
            </a:r>
          </a:p>
        </p:txBody>
      </p:sp>
    </p:spTree>
    <p:extLst>
      <p:ext uri="{BB962C8B-B14F-4D97-AF65-F5344CB8AC3E}">
        <p14:creationId xmlns:p14="http://schemas.microsoft.com/office/powerpoint/2010/main" val="15222521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8BC82-7573-42FA-A094-F87DAF3D3BF4}"/>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9D1FAB24-78E2-47BC-8ECE-01E1CACAFD25}"/>
              </a:ext>
            </a:extLst>
          </p:cNvPr>
          <p:cNvSpPr>
            <a:spLocks noGrp="1"/>
          </p:cNvSpPr>
          <p:nvPr>
            <p:ph idx="1"/>
          </p:nvPr>
        </p:nvSpPr>
        <p:spPr/>
        <p:txBody>
          <a:bodyPr>
            <a:normAutofit lnSpcReduction="10000"/>
          </a:bodyPr>
          <a:lstStyle/>
          <a:p>
            <a:r>
              <a:rPr lang="en-GB" sz="3200" dirty="0"/>
              <a:t>LO1 - Be able to provide information on performance management activities within an organisation.</a:t>
            </a:r>
          </a:p>
          <a:p>
            <a:r>
              <a:rPr lang="en-GB" sz="3200" dirty="0"/>
              <a:t>LO2 - Be able to support line managers to deliver performance management activities within the organisation.</a:t>
            </a:r>
          </a:p>
          <a:p>
            <a:r>
              <a:rPr lang="en-GB" sz="3200" dirty="0"/>
              <a:t>LO3 - Be able to assess the impact of performance management activities on organisational performance and make recommendations for enhancement.</a:t>
            </a:r>
            <a:endParaRPr lang="en-GB" dirty="0"/>
          </a:p>
        </p:txBody>
      </p:sp>
    </p:spTree>
    <p:extLst>
      <p:ext uri="{BB962C8B-B14F-4D97-AF65-F5344CB8AC3E}">
        <p14:creationId xmlns:p14="http://schemas.microsoft.com/office/powerpoint/2010/main" val="5658176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6E81F-1FF7-4F04-9BCD-D1F1BB26136A}"/>
              </a:ext>
            </a:extLst>
          </p:cNvPr>
          <p:cNvSpPr>
            <a:spLocks noGrp="1"/>
          </p:cNvSpPr>
          <p:nvPr>
            <p:ph type="title"/>
          </p:nvPr>
        </p:nvSpPr>
        <p:spPr/>
        <p:txBody>
          <a:bodyPr>
            <a:normAutofit/>
          </a:bodyPr>
          <a:lstStyle/>
          <a:p>
            <a:r>
              <a:rPr lang="en-GB" sz="2800" b="1" dirty="0"/>
              <a:t>LO1 - Be able to provide information on performance management activities within an organisation.</a:t>
            </a:r>
            <a:endParaRPr lang="en-GB" sz="2800" dirty="0"/>
          </a:p>
        </p:txBody>
      </p:sp>
      <p:sp>
        <p:nvSpPr>
          <p:cNvPr id="3" name="Content Placeholder 2">
            <a:extLst>
              <a:ext uri="{FF2B5EF4-FFF2-40B4-BE49-F238E27FC236}">
                <a16:creationId xmlns:a16="http://schemas.microsoft.com/office/drawing/2014/main" id="{8ADE73D8-E1C1-4363-82CB-A4507A3BABD7}"/>
              </a:ext>
            </a:extLst>
          </p:cNvPr>
          <p:cNvSpPr>
            <a:spLocks noGrp="1"/>
          </p:cNvSpPr>
          <p:nvPr>
            <p:ph idx="1"/>
          </p:nvPr>
        </p:nvSpPr>
        <p:spPr/>
        <p:txBody>
          <a:bodyPr>
            <a:normAutofit fontScale="77500" lnSpcReduction="20000"/>
          </a:bodyPr>
          <a:lstStyle/>
          <a:p>
            <a:r>
              <a:rPr lang="en-GB" dirty="0"/>
              <a:t>Demonstrate a full understanding of your own organisation’s policies and procedures, relating to performance management activities (e.g. setting performance objectives and indicators, monitoring performance, measuring and assessing performance, addressing poor performance, encouraging high performance, staff performance review process, individual development planning) and an awareness of external sources of relevant information.  </a:t>
            </a:r>
          </a:p>
          <a:p>
            <a:r>
              <a:rPr lang="en-GB" dirty="0"/>
              <a:t>Demonstrate how you use your knowledge and understanding to provide accurate information (e.g. written guidance notes, ad-hoc communications, written responses to employee queries, oral information presented at meetings or training/induction events) to employees. </a:t>
            </a:r>
          </a:p>
        </p:txBody>
      </p:sp>
    </p:spTree>
    <p:extLst>
      <p:ext uri="{BB962C8B-B14F-4D97-AF65-F5344CB8AC3E}">
        <p14:creationId xmlns:p14="http://schemas.microsoft.com/office/powerpoint/2010/main" val="13021859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7A955-64E4-4F92-9FCA-FD7B3F94AFD7}"/>
              </a:ext>
            </a:extLst>
          </p:cNvPr>
          <p:cNvSpPr>
            <a:spLocks noGrp="1"/>
          </p:cNvSpPr>
          <p:nvPr>
            <p:ph type="title"/>
          </p:nvPr>
        </p:nvSpPr>
        <p:spPr/>
        <p:txBody>
          <a:bodyPr/>
          <a:lstStyle/>
          <a:p>
            <a:r>
              <a:rPr lang="en-GB" dirty="0"/>
              <a:t>Evidence for LO1</a:t>
            </a:r>
          </a:p>
        </p:txBody>
      </p:sp>
      <p:sp>
        <p:nvSpPr>
          <p:cNvPr id="3" name="Content Placeholder 2">
            <a:extLst>
              <a:ext uri="{FF2B5EF4-FFF2-40B4-BE49-F238E27FC236}">
                <a16:creationId xmlns:a16="http://schemas.microsoft.com/office/drawing/2014/main" id="{2E56067D-C26D-4B64-AEC5-D190B050C792}"/>
              </a:ext>
            </a:extLst>
          </p:cNvPr>
          <p:cNvSpPr>
            <a:spLocks noGrp="1"/>
          </p:cNvSpPr>
          <p:nvPr>
            <p:ph idx="1"/>
          </p:nvPr>
        </p:nvSpPr>
        <p:spPr/>
        <p:txBody>
          <a:bodyPr>
            <a:normAutofit fontScale="77500" lnSpcReduction="20000"/>
          </a:bodyPr>
          <a:lstStyle/>
          <a:p>
            <a:pPr lvl="0"/>
            <a:r>
              <a:rPr lang="en-GB" dirty="0"/>
              <a:t>Explanation of organisation’s policies &amp; procedures, and roles and responsibilities of those involved in them.</a:t>
            </a:r>
          </a:p>
          <a:p>
            <a:pPr lvl="0"/>
            <a:r>
              <a:rPr lang="en-GB" dirty="0"/>
              <a:t>Explanation of external information sources including legislative information (</a:t>
            </a:r>
            <a:r>
              <a:rPr lang="en-GB" dirty="0" err="1"/>
              <a:t>eg</a:t>
            </a:r>
            <a:r>
              <a:rPr lang="en-GB" dirty="0"/>
              <a:t> national performance standards/targets, also general information such as ACAS code, Equality Act, relating to aspects of performance management from recruitment to managing under performance). </a:t>
            </a:r>
          </a:p>
          <a:p>
            <a:pPr lvl="0"/>
            <a:r>
              <a:rPr lang="en-GB" dirty="0"/>
              <a:t>Copy of appraisal document, overview of policy, balanced scorecard. Don’t include very long documents – summarise them. </a:t>
            </a:r>
          </a:p>
          <a:p>
            <a:r>
              <a:rPr lang="en-GB" dirty="0"/>
              <a:t>Materials from providing timely and accurate advice/information to colleagues – emails, witness testimonies, reports. </a:t>
            </a:r>
          </a:p>
        </p:txBody>
      </p:sp>
    </p:spTree>
    <p:extLst>
      <p:ext uri="{BB962C8B-B14F-4D97-AF65-F5344CB8AC3E}">
        <p14:creationId xmlns:p14="http://schemas.microsoft.com/office/powerpoint/2010/main" val="32616509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CF374-0B94-46F4-848E-43AE64E1BC45}"/>
              </a:ext>
            </a:extLst>
          </p:cNvPr>
          <p:cNvSpPr>
            <a:spLocks noGrp="1"/>
          </p:cNvSpPr>
          <p:nvPr>
            <p:ph type="title"/>
          </p:nvPr>
        </p:nvSpPr>
        <p:spPr/>
        <p:txBody>
          <a:bodyPr>
            <a:normAutofit/>
          </a:bodyPr>
          <a:lstStyle/>
          <a:p>
            <a:r>
              <a:rPr lang="en-GB" sz="2800" b="1" dirty="0"/>
              <a:t>LO2 - Be able to support line managers to deliver performance management activities within the organisation.</a:t>
            </a:r>
            <a:endParaRPr lang="en-GB" sz="2800" dirty="0"/>
          </a:p>
        </p:txBody>
      </p:sp>
      <p:sp>
        <p:nvSpPr>
          <p:cNvPr id="3" name="Content Placeholder 2">
            <a:extLst>
              <a:ext uri="{FF2B5EF4-FFF2-40B4-BE49-F238E27FC236}">
                <a16:creationId xmlns:a16="http://schemas.microsoft.com/office/drawing/2014/main" id="{504A9EFE-CDD8-417D-93D6-B84B46B0FE30}"/>
              </a:ext>
            </a:extLst>
          </p:cNvPr>
          <p:cNvSpPr>
            <a:spLocks noGrp="1"/>
          </p:cNvSpPr>
          <p:nvPr>
            <p:ph idx="1"/>
          </p:nvPr>
        </p:nvSpPr>
        <p:spPr/>
        <p:txBody>
          <a:bodyPr>
            <a:normAutofit fontScale="77500" lnSpcReduction="20000"/>
          </a:bodyPr>
          <a:lstStyle/>
          <a:p>
            <a:r>
              <a:rPr lang="en-GB" dirty="0"/>
              <a:t>Analyse (using methods such as: examination of existing TNA information, examination of performance management outcomes, direct consultation with managers or employees) the types of support needed by line managers, in your own organisation, in relation to performance management activities (see list above).   Demonstrate how you provide support (e.g. specific advice, coaching, guidance or training) aimed at developing line manager capabilities in performance management activities.  </a:t>
            </a:r>
          </a:p>
          <a:p>
            <a:r>
              <a:rPr lang="en-GB" dirty="0"/>
              <a:t>Demonstrate how you provide direct assistance (e.g. systems development, documentation, administrative support, co-delivery, co-ordination of activities, collation and analysis of outcomes) to managers in the delivery of staff performance and development reviews.</a:t>
            </a:r>
          </a:p>
        </p:txBody>
      </p:sp>
    </p:spTree>
    <p:extLst>
      <p:ext uri="{BB962C8B-B14F-4D97-AF65-F5344CB8AC3E}">
        <p14:creationId xmlns:p14="http://schemas.microsoft.com/office/powerpoint/2010/main" val="12101328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FB483-839A-46BC-A02F-4653862B0D8A}"/>
              </a:ext>
            </a:extLst>
          </p:cNvPr>
          <p:cNvSpPr>
            <a:spLocks noGrp="1"/>
          </p:cNvSpPr>
          <p:nvPr>
            <p:ph type="title"/>
          </p:nvPr>
        </p:nvSpPr>
        <p:spPr/>
        <p:txBody>
          <a:bodyPr/>
          <a:lstStyle/>
          <a:p>
            <a:r>
              <a:rPr lang="en-GB" dirty="0"/>
              <a:t>Evidence for LO2</a:t>
            </a:r>
          </a:p>
        </p:txBody>
      </p:sp>
      <p:sp>
        <p:nvSpPr>
          <p:cNvPr id="3" name="Content Placeholder 2">
            <a:extLst>
              <a:ext uri="{FF2B5EF4-FFF2-40B4-BE49-F238E27FC236}">
                <a16:creationId xmlns:a16="http://schemas.microsoft.com/office/drawing/2014/main" id="{60B82A47-4A4A-4A2B-8365-CEE05CAFC63C}"/>
              </a:ext>
            </a:extLst>
          </p:cNvPr>
          <p:cNvSpPr>
            <a:spLocks noGrp="1"/>
          </p:cNvSpPr>
          <p:nvPr>
            <p:ph idx="1"/>
          </p:nvPr>
        </p:nvSpPr>
        <p:spPr>
          <a:xfrm>
            <a:off x="609600" y="1535185"/>
            <a:ext cx="10972800" cy="3982048"/>
          </a:xfrm>
        </p:spPr>
        <p:txBody>
          <a:bodyPr>
            <a:normAutofit lnSpcReduction="10000"/>
          </a:bodyPr>
          <a:lstStyle/>
          <a:p>
            <a:pPr lvl="0"/>
            <a:r>
              <a:rPr lang="en-GB" dirty="0"/>
              <a:t>Explanation of the types of support required</a:t>
            </a:r>
          </a:p>
          <a:p>
            <a:pPr lvl="0"/>
            <a:r>
              <a:rPr lang="en-GB" dirty="0"/>
              <a:t>Materials from supporting managers’ capability in performance management activities.</a:t>
            </a:r>
          </a:p>
          <a:p>
            <a:pPr lvl="0"/>
            <a:r>
              <a:rPr lang="en-GB" dirty="0"/>
              <a:t>Notes/materials from working in conjunction with managers in the provision of performance and development reviews.</a:t>
            </a:r>
          </a:p>
          <a:p>
            <a:r>
              <a:rPr lang="en-GB" dirty="0"/>
              <a:t>Confirmation from manager(s) that your support was effective and met requirements.</a:t>
            </a:r>
          </a:p>
        </p:txBody>
      </p:sp>
    </p:spTree>
    <p:extLst>
      <p:ext uri="{BB962C8B-B14F-4D97-AF65-F5344CB8AC3E}">
        <p14:creationId xmlns:p14="http://schemas.microsoft.com/office/powerpoint/2010/main" val="32471048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9EDD2-C789-4A7B-B742-5BC1A02A0819}"/>
              </a:ext>
            </a:extLst>
          </p:cNvPr>
          <p:cNvSpPr>
            <a:spLocks noGrp="1"/>
          </p:cNvSpPr>
          <p:nvPr>
            <p:ph type="title"/>
          </p:nvPr>
        </p:nvSpPr>
        <p:spPr/>
        <p:txBody>
          <a:bodyPr>
            <a:noAutofit/>
          </a:bodyPr>
          <a:lstStyle/>
          <a:p>
            <a:r>
              <a:rPr lang="en-GB" sz="2400" b="1" dirty="0"/>
              <a:t>LO3 - Be able to assess the impact of performance management activities on organisational performance and make recommendations for enhancement.</a:t>
            </a:r>
            <a:endParaRPr lang="en-GB" sz="2400" dirty="0"/>
          </a:p>
        </p:txBody>
      </p:sp>
      <p:sp>
        <p:nvSpPr>
          <p:cNvPr id="3" name="Content Placeholder 2">
            <a:extLst>
              <a:ext uri="{FF2B5EF4-FFF2-40B4-BE49-F238E27FC236}">
                <a16:creationId xmlns:a16="http://schemas.microsoft.com/office/drawing/2014/main" id="{45DE035B-8187-4850-A08C-C252132FEB68}"/>
              </a:ext>
            </a:extLst>
          </p:cNvPr>
          <p:cNvSpPr>
            <a:spLocks noGrp="1"/>
          </p:cNvSpPr>
          <p:nvPr>
            <p:ph idx="1"/>
          </p:nvPr>
        </p:nvSpPr>
        <p:spPr/>
        <p:txBody>
          <a:bodyPr>
            <a:normAutofit fontScale="92500" lnSpcReduction="10000"/>
          </a:bodyPr>
          <a:lstStyle/>
          <a:p>
            <a:r>
              <a:rPr lang="en-GB" dirty="0"/>
              <a:t>Undertake an evaluation (using methods such as: the examination of organisational information, analysis of performance outcomes, direct consultation with managers and employees) of the organisation’s approach to performance management and the extent to which this supports high performance working and sustained organisational performance.</a:t>
            </a:r>
          </a:p>
          <a:p>
            <a:r>
              <a:rPr lang="en-GB" dirty="0"/>
              <a:t>Make recommendations for how performance management processes in the organisation could be developed.</a:t>
            </a:r>
          </a:p>
        </p:txBody>
      </p:sp>
    </p:spTree>
    <p:extLst>
      <p:ext uri="{BB962C8B-B14F-4D97-AF65-F5344CB8AC3E}">
        <p14:creationId xmlns:p14="http://schemas.microsoft.com/office/powerpoint/2010/main" val="1266365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33BA1-3225-48EE-BDFC-C2722ED9A19F}"/>
              </a:ext>
            </a:extLst>
          </p:cNvPr>
          <p:cNvSpPr>
            <a:spLocks noGrp="1"/>
          </p:cNvSpPr>
          <p:nvPr>
            <p:ph type="title"/>
          </p:nvPr>
        </p:nvSpPr>
        <p:spPr/>
        <p:txBody>
          <a:bodyPr/>
          <a:lstStyle/>
          <a:p>
            <a:r>
              <a:rPr lang="en-GB" dirty="0"/>
              <a:t>Evidence for LO3</a:t>
            </a:r>
          </a:p>
        </p:txBody>
      </p:sp>
      <p:sp>
        <p:nvSpPr>
          <p:cNvPr id="3" name="Content Placeholder 2">
            <a:extLst>
              <a:ext uri="{FF2B5EF4-FFF2-40B4-BE49-F238E27FC236}">
                <a16:creationId xmlns:a16="http://schemas.microsoft.com/office/drawing/2014/main" id="{BAA3AC6E-231E-47CD-B068-86346CB549BD}"/>
              </a:ext>
            </a:extLst>
          </p:cNvPr>
          <p:cNvSpPr>
            <a:spLocks noGrp="1"/>
          </p:cNvSpPr>
          <p:nvPr>
            <p:ph idx="1"/>
          </p:nvPr>
        </p:nvSpPr>
        <p:spPr/>
        <p:txBody>
          <a:bodyPr>
            <a:normAutofit fontScale="85000" lnSpcReduction="10000"/>
          </a:bodyPr>
          <a:lstStyle/>
          <a:p>
            <a:pPr marL="0" lvl="0" indent="0">
              <a:buNone/>
            </a:pPr>
            <a:r>
              <a:rPr lang="en-GB" dirty="0"/>
              <a:t>Written evaluation with supporting materials (evidence of your analysis).</a:t>
            </a:r>
          </a:p>
          <a:p>
            <a:pPr lvl="0"/>
            <a:r>
              <a:rPr lang="en-GB" dirty="0"/>
              <a:t>Evaluate approach including employee performance and development reviews</a:t>
            </a:r>
          </a:p>
          <a:p>
            <a:pPr lvl="0"/>
            <a:r>
              <a:rPr lang="en-GB" dirty="0"/>
              <a:t>Assess extent to which performance management processes support High Performance Working and contribute to sustained organisational performance</a:t>
            </a:r>
          </a:p>
          <a:p>
            <a:r>
              <a:rPr lang="en-GB" dirty="0"/>
              <a:t>Written recommendations to enhance the impact of performance management processes on organisational performance.</a:t>
            </a:r>
          </a:p>
        </p:txBody>
      </p:sp>
    </p:spTree>
    <p:extLst>
      <p:ext uri="{BB962C8B-B14F-4D97-AF65-F5344CB8AC3E}">
        <p14:creationId xmlns:p14="http://schemas.microsoft.com/office/powerpoint/2010/main" val="5423938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(Self-reflection)</a:t>
            </a:r>
          </a:p>
        </p:txBody>
      </p:sp>
      <p:sp>
        <p:nvSpPr>
          <p:cNvPr id="3" name="Content Placeholder 2"/>
          <p:cNvSpPr>
            <a:spLocks noGrp="1"/>
          </p:cNvSpPr>
          <p:nvPr>
            <p:ph idx="1"/>
          </p:nvPr>
        </p:nvSpPr>
        <p:spPr/>
        <p:txBody>
          <a:bodyPr>
            <a:normAutofit fontScale="92500" lnSpcReduction="20000"/>
          </a:bodyPr>
          <a:lstStyle/>
          <a:p>
            <a:pPr marL="0" indent="0">
              <a:buNone/>
            </a:pPr>
            <a:r>
              <a:rPr lang="en-GB" i="1" dirty="0"/>
              <a:t>Following the description of a scenario:</a:t>
            </a:r>
          </a:p>
          <a:p>
            <a:pPr marL="0" indent="0">
              <a:buNone/>
            </a:pPr>
            <a:r>
              <a:rPr lang="en-GB" i="1" dirty="0"/>
              <a:t>‘Whilst my preference is communicating face to face and adopting a more personal approach (a method endorsed by CIPD’s recent research, Harnessing the Power of Employee Communication, [CIPD, 2017]), I have learnt that I need to explore more two-way and multi-directional communications (CIPD, 2017), and becoming more confident and proficient in using faster paced means of communication will address this. I will set up a meeting with ICT for one-to-one training on using Skype and video and audio conferencing.’</a:t>
            </a:r>
          </a:p>
          <a:p>
            <a:endParaRPr lang="en-GB" dirty="0"/>
          </a:p>
        </p:txBody>
      </p:sp>
    </p:spTree>
    <p:extLst>
      <p:ext uri="{BB962C8B-B14F-4D97-AF65-F5344CB8AC3E}">
        <p14:creationId xmlns:p14="http://schemas.microsoft.com/office/powerpoint/2010/main" val="26996777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(Observing)</a:t>
            </a:r>
          </a:p>
        </p:txBody>
      </p:sp>
      <p:sp>
        <p:nvSpPr>
          <p:cNvPr id="3" name="Content Placeholder 2"/>
          <p:cNvSpPr>
            <a:spLocks noGrp="1"/>
          </p:cNvSpPr>
          <p:nvPr>
            <p:ph idx="1"/>
          </p:nvPr>
        </p:nvSpPr>
        <p:spPr/>
        <p:txBody>
          <a:bodyPr>
            <a:normAutofit fontScale="92500" lnSpcReduction="20000"/>
          </a:bodyPr>
          <a:lstStyle/>
          <a:p>
            <a:r>
              <a:rPr lang="en-GB" dirty="0"/>
              <a:t>‘The manager mentioned that the suspension had been 2 weeks long and that a hearing had been arranged as quickly as possible. This is in line with ACAS guidance (ACAS, 2019) that states that suspensions should be brief. A brief suspension ensured that the employee had not had to wait longer than necessary which may have caused them additional stress, and that events were fairly fresh in everyone’s minds. In future I will encourage managers to conduct their investigations as quickly as possible for everyone’s benefit.’</a:t>
            </a:r>
          </a:p>
        </p:txBody>
      </p:sp>
    </p:spTree>
    <p:extLst>
      <p:ext uri="{BB962C8B-B14F-4D97-AF65-F5344CB8AC3E}">
        <p14:creationId xmlns:p14="http://schemas.microsoft.com/office/powerpoint/2010/main" val="35454280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A1DED-13F1-49AB-804A-0499316FA8FD}"/>
              </a:ext>
            </a:extLst>
          </p:cNvPr>
          <p:cNvSpPr>
            <a:spLocks noGrp="1"/>
          </p:cNvSpPr>
          <p:nvPr>
            <p:ph type="title"/>
          </p:nvPr>
        </p:nvSpPr>
        <p:spPr/>
        <p:txBody>
          <a:bodyPr/>
          <a:lstStyle/>
          <a:p>
            <a:r>
              <a:rPr lang="en-GB" dirty="0"/>
              <a:t>PM as a process</a:t>
            </a:r>
          </a:p>
        </p:txBody>
      </p:sp>
      <p:sp>
        <p:nvSpPr>
          <p:cNvPr id="3" name="Content Placeholder 2">
            <a:extLst>
              <a:ext uri="{FF2B5EF4-FFF2-40B4-BE49-F238E27FC236}">
                <a16:creationId xmlns:a16="http://schemas.microsoft.com/office/drawing/2014/main" id="{FF3153A7-5B21-41BD-8EB3-9E765C7CDB7C}"/>
              </a:ext>
            </a:extLst>
          </p:cNvPr>
          <p:cNvSpPr>
            <a:spLocks noGrp="1"/>
          </p:cNvSpPr>
          <p:nvPr>
            <p:ph idx="1"/>
          </p:nvPr>
        </p:nvSpPr>
        <p:spPr/>
        <p:txBody>
          <a:bodyPr/>
          <a:lstStyle/>
          <a:p>
            <a:r>
              <a:rPr lang="en-GB" dirty="0"/>
              <a:t>PM can be viewed as a process by looking at the employee lifecycle and the activities which could contribute to improved performance at each stage. The advantage of this approach is that it can provide guidance to organisations on which activities to introduce and when. </a:t>
            </a:r>
          </a:p>
        </p:txBody>
      </p:sp>
    </p:spTree>
    <p:extLst>
      <p:ext uri="{BB962C8B-B14F-4D97-AF65-F5344CB8AC3E}">
        <p14:creationId xmlns:p14="http://schemas.microsoft.com/office/powerpoint/2010/main" val="42305037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EAE8E-66BF-4858-8081-61ED4D5F5E2A}"/>
              </a:ext>
            </a:extLst>
          </p:cNvPr>
          <p:cNvSpPr>
            <a:spLocks noGrp="1"/>
          </p:cNvSpPr>
          <p:nvPr>
            <p:ph type="title"/>
          </p:nvPr>
        </p:nvSpPr>
        <p:spPr>
          <a:xfrm>
            <a:off x="609600" y="274638"/>
            <a:ext cx="10972800" cy="480371"/>
          </a:xfrm>
        </p:spPr>
        <p:txBody>
          <a:bodyPr>
            <a:normAutofit fontScale="90000"/>
          </a:bodyPr>
          <a:lstStyle/>
          <a:p>
            <a:r>
              <a:rPr lang="en-GB" dirty="0"/>
              <a:t>Questions to consider (Rees and French, 2016)</a:t>
            </a:r>
          </a:p>
        </p:txBody>
      </p:sp>
      <p:sp>
        <p:nvSpPr>
          <p:cNvPr id="3" name="Content Placeholder 2">
            <a:extLst>
              <a:ext uri="{FF2B5EF4-FFF2-40B4-BE49-F238E27FC236}">
                <a16:creationId xmlns:a16="http://schemas.microsoft.com/office/drawing/2014/main" id="{3665028B-4980-4D62-AC66-49A1E9F8EEFE}"/>
              </a:ext>
            </a:extLst>
          </p:cNvPr>
          <p:cNvSpPr>
            <a:spLocks noGrp="1"/>
          </p:cNvSpPr>
          <p:nvPr>
            <p:ph idx="1"/>
          </p:nvPr>
        </p:nvSpPr>
        <p:spPr>
          <a:xfrm>
            <a:off x="609600" y="964734"/>
            <a:ext cx="10972800" cy="4731391"/>
          </a:xfrm>
        </p:spPr>
        <p:txBody>
          <a:bodyPr>
            <a:normAutofit fontScale="85000" lnSpcReduction="20000"/>
          </a:bodyPr>
          <a:lstStyle/>
          <a:p>
            <a:r>
              <a:rPr lang="en-GB" dirty="0"/>
              <a:t>Recruitment and selection – do we give enough information out to allow for self-selection? Are we making sure new recruits have similar values (and are likely to be more committed)? Are we testing for potential?</a:t>
            </a:r>
          </a:p>
          <a:p>
            <a:r>
              <a:rPr lang="en-GB" dirty="0"/>
              <a:t>Induction – do we have a robust induction process that makes performance standards and expectations explicit?</a:t>
            </a:r>
          </a:p>
          <a:p>
            <a:r>
              <a:rPr lang="en-GB" dirty="0"/>
              <a:t>Probationary periods – are managers actively managing performance at this stage?</a:t>
            </a:r>
          </a:p>
          <a:p>
            <a:r>
              <a:rPr lang="en-GB" dirty="0"/>
              <a:t>Reviewing performance – do managers recognise the value of constant feedback? Positive reinforcement? Acknowledging when employees meet (not just exceed) standards?</a:t>
            </a:r>
          </a:p>
          <a:p>
            <a:r>
              <a:rPr lang="en-GB" dirty="0"/>
              <a:t>Managing poor performance early – do we train our managers on how to intervene early to correct poor performance?</a:t>
            </a:r>
          </a:p>
          <a:p>
            <a:endParaRPr lang="en-GB" dirty="0"/>
          </a:p>
          <a:p>
            <a:endParaRPr lang="en-GB" dirty="0"/>
          </a:p>
        </p:txBody>
      </p:sp>
    </p:spTree>
    <p:extLst>
      <p:ext uri="{BB962C8B-B14F-4D97-AF65-F5344CB8AC3E}">
        <p14:creationId xmlns:p14="http://schemas.microsoft.com/office/powerpoint/2010/main" val="4061883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C8E33-FE1B-46F4-8754-2901E2074E67}"/>
              </a:ext>
            </a:extLst>
          </p:cNvPr>
          <p:cNvSpPr>
            <a:spLocks noGrp="1"/>
          </p:cNvSpPr>
          <p:nvPr>
            <p:ph type="title"/>
          </p:nvPr>
        </p:nvSpPr>
        <p:spPr/>
        <p:txBody>
          <a:bodyPr/>
          <a:lstStyle/>
          <a:p>
            <a:r>
              <a:rPr lang="en-GB" dirty="0"/>
              <a:t>Activity – Reviewing PM (20 minutes)</a:t>
            </a:r>
          </a:p>
        </p:txBody>
      </p:sp>
      <p:sp>
        <p:nvSpPr>
          <p:cNvPr id="3" name="Content Placeholder 2">
            <a:extLst>
              <a:ext uri="{FF2B5EF4-FFF2-40B4-BE49-F238E27FC236}">
                <a16:creationId xmlns:a16="http://schemas.microsoft.com/office/drawing/2014/main" id="{2CAF5514-AF23-4D38-BDFE-848B9D6B4FBA}"/>
              </a:ext>
            </a:extLst>
          </p:cNvPr>
          <p:cNvSpPr>
            <a:spLocks noGrp="1"/>
          </p:cNvSpPr>
          <p:nvPr>
            <p:ph idx="1"/>
          </p:nvPr>
        </p:nvSpPr>
        <p:spPr/>
        <p:txBody>
          <a:bodyPr/>
          <a:lstStyle/>
          <a:p>
            <a:pPr marL="0" indent="0">
              <a:buNone/>
            </a:pPr>
            <a:r>
              <a:rPr lang="en-GB" dirty="0"/>
              <a:t>Think about an organisation with which you are familiar. Using Table 12.1 as a guide, consider what evidence there is that it has a clear PM process in place. What evidence is there that it has been implemented in an effective manner?</a:t>
            </a:r>
          </a:p>
          <a:p>
            <a:pPr marL="0" indent="0">
              <a:buNone/>
            </a:pPr>
            <a:endParaRPr lang="en-GB" dirty="0"/>
          </a:p>
          <a:p>
            <a:pPr marL="0" indent="0">
              <a:buNone/>
            </a:pPr>
            <a:r>
              <a:rPr lang="en-GB" dirty="0"/>
              <a:t>Consider how robust the process is. PM must be embedded in the day to day activities of a business. </a:t>
            </a:r>
          </a:p>
          <a:p>
            <a:endParaRPr lang="en-GB" dirty="0"/>
          </a:p>
        </p:txBody>
      </p:sp>
    </p:spTree>
    <p:extLst>
      <p:ext uri="{BB962C8B-B14F-4D97-AF65-F5344CB8AC3E}">
        <p14:creationId xmlns:p14="http://schemas.microsoft.com/office/powerpoint/2010/main" val="30819203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Induction</a:t>
            </a:r>
          </a:p>
        </p:txBody>
      </p:sp>
      <p:sp>
        <p:nvSpPr>
          <p:cNvPr id="3" name="Content Placeholder 2"/>
          <p:cNvSpPr>
            <a:spLocks noGrp="1"/>
          </p:cNvSpPr>
          <p:nvPr>
            <p:ph idx="1"/>
          </p:nvPr>
        </p:nvSpPr>
        <p:spPr/>
        <p:txBody>
          <a:bodyPr>
            <a:normAutofit lnSpcReduction="10000"/>
          </a:bodyPr>
          <a:lstStyle/>
          <a:p>
            <a:r>
              <a:rPr lang="en-GB" dirty="0"/>
              <a:t>Final stage of recruitment and selection process/start of performance management process</a:t>
            </a:r>
          </a:p>
          <a:p>
            <a:r>
              <a:rPr lang="en-GB" dirty="0"/>
              <a:t>Terms – onboarding, orientation (course), socialisation (way in which new starters build up relationships/find roles for themselves)</a:t>
            </a:r>
          </a:p>
          <a:p>
            <a:r>
              <a:rPr lang="en-GB" dirty="0"/>
              <a:t>Definition – the whole process whereby new employees adjust or acclimatise to their new jobs or working environments (Taylor, 2014)</a:t>
            </a:r>
          </a:p>
        </p:txBody>
      </p:sp>
    </p:spTree>
    <p:extLst>
      <p:ext uri="{BB962C8B-B14F-4D97-AF65-F5344CB8AC3E}">
        <p14:creationId xmlns:p14="http://schemas.microsoft.com/office/powerpoint/2010/main" val="40545616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2204864"/>
            <a:ext cx="8229600" cy="1143000"/>
          </a:xfrm>
        </p:spPr>
        <p:txBody>
          <a:bodyPr>
            <a:normAutofit fontScale="90000"/>
          </a:bodyPr>
          <a:lstStyle/>
          <a:p>
            <a:r>
              <a:rPr lang="en-GB" dirty="0"/>
              <a:t>It makes good business sense to invest time and money in an appropriate induction for new starters. Why?</a:t>
            </a:r>
          </a:p>
        </p:txBody>
      </p:sp>
    </p:spTree>
    <p:extLst>
      <p:ext uri="{BB962C8B-B14F-4D97-AF65-F5344CB8AC3E}">
        <p14:creationId xmlns:p14="http://schemas.microsoft.com/office/powerpoint/2010/main" val="14139297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Induction is critical because it:</a:t>
            </a:r>
          </a:p>
        </p:txBody>
      </p:sp>
      <p:sp>
        <p:nvSpPr>
          <p:cNvPr id="3" name="Content Placeholder 2"/>
          <p:cNvSpPr>
            <a:spLocks noGrp="1"/>
          </p:cNvSpPr>
          <p:nvPr>
            <p:ph idx="1"/>
          </p:nvPr>
        </p:nvSpPr>
        <p:spPr/>
        <p:txBody>
          <a:bodyPr>
            <a:normAutofit fontScale="77500" lnSpcReduction="20000"/>
          </a:bodyPr>
          <a:lstStyle/>
          <a:p>
            <a:r>
              <a:rPr lang="en-GB" dirty="0"/>
              <a:t>‘improves the person-job fit, reducing turnover and absenteeism, and increasing employee commitment and job satisfaction’ (Taylor, 2014)</a:t>
            </a:r>
            <a:endParaRPr lang="en-GB" baseline="30000" dirty="0"/>
          </a:p>
          <a:p>
            <a:r>
              <a:rPr lang="en-GB" dirty="0"/>
              <a:t>helps employees become productive in a reasonable timescale</a:t>
            </a:r>
          </a:p>
          <a:p>
            <a:r>
              <a:rPr lang="en-GB" dirty="0"/>
              <a:t>avoids ‘induction crisis’ when employees feel over-whelmed, and resign</a:t>
            </a:r>
          </a:p>
          <a:p>
            <a:r>
              <a:rPr lang="en-GB" dirty="0"/>
              <a:t>is an opportunity to ensure the organisation’s culture and values are assimilated by the employee</a:t>
            </a:r>
          </a:p>
          <a:p>
            <a:r>
              <a:rPr lang="en-GB" dirty="0"/>
              <a:t>helps employees settle in and feel comfortable socially</a:t>
            </a:r>
          </a:p>
          <a:p>
            <a:r>
              <a:rPr lang="en-GB" dirty="0"/>
              <a:t>allows the organisation to establish the psychological contract</a:t>
            </a:r>
          </a:p>
          <a:p>
            <a:r>
              <a:rPr lang="en-GB" dirty="0"/>
              <a:t>raises awareness of policies and procedure and sets standards of behaviour upfront, thus preventing undesirable behaviour (less disciplinary hearings)</a:t>
            </a:r>
          </a:p>
          <a:p>
            <a:endParaRPr lang="en-GB" dirty="0"/>
          </a:p>
        </p:txBody>
      </p:sp>
    </p:spTree>
    <p:extLst>
      <p:ext uri="{BB962C8B-B14F-4D97-AF65-F5344CB8AC3E}">
        <p14:creationId xmlns:p14="http://schemas.microsoft.com/office/powerpoint/2010/main" val="42785792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98113-57AA-40E4-9C75-B3A4586288B0}"/>
              </a:ext>
            </a:extLst>
          </p:cNvPr>
          <p:cNvSpPr>
            <a:spLocks noGrp="1"/>
          </p:cNvSpPr>
          <p:nvPr>
            <p:ph type="title"/>
          </p:nvPr>
        </p:nvSpPr>
        <p:spPr>
          <a:xfrm>
            <a:off x="796120" y="4425412"/>
            <a:ext cx="10972800" cy="1143000"/>
          </a:xfrm>
        </p:spPr>
        <p:txBody>
          <a:bodyPr>
            <a:normAutofit/>
          </a:bodyPr>
          <a:lstStyle/>
          <a:p>
            <a:pPr algn="r"/>
            <a:r>
              <a:rPr lang="en-GB" sz="2800" dirty="0"/>
              <a:t>Faragher, 2020 </a:t>
            </a:r>
          </a:p>
        </p:txBody>
      </p:sp>
      <p:sp>
        <p:nvSpPr>
          <p:cNvPr id="3" name="Content Placeholder 2">
            <a:extLst>
              <a:ext uri="{FF2B5EF4-FFF2-40B4-BE49-F238E27FC236}">
                <a16:creationId xmlns:a16="http://schemas.microsoft.com/office/drawing/2014/main" id="{CC5FD56B-7F6B-4BC9-8450-6A89ED9AB4D9}"/>
              </a:ext>
            </a:extLst>
          </p:cNvPr>
          <p:cNvSpPr>
            <a:spLocks noGrp="1"/>
          </p:cNvSpPr>
          <p:nvPr>
            <p:ph idx="1"/>
          </p:nvPr>
        </p:nvSpPr>
        <p:spPr>
          <a:xfrm>
            <a:off x="609600" y="508380"/>
            <a:ext cx="10972800" cy="3917032"/>
          </a:xfrm>
        </p:spPr>
        <p:txBody>
          <a:bodyPr>
            <a:normAutofit lnSpcReduction="10000"/>
          </a:bodyPr>
          <a:lstStyle/>
          <a:p>
            <a:pPr marL="0" indent="0">
              <a:buNone/>
            </a:pPr>
            <a:r>
              <a:rPr lang="en-GB" b="0" i="0" dirty="0">
                <a:solidFill>
                  <a:srgbClr val="313131"/>
                </a:solidFill>
                <a:effectLst/>
                <a:latin typeface="Oxygen"/>
              </a:rPr>
              <a:t>“There are a number of ways you can lose a new employee – technology doesn’t work, they don’t know what’s expected, they don’t feel part of the team, receive no feedback,” says Chris Rowlands, director of HR recruitment company Network HR. “Or perhaps they’re given no idea of career progression, too much work or they’re micro-managed. If this happens in the first couple of months, even in a difficult employment market you’re unlikely to keep them.”</a:t>
            </a:r>
            <a:endParaRPr lang="en-GB" dirty="0"/>
          </a:p>
        </p:txBody>
      </p:sp>
    </p:spTree>
    <p:extLst>
      <p:ext uri="{BB962C8B-B14F-4D97-AF65-F5344CB8AC3E}">
        <p14:creationId xmlns:p14="http://schemas.microsoft.com/office/powerpoint/2010/main" val="8568836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Poor Induction </a:t>
            </a:r>
          </a:p>
        </p:txBody>
      </p:sp>
      <p:sp>
        <p:nvSpPr>
          <p:cNvPr id="3" name="Content Placeholder 2"/>
          <p:cNvSpPr>
            <a:spLocks noGrp="1"/>
          </p:cNvSpPr>
          <p:nvPr>
            <p:ph idx="1"/>
          </p:nvPr>
        </p:nvSpPr>
        <p:spPr/>
        <p:txBody>
          <a:bodyPr>
            <a:normAutofit lnSpcReduction="10000"/>
          </a:bodyPr>
          <a:lstStyle/>
          <a:p>
            <a:r>
              <a:rPr lang="en-GB" dirty="0"/>
              <a:t>Ineffective employees</a:t>
            </a:r>
          </a:p>
          <a:p>
            <a:r>
              <a:rPr lang="en-GB" dirty="0"/>
              <a:t>Poor integration into the team</a:t>
            </a:r>
          </a:p>
          <a:p>
            <a:r>
              <a:rPr lang="en-GB" dirty="0"/>
              <a:t>Lack of confidence</a:t>
            </a:r>
          </a:p>
          <a:p>
            <a:r>
              <a:rPr lang="en-GB" dirty="0"/>
              <a:t>Demotivation</a:t>
            </a:r>
          </a:p>
          <a:p>
            <a:r>
              <a:rPr lang="en-GB" dirty="0"/>
              <a:t>Damage to employer branding (reputation)</a:t>
            </a:r>
          </a:p>
          <a:p>
            <a:r>
              <a:rPr lang="en-GB" dirty="0"/>
              <a:t>Early leavers and associated costs of additional recruitment and selection</a:t>
            </a:r>
          </a:p>
        </p:txBody>
      </p:sp>
    </p:spTree>
    <p:extLst>
      <p:ext uri="{BB962C8B-B14F-4D97-AF65-F5344CB8AC3E}">
        <p14:creationId xmlns:p14="http://schemas.microsoft.com/office/powerpoint/2010/main" val="25948254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24513"/>
            <a:ext cx="10972800" cy="847580"/>
          </a:xfrm>
        </p:spPr>
        <p:txBody>
          <a:bodyPr/>
          <a:lstStyle/>
          <a:p>
            <a:r>
              <a:rPr lang="en-GB" dirty="0"/>
              <a:t>Design</a:t>
            </a:r>
          </a:p>
        </p:txBody>
      </p:sp>
      <p:sp>
        <p:nvSpPr>
          <p:cNvPr id="3" name="Content Placeholder 2"/>
          <p:cNvSpPr>
            <a:spLocks noGrp="1"/>
          </p:cNvSpPr>
          <p:nvPr>
            <p:ph idx="1"/>
          </p:nvPr>
        </p:nvSpPr>
        <p:spPr>
          <a:xfrm>
            <a:off x="430876" y="1340582"/>
            <a:ext cx="11415381" cy="4678080"/>
          </a:xfrm>
        </p:spPr>
        <p:txBody>
          <a:bodyPr>
            <a:normAutofit/>
          </a:bodyPr>
          <a:lstStyle/>
          <a:p>
            <a:r>
              <a:rPr lang="en-GB" sz="2000" dirty="0"/>
              <a:t>Everyone has different needs so no point putting all through an extensive, identical process but certain information needs to be conveyed (see CIPD/ACAS guidance)</a:t>
            </a:r>
          </a:p>
          <a:p>
            <a:r>
              <a:rPr lang="en-GB" sz="2000" dirty="0"/>
              <a:t>HR could run weekly sessions to convey standard information</a:t>
            </a:r>
          </a:p>
          <a:p>
            <a:r>
              <a:rPr lang="en-GB" sz="2000" dirty="0"/>
              <a:t>Other sessions – formal welcome by senior management, tours, pension administration</a:t>
            </a:r>
          </a:p>
          <a:p>
            <a:r>
              <a:rPr lang="en-GB" sz="2000" dirty="0"/>
              <a:t>Additional sessions - small groups to encourage questions (</a:t>
            </a:r>
            <a:r>
              <a:rPr lang="en-GB" sz="2000" dirty="0" err="1"/>
              <a:t>eg</a:t>
            </a:r>
            <a:r>
              <a:rPr lang="en-GB" sz="2000" dirty="0"/>
              <a:t> particular employees such as graduates) – organisational objectives, administration (expenses), absence, disciplinary procedures</a:t>
            </a:r>
          </a:p>
          <a:p>
            <a:r>
              <a:rPr lang="en-GB" sz="2000" dirty="0"/>
              <a:t>Sessions with line manager – specific departmental information</a:t>
            </a:r>
          </a:p>
          <a:p>
            <a:r>
              <a:rPr lang="en-GB" sz="2000" dirty="0"/>
              <a:t>For Investors in People Award – have to have systems in place. Checklists for managers, HR meet 1-2 months later to check all has been covered and new starters doing okay</a:t>
            </a:r>
          </a:p>
          <a:p>
            <a:r>
              <a:rPr lang="en-GB" sz="2000" dirty="0"/>
              <a:t>Allocate a buddy (Wolff, 2009)</a:t>
            </a:r>
          </a:p>
        </p:txBody>
      </p:sp>
    </p:spTree>
    <p:extLst>
      <p:ext uri="{BB962C8B-B14F-4D97-AF65-F5344CB8AC3E}">
        <p14:creationId xmlns:p14="http://schemas.microsoft.com/office/powerpoint/2010/main" val="19560393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F8EC0-16DB-4870-87F7-400495BE6117}"/>
              </a:ext>
            </a:extLst>
          </p:cNvPr>
          <p:cNvSpPr>
            <a:spLocks noGrp="1"/>
          </p:cNvSpPr>
          <p:nvPr>
            <p:ph type="title"/>
          </p:nvPr>
        </p:nvSpPr>
        <p:spPr>
          <a:xfrm>
            <a:off x="609600" y="1721300"/>
            <a:ext cx="10972800" cy="1143000"/>
          </a:xfrm>
        </p:spPr>
        <p:txBody>
          <a:bodyPr/>
          <a:lstStyle/>
          <a:p>
            <a:r>
              <a:rPr lang="en-GB" dirty="0"/>
              <a:t>How is your Induction designed?</a:t>
            </a:r>
          </a:p>
        </p:txBody>
      </p:sp>
    </p:spTree>
    <p:extLst>
      <p:ext uri="{BB962C8B-B14F-4D97-AF65-F5344CB8AC3E}">
        <p14:creationId xmlns:p14="http://schemas.microsoft.com/office/powerpoint/2010/main" val="32483228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77422"/>
            <a:ext cx="10972800" cy="818866"/>
          </a:xfrm>
        </p:spPr>
        <p:txBody>
          <a:bodyPr>
            <a:normAutofit/>
          </a:bodyPr>
          <a:lstStyle/>
          <a:p>
            <a:r>
              <a:rPr lang="en-GB" dirty="0"/>
              <a:t>Good/Innovative practice</a:t>
            </a:r>
          </a:p>
        </p:txBody>
      </p:sp>
      <p:sp>
        <p:nvSpPr>
          <p:cNvPr id="3" name="Content Placeholder 2"/>
          <p:cNvSpPr>
            <a:spLocks noGrp="1"/>
          </p:cNvSpPr>
          <p:nvPr>
            <p:ph idx="1"/>
          </p:nvPr>
        </p:nvSpPr>
        <p:spPr>
          <a:xfrm>
            <a:off x="609600" y="1119116"/>
            <a:ext cx="10972800" cy="4398117"/>
          </a:xfrm>
        </p:spPr>
        <p:txBody>
          <a:bodyPr>
            <a:normAutofit fontScale="77500" lnSpcReduction="20000"/>
          </a:bodyPr>
          <a:lstStyle/>
          <a:p>
            <a:r>
              <a:rPr lang="en-GB" dirty="0"/>
              <a:t>Direct consultation with new recruits about how to improve induction (evaluation) and regular updating of induction procedures</a:t>
            </a:r>
          </a:p>
          <a:p>
            <a:r>
              <a:rPr lang="en-GB" dirty="0"/>
              <a:t>Monitor and investigate timing and reasons for leaving in first year</a:t>
            </a:r>
          </a:p>
          <a:p>
            <a:r>
              <a:rPr lang="en-GB" dirty="0"/>
              <a:t>Making use of several communication methods (</a:t>
            </a:r>
            <a:r>
              <a:rPr lang="en-GB" dirty="0" err="1"/>
              <a:t>eg</a:t>
            </a:r>
            <a:r>
              <a:rPr lang="en-GB" dirty="0"/>
              <a:t> social media to put new recruits in touch with each other, internet, chatbots to answer straightforward questions)</a:t>
            </a:r>
          </a:p>
          <a:p>
            <a:r>
              <a:rPr lang="en-GB" dirty="0"/>
              <a:t>Including job related training as part of orientation programmes</a:t>
            </a:r>
          </a:p>
          <a:p>
            <a:r>
              <a:rPr lang="en-GB" dirty="0"/>
              <a:t>Producing an accompanying ‘welcome’ physical or virtual resource pack; gifts</a:t>
            </a:r>
          </a:p>
          <a:p>
            <a:r>
              <a:rPr lang="en-GB" dirty="0"/>
              <a:t>Involving senior managers in orientation sessions</a:t>
            </a:r>
          </a:p>
          <a:p>
            <a:r>
              <a:rPr lang="en-GB" dirty="0"/>
              <a:t>Covering informal rules and norms as well as the formal ones</a:t>
            </a:r>
          </a:p>
          <a:p>
            <a:r>
              <a:rPr lang="en-GB" dirty="0"/>
              <a:t>Check-ins from HR at 1, 3, 6 and 12 months</a:t>
            </a:r>
          </a:p>
          <a:p>
            <a:pPr marL="0" indent="0">
              <a:buNone/>
            </a:pPr>
            <a:endParaRPr lang="en-GB" dirty="0"/>
          </a:p>
        </p:txBody>
      </p:sp>
    </p:spTree>
    <p:extLst>
      <p:ext uri="{BB962C8B-B14F-4D97-AF65-F5344CB8AC3E}">
        <p14:creationId xmlns:p14="http://schemas.microsoft.com/office/powerpoint/2010/main" val="13460553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Additional good practice</a:t>
            </a:r>
          </a:p>
        </p:txBody>
      </p:sp>
      <p:sp>
        <p:nvSpPr>
          <p:cNvPr id="3" name="Content Placeholder 2"/>
          <p:cNvSpPr>
            <a:spLocks noGrp="1"/>
          </p:cNvSpPr>
          <p:nvPr>
            <p:ph idx="1"/>
          </p:nvPr>
        </p:nvSpPr>
        <p:spPr/>
        <p:txBody>
          <a:bodyPr>
            <a:normAutofit/>
          </a:bodyPr>
          <a:lstStyle/>
          <a:p>
            <a:r>
              <a:rPr lang="en-GB" dirty="0"/>
              <a:t>Train new and existing managers on importance of a good induction</a:t>
            </a:r>
          </a:p>
          <a:p>
            <a:r>
              <a:rPr lang="en-GB" dirty="0"/>
              <a:t>Many managers feel induction is something HR should do/not important</a:t>
            </a:r>
          </a:p>
          <a:p>
            <a:r>
              <a:rPr lang="en-GB" dirty="0"/>
              <a:t>Reiterate need to make new starters feel comfortable and welcome</a:t>
            </a:r>
          </a:p>
        </p:txBody>
      </p:sp>
    </p:spTree>
    <p:extLst>
      <p:ext uri="{BB962C8B-B14F-4D97-AF65-F5344CB8AC3E}">
        <p14:creationId xmlns:p14="http://schemas.microsoft.com/office/powerpoint/2010/main" val="8355402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97767"/>
            <a:ext cx="10972800" cy="1143000"/>
          </a:xfrm>
        </p:spPr>
        <p:txBody>
          <a:bodyPr/>
          <a:lstStyle/>
          <a:p>
            <a:r>
              <a:rPr lang="en-GB" dirty="0"/>
              <a:t>Activity</a:t>
            </a:r>
          </a:p>
        </p:txBody>
      </p:sp>
      <p:sp>
        <p:nvSpPr>
          <p:cNvPr id="3" name="Content Placeholder 2"/>
          <p:cNvSpPr>
            <a:spLocks noGrp="1"/>
          </p:cNvSpPr>
          <p:nvPr>
            <p:ph idx="1"/>
          </p:nvPr>
        </p:nvSpPr>
        <p:spPr>
          <a:xfrm>
            <a:off x="609600" y="1340767"/>
            <a:ext cx="10972800" cy="4104690"/>
          </a:xfrm>
        </p:spPr>
        <p:txBody>
          <a:bodyPr>
            <a:normAutofit fontScale="92500" lnSpcReduction="20000"/>
          </a:bodyPr>
          <a:lstStyle/>
          <a:p>
            <a:pPr marL="0" indent="0">
              <a:buNone/>
            </a:pPr>
            <a:r>
              <a:rPr lang="en-GB" dirty="0"/>
              <a:t>Read the article ‘Why virtual onboarding can still be a warm welcome’ (Faragher, 2020) and ‘Co-operative Group induction inspires enthusiastic and engaged employees’ (HRM International Digest, 2013) and other documents (e.g. those on </a:t>
            </a:r>
            <a:r>
              <a:rPr lang="en-GB" dirty="0" err="1"/>
              <a:t>XpertHR</a:t>
            </a:r>
            <a:r>
              <a:rPr lang="en-GB" dirty="0"/>
              <a:t>/CIPD/ACAS website) and answer the following questions:</a:t>
            </a:r>
          </a:p>
          <a:p>
            <a:r>
              <a:rPr lang="en-GB" dirty="0"/>
              <a:t>Why was the new induction process successful at the Co-op?</a:t>
            </a:r>
          </a:p>
          <a:p>
            <a:r>
              <a:rPr lang="en-GB" dirty="0"/>
              <a:t>How could you improve your own organisation’s induction processes? (note the research and design process you would follow and how you would evaluate its success)</a:t>
            </a:r>
          </a:p>
        </p:txBody>
      </p:sp>
    </p:spTree>
    <p:extLst>
      <p:ext uri="{BB962C8B-B14F-4D97-AF65-F5344CB8AC3E}">
        <p14:creationId xmlns:p14="http://schemas.microsoft.com/office/powerpoint/2010/main" val="17756468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Further Resources</a:t>
            </a:r>
          </a:p>
        </p:txBody>
      </p:sp>
      <p:sp>
        <p:nvSpPr>
          <p:cNvPr id="3" name="Content Placeholder 2"/>
          <p:cNvSpPr>
            <a:spLocks noGrp="1"/>
          </p:cNvSpPr>
          <p:nvPr>
            <p:ph idx="1"/>
          </p:nvPr>
        </p:nvSpPr>
        <p:spPr/>
        <p:txBody>
          <a:bodyPr/>
          <a:lstStyle/>
          <a:p>
            <a:r>
              <a:rPr lang="en-GB" dirty="0">
                <a:hlinkClick r:id="rId2"/>
              </a:rPr>
              <a:t>https://www.cipd.co.uk/podcasts/rethinking-staff-inductions</a:t>
            </a:r>
            <a:endParaRPr lang="en-GB" dirty="0"/>
          </a:p>
          <a:p>
            <a:r>
              <a:rPr lang="en-GB" dirty="0"/>
              <a:t>CIPD factsheet – Induction (2020)</a:t>
            </a:r>
          </a:p>
          <a:p>
            <a:r>
              <a:rPr lang="en-GB" dirty="0"/>
              <a:t>ACAS Guide</a:t>
            </a:r>
          </a:p>
          <a:p>
            <a:r>
              <a:rPr lang="en-GB" dirty="0"/>
              <a:t>Investors in People website</a:t>
            </a:r>
          </a:p>
          <a:p>
            <a:r>
              <a:rPr lang="en-GB" dirty="0" err="1"/>
              <a:t>XpertHR</a:t>
            </a:r>
            <a:r>
              <a:rPr lang="en-GB" dirty="0"/>
              <a:t> website</a:t>
            </a:r>
          </a:p>
        </p:txBody>
      </p:sp>
    </p:spTree>
    <p:extLst>
      <p:ext uri="{BB962C8B-B14F-4D97-AF65-F5344CB8AC3E}">
        <p14:creationId xmlns:p14="http://schemas.microsoft.com/office/powerpoint/2010/main" val="1565477820"/>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881</TotalTime>
  <Words>2018</Words>
  <Application>Microsoft Office PowerPoint</Application>
  <PresentationFormat>Widescreen</PresentationFormat>
  <Paragraphs>129</Paragraphs>
  <Slides>29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Myriad Pro</vt:lpstr>
      <vt:lpstr>Oxygen</vt:lpstr>
      <vt:lpstr>ThemeUWTSD</vt:lpstr>
      <vt:lpstr>Contributing to Improving Organisational Performance</vt:lpstr>
      <vt:lpstr>Schedule for Today</vt:lpstr>
      <vt:lpstr>Port-folio Guidance</vt:lpstr>
      <vt:lpstr>Requirements</vt:lpstr>
      <vt:lpstr>Structure</vt:lpstr>
      <vt:lpstr>Personal Statements</vt:lpstr>
      <vt:lpstr>Learning Outcomes</vt:lpstr>
      <vt:lpstr>LO1 - Be able to provide information on performance management activities within an organisation.</vt:lpstr>
      <vt:lpstr>Evidence for LO1</vt:lpstr>
      <vt:lpstr>LO2 - Be able to support line managers to deliver performance management activities within the organisation.</vt:lpstr>
      <vt:lpstr>Evidence for LO2</vt:lpstr>
      <vt:lpstr>LO3 - Be able to assess the impact of performance management activities on organisational performance and make recommendations for enhancement.</vt:lpstr>
      <vt:lpstr>Evidence for LO3</vt:lpstr>
      <vt:lpstr>Example (Self-reflection)</vt:lpstr>
      <vt:lpstr>Example (Observing)</vt:lpstr>
      <vt:lpstr>PM as a process</vt:lpstr>
      <vt:lpstr>Questions to consider (Rees and French, 2016)</vt:lpstr>
      <vt:lpstr>Activity – Reviewing PM (20 minutes)</vt:lpstr>
      <vt:lpstr>Induction</vt:lpstr>
      <vt:lpstr>It makes good business sense to invest time and money in an appropriate induction for new starters. Why?</vt:lpstr>
      <vt:lpstr>Induction is critical because it:</vt:lpstr>
      <vt:lpstr>Faragher, 2020 </vt:lpstr>
      <vt:lpstr>Poor Induction </vt:lpstr>
      <vt:lpstr>Design</vt:lpstr>
      <vt:lpstr>How is your Induction designed?</vt:lpstr>
      <vt:lpstr>Good/Innovative practice</vt:lpstr>
      <vt:lpstr>Additional good practice</vt:lpstr>
      <vt:lpstr>Activity</vt:lpstr>
      <vt:lpstr>Further 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28</cp:revision>
  <dcterms:created xsi:type="dcterms:W3CDTF">2019-04-02T09:25:36Z</dcterms:created>
  <dcterms:modified xsi:type="dcterms:W3CDTF">2021-06-28T13:28:55Z</dcterms:modified>
</cp:coreProperties>
</file>