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7" r:id="rId2"/>
    <p:sldId id="258" r:id="rId3"/>
    <p:sldId id="259" r:id="rId4"/>
    <p:sldId id="260" r:id="rId5"/>
    <p:sldId id="261" r:id="rId6"/>
    <p:sldId id="262" r:id="rId7"/>
    <p:sldId id="263" r:id="rId8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000" autoAdjust="0"/>
    <p:restoredTop sz="94660"/>
  </p:normalViewPr>
  <p:slideViewPr>
    <p:cSldViewPr snapToGrid="0">
      <p:cViewPr varScale="1">
        <p:scale>
          <a:sx n="72" d="100"/>
          <a:sy n="72" d="100"/>
        </p:scale>
        <p:origin x="660" y="7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54955" y="1447800"/>
            <a:ext cx="8825658" cy="3329581"/>
          </a:xfrm>
        </p:spPr>
        <p:txBody>
          <a:bodyPr anchor="b"/>
          <a:lstStyle>
            <a:lvl1pPr>
              <a:defRPr sz="7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54955" y="4777380"/>
            <a:ext cx="8825658" cy="861420"/>
          </a:xfrm>
        </p:spPr>
        <p:txBody>
          <a:bodyPr anchor="t"/>
          <a:lstStyle>
            <a:lvl1pPr marL="0" indent="0" algn="l">
              <a:buNone/>
              <a:defRPr cap="all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D2C864-545B-4113-B08F-E79D0D658854}" type="datetimeFigureOut">
              <a:rPr lang="en-ZW" smtClean="0"/>
              <a:t>28/2/2020</a:t>
            </a:fld>
            <a:endParaRPr lang="en-ZW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ZW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9B2BE9-8081-4270-B407-4282BC7DBD8A}" type="slidenum">
              <a:rPr lang="en-ZW" smtClean="0"/>
              <a:t>‹#›</a:t>
            </a:fld>
            <a:endParaRPr lang="en-ZW"/>
          </a:p>
        </p:txBody>
      </p:sp>
    </p:spTree>
    <p:extLst>
      <p:ext uri="{BB962C8B-B14F-4D97-AF65-F5344CB8AC3E}">
        <p14:creationId xmlns:p14="http://schemas.microsoft.com/office/powerpoint/2010/main" val="129987044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D2C864-545B-4113-B08F-E79D0D658854}" type="datetimeFigureOut">
              <a:rPr lang="en-ZW" smtClean="0"/>
              <a:t>28/2/2020</a:t>
            </a:fld>
            <a:endParaRPr lang="en-ZW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ZW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9B2BE9-8081-4270-B407-4282BC7DBD8A}" type="slidenum">
              <a:rPr lang="en-ZW" smtClean="0"/>
              <a:t>‹#›</a:t>
            </a:fld>
            <a:endParaRPr lang="en-ZW"/>
          </a:p>
        </p:txBody>
      </p:sp>
    </p:spTree>
    <p:extLst>
      <p:ext uri="{BB962C8B-B14F-4D97-AF65-F5344CB8AC3E}">
        <p14:creationId xmlns:p14="http://schemas.microsoft.com/office/powerpoint/2010/main" val="298923651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2861733"/>
            <a:ext cx="8825657" cy="1915647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5" y="4777381"/>
            <a:ext cx="8825658" cy="860400"/>
          </a:xfrm>
        </p:spPr>
        <p:txBody>
          <a:bodyPr anchor="t"/>
          <a:lstStyle>
            <a:lvl1pPr marL="0" indent="0" algn="l">
              <a:buNone/>
              <a:defRPr sz="2000" cap="all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D2C864-545B-4113-B08F-E79D0D658854}" type="datetimeFigureOut">
              <a:rPr lang="en-ZW" smtClean="0"/>
              <a:t>28/2/2020</a:t>
            </a:fld>
            <a:endParaRPr lang="en-ZW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ZW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9B2BE9-8081-4270-B407-4282BC7DBD8A}" type="slidenum">
              <a:rPr lang="en-ZW" smtClean="0"/>
              <a:t>‹#›</a:t>
            </a:fld>
            <a:endParaRPr lang="en-ZW"/>
          </a:p>
        </p:txBody>
      </p:sp>
    </p:spTree>
    <p:extLst>
      <p:ext uri="{BB962C8B-B14F-4D97-AF65-F5344CB8AC3E}">
        <p14:creationId xmlns:p14="http://schemas.microsoft.com/office/powerpoint/2010/main" val="158030115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03312" y="2060575"/>
            <a:ext cx="4396339" cy="4195763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654493" y="2056092"/>
            <a:ext cx="4396341" cy="4200245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D2C864-545B-4113-B08F-E79D0D658854}" type="datetimeFigureOut">
              <a:rPr lang="en-ZW" smtClean="0"/>
              <a:t>28/2/2020</a:t>
            </a:fld>
            <a:endParaRPr lang="en-ZW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ZW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9B2BE9-8081-4270-B407-4282BC7DBD8A}" type="slidenum">
              <a:rPr lang="en-ZW" smtClean="0"/>
              <a:t>‹#›</a:t>
            </a:fld>
            <a:endParaRPr lang="en-ZW"/>
          </a:p>
        </p:txBody>
      </p:sp>
    </p:spTree>
    <p:extLst>
      <p:ext uri="{BB962C8B-B14F-4D97-AF65-F5344CB8AC3E}">
        <p14:creationId xmlns:p14="http://schemas.microsoft.com/office/powerpoint/2010/main" val="211665706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03313" y="1905000"/>
            <a:ext cx="439633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03312" y="2514600"/>
            <a:ext cx="4396339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654495" y="1905000"/>
            <a:ext cx="439633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654495" y="2514600"/>
            <a:ext cx="4396339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D2C864-545B-4113-B08F-E79D0D658854}" type="datetimeFigureOut">
              <a:rPr lang="en-ZW" smtClean="0"/>
              <a:t>28/2/2020</a:t>
            </a:fld>
            <a:endParaRPr lang="en-ZW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ZW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9B2BE9-8081-4270-B407-4282BC7DBD8A}" type="slidenum">
              <a:rPr lang="en-ZW" smtClean="0"/>
              <a:t>‹#›</a:t>
            </a:fld>
            <a:endParaRPr lang="en-ZW"/>
          </a:p>
        </p:txBody>
      </p:sp>
    </p:spTree>
    <p:extLst>
      <p:ext uri="{BB962C8B-B14F-4D97-AF65-F5344CB8AC3E}">
        <p14:creationId xmlns:p14="http://schemas.microsoft.com/office/powerpoint/2010/main" val="155479240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D2C864-545B-4113-B08F-E79D0D658854}" type="datetimeFigureOut">
              <a:rPr lang="en-ZW" smtClean="0"/>
              <a:t>28/2/2020</a:t>
            </a:fld>
            <a:endParaRPr lang="en-ZW"/>
          </a:p>
        </p:txBody>
      </p:sp>
      <p:sp>
        <p:nvSpPr>
          <p:cNvPr id="5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ZW"/>
          </a:p>
        </p:txBody>
      </p:sp>
      <p:sp>
        <p:nvSpPr>
          <p:cNvPr id="6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9B2BE9-8081-4270-B407-4282BC7DBD8A}" type="slidenum">
              <a:rPr lang="en-ZW" smtClean="0"/>
              <a:t>‹#›</a:t>
            </a:fld>
            <a:endParaRPr lang="en-ZW"/>
          </a:p>
        </p:txBody>
      </p:sp>
    </p:spTree>
    <p:extLst>
      <p:ext uri="{BB962C8B-B14F-4D97-AF65-F5344CB8AC3E}">
        <p14:creationId xmlns:p14="http://schemas.microsoft.com/office/powerpoint/2010/main" val="71014093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D2C864-545B-4113-B08F-E79D0D658854}" type="datetimeFigureOut">
              <a:rPr lang="en-ZW" smtClean="0"/>
              <a:t>28/2/2020</a:t>
            </a:fld>
            <a:endParaRPr lang="en-ZW"/>
          </a:p>
        </p:txBody>
      </p:sp>
      <p:sp>
        <p:nvSpPr>
          <p:cNvPr id="5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ZW"/>
          </a:p>
        </p:txBody>
      </p:sp>
      <p:sp>
        <p:nvSpPr>
          <p:cNvPr id="6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9B2BE9-8081-4270-B407-4282BC7DBD8A}" type="slidenum">
              <a:rPr lang="en-ZW" smtClean="0"/>
              <a:t>‹#›</a:t>
            </a:fld>
            <a:endParaRPr lang="en-ZW"/>
          </a:p>
        </p:txBody>
      </p:sp>
    </p:spTree>
    <p:extLst>
      <p:ext uri="{BB962C8B-B14F-4D97-AF65-F5344CB8AC3E}">
        <p14:creationId xmlns:p14="http://schemas.microsoft.com/office/powerpoint/2010/main" val="48867435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3" y="1447800"/>
            <a:ext cx="3401064" cy="1447800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84616" y="1447800"/>
            <a:ext cx="5195997" cy="4572000"/>
          </a:xfrm>
        </p:spPr>
        <p:txBody>
          <a:bodyPr anchor="ctr"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3" y="3129280"/>
            <a:ext cx="3401063" cy="2895599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7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D2C864-545B-4113-B08F-E79D0D658854}" type="datetimeFigureOut">
              <a:rPr lang="en-ZW" smtClean="0"/>
              <a:t>28/2/2020</a:t>
            </a:fld>
            <a:endParaRPr lang="en-ZW"/>
          </a:p>
        </p:txBody>
      </p:sp>
      <p:sp>
        <p:nvSpPr>
          <p:cNvPr id="5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ZW"/>
          </a:p>
        </p:txBody>
      </p:sp>
      <p:sp>
        <p:nvSpPr>
          <p:cNvPr id="6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9B2BE9-8081-4270-B407-4282BC7DBD8A}" type="slidenum">
              <a:rPr lang="en-ZW" smtClean="0"/>
              <a:t>‹#›</a:t>
            </a:fld>
            <a:endParaRPr lang="en-ZW"/>
          </a:p>
        </p:txBody>
      </p:sp>
    </p:spTree>
    <p:extLst>
      <p:ext uri="{BB962C8B-B14F-4D97-AF65-F5344CB8AC3E}">
        <p14:creationId xmlns:p14="http://schemas.microsoft.com/office/powerpoint/2010/main" val="381681855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3907" y="1854192"/>
            <a:ext cx="5092906" cy="1574808"/>
          </a:xfrm>
        </p:spPr>
        <p:txBody>
          <a:bodyPr anchor="b">
            <a:normAutofit/>
          </a:bodyPr>
          <a:lstStyle>
            <a:lvl1pPr algn="l">
              <a:defRPr sz="36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949546" y="1143000"/>
            <a:ext cx="3200400" cy="4572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657600"/>
            <a:ext cx="5084979" cy="1371600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D2C864-545B-4113-B08F-E79D0D658854}" type="datetimeFigureOut">
              <a:rPr lang="en-ZW" smtClean="0"/>
              <a:t>28/2/2020</a:t>
            </a:fld>
            <a:endParaRPr lang="en-ZW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ZW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9B2BE9-8081-4270-B407-4282BC7DBD8A}" type="slidenum">
              <a:rPr lang="en-ZW" smtClean="0"/>
              <a:t>‹#›</a:t>
            </a:fld>
            <a:endParaRPr lang="en-ZW"/>
          </a:p>
        </p:txBody>
      </p:sp>
    </p:spTree>
    <p:extLst>
      <p:ext uri="{BB962C8B-B14F-4D97-AF65-F5344CB8AC3E}">
        <p14:creationId xmlns:p14="http://schemas.microsoft.com/office/powerpoint/2010/main" val="252940280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4800587"/>
            <a:ext cx="882565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54955" y="685800"/>
            <a:ext cx="8825658" cy="3640666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6" y="5367325"/>
            <a:ext cx="8825656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D2C864-545B-4113-B08F-E79D0D658854}" type="datetimeFigureOut">
              <a:rPr lang="en-ZW" smtClean="0"/>
              <a:t>28/2/2020</a:t>
            </a:fld>
            <a:endParaRPr lang="en-ZW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ZW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9B2BE9-8081-4270-B407-4282BC7DBD8A}" type="slidenum">
              <a:rPr lang="en-ZW" smtClean="0"/>
              <a:t>‹#›</a:t>
            </a:fld>
            <a:endParaRPr lang="en-ZW"/>
          </a:p>
        </p:txBody>
      </p:sp>
    </p:spTree>
    <p:extLst>
      <p:ext uri="{BB962C8B-B14F-4D97-AF65-F5344CB8AC3E}">
        <p14:creationId xmlns:p14="http://schemas.microsoft.com/office/powerpoint/2010/main" val="331110986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1447800"/>
            <a:ext cx="8825659" cy="1981200"/>
          </a:xfrm>
        </p:spPr>
        <p:txBody>
          <a:bodyPr/>
          <a:lstStyle>
            <a:lvl1pPr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657600"/>
            <a:ext cx="8825659" cy="23622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D2C864-545B-4113-B08F-E79D0D658854}" type="datetimeFigureOut">
              <a:rPr lang="en-ZW" smtClean="0"/>
              <a:t>28/2/2020</a:t>
            </a:fld>
            <a:endParaRPr lang="en-ZW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ZW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9B2BE9-8081-4270-B407-4282BC7DBD8A}" type="slidenum">
              <a:rPr lang="en-ZW" smtClean="0"/>
              <a:t>‹#›</a:t>
            </a:fld>
            <a:endParaRPr lang="en-ZW"/>
          </a:p>
        </p:txBody>
      </p:sp>
    </p:spTree>
    <p:extLst>
      <p:ext uri="{BB962C8B-B14F-4D97-AF65-F5344CB8AC3E}">
        <p14:creationId xmlns:p14="http://schemas.microsoft.com/office/powerpoint/2010/main" val="1508686040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74801" y="1447800"/>
            <a:ext cx="7999315" cy="2323374"/>
          </a:xfrm>
        </p:spPr>
        <p:txBody>
          <a:bodyPr/>
          <a:lstStyle>
            <a:lvl1pPr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1" name="Text Placeholder 3"/>
          <p:cNvSpPr>
            <a:spLocks noGrp="1"/>
          </p:cNvSpPr>
          <p:nvPr>
            <p:ph type="body" sz="half" idx="14"/>
          </p:nvPr>
        </p:nvSpPr>
        <p:spPr>
          <a:xfrm>
            <a:off x="1930400" y="3771174"/>
            <a:ext cx="7279649" cy="342174"/>
          </a:xfrm>
        </p:spPr>
        <p:txBody>
          <a:bodyPr vert="horz" lIns="91440" tIns="45720" rIns="91440" bIns="45720" rtlCol="0" anchor="t">
            <a:normAutofit/>
          </a:bodyPr>
          <a:lstStyle>
            <a:lvl1pPr marL="0" indent="0">
              <a:buNone/>
              <a:defRPr lang="en-US" sz="1400" b="0" i="0" kern="1200" cap="small" dirty="0">
                <a:solidFill>
                  <a:schemeClr val="bg2">
                    <a:lumMod val="40000"/>
                    <a:lumOff val="60000"/>
                  </a:schemeClr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4350657"/>
            <a:ext cx="8825659" cy="16764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D2C864-545B-4113-B08F-E79D0D658854}" type="datetimeFigureOut">
              <a:rPr lang="en-ZW" smtClean="0"/>
              <a:t>28/2/2020</a:t>
            </a:fld>
            <a:endParaRPr lang="en-ZW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ZW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9B2BE9-8081-4270-B407-4282BC7DBD8A}" type="slidenum">
              <a:rPr lang="en-ZW" smtClean="0"/>
              <a:t>‹#›</a:t>
            </a:fld>
            <a:endParaRPr lang="en-ZW"/>
          </a:p>
        </p:txBody>
      </p:sp>
      <p:sp>
        <p:nvSpPr>
          <p:cNvPr id="12" name="TextBox 11"/>
          <p:cNvSpPr txBox="1"/>
          <p:nvPr/>
        </p:nvSpPr>
        <p:spPr>
          <a:xfrm>
            <a:off x="898295" y="971253"/>
            <a:ext cx="801912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bg2">
                    <a:lumMod val="40000"/>
                    <a:lumOff val="60000"/>
                  </a:schemeClr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dirty="0"/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9330490" y="2613787"/>
            <a:ext cx="801912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bg2">
                    <a:lumMod val="40000"/>
                    <a:lumOff val="60000"/>
                  </a:schemeClr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dirty="0"/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1379516174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3124201"/>
            <a:ext cx="8825660" cy="165318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4777381"/>
            <a:ext cx="8825659" cy="860400"/>
          </a:xfrm>
        </p:spPr>
        <p:txBody>
          <a:bodyPr anchor="t"/>
          <a:lstStyle>
            <a:lvl1pPr marL="0" indent="0" algn="l">
              <a:buNone/>
              <a:defRPr sz="2000" cap="none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D2C864-545B-4113-B08F-E79D0D658854}" type="datetimeFigureOut">
              <a:rPr lang="en-ZW" smtClean="0"/>
              <a:t>28/2/2020</a:t>
            </a:fld>
            <a:endParaRPr lang="en-ZW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ZW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9B2BE9-8081-4270-B407-4282BC7DBD8A}" type="slidenum">
              <a:rPr lang="en-ZW" smtClean="0"/>
              <a:t>‹#›</a:t>
            </a:fld>
            <a:endParaRPr lang="en-ZW"/>
          </a:p>
        </p:txBody>
      </p:sp>
    </p:spTree>
    <p:extLst>
      <p:ext uri="{BB962C8B-B14F-4D97-AF65-F5344CB8AC3E}">
        <p14:creationId xmlns:p14="http://schemas.microsoft.com/office/powerpoint/2010/main" val="3453734613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32947" y="1981200"/>
            <a:ext cx="2946866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6" name="Text Placeholder 3"/>
          <p:cNvSpPr>
            <a:spLocks noGrp="1"/>
          </p:cNvSpPr>
          <p:nvPr>
            <p:ph type="body" sz="half" idx="15"/>
          </p:nvPr>
        </p:nvSpPr>
        <p:spPr>
          <a:xfrm>
            <a:off x="652463" y="2667000"/>
            <a:ext cx="2927350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83659" y="1981200"/>
            <a:ext cx="2936241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9" name="Text Placeholder 3"/>
          <p:cNvSpPr>
            <a:spLocks noGrp="1"/>
          </p:cNvSpPr>
          <p:nvPr>
            <p:ph type="body" sz="half" idx="16"/>
          </p:nvPr>
        </p:nvSpPr>
        <p:spPr>
          <a:xfrm>
            <a:off x="3873106" y="2667000"/>
            <a:ext cx="2946794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124700" y="1981200"/>
            <a:ext cx="2932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0" name="Text Placeholder 3"/>
          <p:cNvSpPr>
            <a:spLocks noGrp="1"/>
          </p:cNvSpPr>
          <p:nvPr>
            <p:ph type="body" sz="half" idx="17"/>
          </p:nvPr>
        </p:nvSpPr>
        <p:spPr>
          <a:xfrm>
            <a:off x="7124700" y="2667000"/>
            <a:ext cx="2932113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17" name="Straight Connector 16"/>
          <p:cNvCxnSpPr/>
          <p:nvPr/>
        </p:nvCxnSpPr>
        <p:spPr>
          <a:xfrm>
            <a:off x="3726142" y="2133600"/>
            <a:ext cx="0" cy="3962400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>
            <a:off x="6962227" y="2133600"/>
            <a:ext cx="0" cy="3966882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D2C864-545B-4113-B08F-E79D0D658854}" type="datetimeFigureOut">
              <a:rPr lang="en-ZW" smtClean="0"/>
              <a:t>28/2/2020</a:t>
            </a:fld>
            <a:endParaRPr lang="en-ZW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ZW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9B2BE9-8081-4270-B407-4282BC7DBD8A}" type="slidenum">
              <a:rPr lang="en-ZW" smtClean="0"/>
              <a:t>‹#›</a:t>
            </a:fld>
            <a:endParaRPr lang="en-ZW"/>
          </a:p>
        </p:txBody>
      </p:sp>
    </p:spTree>
    <p:extLst>
      <p:ext uri="{BB962C8B-B14F-4D97-AF65-F5344CB8AC3E}">
        <p14:creationId xmlns:p14="http://schemas.microsoft.com/office/powerpoint/2010/main" val="437497645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52463" y="4250949"/>
            <a:ext cx="294005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9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652463" y="2209800"/>
            <a:ext cx="2940050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2" name="Text Placeholder 3"/>
          <p:cNvSpPr>
            <a:spLocks noGrp="1"/>
          </p:cNvSpPr>
          <p:nvPr>
            <p:ph type="body" sz="half" idx="18"/>
          </p:nvPr>
        </p:nvSpPr>
        <p:spPr>
          <a:xfrm>
            <a:off x="652463" y="4827211"/>
            <a:ext cx="2940050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89375" y="4250949"/>
            <a:ext cx="293052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0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3889374" y="2209800"/>
            <a:ext cx="2930525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3" name="Text Placeholder 3"/>
          <p:cNvSpPr>
            <a:spLocks noGrp="1"/>
          </p:cNvSpPr>
          <p:nvPr>
            <p:ph type="body" sz="half" idx="19"/>
          </p:nvPr>
        </p:nvSpPr>
        <p:spPr>
          <a:xfrm>
            <a:off x="3888022" y="4827210"/>
            <a:ext cx="2934406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124700" y="4250949"/>
            <a:ext cx="2932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1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7124699" y="2209800"/>
            <a:ext cx="2932113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20"/>
          </p:nvPr>
        </p:nvSpPr>
        <p:spPr>
          <a:xfrm>
            <a:off x="7124575" y="4827208"/>
            <a:ext cx="2935997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19" name="Straight Connector 18"/>
          <p:cNvCxnSpPr/>
          <p:nvPr/>
        </p:nvCxnSpPr>
        <p:spPr>
          <a:xfrm>
            <a:off x="3726142" y="2133600"/>
            <a:ext cx="0" cy="3962400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0" name="Straight Connector 19"/>
          <p:cNvCxnSpPr/>
          <p:nvPr/>
        </p:nvCxnSpPr>
        <p:spPr>
          <a:xfrm>
            <a:off x="6962227" y="2133600"/>
            <a:ext cx="0" cy="3966882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D2C864-545B-4113-B08F-E79D0D658854}" type="datetimeFigureOut">
              <a:rPr lang="en-ZW" smtClean="0"/>
              <a:t>28/2/2020</a:t>
            </a:fld>
            <a:endParaRPr lang="en-ZW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ZW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9B2BE9-8081-4270-B407-4282BC7DBD8A}" type="slidenum">
              <a:rPr lang="en-ZW" smtClean="0"/>
              <a:t>‹#›</a:t>
            </a:fld>
            <a:endParaRPr lang="en-ZW"/>
          </a:p>
        </p:txBody>
      </p:sp>
    </p:spTree>
    <p:extLst>
      <p:ext uri="{BB962C8B-B14F-4D97-AF65-F5344CB8AC3E}">
        <p14:creationId xmlns:p14="http://schemas.microsoft.com/office/powerpoint/2010/main" val="4132435070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 anchorCtr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D2C864-545B-4113-B08F-E79D0D658854}" type="datetimeFigureOut">
              <a:rPr lang="en-ZW" smtClean="0"/>
              <a:t>28/2/2020</a:t>
            </a:fld>
            <a:endParaRPr lang="en-ZW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ZW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9B2BE9-8081-4270-B407-4282BC7DBD8A}" type="slidenum">
              <a:rPr lang="en-ZW" smtClean="0"/>
              <a:t>‹#›</a:t>
            </a:fld>
            <a:endParaRPr lang="en-ZW"/>
          </a:p>
        </p:txBody>
      </p:sp>
    </p:spTree>
    <p:extLst>
      <p:ext uri="{BB962C8B-B14F-4D97-AF65-F5344CB8AC3E}">
        <p14:creationId xmlns:p14="http://schemas.microsoft.com/office/powerpoint/2010/main" val="4049362075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304212" y="430213"/>
            <a:ext cx="1752601" cy="5826125"/>
          </a:xfrm>
        </p:spPr>
        <p:txBody>
          <a:bodyPr vert="eaVert" anchor="b" anchorCtr="0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52463" y="887414"/>
            <a:ext cx="7423149" cy="536892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D2C864-545B-4113-B08F-E79D0D658854}" type="datetimeFigureOut">
              <a:rPr lang="en-ZW" smtClean="0"/>
              <a:t>28/2/2020</a:t>
            </a:fld>
            <a:endParaRPr lang="en-ZW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ZW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9B2BE9-8081-4270-B407-4282BC7DBD8A}" type="slidenum">
              <a:rPr lang="en-ZW" smtClean="0"/>
              <a:t>‹#›</a:t>
            </a:fld>
            <a:endParaRPr lang="en-ZW"/>
          </a:p>
        </p:txBody>
      </p:sp>
    </p:spTree>
    <p:extLst>
      <p:ext uri="{BB962C8B-B14F-4D97-AF65-F5344CB8AC3E}">
        <p14:creationId xmlns:p14="http://schemas.microsoft.com/office/powerpoint/2010/main" val="419545482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21" Type="http://schemas.openxmlformats.org/officeDocument/2006/relationships/image" Target="../media/image4.png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image" Target="../media/image3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2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Relationship Id="rId22" Type="http://schemas.openxmlformats.org/officeDocument/2006/relationships/image" Target="../media/image5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/>
          <p:cNvPicPr>
            <a:picLocks noChangeAspect="1"/>
          </p:cNvPicPr>
          <p:nvPr/>
        </p:nvPicPr>
        <p:blipFill rotWithShape="1"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13"/>
          <a:stretch/>
        </p:blipFill>
        <p:spPr>
          <a:xfrm>
            <a:off x="0" y="2669685"/>
            <a:ext cx="4037012" cy="4188315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2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640"/>
          <a:stretch/>
        </p:blipFill>
        <p:spPr>
          <a:xfrm>
            <a:off x="0" y="2892347"/>
            <a:ext cx="1522412" cy="2365453"/>
          </a:xfrm>
          <a:prstGeom prst="rect">
            <a:avLst/>
          </a:prstGeom>
        </p:spPr>
      </p:pic>
      <p:sp>
        <p:nvSpPr>
          <p:cNvPr id="16" name="Oval 15"/>
          <p:cNvSpPr/>
          <p:nvPr/>
        </p:nvSpPr>
        <p:spPr>
          <a:xfrm>
            <a:off x="8609012" y="1676400"/>
            <a:ext cx="2819400" cy="28194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7000"/>
                </a:schemeClr>
              </a:gs>
              <a:gs pos="69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6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9" name="Picture 8"/>
          <p:cNvPicPr>
            <a:picLocks noChangeAspect="1"/>
          </p:cNvPicPr>
          <p:nvPr/>
        </p:nvPicPr>
        <p:blipFill rotWithShape="1">
          <a:blip r:embed="rId2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8813"/>
          <a:stretch/>
        </p:blipFill>
        <p:spPr>
          <a:xfrm>
            <a:off x="7999412" y="0"/>
            <a:ext cx="1603387" cy="1141407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/>
        </p:nvPicPr>
        <p:blipFill rotWithShape="1">
          <a:blip r:embed="rId2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3320"/>
          <a:stretch/>
        </p:blipFill>
        <p:spPr>
          <a:xfrm>
            <a:off x="8605878" y="6096000"/>
            <a:ext cx="993734" cy="762000"/>
          </a:xfrm>
          <a:prstGeom prst="rect">
            <a:avLst/>
          </a:prstGeom>
        </p:spPr>
      </p:pic>
      <p:sp>
        <p:nvSpPr>
          <p:cNvPr id="14" name="Rectangle 13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46111" y="452718"/>
            <a:ext cx="9404723" cy="1400530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03312" y="2052918"/>
            <a:ext cx="8946541" cy="419548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5400000">
            <a:off x="10155639" y="1790701"/>
            <a:ext cx="990599" cy="304799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fld id="{6AD2C864-545B-4113-B08F-E79D0D658854}" type="datetimeFigureOut">
              <a:rPr lang="en-ZW" smtClean="0"/>
              <a:t>28/2/2020</a:t>
            </a:fld>
            <a:endParaRPr lang="en-ZW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 rot="5400000">
            <a:off x="8951573" y="3225297"/>
            <a:ext cx="3859795" cy="304801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endParaRPr lang="en-ZW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10352540" y="295729"/>
            <a:ext cx="838199" cy="7676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ctr">
              <a:defRPr sz="2800" b="0" i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19B2BE9-8081-4270-B407-4282BC7DBD8A}" type="slidenum">
              <a:rPr lang="en-ZW" smtClean="0"/>
              <a:t>‹#›</a:t>
            </a:fld>
            <a:endParaRPr lang="en-ZW"/>
          </a:p>
        </p:txBody>
      </p:sp>
    </p:spTree>
    <p:extLst>
      <p:ext uri="{BB962C8B-B14F-4D97-AF65-F5344CB8AC3E}">
        <p14:creationId xmlns:p14="http://schemas.microsoft.com/office/powerpoint/2010/main" val="3269147624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  <p:sldLayoutId id="2147483674" r:id="rId14"/>
    <p:sldLayoutId id="2147483675" r:id="rId15"/>
    <p:sldLayoutId id="2147483676" r:id="rId16"/>
    <p:sldLayoutId id="2147483677" r:id="rId17"/>
  </p:sldLayoutIdLst>
  <p:txStyles>
    <p:titleStyle>
      <a:lvl1pPr algn="l" defTabSz="457200" rtl="0" eaLnBrk="1" latinLnBrk="0" hangingPunct="1">
        <a:spcBef>
          <a:spcPct val="0"/>
        </a:spcBef>
        <a:buNone/>
        <a:defRPr sz="4200" b="0" i="0" kern="1200">
          <a:solidFill>
            <a:schemeClr val="tx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2000" b="0" i="0" kern="1200">
          <a:solidFill>
            <a:schemeClr val="tx1"/>
          </a:solidFill>
          <a:latin typeface="+mj-lt"/>
          <a:ea typeface="+mj-ea"/>
          <a:cs typeface="+mj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800" b="0" i="0" kern="1200">
          <a:solidFill>
            <a:schemeClr val="tx1"/>
          </a:solidFill>
          <a:latin typeface="+mj-lt"/>
          <a:ea typeface="+mj-ea"/>
          <a:cs typeface="+mj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600" b="0" i="0" kern="1200">
          <a:solidFill>
            <a:schemeClr val="tx1"/>
          </a:solidFill>
          <a:latin typeface="+mj-lt"/>
          <a:ea typeface="+mj-ea"/>
          <a:cs typeface="+mj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5pPr>
      <a:lvl6pPr marL="2506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ZW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Managing Change in Nokia</a:t>
            </a:r>
          </a:p>
        </p:txBody>
      </p:sp>
    </p:spTree>
    <p:extLst>
      <p:ext uri="{BB962C8B-B14F-4D97-AF65-F5344CB8AC3E}">
        <p14:creationId xmlns:p14="http://schemas.microsoft.com/office/powerpoint/2010/main" val="135922136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748875"/>
            <a:ext cx="9144000" cy="732195"/>
          </a:xfrm>
        </p:spPr>
        <p:txBody>
          <a:bodyPr>
            <a:normAutofit/>
          </a:bodyPr>
          <a:lstStyle/>
          <a:p>
            <a:r>
              <a:rPr lang="en-ZW" sz="36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Literature Review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1854558"/>
            <a:ext cx="9144000" cy="4275786"/>
          </a:xfrm>
        </p:spPr>
        <p:txBody>
          <a:bodyPr/>
          <a:lstStyle/>
          <a:p>
            <a:pPr marL="342900" indent="-342900" algn="just">
              <a:buFont typeface="Wingdings" panose="05000000000000000000" pitchFamily="2" charset="2"/>
              <a:buChar char="Ø"/>
            </a:pPr>
            <a:r>
              <a:rPr lang="en-ZW" dirty="0">
                <a:solidFill>
                  <a:schemeClr val="tx1"/>
                </a:solidFill>
              </a:rPr>
              <a:t>Determination as a major assets for change (Glenn, 2019).</a:t>
            </a:r>
          </a:p>
          <a:p>
            <a:pPr marL="342900" indent="-342900" algn="just">
              <a:buFont typeface="Wingdings" panose="05000000000000000000" pitchFamily="2" charset="2"/>
              <a:buChar char="Ø"/>
            </a:pPr>
            <a:r>
              <a:rPr lang="en-ZW" dirty="0">
                <a:solidFill>
                  <a:schemeClr val="tx1"/>
                </a:solidFill>
              </a:rPr>
              <a:t>Successful organisations prevail due to continuous change (Boyle, 2018). </a:t>
            </a:r>
          </a:p>
          <a:p>
            <a:pPr marL="342900" indent="-342900" algn="just">
              <a:buFont typeface="Wingdings" panose="05000000000000000000" pitchFamily="2" charset="2"/>
              <a:buChar char="Ø"/>
            </a:pPr>
            <a:r>
              <a:rPr lang="en-ZW" dirty="0">
                <a:solidFill>
                  <a:schemeClr val="tx1"/>
                </a:solidFill>
              </a:rPr>
              <a:t>Organisational Behaviour is like a biological system (Glenn, 2019). </a:t>
            </a:r>
          </a:p>
          <a:p>
            <a:pPr marL="342900" indent="-342900" algn="just">
              <a:buFont typeface="Wingdings" panose="05000000000000000000" pitchFamily="2" charset="2"/>
              <a:buChar char="Ø"/>
            </a:pPr>
            <a:r>
              <a:rPr lang="en-ZW" dirty="0">
                <a:solidFill>
                  <a:schemeClr val="tx1"/>
                </a:solidFill>
              </a:rPr>
              <a:t>Commitment of Top management and ownership (Boyle, 2018)</a:t>
            </a:r>
          </a:p>
          <a:p>
            <a:pPr marL="342900" indent="-342900" algn="just">
              <a:buFont typeface="Wingdings" panose="05000000000000000000" pitchFamily="2" charset="2"/>
              <a:buChar char="Ø"/>
            </a:pPr>
            <a:r>
              <a:rPr lang="en-ZW" dirty="0">
                <a:solidFill>
                  <a:schemeClr val="tx1"/>
                </a:solidFill>
              </a:rPr>
              <a:t>Responsibility of Stakeholder to manage change (Dawson, and </a:t>
            </a:r>
            <a:r>
              <a:rPr lang="en-ZW" dirty="0" err="1">
                <a:solidFill>
                  <a:schemeClr val="tx1"/>
                </a:solidFill>
              </a:rPr>
              <a:t>Andriopoulus</a:t>
            </a:r>
            <a:r>
              <a:rPr lang="en-ZW" dirty="0">
                <a:solidFill>
                  <a:schemeClr val="tx1"/>
                </a:solidFill>
              </a:rPr>
              <a:t>, 2014). </a:t>
            </a:r>
          </a:p>
          <a:p>
            <a:pPr marL="342900" indent="-342900" algn="just">
              <a:buFont typeface="Wingdings" panose="05000000000000000000" pitchFamily="2" charset="2"/>
              <a:buChar char="Ø"/>
            </a:pPr>
            <a:r>
              <a:rPr lang="en-ZW" dirty="0">
                <a:solidFill>
                  <a:schemeClr val="tx1"/>
                </a:solidFill>
              </a:rPr>
              <a:t>Competitive Advantage (Dawson, and </a:t>
            </a:r>
            <a:r>
              <a:rPr lang="en-ZW" dirty="0" err="1">
                <a:solidFill>
                  <a:schemeClr val="tx1"/>
                </a:solidFill>
              </a:rPr>
              <a:t>Andriopoulus</a:t>
            </a:r>
            <a:r>
              <a:rPr lang="en-ZW" dirty="0">
                <a:solidFill>
                  <a:schemeClr val="tx1"/>
                </a:solidFill>
              </a:rPr>
              <a:t>, 2014). </a:t>
            </a:r>
          </a:p>
          <a:p>
            <a:pPr marL="342900" indent="-342900" algn="just">
              <a:buFont typeface="Wingdings" panose="05000000000000000000" pitchFamily="2" charset="2"/>
              <a:buChar char="Ø"/>
            </a:pPr>
            <a:endParaRPr lang="en-ZW" dirty="0"/>
          </a:p>
        </p:txBody>
      </p:sp>
    </p:spTree>
    <p:extLst>
      <p:ext uri="{BB962C8B-B14F-4D97-AF65-F5344CB8AC3E}">
        <p14:creationId xmlns:p14="http://schemas.microsoft.com/office/powerpoint/2010/main" val="103341094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614152" y="851906"/>
            <a:ext cx="9144000" cy="1002651"/>
          </a:xfrm>
        </p:spPr>
        <p:txBody>
          <a:bodyPr>
            <a:normAutofit/>
          </a:bodyPr>
          <a:lstStyle/>
          <a:p>
            <a:r>
              <a:rPr lang="en-ZW" sz="36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Knowledge and Understanding Skills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2125013"/>
            <a:ext cx="9144000" cy="4237149"/>
          </a:xfrm>
        </p:spPr>
        <p:txBody>
          <a:bodyPr/>
          <a:lstStyle/>
          <a:p>
            <a:pPr marL="342900" indent="-342900" algn="just">
              <a:buFont typeface="Wingdings" panose="05000000000000000000" pitchFamily="2" charset="2"/>
              <a:buChar char="Ø"/>
            </a:pPr>
            <a:r>
              <a:rPr lang="en-ZW" dirty="0">
                <a:solidFill>
                  <a:schemeClr val="tx1"/>
                </a:solidFill>
              </a:rPr>
              <a:t>70% of Change does not work (</a:t>
            </a:r>
            <a:r>
              <a:rPr lang="en-US" dirty="0" err="1">
                <a:solidFill>
                  <a:schemeClr val="tx1"/>
                </a:solidFill>
              </a:rPr>
              <a:t>Papke</a:t>
            </a:r>
            <a:r>
              <a:rPr lang="en-US" dirty="0">
                <a:solidFill>
                  <a:schemeClr val="tx1"/>
                </a:solidFill>
              </a:rPr>
              <a:t>-Shields, 2017).</a:t>
            </a:r>
          </a:p>
          <a:p>
            <a:pPr marL="342900" indent="-342900" algn="just">
              <a:buFont typeface="Wingdings" panose="05000000000000000000" pitchFamily="2" charset="2"/>
              <a:buChar char="Ø"/>
            </a:pPr>
            <a:r>
              <a:rPr lang="en-US" dirty="0">
                <a:solidFill>
                  <a:schemeClr val="tx1"/>
                </a:solidFill>
              </a:rPr>
              <a:t>Current state of change is not enough.</a:t>
            </a:r>
          </a:p>
          <a:p>
            <a:pPr marL="342900" indent="-342900" algn="just">
              <a:buFont typeface="Wingdings" panose="05000000000000000000" pitchFamily="2" charset="2"/>
              <a:buChar char="Ø"/>
            </a:pPr>
            <a:r>
              <a:rPr lang="en-US" dirty="0">
                <a:solidFill>
                  <a:schemeClr val="tx1"/>
                </a:solidFill>
              </a:rPr>
              <a:t>Estimate $109 million loss on and investment of $1 billion (</a:t>
            </a:r>
            <a:r>
              <a:rPr lang="en-US" dirty="0" err="1">
                <a:solidFill>
                  <a:schemeClr val="tx1"/>
                </a:solidFill>
              </a:rPr>
              <a:t>Vouri</a:t>
            </a:r>
            <a:r>
              <a:rPr lang="en-US" dirty="0">
                <a:solidFill>
                  <a:schemeClr val="tx1"/>
                </a:solidFill>
              </a:rPr>
              <a:t>, 2016)</a:t>
            </a:r>
          </a:p>
          <a:p>
            <a:pPr marL="342900" indent="-342900" algn="just">
              <a:buFont typeface="Wingdings" panose="05000000000000000000" pitchFamily="2" charset="2"/>
              <a:buChar char="Ø"/>
            </a:pPr>
            <a:r>
              <a:rPr lang="en-US" dirty="0">
                <a:solidFill>
                  <a:schemeClr val="tx1"/>
                </a:solidFill>
              </a:rPr>
              <a:t>Nokia hesitated towards change implementation.</a:t>
            </a:r>
          </a:p>
          <a:p>
            <a:pPr marL="342900" indent="-342900" algn="just">
              <a:buFont typeface="Wingdings" panose="05000000000000000000" pitchFamily="2" charset="2"/>
              <a:buChar char="Ø"/>
            </a:pPr>
            <a:r>
              <a:rPr lang="en-US" dirty="0">
                <a:solidFill>
                  <a:schemeClr val="tx1"/>
                </a:solidFill>
              </a:rPr>
              <a:t>Nokia </a:t>
            </a:r>
            <a:r>
              <a:rPr lang="en-US" dirty="0" err="1">
                <a:solidFill>
                  <a:schemeClr val="tx1"/>
                </a:solidFill>
              </a:rPr>
              <a:t>priorotized</a:t>
            </a:r>
            <a:r>
              <a:rPr lang="en-US" dirty="0">
                <a:solidFill>
                  <a:schemeClr val="tx1"/>
                </a:solidFill>
              </a:rPr>
              <a:t> the old genre of production.  </a:t>
            </a:r>
          </a:p>
          <a:p>
            <a:pPr marL="342900" indent="-342900" algn="just">
              <a:buFont typeface="Wingdings" panose="05000000000000000000" pitchFamily="2" charset="2"/>
              <a:buChar char="Ø"/>
            </a:pPr>
            <a:endParaRPr lang="en-ZW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7885793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ZW" sz="36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Cognitive and Intellectual Skills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Wingdings" panose="05000000000000000000" pitchFamily="2" charset="2"/>
              <a:buChar char="Ø"/>
            </a:pPr>
            <a:r>
              <a:rPr lang="en-ZW" dirty="0">
                <a:latin typeface="+mn-lt"/>
                <a:cs typeface="Times New Roman" panose="02020603050405020304" pitchFamily="18" charset="0"/>
              </a:rPr>
              <a:t>Change increases productivity. 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ZW" dirty="0">
                <a:latin typeface="+mn-lt"/>
                <a:cs typeface="Times New Roman" panose="02020603050405020304" pitchFamily="18" charset="0"/>
              </a:rPr>
              <a:t>Loss of Loyalty and Turnover (</a:t>
            </a:r>
            <a:r>
              <a:rPr lang="en-US" dirty="0">
                <a:latin typeface="+mn-lt"/>
              </a:rPr>
              <a:t>Cameron, 2019)</a:t>
            </a:r>
            <a:r>
              <a:rPr lang="en-ZW" dirty="0">
                <a:latin typeface="+mn-lt"/>
                <a:cs typeface="Times New Roman" panose="02020603050405020304" pitchFamily="18" charset="0"/>
              </a:rPr>
              <a:t>. 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ZW" dirty="0">
                <a:latin typeface="+mn-lt"/>
                <a:cs typeface="Times New Roman" panose="02020603050405020304" pitchFamily="18" charset="0"/>
              </a:rPr>
              <a:t>Fearing Change can lead to a same fate as Nokia. 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ZW" dirty="0">
                <a:latin typeface="+mn-lt"/>
                <a:cs typeface="Times New Roman" panose="02020603050405020304" pitchFamily="18" charset="0"/>
              </a:rPr>
              <a:t>Amazon and Apple being the top two organisations implement continuous change. 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ZW" dirty="0">
                <a:latin typeface="+mn-lt"/>
                <a:cs typeface="Times New Roman" panose="02020603050405020304" pitchFamily="18" charset="0"/>
              </a:rPr>
              <a:t>Competitive Advantage, Survival, and innovation as the driving forces towards change. </a:t>
            </a:r>
          </a:p>
        </p:txBody>
      </p:sp>
    </p:spTree>
    <p:extLst>
      <p:ext uri="{BB962C8B-B14F-4D97-AF65-F5344CB8AC3E}">
        <p14:creationId xmlns:p14="http://schemas.microsoft.com/office/powerpoint/2010/main" val="49255263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ZW" sz="36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Practical Skills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ZW" dirty="0"/>
              <a:t>Strategy as part of planning. </a:t>
            </a:r>
          </a:p>
          <a:p>
            <a:r>
              <a:rPr lang="en-ZW" dirty="0"/>
              <a:t>Structure as a way of differentiating components. </a:t>
            </a:r>
          </a:p>
          <a:p>
            <a:r>
              <a:rPr lang="en-ZW" dirty="0"/>
              <a:t>System as a way of negating operations. </a:t>
            </a:r>
          </a:p>
          <a:p>
            <a:r>
              <a:rPr lang="en-ZW" dirty="0"/>
              <a:t>Shared values for collaboration.</a:t>
            </a:r>
          </a:p>
          <a:p>
            <a:r>
              <a:rPr lang="en-ZW" dirty="0"/>
              <a:t>Style as the manner of change management. </a:t>
            </a:r>
          </a:p>
          <a:p>
            <a:r>
              <a:rPr lang="en-ZW" dirty="0"/>
              <a:t>Staff as the significance of key stakeholders. </a:t>
            </a:r>
          </a:p>
          <a:p>
            <a:pPr marL="0" indent="0">
              <a:buNone/>
            </a:pPr>
            <a:r>
              <a:rPr lang="en-ZW" dirty="0"/>
              <a:t>(Ab Rahman, 2018) </a:t>
            </a:r>
          </a:p>
        </p:txBody>
      </p:sp>
    </p:spTree>
    <p:extLst>
      <p:ext uri="{BB962C8B-B14F-4D97-AF65-F5344CB8AC3E}">
        <p14:creationId xmlns:p14="http://schemas.microsoft.com/office/powerpoint/2010/main" val="50562661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ZW" sz="36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Transferable Skills for Life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Wingdings" panose="05000000000000000000" pitchFamily="2" charset="2"/>
              <a:buChar char="Ø"/>
            </a:pPr>
            <a:r>
              <a:rPr lang="en-ZW" dirty="0"/>
              <a:t>Capability of multi-tasking. (Mao, 2016)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ZW" dirty="0"/>
              <a:t>Leadership Skills and Communication Skills. 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ZW" dirty="0"/>
              <a:t>Professional Practice. 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ZW" dirty="0"/>
              <a:t>Effective Change Management. 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ZW" dirty="0"/>
              <a:t>Nokia lacked transferrable skills in its workers. </a:t>
            </a:r>
          </a:p>
          <a:p>
            <a:pPr>
              <a:buFont typeface="Wingdings" panose="05000000000000000000" pitchFamily="2" charset="2"/>
              <a:buChar char="Ø"/>
            </a:pPr>
            <a:endParaRPr lang="en-ZW" dirty="0"/>
          </a:p>
        </p:txBody>
      </p:sp>
    </p:spTree>
    <p:extLst>
      <p:ext uri="{BB962C8B-B14F-4D97-AF65-F5344CB8AC3E}">
        <p14:creationId xmlns:p14="http://schemas.microsoft.com/office/powerpoint/2010/main" val="14296548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46111" y="452718"/>
            <a:ext cx="9404723" cy="693502"/>
          </a:xfrm>
        </p:spPr>
        <p:txBody>
          <a:bodyPr/>
          <a:lstStyle/>
          <a:p>
            <a:pPr algn="ctr"/>
            <a:r>
              <a:rPr lang="en-ZW" sz="36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References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93183" y="1146220"/>
            <a:ext cx="11822805" cy="5550794"/>
          </a:xfrm>
        </p:spPr>
        <p:txBody>
          <a:bodyPr/>
          <a:lstStyle/>
          <a:p>
            <a:pPr>
              <a:buFont typeface="Wingdings" panose="05000000000000000000" pitchFamily="2" charset="2"/>
              <a:buChar char="Ø"/>
            </a:pPr>
            <a:r>
              <a:rPr lang="en-US" sz="1600" dirty="0"/>
              <a:t>Glenn, J.E., 2019. A Qualitative Study: An Exploration of the Use of Emotional Intelligence by Military Leaders in Their Decision-Making Process (Doctoral dissertation, Northcentral University).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US" sz="1600" dirty="0"/>
              <a:t>Boyle, R. and Shannon, L., 2018. Better Together? Philanthropy and Government: Lessons from The Atlantic Philanthropies and Irish Government Partnership-based Co-investments.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US" sz="1600" dirty="0"/>
              <a:t>Dawson, P. and </a:t>
            </a:r>
            <a:r>
              <a:rPr lang="en-US" sz="1600" dirty="0" err="1"/>
              <a:t>Andriopoulos</a:t>
            </a:r>
            <a:r>
              <a:rPr lang="en-US" sz="1600" dirty="0"/>
              <a:t>, C., 2014. Managing change, creativity and innovation. Sage.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US" sz="1600" dirty="0" err="1"/>
              <a:t>Papke</a:t>
            </a:r>
            <a:r>
              <a:rPr lang="en-US" sz="1600" dirty="0"/>
              <a:t>-Shields, K.E. and Boyer-Wright, K.M., 2017. Strategic planning characteristics applied to project management. International Journal of Project Management, 35(2), pp.169-179.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US" sz="1600" dirty="0" err="1"/>
              <a:t>Vuori</a:t>
            </a:r>
            <a:r>
              <a:rPr lang="en-US" sz="1600" dirty="0"/>
              <a:t>, T.O. and </a:t>
            </a:r>
            <a:r>
              <a:rPr lang="en-US" sz="1600" dirty="0" err="1"/>
              <a:t>Huy</a:t>
            </a:r>
            <a:r>
              <a:rPr lang="en-US" sz="1600" dirty="0"/>
              <a:t>, Q.N., 2016. Distributed attention and shared emotions in the innovation process: How Nokia lost the smartphone battle. Administrative Science Quarterly, 61(1), pp.9-51.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US" sz="1600" dirty="0"/>
              <a:t>Cameron, E. and Green, M., 2019. Making sense of change management: A complete guide to the models, tools and techniques of organizational change. </a:t>
            </a:r>
            <a:r>
              <a:rPr lang="en-US" sz="1600" dirty="0" err="1"/>
              <a:t>Kogan</a:t>
            </a:r>
            <a:r>
              <a:rPr lang="en-US" sz="1600" dirty="0"/>
              <a:t> Page Publishers.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US" sz="1600" dirty="0"/>
              <a:t>Ab Rahman, A. and </a:t>
            </a:r>
            <a:r>
              <a:rPr lang="en-US" sz="1600" dirty="0" err="1"/>
              <a:t>Anuar</a:t>
            </a:r>
            <a:r>
              <a:rPr lang="en-US" sz="1600" dirty="0"/>
              <a:t>, H.S., 2018. 7s Model: Operation Department Transformation of Malaysia Sheet Glass (NSG Group).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US" sz="1600" dirty="0"/>
              <a:t>Mao, H., Liu, S., Zhang, J. and Deng, Z., 2016. Information technology resource, knowledge management capability, and competitive advantage: The moderating role of resource commitment. International Journal of Information Management, 36(6), pp.1062-1074.</a:t>
            </a:r>
          </a:p>
          <a:p>
            <a:pPr>
              <a:buFont typeface="Wingdings" panose="05000000000000000000" pitchFamily="2" charset="2"/>
              <a:buChar char="Ø"/>
            </a:pPr>
            <a:endParaRPr lang="en-US" dirty="0"/>
          </a:p>
          <a:p>
            <a:pPr>
              <a:buFont typeface="Wingdings" panose="05000000000000000000" pitchFamily="2" charset="2"/>
              <a:buChar char="Ø"/>
            </a:pPr>
            <a:endParaRPr lang="en-ZW" dirty="0"/>
          </a:p>
        </p:txBody>
      </p:sp>
    </p:spTree>
    <p:extLst>
      <p:ext uri="{BB962C8B-B14F-4D97-AF65-F5344CB8AC3E}">
        <p14:creationId xmlns:p14="http://schemas.microsoft.com/office/powerpoint/2010/main" val="486580519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Ion">
  <a:themeElements>
    <a:clrScheme name="Ion">
      <a:dk1>
        <a:sysClr val="windowText" lastClr="000000"/>
      </a:dk1>
      <a:lt1>
        <a:sysClr val="window" lastClr="FFFFFF"/>
      </a:lt1>
      <a:dk2>
        <a:srgbClr val="1E5155"/>
      </a:dk2>
      <a:lt2>
        <a:srgbClr val="EBEBEB"/>
      </a:lt2>
      <a:accent1>
        <a:srgbClr val="B01513"/>
      </a:accent1>
      <a:accent2>
        <a:srgbClr val="EA6312"/>
      </a:accent2>
      <a:accent3>
        <a:srgbClr val="E6B729"/>
      </a:accent3>
      <a:accent4>
        <a:srgbClr val="6AAC90"/>
      </a:accent4>
      <a:accent5>
        <a:srgbClr val="54849A"/>
      </a:accent5>
      <a:accent6>
        <a:srgbClr val="9E5E9B"/>
      </a:accent6>
      <a:hlink>
        <a:srgbClr val="58C1BA"/>
      </a:hlink>
      <a:folHlink>
        <a:srgbClr val="9DFFCB"/>
      </a:folHlink>
    </a:clrScheme>
    <a:fontScheme name="Ion">
      <a:maj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Ion">
      <a:fillStyleLst>
        <a:solidFill>
          <a:schemeClr val="phClr"/>
        </a:solidFill>
        <a:gradFill rotWithShape="1">
          <a:gsLst>
            <a:gs pos="0">
              <a:schemeClr val="phClr">
                <a:tint val="64000"/>
                <a:lumMod val="118000"/>
              </a:schemeClr>
            </a:gs>
            <a:gs pos="100000">
              <a:schemeClr val="phClr">
                <a:tint val="92000"/>
                <a:alpha val="100000"/>
                <a:lumMod val="11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lumMod val="114000"/>
              </a:schemeClr>
            </a:gs>
            <a:gs pos="100000">
              <a:schemeClr val="phClr">
                <a:shade val="90000"/>
                <a:lumMod val="8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7000"/>
                <a:hueMod val="88000"/>
                <a:satMod val="130000"/>
                <a:lumMod val="124000"/>
              </a:schemeClr>
            </a:gs>
            <a:gs pos="100000">
              <a:schemeClr val="phClr">
                <a:tint val="96000"/>
                <a:shade val="88000"/>
                <a:hueMod val="108000"/>
                <a:satMod val="164000"/>
                <a:lumMod val="76000"/>
              </a:schemeClr>
            </a:gs>
          </a:gsLst>
          <a:path path="circle">
            <a:fillToRect l="45000" t="65000" r="125000" b="10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shade val="69000"/>
                <a:hueMod val="108000"/>
                <a:satMod val="164000"/>
                <a:lumMod val="74000"/>
              </a:schemeClr>
              <a:schemeClr val="phClr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Ion" id="{B8441ADB-2E43-4AF7-B97A-BD870242C6A8}" vid="{292E63A9-BB86-4E3D-B92A-7223C6510D2E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547</Words>
  <Application>Microsoft Office PowerPoint</Application>
  <PresentationFormat>Widescreen</PresentationFormat>
  <Paragraphs>43</Paragraphs>
  <Slides>7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size="13" baseType="lpstr">
      <vt:lpstr>Arial</vt:lpstr>
      <vt:lpstr>Century Gothic</vt:lpstr>
      <vt:lpstr>Times New Roman</vt:lpstr>
      <vt:lpstr>Wingdings</vt:lpstr>
      <vt:lpstr>Wingdings 3</vt:lpstr>
      <vt:lpstr>Ion</vt:lpstr>
      <vt:lpstr>Managing Change in Nokia</vt:lpstr>
      <vt:lpstr>Literature Review</vt:lpstr>
      <vt:lpstr>Knowledge and Understanding Skills</vt:lpstr>
      <vt:lpstr>Cognitive and Intellectual Skills</vt:lpstr>
      <vt:lpstr>Practical Skills</vt:lpstr>
      <vt:lpstr>Transferable Skills for Life</vt:lpstr>
      <vt:lpstr>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Managing Change in Nokia</dc:title>
  <dc:creator>HP</dc:creator>
  <cp:lastModifiedBy>HP</cp:lastModifiedBy>
  <cp:revision>1</cp:revision>
  <dcterms:created xsi:type="dcterms:W3CDTF">2020-02-28T10:21:35Z</dcterms:created>
  <dcterms:modified xsi:type="dcterms:W3CDTF">2020-02-28T10:21:59Z</dcterms:modified>
</cp:coreProperties>
</file>