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99"/>
    <a:srgbClr val="6600CC"/>
    <a:srgbClr val="FF0000"/>
    <a:srgbClr val="9E5ECE"/>
    <a:srgbClr val="29C7FF"/>
    <a:srgbClr val="00F66F"/>
    <a:srgbClr val="FFD757"/>
    <a:srgbClr val="B889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6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41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546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75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907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569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896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471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4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92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840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7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E3498-8280-40D9-8753-623A07717FFE}" type="datetimeFigureOut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C4959-81E4-4D07-8894-82DE3B340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758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employmentandlabourmarket/peopleinwork/employmentandemployeetypes/articles/whohasaccesstohybridworkingreatbritain/2025-06-11" TargetMode="External"/><Relationship Id="rId2" Type="http://schemas.openxmlformats.org/officeDocument/2006/relationships/hyperlink" Target="https://pmc.ncbi.nlm.nih.gov/articles/PMC11077513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esearchgate.net/publication/274863692_Developing_a_Multi-Criteria_Decision_Making_Model_for_PESTEL_Analysis" TargetMode="External"/><Relationship Id="rId5" Type="http://schemas.openxmlformats.org/officeDocument/2006/relationships/hyperlink" Target="https://doi.org/10.1002/9781118785317.weom120113" TargetMode="External"/><Relationship Id="rId4" Type="http://schemas.openxmlformats.org/officeDocument/2006/relationships/hyperlink" Target="https://www.ons.gov.uk/releases/economicactivityandsocialchangeintheukrealtimeindicators20august202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2287" y="1564570"/>
            <a:ext cx="9144000" cy="1607272"/>
          </a:xfrm>
          <a:solidFill>
            <a:schemeClr val="accent5">
              <a:lumMod val="50000"/>
              <a:alpha val="66000"/>
            </a:schemeClr>
          </a:solidFill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+mn-lt"/>
              </a:rPr>
              <a:t>Basil’s Bakery Plus</a:t>
            </a:r>
            <a:br>
              <a:rPr lang="en-US" sz="3600" b="1" dirty="0">
                <a:solidFill>
                  <a:schemeClr val="bg1"/>
                </a:solidFill>
                <a:latin typeface="+mn-lt"/>
              </a:rPr>
            </a:br>
            <a:r>
              <a:rPr lang="en-US" sz="3600" b="1" dirty="0">
                <a:solidFill>
                  <a:schemeClr val="bg1"/>
                </a:solidFill>
                <a:latin typeface="+mn-lt"/>
              </a:rPr>
              <a:t>Problem Solving and Decision Making</a:t>
            </a:r>
            <a:br>
              <a:rPr lang="en-US" sz="3600" b="1" dirty="0">
                <a:solidFill>
                  <a:schemeClr val="bg1"/>
                </a:solidFill>
                <a:latin typeface="+mn-lt"/>
              </a:rPr>
            </a:br>
            <a:r>
              <a:rPr lang="en-US" sz="3200" b="1" dirty="0">
                <a:solidFill>
                  <a:schemeClr val="bg1"/>
                </a:solidFill>
                <a:latin typeface="+mn-lt"/>
              </a:rPr>
              <a:t>Component 1: Individual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40683" y="4093154"/>
            <a:ext cx="6412807" cy="1655762"/>
          </a:xfrm>
          <a:solidFill>
            <a:schemeClr val="accent5">
              <a:lumMod val="50000"/>
              <a:alpha val="69000"/>
            </a:schemeClr>
          </a:solidFill>
        </p:spPr>
        <p:txBody>
          <a:bodyPr>
            <a:normAutofit lnSpcReduction="10000"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Student Name:</a:t>
            </a:r>
            <a:r>
              <a:rPr lang="en-US" dirty="0">
                <a:solidFill>
                  <a:schemeClr val="bg1"/>
                </a:solidFill>
              </a:rPr>
              <a:t> Cheick </a:t>
            </a:r>
            <a:r>
              <a:rPr lang="en-US" dirty="0" err="1">
                <a:solidFill>
                  <a:schemeClr val="bg1"/>
                </a:solidFill>
              </a:rPr>
              <a:t>Sheick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Raazaq</a:t>
            </a:r>
            <a:r>
              <a:rPr lang="en-US" dirty="0">
                <a:solidFill>
                  <a:schemeClr val="bg1"/>
                </a:solidFill>
              </a:rPr>
              <a:t> Hussain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Student Number:</a:t>
            </a:r>
            <a:r>
              <a:rPr lang="en-US" dirty="0">
                <a:solidFill>
                  <a:schemeClr val="bg1"/>
                </a:solidFill>
              </a:rPr>
              <a:t> 2535395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Module Code:</a:t>
            </a:r>
            <a:r>
              <a:rPr lang="en-US" dirty="0">
                <a:solidFill>
                  <a:schemeClr val="bg1"/>
                </a:solidFill>
              </a:rPr>
              <a:t> LCLM4004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Module:</a:t>
            </a:r>
            <a:r>
              <a:rPr lang="en-US" dirty="0">
                <a:solidFill>
                  <a:schemeClr val="bg1"/>
                </a:solidFill>
              </a:rPr>
              <a:t> Problem Solving and Decision Making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Lecturer: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algn="l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349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6"/>
            <a:ext cx="11115215" cy="770948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Basil’s Bakery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947" y="1610419"/>
            <a:ext cx="7059813" cy="3522229"/>
          </a:xfrm>
        </p:spPr>
        <p:txBody>
          <a:bodyPr>
            <a:noAutofit/>
          </a:bodyPr>
          <a:lstStyle/>
          <a:p>
            <a:pPr algn="just"/>
            <a:r>
              <a:rPr lang="en-US" sz="1800" dirty="0"/>
              <a:t>Bakery operating independently within the Coventry retail park</a:t>
            </a:r>
          </a:p>
          <a:p>
            <a:pPr algn="just"/>
            <a:r>
              <a:rPr lang="en-US" sz="1800" dirty="0"/>
              <a:t>Founded in 2015</a:t>
            </a:r>
          </a:p>
          <a:p>
            <a:pPr algn="just"/>
            <a:r>
              <a:rPr lang="en-US" sz="1800" dirty="0"/>
              <a:t>Makes cakes, pastries, and breads</a:t>
            </a:r>
          </a:p>
          <a:p>
            <a:pPr algn="just"/>
            <a:r>
              <a:rPr lang="en-US" sz="1800" dirty="0"/>
              <a:t>Uses organic quality raw materials for manufacturing products</a:t>
            </a:r>
          </a:p>
          <a:p>
            <a:pPr algn="just"/>
            <a:r>
              <a:rPr lang="en-US" sz="1800" dirty="0"/>
              <a:t>Was seeing an increase in sales every year</a:t>
            </a:r>
          </a:p>
          <a:p>
            <a:pPr algn="just"/>
            <a:r>
              <a:rPr lang="en-US" sz="1800" dirty="0"/>
              <a:t>Has seen a decrease in sales because of the pandemic</a:t>
            </a:r>
          </a:p>
          <a:p>
            <a:pPr algn="just"/>
            <a:r>
              <a:rPr lang="en-US" sz="1800" dirty="0"/>
              <a:t>There has been an increase in sales but lower than the sales in 2019</a:t>
            </a:r>
          </a:p>
          <a:p>
            <a:pPr algn="just"/>
            <a:r>
              <a:rPr lang="en-US" sz="1800" dirty="0"/>
              <a:t>The projected sales for 2023-2025 are expected to be 25% lower than those in 2019</a:t>
            </a:r>
          </a:p>
          <a:p>
            <a:pPr algn="just"/>
            <a:r>
              <a:rPr lang="en-US" sz="1800" dirty="0"/>
              <a:t>The footfall within the retail park and consumer demand have changed</a:t>
            </a:r>
          </a:p>
        </p:txBody>
      </p:sp>
      <p:sp>
        <p:nvSpPr>
          <p:cNvPr id="4" name="Rectangle 3"/>
          <p:cNvSpPr/>
          <p:nvPr/>
        </p:nvSpPr>
        <p:spPr>
          <a:xfrm>
            <a:off x="671947" y="6501075"/>
            <a:ext cx="11281469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Basil’s Bakery case study (LCLM4004, 2026)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9224" y="2165703"/>
            <a:ext cx="4054191" cy="25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43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1170920" cy="632402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NATURE AND SCOPE OF THE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349" y="5475101"/>
            <a:ext cx="10515600" cy="80429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In conclusion:</a:t>
            </a:r>
          </a:p>
          <a:p>
            <a:pPr marL="0" indent="0">
              <a:buNone/>
            </a:pPr>
            <a:r>
              <a:rPr lang="en-US" sz="1800" dirty="0"/>
              <a:t>Less demand + limited accessibility + high expenses = decreased profitability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198" y="1107931"/>
            <a:ext cx="10762673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/>
              <a:t>Main issue:</a:t>
            </a:r>
          </a:p>
          <a:p>
            <a:r>
              <a:rPr lang="en-US" dirty="0"/>
              <a:t>Decreased sales and uncertainty regarding the prospects of the existing business model in the future.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198" y="1739011"/>
            <a:ext cx="822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Issues: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198" y="2179396"/>
            <a:ext cx="38608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/>
              <a:t>1. Reduced customer flow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There is less traffic at the retail park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Some stores have closed down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Vacant stores are unoccupied</a:t>
            </a:r>
          </a:p>
        </p:txBody>
      </p:sp>
      <p:sp>
        <p:nvSpPr>
          <p:cNvPr id="7" name="Rectangle 6"/>
          <p:cNvSpPr/>
          <p:nvPr/>
        </p:nvSpPr>
        <p:spPr>
          <a:xfrm>
            <a:off x="5081728" y="2194657"/>
            <a:ext cx="60960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n-US" b="1" dirty="0"/>
              <a:t>2. Customer change of behavior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Working from home becomes increasingly popular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Office employees visit less often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Delivery services are more in demand by customers</a:t>
            </a:r>
          </a:p>
        </p:txBody>
      </p:sp>
      <p:sp>
        <p:nvSpPr>
          <p:cNvPr id="8" name="Rectangle 7"/>
          <p:cNvSpPr/>
          <p:nvPr/>
        </p:nvSpPr>
        <p:spPr>
          <a:xfrm>
            <a:off x="838198" y="3463423"/>
            <a:ext cx="3860800" cy="14773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/>
              <a:t>3. Limited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Delivery services are unavailable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Advanced order is difficult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Basil has to be present at the store to prepare the meals</a:t>
            </a:r>
          </a:p>
        </p:txBody>
      </p:sp>
      <p:sp>
        <p:nvSpPr>
          <p:cNvPr id="9" name="Rectangle 8"/>
          <p:cNvSpPr/>
          <p:nvPr/>
        </p:nvSpPr>
        <p:spPr>
          <a:xfrm>
            <a:off x="5081728" y="3463423"/>
            <a:ext cx="6096000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en-US" b="1" dirty="0"/>
              <a:t>4. Increased expenses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Water and energy expenses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Expenses on rent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Rates for the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Insurance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Organic ingredients expense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8349" y="6483328"/>
            <a:ext cx="11191242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en-US" sz="1200" i="1" dirty="0">
                <a:solidFill>
                  <a:schemeClr val="bg1"/>
                </a:solidFill>
              </a:rPr>
              <a:t>Basil’s Bakery case study, 2026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776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085944" cy="493857"/>
          </a:xfrm>
          <a:solidFill>
            <a:schemeClr val="accent5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WHY PESTEL?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189"/>
            <a:ext cx="10515600" cy="3911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PESTLE analysis is concerned with the outside environment of the business entity: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604160"/>
              </p:ext>
            </p:extLst>
          </p:nvPr>
        </p:nvGraphicFramePr>
        <p:xfrm>
          <a:off x="838197" y="1496291"/>
          <a:ext cx="7936347" cy="256032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018456">
                  <a:extLst>
                    <a:ext uri="{9D8B030D-6E8A-4147-A177-3AD203B41FA5}">
                      <a16:colId xmlns:a16="http://schemas.microsoft.com/office/drawing/2014/main" val="878505482"/>
                    </a:ext>
                  </a:extLst>
                </a:gridCol>
                <a:gridCol w="5917891">
                  <a:extLst>
                    <a:ext uri="{9D8B030D-6E8A-4147-A177-3AD203B41FA5}">
                      <a16:colId xmlns:a16="http://schemas.microsoft.com/office/drawing/2014/main" val="19548756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Factor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Focus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63319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P – Political</a:t>
                      </a:r>
                    </a:p>
                  </a:txBody>
                  <a:tcPr anchor="ctr">
                    <a:solidFill>
                      <a:srgbClr val="29C7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Government policy and public support</a:t>
                      </a:r>
                    </a:p>
                  </a:txBody>
                  <a:tcPr anchor="ctr">
                    <a:solidFill>
                      <a:srgbClr val="29C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6206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 – Economic</a:t>
                      </a:r>
                    </a:p>
                  </a:txBody>
                  <a:tcPr anchor="ctr">
                    <a:solidFill>
                      <a:srgbClr val="00F66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Costs, income and consumer spending</a:t>
                      </a:r>
                    </a:p>
                  </a:txBody>
                  <a:tcPr anchor="ctr">
                    <a:solidFill>
                      <a:srgbClr val="00F66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453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 – Social</a:t>
                      </a:r>
                    </a:p>
                  </a:txBody>
                  <a:tcPr anchor="ctr">
                    <a:solidFill>
                      <a:srgbClr val="FFD75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Customer lifestyles and </a:t>
                      </a:r>
                      <a:r>
                        <a:rPr lang="en-US" dirty="0" err="1"/>
                        <a:t>behaviour</a:t>
                      </a:r>
                      <a:endParaRPr lang="en-US" dirty="0"/>
                    </a:p>
                  </a:txBody>
                  <a:tcPr anchor="ctr">
                    <a:solidFill>
                      <a:srgbClr val="FFD7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5493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T – Technological</a:t>
                      </a:r>
                    </a:p>
                  </a:txBody>
                  <a:tcPr anchor="ctr">
                    <a:solidFill>
                      <a:srgbClr val="B889D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Digital systems and new ways of working</a:t>
                      </a:r>
                    </a:p>
                  </a:txBody>
                  <a:tcPr anchor="ctr">
                    <a:solidFill>
                      <a:srgbClr val="B889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91582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 – Environmental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Sustainability, climate and resources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16596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L – Legal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Laws and regulatory requirements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774597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11199" y="4204392"/>
            <a:ext cx="1121294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Why to use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Opportunities and threats in external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Structure of environmental scanning (</a:t>
            </a:r>
            <a:r>
              <a:rPr lang="en-US" i="1" dirty="0" err="1"/>
              <a:t>Sammut-Bonnici</a:t>
            </a:r>
            <a:r>
              <a:rPr lang="en-US" i="1" dirty="0"/>
              <a:t> and </a:t>
            </a:r>
            <a:r>
              <a:rPr lang="en-US" i="1" dirty="0" err="1"/>
              <a:t>Galea</a:t>
            </a:r>
            <a:r>
              <a:rPr lang="en-US" i="1" dirty="0"/>
              <a:t>, 2015)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Aids in comprehending factors beyond the organizational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Strategic decisions making tool (</a:t>
            </a:r>
            <a:r>
              <a:rPr lang="en-US" i="1" dirty="0" err="1"/>
              <a:t>Yüksel</a:t>
            </a:r>
            <a:r>
              <a:rPr lang="en-US" i="1" dirty="0"/>
              <a:t>, 2012)</a:t>
            </a:r>
            <a:endParaRPr lang="en-US" dirty="0"/>
          </a:p>
          <a:p>
            <a:r>
              <a:rPr lang="en-US" dirty="0"/>
              <a:t>Weakness: PESTLE analysis doesn’t provide the information on which factor is more important and creates another one.</a:t>
            </a:r>
          </a:p>
        </p:txBody>
      </p:sp>
      <p:sp>
        <p:nvSpPr>
          <p:cNvPr id="6" name="Rectangle 5"/>
          <p:cNvSpPr/>
          <p:nvPr/>
        </p:nvSpPr>
        <p:spPr>
          <a:xfrm>
            <a:off x="711199" y="6487713"/>
            <a:ext cx="11212945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en-US" sz="1200" i="1" dirty="0" err="1">
                <a:solidFill>
                  <a:schemeClr val="bg1"/>
                </a:solidFill>
              </a:rPr>
              <a:t>Yüksel</a:t>
            </a:r>
            <a:r>
              <a:rPr lang="en-US" sz="1200" i="1" dirty="0">
                <a:solidFill>
                  <a:schemeClr val="bg1"/>
                </a:solidFill>
              </a:rPr>
              <a:t>, 2012; </a:t>
            </a:r>
            <a:r>
              <a:rPr lang="en-US" sz="1200" i="1" dirty="0" err="1">
                <a:solidFill>
                  <a:schemeClr val="bg1"/>
                </a:solidFill>
              </a:rPr>
              <a:t>Sammut-Bonnici</a:t>
            </a:r>
            <a:r>
              <a:rPr lang="en-US" sz="1200" i="1" dirty="0">
                <a:solidFill>
                  <a:schemeClr val="bg1"/>
                </a:solidFill>
              </a:rPr>
              <a:t> and </a:t>
            </a:r>
            <a:r>
              <a:rPr lang="en-US" sz="1200" i="1" dirty="0" err="1">
                <a:solidFill>
                  <a:schemeClr val="bg1"/>
                </a:solidFill>
              </a:rPr>
              <a:t>Galea</a:t>
            </a:r>
            <a:r>
              <a:rPr lang="en-US" sz="1200" i="1" dirty="0">
                <a:solidFill>
                  <a:schemeClr val="bg1"/>
                </a:solidFill>
              </a:rPr>
              <a:t>, 2015)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394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998200" cy="60007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PESTEL ANALYSIS: POLITICAL AND ECONOMIC</a:t>
            </a:r>
          </a:p>
        </p:txBody>
      </p:sp>
      <p:sp>
        <p:nvSpPr>
          <p:cNvPr id="10" name="Rectangle 9"/>
          <p:cNvSpPr/>
          <p:nvPr/>
        </p:nvSpPr>
        <p:spPr>
          <a:xfrm>
            <a:off x="838200" y="1398386"/>
            <a:ext cx="5913582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b="1" dirty="0"/>
              <a:t>P - Political</a:t>
            </a: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Governments’ policy may impact business rates and taxes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Decision by the local government can affect the appeal of the retail park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Government support for small business can be seen as an opportunity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Regulations concerning food and business can be seen as compliance</a:t>
            </a:r>
          </a:p>
          <a:p>
            <a:pPr algn="just"/>
            <a:r>
              <a:rPr lang="en-US" b="1" dirty="0"/>
              <a:t>Implication for Basil</a:t>
            </a:r>
          </a:p>
          <a:p>
            <a:pPr algn="just"/>
            <a:r>
              <a:rPr lang="en-US" dirty="0"/>
              <a:t>Political and local government decisions can impact costs associated with business as well as appeal of the retail park where Basil works.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985001" y="1154546"/>
            <a:ext cx="4710545" cy="45243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b="1" dirty="0"/>
              <a:t>E - Economic</a:t>
            </a: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Higher utility charges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Higher rent and business rates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Expensive insurance bills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Organic produce becomes more expensive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err="1"/>
              <a:t>Spendings</a:t>
            </a:r>
            <a:r>
              <a:rPr lang="en-US" dirty="0"/>
              <a:t> by customers fall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Implication for Costs and Profit Margins</a:t>
            </a:r>
          </a:p>
          <a:p>
            <a:pPr algn="just"/>
            <a:r>
              <a:rPr lang="en-US" b="1" dirty="0"/>
              <a:t>Evidence</a:t>
            </a:r>
          </a:p>
          <a:p>
            <a:pPr algn="just"/>
            <a:r>
              <a:rPr lang="en-US" dirty="0"/>
              <a:t>Situation in the UK economy and retail industry remains unstable as per statistics released by the Office of National Statistics (ONS, 2026).</a:t>
            </a:r>
          </a:p>
          <a:p>
            <a:pPr algn="just"/>
            <a:r>
              <a:rPr lang="en-US" b="1" dirty="0"/>
              <a:t>Implication for Basil</a:t>
            </a:r>
          </a:p>
          <a:p>
            <a:pPr algn="just"/>
            <a:r>
              <a:rPr lang="en-US" dirty="0"/>
              <a:t>The economic difficulties have a two fold impact on business in that costs are increasing while demand is decreasing.</a:t>
            </a:r>
          </a:p>
          <a:p>
            <a:pPr algn="just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838200" y="6445657"/>
            <a:ext cx="10998200" cy="28026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en-US" sz="1200" i="1" dirty="0">
                <a:solidFill>
                  <a:schemeClr val="bg1"/>
                </a:solidFill>
              </a:rPr>
              <a:t>Basil’s Bakery case study, 2026; ONS, 2026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42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109960" cy="706293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PESTEL ANALYSIS: SOCIAL AND TECHNOLOGICAL</a:t>
            </a:r>
          </a:p>
        </p:txBody>
      </p:sp>
      <p:sp>
        <p:nvSpPr>
          <p:cNvPr id="4" name="Rectangle 3"/>
          <p:cNvSpPr/>
          <p:nvPr/>
        </p:nvSpPr>
        <p:spPr>
          <a:xfrm>
            <a:off x="6529186" y="1223818"/>
            <a:ext cx="495069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/>
              <a:t>S – Social</a:t>
            </a:r>
          </a:p>
          <a:p>
            <a:pPr algn="just"/>
            <a:r>
              <a:rPr lang="en-US" dirty="0"/>
              <a:t>Changes in lifestyle practices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Hybrid working implies fewer visits to the office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The number of incentives to visit the retail park each day will decline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Inconvenience is losing its importance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Some loyal customers now work/live beyond the bakery's territory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Changing customer demands</a:t>
            </a:r>
          </a:p>
          <a:p>
            <a:pPr algn="just"/>
            <a:r>
              <a:rPr lang="en-US" b="1" dirty="0"/>
              <a:t>Example: </a:t>
            </a:r>
            <a:r>
              <a:rPr lang="en-US" dirty="0"/>
              <a:t>28% of employed people in Great Britain were working in hybrid mode in January-March 2025 (ONS, 2025)</a:t>
            </a:r>
          </a:p>
          <a:p>
            <a:pPr algn="just"/>
            <a:r>
              <a:rPr lang="en-US" b="1" dirty="0"/>
              <a:t>Implication</a:t>
            </a:r>
          </a:p>
          <a:p>
            <a:pPr algn="just"/>
            <a:r>
              <a:rPr lang="en-US" dirty="0"/>
              <a:t>It is not enough for Basil to rely on walk-in trade only.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200" y="1223818"/>
            <a:ext cx="522778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/>
              <a:t>T – Technological</a:t>
            </a:r>
          </a:p>
          <a:p>
            <a:pPr algn="just"/>
            <a:r>
              <a:rPr lang="en-US" b="1" dirty="0"/>
              <a:t>Current situation</a:t>
            </a:r>
          </a:p>
          <a:p>
            <a:pPr algn="just"/>
            <a:r>
              <a:rPr lang="en-US" dirty="0"/>
              <a:t>Phone pre-orders do not work effectively during peak periods</a:t>
            </a:r>
          </a:p>
          <a:p>
            <a:pPr algn="just"/>
            <a:r>
              <a:rPr lang="en-US" dirty="0"/>
              <a:t>Absence of an online order system</a:t>
            </a:r>
          </a:p>
          <a:p>
            <a:pPr algn="just"/>
            <a:r>
              <a:rPr lang="en-US" dirty="0"/>
              <a:t>Lack of a digital order/delivery portal</a:t>
            </a:r>
          </a:p>
          <a:p>
            <a:pPr algn="just"/>
            <a:r>
              <a:rPr lang="en-US" dirty="0"/>
              <a:t>Difficulties with making orders while Basil is baking</a:t>
            </a:r>
          </a:p>
          <a:p>
            <a:pPr algn="just"/>
            <a:r>
              <a:rPr lang="en-US" b="1" dirty="0"/>
              <a:t>Opportunities</a:t>
            </a:r>
          </a:p>
          <a:p>
            <a:pPr algn="just"/>
            <a:r>
              <a:rPr lang="en-US" dirty="0"/>
              <a:t>Website / Online orders</a:t>
            </a:r>
          </a:p>
          <a:p>
            <a:pPr algn="just"/>
            <a:r>
              <a:rPr lang="en-US" dirty="0"/>
              <a:t>Click and collect</a:t>
            </a:r>
          </a:p>
          <a:p>
            <a:pPr algn="just"/>
            <a:r>
              <a:rPr lang="en-US" dirty="0"/>
              <a:t>Digital pre-orders</a:t>
            </a:r>
          </a:p>
          <a:p>
            <a:pPr algn="just"/>
            <a:r>
              <a:rPr lang="en-US" dirty="0"/>
              <a:t>Marketing via social media</a:t>
            </a:r>
          </a:p>
          <a:p>
            <a:pPr algn="just"/>
            <a:r>
              <a:rPr lang="en-US" dirty="0"/>
              <a:t>Delivery services cooperation</a:t>
            </a:r>
          </a:p>
          <a:p>
            <a:r>
              <a:rPr lang="en-US" b="1" dirty="0"/>
              <a:t>Implication</a:t>
            </a:r>
          </a:p>
          <a:p>
            <a:r>
              <a:rPr lang="en-US" dirty="0"/>
              <a:t>Technologies will allow Basil to adapt to the changes in customer behavior without moving the bakery.</a:t>
            </a:r>
          </a:p>
        </p:txBody>
      </p:sp>
      <p:sp>
        <p:nvSpPr>
          <p:cNvPr id="7" name="Rectangle 6"/>
          <p:cNvSpPr/>
          <p:nvPr/>
        </p:nvSpPr>
        <p:spPr>
          <a:xfrm>
            <a:off x="607038" y="6466902"/>
            <a:ext cx="11341122" cy="27933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en-US" sz="1200" i="1" dirty="0">
                <a:solidFill>
                  <a:schemeClr val="bg1"/>
                </a:solidFill>
              </a:rPr>
              <a:t>ONS, 2025; Basil’s Bakery case study, 2026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264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1069320" cy="623166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+mn-lt"/>
              </a:rPr>
              <a:t>PESTEL ANALYSIS: ENVIRONMENTAL AND LEGAL</a:t>
            </a:r>
          </a:p>
        </p:txBody>
      </p:sp>
      <p:sp>
        <p:nvSpPr>
          <p:cNvPr id="4" name="Rectangle 3"/>
          <p:cNvSpPr/>
          <p:nvPr/>
        </p:nvSpPr>
        <p:spPr>
          <a:xfrm>
            <a:off x="5975927" y="1176079"/>
            <a:ext cx="5754254" cy="34163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b="1" dirty="0"/>
              <a:t>E - Environment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Use of organic components will give Basil a competitive advantage in terms of sustainability.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Organic products may become vulnerable to crop failure.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The impact of environment disruption will influence farming (</a:t>
            </a:r>
            <a:r>
              <a:rPr lang="en-US" i="1" dirty="0" err="1"/>
              <a:t>Yüksel</a:t>
            </a:r>
            <a:r>
              <a:rPr lang="en-US" i="1" dirty="0"/>
              <a:t>, 2012).</a:t>
            </a: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Availability of ingredients and price variations are possible.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Sustainability will play an important role in branding.</a:t>
            </a:r>
          </a:p>
          <a:p>
            <a:pPr algn="just"/>
            <a:r>
              <a:rPr lang="en-US" b="1" dirty="0"/>
              <a:t>Key threat</a:t>
            </a:r>
            <a:endParaRPr lang="en-US" dirty="0"/>
          </a:p>
          <a:p>
            <a:pPr algn="just"/>
            <a:r>
              <a:rPr lang="en-US" dirty="0"/>
              <a:t>Environmental issues present both threats and opportunities.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1176079"/>
            <a:ext cx="4814455" cy="34163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b="1" dirty="0"/>
              <a:t>L - Legal</a:t>
            </a:r>
            <a:endParaRPr lang="en-US" dirty="0"/>
          </a:p>
          <a:p>
            <a:pPr algn="just"/>
            <a:r>
              <a:rPr lang="en-US" dirty="0"/>
              <a:t>There are some legal issues that Basil should comply with related to: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Product safety and hygiene standards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Employer responsibilities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Consumer protection laws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Business and trade requirements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Personal data protection if the online ordering system is introduced</a:t>
            </a:r>
          </a:p>
          <a:p>
            <a:pPr algn="just"/>
            <a:r>
              <a:rPr lang="en-US" b="1" dirty="0"/>
              <a:t>Key threat</a:t>
            </a:r>
          </a:p>
          <a:p>
            <a:pPr algn="just"/>
            <a:r>
              <a:rPr lang="en-US" dirty="0"/>
              <a:t>Introduction of the online ordering and delivery system may cause legal issues.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200" y="4676154"/>
            <a:ext cx="3105727" cy="14773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/>
              <a:t>PESTLE analysis overview</a:t>
            </a:r>
          </a:p>
          <a:p>
            <a:r>
              <a:rPr lang="en-US" dirty="0"/>
              <a:t>Important factors: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Economic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Social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Technological</a:t>
            </a:r>
          </a:p>
        </p:txBody>
      </p:sp>
      <p:sp>
        <p:nvSpPr>
          <p:cNvPr id="7" name="Rectangle 6"/>
          <p:cNvSpPr/>
          <p:nvPr/>
        </p:nvSpPr>
        <p:spPr>
          <a:xfrm>
            <a:off x="838200" y="6470917"/>
            <a:ext cx="11069320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 </a:t>
            </a:r>
            <a:r>
              <a:rPr lang="en-US" sz="1200" i="1" dirty="0">
                <a:solidFill>
                  <a:schemeClr val="bg1"/>
                </a:solidFill>
              </a:rPr>
              <a:t>Basil’s Bakery case study, 2026; </a:t>
            </a:r>
            <a:r>
              <a:rPr lang="en-US" sz="1200" i="1" dirty="0" err="1">
                <a:solidFill>
                  <a:schemeClr val="bg1"/>
                </a:solidFill>
              </a:rPr>
              <a:t>Yüksel</a:t>
            </a:r>
            <a:r>
              <a:rPr lang="en-US" sz="1200" i="1" dirty="0">
                <a:solidFill>
                  <a:schemeClr val="bg1"/>
                </a:solidFill>
              </a:rPr>
              <a:t>, 2012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061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1109960" cy="613930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PESTEL EVALUATION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199" y="1083747"/>
            <a:ext cx="37776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What does the PESTLE analysis tell us?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199" y="1508850"/>
            <a:ext cx="3764974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/>
              <a:t>External Threats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Lower retail park activity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Fewer office workers as customers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Higher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Inconsistent supply of ingredients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New customer expectations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4802909" y="1508850"/>
            <a:ext cx="3383974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/>
              <a:t>External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Online ordering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Pre-ordering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Delivery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Click and collect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Digital marketing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More organic positioning of the bakery</a:t>
            </a:r>
          </a:p>
        </p:txBody>
      </p:sp>
      <p:sp>
        <p:nvSpPr>
          <p:cNvPr id="7" name="Rectangle 6"/>
          <p:cNvSpPr/>
          <p:nvPr/>
        </p:nvSpPr>
        <p:spPr>
          <a:xfrm>
            <a:off x="8386619" y="1493700"/>
            <a:ext cx="3398982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b="1" dirty="0"/>
              <a:t>Analysis of critical elements</a:t>
            </a:r>
          </a:p>
          <a:p>
            <a:pPr algn="just"/>
            <a:r>
              <a:rPr lang="en-US" dirty="0"/>
              <a:t>Not just a matter of fewer customers. There have been changes in the external environment which means that Basil’s way of conducting business is now outdated due to changes in customer behavior.</a:t>
            </a:r>
          </a:p>
        </p:txBody>
      </p:sp>
      <p:sp>
        <p:nvSpPr>
          <p:cNvPr id="8" name="Rectangle 7"/>
          <p:cNvSpPr/>
          <p:nvPr/>
        </p:nvSpPr>
        <p:spPr>
          <a:xfrm>
            <a:off x="838199" y="3318947"/>
            <a:ext cx="396471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Limitations of the PESTLE analysis</a:t>
            </a:r>
          </a:p>
          <a:p>
            <a:r>
              <a:rPr lang="en-US" b="1" dirty="0"/>
              <a:t>PESTLE: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Analyzes external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Structure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Strategic thinking</a:t>
            </a:r>
          </a:p>
          <a:p>
            <a:r>
              <a:rPr lang="en-US" b="1" dirty="0"/>
              <a:t>But,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Cannot determine the root cause alone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Doesn’t rank external factors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Can be subjective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Requires evidence</a:t>
            </a:r>
          </a:p>
        </p:txBody>
      </p:sp>
      <p:sp>
        <p:nvSpPr>
          <p:cNvPr id="9" name="Rectangle 8"/>
          <p:cNvSpPr/>
          <p:nvPr/>
        </p:nvSpPr>
        <p:spPr>
          <a:xfrm>
            <a:off x="838199" y="6514039"/>
            <a:ext cx="11109961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en-US" sz="1200" i="1" dirty="0" err="1">
                <a:solidFill>
                  <a:schemeClr val="bg1"/>
                </a:solidFill>
              </a:rPr>
              <a:t>Yüksel</a:t>
            </a:r>
            <a:r>
              <a:rPr lang="en-US" sz="1200" i="1" dirty="0">
                <a:solidFill>
                  <a:schemeClr val="bg1"/>
                </a:solidFill>
              </a:rPr>
              <a:t>, 2012; </a:t>
            </a:r>
            <a:r>
              <a:rPr lang="en-US" sz="1200" i="1" dirty="0" err="1">
                <a:solidFill>
                  <a:schemeClr val="bg1"/>
                </a:solidFill>
              </a:rPr>
              <a:t>Sammut-Bonnici</a:t>
            </a:r>
            <a:r>
              <a:rPr lang="en-US" sz="1200" i="1" dirty="0">
                <a:solidFill>
                  <a:schemeClr val="bg1"/>
                </a:solidFill>
              </a:rPr>
              <a:t> and </a:t>
            </a:r>
            <a:r>
              <a:rPr lang="en-US" sz="1200" i="1" dirty="0" err="1">
                <a:solidFill>
                  <a:schemeClr val="bg1"/>
                </a:solidFill>
              </a:rPr>
              <a:t>Galea</a:t>
            </a:r>
            <a:r>
              <a:rPr lang="en-US" sz="1200" i="1" dirty="0">
                <a:solidFill>
                  <a:schemeClr val="bg1"/>
                </a:solidFill>
              </a:rPr>
              <a:t>, 2015)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077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074607" cy="641639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FISHBONE / CAUSE-AND-EFFECT DIAGRAM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113849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Consequence:</a:t>
            </a:r>
          </a:p>
          <a:p>
            <a:r>
              <a:rPr lang="en-US" dirty="0"/>
              <a:t>Reduced sales at basil’s bakery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6403230"/>
            <a:ext cx="11074606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en-US" sz="1200" dirty="0">
                <a:solidFill>
                  <a:schemeClr val="bg1"/>
                </a:solidFill>
              </a:rPr>
              <a:t>Cause-and-effect/Fishbone approach: Ishikawa (1986)</a:t>
            </a:r>
          </a:p>
        </p:txBody>
      </p:sp>
      <p:grpSp>
        <p:nvGrpSpPr>
          <p:cNvPr id="89" name="Group 88"/>
          <p:cNvGrpSpPr/>
          <p:nvPr/>
        </p:nvGrpSpPr>
        <p:grpSpPr>
          <a:xfrm>
            <a:off x="838199" y="1784821"/>
            <a:ext cx="11353801" cy="4295621"/>
            <a:chOff x="520088" y="1878246"/>
            <a:chExt cx="11374616" cy="4295621"/>
          </a:xfrm>
        </p:grpSpPr>
        <p:grpSp>
          <p:nvGrpSpPr>
            <p:cNvPr id="14" name="Group 13"/>
            <p:cNvGrpSpPr/>
            <p:nvPr/>
          </p:nvGrpSpPr>
          <p:grpSpPr>
            <a:xfrm>
              <a:off x="1137920" y="3342640"/>
              <a:ext cx="10215880" cy="1137920"/>
              <a:chOff x="1137920" y="3342640"/>
              <a:chExt cx="10215880" cy="1137920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0" name="Rectangle 9"/>
              <p:cNvSpPr/>
              <p:nvPr/>
            </p:nvSpPr>
            <p:spPr>
              <a:xfrm>
                <a:off x="1137920" y="3911600"/>
                <a:ext cx="9103360" cy="45719"/>
              </a:xfrm>
              <a:prstGeom prst="rect">
                <a:avLst/>
              </a:prstGeom>
              <a:grpFill/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Flowchart: Stored Data 10"/>
              <p:cNvSpPr/>
              <p:nvPr/>
            </p:nvSpPr>
            <p:spPr>
              <a:xfrm rot="10800000">
                <a:off x="10012680" y="3342640"/>
                <a:ext cx="1341120" cy="1137920"/>
              </a:xfrm>
              <a:prstGeom prst="flowChartOnlineStorage">
                <a:avLst/>
              </a:prstGeom>
              <a:grpFill/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0830560" y="3556000"/>
                <a:ext cx="182880" cy="152400"/>
              </a:xfrm>
              <a:prstGeom prst="ellipse">
                <a:avLst/>
              </a:prstGeom>
              <a:solidFill>
                <a:schemeClr val="bg2"/>
              </a:solidFill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6" name="Arc 15"/>
            <p:cNvSpPr/>
            <p:nvPr/>
          </p:nvSpPr>
          <p:spPr>
            <a:xfrm rot="11382349">
              <a:off x="10812895" y="3941181"/>
              <a:ext cx="1081809" cy="306596"/>
            </a:xfrm>
            <a:prstGeom prst="arc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Moon 16"/>
            <p:cNvSpPr/>
            <p:nvPr/>
          </p:nvSpPr>
          <p:spPr>
            <a:xfrm rot="10800000">
              <a:off x="538584" y="3086099"/>
              <a:ext cx="645160" cy="1696719"/>
            </a:xfrm>
            <a:prstGeom prst="moon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2740744" y="2270760"/>
              <a:ext cx="1488440" cy="1686559"/>
              <a:chOff x="2740744" y="2270760"/>
              <a:chExt cx="1488440" cy="1686559"/>
            </a:xfrm>
          </p:grpSpPr>
          <p:cxnSp>
            <p:nvCxnSpPr>
              <p:cNvPr id="19" name="Straight Connector 18"/>
              <p:cNvCxnSpPr/>
              <p:nvPr/>
            </p:nvCxnSpPr>
            <p:spPr>
              <a:xfrm>
                <a:off x="2776304" y="2270760"/>
                <a:ext cx="1452880" cy="1686559"/>
              </a:xfrm>
              <a:prstGeom prst="line">
                <a:avLst/>
              </a:prstGeom>
              <a:ln>
                <a:solidFill>
                  <a:srgbClr val="7030A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 flipH="1">
                <a:off x="3627120" y="3556000"/>
                <a:ext cx="259080" cy="0"/>
              </a:xfrm>
              <a:prstGeom prst="line">
                <a:avLst/>
              </a:prstGeom>
              <a:ln>
                <a:solidFill>
                  <a:srgbClr val="7030A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 flipH="1">
                <a:off x="3119120" y="2987040"/>
                <a:ext cx="259080" cy="0"/>
              </a:xfrm>
              <a:prstGeom prst="line">
                <a:avLst/>
              </a:prstGeom>
              <a:ln>
                <a:solidFill>
                  <a:srgbClr val="7030A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flipH="1">
                <a:off x="2740744" y="2540000"/>
                <a:ext cx="259080" cy="0"/>
              </a:xfrm>
              <a:prstGeom prst="line">
                <a:avLst/>
              </a:prstGeom>
              <a:ln>
                <a:solidFill>
                  <a:srgbClr val="7030A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Group 29"/>
            <p:cNvGrpSpPr/>
            <p:nvPr/>
          </p:nvGrpSpPr>
          <p:grpSpPr>
            <a:xfrm>
              <a:off x="5351780" y="2247901"/>
              <a:ext cx="1488440" cy="1686559"/>
              <a:chOff x="2740744" y="2270760"/>
              <a:chExt cx="1488440" cy="1686559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2776304" y="2270760"/>
                <a:ext cx="1452880" cy="1686559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flipH="1">
                <a:off x="3627120" y="3556000"/>
                <a:ext cx="259080" cy="0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flipH="1">
                <a:off x="3119120" y="2987040"/>
                <a:ext cx="259080" cy="0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flipH="1">
                <a:off x="2740744" y="2540000"/>
                <a:ext cx="259080" cy="0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grpSp>
          <p:nvGrpSpPr>
            <p:cNvPr id="35" name="Group 34"/>
            <p:cNvGrpSpPr/>
            <p:nvPr/>
          </p:nvGrpSpPr>
          <p:grpSpPr>
            <a:xfrm>
              <a:off x="7998376" y="2247899"/>
              <a:ext cx="1488440" cy="1686559"/>
              <a:chOff x="2740744" y="2270760"/>
              <a:chExt cx="1488440" cy="1686559"/>
            </a:xfrm>
          </p:grpSpPr>
          <p:cxnSp>
            <p:nvCxnSpPr>
              <p:cNvPr id="36" name="Straight Connector 35"/>
              <p:cNvCxnSpPr/>
              <p:nvPr/>
            </p:nvCxnSpPr>
            <p:spPr>
              <a:xfrm>
                <a:off x="2776304" y="2270760"/>
                <a:ext cx="1452880" cy="1686559"/>
              </a:xfrm>
              <a:prstGeom prst="line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 flipH="1">
                <a:off x="3627120" y="3556000"/>
                <a:ext cx="259080" cy="0"/>
              </a:xfrm>
              <a:prstGeom prst="line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 flipH="1">
                <a:off x="3119120" y="2987040"/>
                <a:ext cx="259080" cy="0"/>
              </a:xfrm>
              <a:prstGeom prst="line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 flipH="1">
                <a:off x="2740744" y="2540000"/>
                <a:ext cx="259080" cy="0"/>
              </a:xfrm>
              <a:prstGeom prst="line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Group 53"/>
            <p:cNvGrpSpPr/>
            <p:nvPr/>
          </p:nvGrpSpPr>
          <p:grpSpPr>
            <a:xfrm>
              <a:off x="2936288" y="3962157"/>
              <a:ext cx="1249394" cy="1842378"/>
              <a:chOff x="2936288" y="3962157"/>
              <a:chExt cx="1249394" cy="1842378"/>
            </a:xfrm>
          </p:grpSpPr>
          <p:cxnSp>
            <p:nvCxnSpPr>
              <p:cNvPr id="41" name="Straight Connector 40"/>
              <p:cNvCxnSpPr/>
              <p:nvPr/>
            </p:nvCxnSpPr>
            <p:spPr>
              <a:xfrm flipH="1">
                <a:off x="2936288" y="3962157"/>
                <a:ext cx="1249394" cy="184237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>
              <a:xfrm flipH="1">
                <a:off x="3756660" y="4248146"/>
                <a:ext cx="227376" cy="762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>
              <a:xfrm flipH="1">
                <a:off x="3423741" y="4744400"/>
                <a:ext cx="227376" cy="762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>
              <a:xfrm flipH="1">
                <a:off x="2999824" y="5352576"/>
                <a:ext cx="227376" cy="762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Group 54"/>
            <p:cNvGrpSpPr/>
            <p:nvPr/>
          </p:nvGrpSpPr>
          <p:grpSpPr>
            <a:xfrm>
              <a:off x="5574183" y="3924543"/>
              <a:ext cx="1249394" cy="1842378"/>
              <a:chOff x="2936288" y="3962157"/>
              <a:chExt cx="1249394" cy="1842378"/>
            </a:xfrm>
          </p:grpSpPr>
          <p:cxnSp>
            <p:nvCxnSpPr>
              <p:cNvPr id="56" name="Straight Connector 55"/>
              <p:cNvCxnSpPr/>
              <p:nvPr/>
            </p:nvCxnSpPr>
            <p:spPr>
              <a:xfrm flipH="1">
                <a:off x="2936288" y="3962157"/>
                <a:ext cx="1249394" cy="1842378"/>
              </a:xfrm>
              <a:prstGeom prst="line">
                <a:avLst/>
              </a:prstGeom>
              <a:ln>
                <a:solidFill>
                  <a:srgbClr val="000099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 flipH="1">
                <a:off x="3756660" y="4248146"/>
                <a:ext cx="227376" cy="7624"/>
              </a:xfrm>
              <a:prstGeom prst="line">
                <a:avLst/>
              </a:prstGeom>
              <a:ln>
                <a:solidFill>
                  <a:srgbClr val="000099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flipH="1">
                <a:off x="3423741" y="4744400"/>
                <a:ext cx="227376" cy="7624"/>
              </a:xfrm>
              <a:prstGeom prst="line">
                <a:avLst/>
              </a:prstGeom>
              <a:ln>
                <a:solidFill>
                  <a:srgbClr val="000099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 flipH="1">
                <a:off x="2999824" y="5352576"/>
                <a:ext cx="227376" cy="7624"/>
              </a:xfrm>
              <a:prstGeom prst="line">
                <a:avLst/>
              </a:prstGeom>
              <a:ln>
                <a:solidFill>
                  <a:srgbClr val="000099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60" name="Group 59"/>
            <p:cNvGrpSpPr/>
            <p:nvPr/>
          </p:nvGrpSpPr>
          <p:grpSpPr>
            <a:xfrm>
              <a:off x="8204279" y="3929379"/>
              <a:ext cx="1249394" cy="1842378"/>
              <a:chOff x="2936288" y="3962157"/>
              <a:chExt cx="1249394" cy="1842378"/>
            </a:xfrm>
          </p:grpSpPr>
          <p:cxnSp>
            <p:nvCxnSpPr>
              <p:cNvPr id="61" name="Straight Connector 60"/>
              <p:cNvCxnSpPr/>
              <p:nvPr/>
            </p:nvCxnSpPr>
            <p:spPr>
              <a:xfrm flipH="1">
                <a:off x="2936288" y="3962157"/>
                <a:ext cx="1249394" cy="1842378"/>
              </a:xfrm>
              <a:prstGeom prst="line">
                <a:avLst/>
              </a:prstGeom>
              <a:ln>
                <a:solidFill>
                  <a:srgbClr val="FF0066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 flipH="1">
                <a:off x="3756660" y="4248146"/>
                <a:ext cx="227376" cy="7624"/>
              </a:xfrm>
              <a:prstGeom prst="line">
                <a:avLst/>
              </a:prstGeom>
              <a:ln>
                <a:solidFill>
                  <a:srgbClr val="FF0066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 flipH="1">
                <a:off x="3423741" y="4744400"/>
                <a:ext cx="227376" cy="7624"/>
              </a:xfrm>
              <a:prstGeom prst="line">
                <a:avLst/>
              </a:prstGeom>
              <a:ln>
                <a:solidFill>
                  <a:srgbClr val="FF0066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 flipH="1">
                <a:off x="2999824" y="5352576"/>
                <a:ext cx="227376" cy="7624"/>
              </a:xfrm>
              <a:prstGeom prst="line">
                <a:avLst/>
              </a:prstGeom>
              <a:ln>
                <a:solidFill>
                  <a:srgbClr val="FF0066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5" name="Rectangle 1"/>
            <p:cNvSpPr>
              <a:spLocks noChangeArrowheads="1"/>
            </p:cNvSpPr>
            <p:nvPr/>
          </p:nvSpPr>
          <p:spPr bwMode="auto">
            <a:xfrm>
              <a:off x="2071689" y="1926388"/>
              <a:ext cx="1409230" cy="338554"/>
            </a:xfrm>
            <a:prstGeom prst="rect">
              <a:avLst/>
            </a:prstGeom>
            <a:solidFill>
              <a:srgbClr val="9E5ECE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rial Unicode MS"/>
                </a:rPr>
                <a:t>PEOPLE</a:t>
              </a:r>
              <a:r>
                <a:rPr kumimoji="0" lang="en-US" altLang="en-US" sz="16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</a:rPr>
                <a:t> </a:t>
              </a:r>
              <a:endPara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Rectangle 2"/>
            <p:cNvSpPr>
              <a:spLocks noChangeArrowheads="1"/>
            </p:cNvSpPr>
            <p:nvPr/>
          </p:nvSpPr>
          <p:spPr bwMode="auto">
            <a:xfrm>
              <a:off x="520088" y="2285213"/>
              <a:ext cx="2507533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1" i="0" u="none" strike="noStrike" cap="none" normalizeH="0" baseline="0" dirty="0">
                  <a:ln>
                    <a:noFill/>
                  </a:ln>
                  <a:solidFill>
                    <a:srgbClr val="9E5ECE"/>
                  </a:solidFill>
                  <a:effectLst/>
                </a:rPr>
                <a:t>Customers working from home </a:t>
              </a: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2160334" y="3314323"/>
              <a:ext cx="15247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b="1" dirty="0">
                  <a:solidFill>
                    <a:srgbClr val="9E5ECE"/>
                  </a:solidFill>
                </a:rPr>
                <a:t>Staff capacity </a:t>
              </a:r>
              <a:endParaRPr lang="en-US" b="1" dirty="0">
                <a:solidFill>
                  <a:srgbClr val="9E5ECE"/>
                </a:soli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23233" y="2795385"/>
              <a:ext cx="23675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b="1" dirty="0">
                  <a:solidFill>
                    <a:srgbClr val="9E5ECE"/>
                  </a:solidFill>
                </a:rPr>
                <a:t>Basil must bake onsite </a:t>
              </a:r>
              <a:endParaRPr lang="en-US" b="1" dirty="0">
                <a:solidFill>
                  <a:srgbClr val="9E5ECE"/>
                </a:solidFill>
              </a:endParaRPr>
            </a:p>
          </p:txBody>
        </p:sp>
        <p:sp>
          <p:nvSpPr>
            <p:cNvPr id="69" name="Rectangle 3"/>
            <p:cNvSpPr>
              <a:spLocks noChangeArrowheads="1"/>
            </p:cNvSpPr>
            <p:nvPr/>
          </p:nvSpPr>
          <p:spPr bwMode="auto">
            <a:xfrm>
              <a:off x="3222113" y="2328558"/>
              <a:ext cx="2194255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1" i="0" u="none" strike="noStrike" cap="none" normalizeH="0" baseline="0" dirty="0">
                  <a:ln>
                    <a:noFill/>
                  </a:ln>
                  <a:solidFill>
                    <a:schemeClr val="accent6">
                      <a:lumMod val="50000"/>
                    </a:schemeClr>
                  </a:solidFill>
                  <a:effectLst/>
                </a:rPr>
                <a:t>Traditional sales model </a:t>
              </a: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732657" y="1915355"/>
              <a:ext cx="1204176" cy="3693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US" altLang="en-US" dirty="0">
                  <a:solidFill>
                    <a:schemeClr val="bg1"/>
                  </a:solidFill>
                </a:rPr>
                <a:t>METHODS 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4389725" y="3354449"/>
              <a:ext cx="184935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chemeClr val="accent6">
                      <a:lumMod val="50000"/>
                    </a:schemeClr>
                  </a:solidFill>
                </a:rPr>
                <a:t>No delivery service </a:t>
              </a:r>
              <a:endParaRPr lang="en-US" sz="16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3455840" y="2791150"/>
              <a:ext cx="236590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chemeClr val="accent6">
                      <a:lumMod val="50000"/>
                    </a:schemeClr>
                  </a:solidFill>
                </a:rPr>
                <a:t>Limited pre-order system </a:t>
              </a:r>
              <a:endParaRPr lang="en-US" sz="16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73" name="Rectangle 4"/>
            <p:cNvSpPr>
              <a:spLocks noChangeArrowheads="1"/>
            </p:cNvSpPr>
            <p:nvPr/>
          </p:nvSpPr>
          <p:spPr bwMode="auto">
            <a:xfrm>
              <a:off x="6071051" y="2374966"/>
              <a:ext cx="1957202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1" i="0" u="none" strike="noStrike" cap="none" normalizeH="0" baseline="0" dirty="0">
                  <a:ln>
                    <a:noFill/>
                  </a:ln>
                  <a:solidFill>
                    <a:schemeClr val="accent4">
                      <a:lumMod val="50000"/>
                    </a:schemeClr>
                  </a:solidFill>
                  <a:effectLst/>
                </a:rPr>
                <a:t>Limited digital reach 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028483" y="1878246"/>
              <a:ext cx="1800493" cy="3693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US" altLang="en-US" dirty="0">
                  <a:solidFill>
                    <a:schemeClr val="bg1"/>
                  </a:solidFill>
                  <a:latin typeface="Arial Unicode MS"/>
                </a:rPr>
                <a:t>TECHNOLOGY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7083349" y="3361112"/>
              <a:ext cx="183005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chemeClr val="accent4">
                      <a:lumMod val="50000"/>
                    </a:schemeClr>
                  </a:solidFill>
                </a:rPr>
                <a:t>No online ordering </a:t>
              </a:r>
              <a:endParaRPr lang="en-US" sz="16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6349031" y="2803639"/>
              <a:ext cx="206736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chemeClr val="accent4">
                      <a:lumMod val="50000"/>
                    </a:schemeClr>
                  </a:solidFill>
                </a:rPr>
                <a:t>Telephone limitations </a:t>
              </a:r>
              <a:endParaRPr lang="en-US" sz="16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77" name="Rectangle 5"/>
            <p:cNvSpPr>
              <a:spLocks noChangeArrowheads="1"/>
            </p:cNvSpPr>
            <p:nvPr/>
          </p:nvSpPr>
          <p:spPr bwMode="auto">
            <a:xfrm>
              <a:off x="1503516" y="4575123"/>
              <a:ext cx="1835054" cy="33855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1" i="0" u="none" strike="noStrike" cap="none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</a:rPr>
                <a:t>Supply uncertainty 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2303103" y="5804535"/>
              <a:ext cx="1324017" cy="369332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>
              <a:spAutoFit/>
            </a:bodyPr>
            <a:lstStyle/>
            <a:p>
              <a:r>
                <a:rPr lang="en-US" altLang="en-US" b="1" dirty="0">
                  <a:solidFill>
                    <a:schemeClr val="bg1"/>
                  </a:solidFill>
                </a:rPr>
                <a:t>MATERIALS 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881519" y="4081357"/>
              <a:ext cx="188647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rgbClr val="FF0000"/>
                  </a:solidFill>
                </a:rPr>
                <a:t>Organic ingredients </a:t>
              </a:r>
              <a:endParaRPr lang="en-US" sz="1600" dirty="0">
                <a:solidFill>
                  <a:srgbClr val="FF0000"/>
                </a:solidFill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852020" y="5191147"/>
              <a:ext cx="213116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rgbClr val="FF0000"/>
                  </a:solidFill>
                </a:rPr>
                <a:t>Rising ingredient costs </a:t>
              </a:r>
              <a:endParaRPr lang="en-US" sz="1600" dirty="0"/>
            </a:p>
          </p:txBody>
        </p:sp>
        <p:sp>
          <p:nvSpPr>
            <p:cNvPr id="81" name="Rectangle 6"/>
            <p:cNvSpPr>
              <a:spLocks noChangeArrowheads="1"/>
            </p:cNvSpPr>
            <p:nvPr/>
          </p:nvSpPr>
          <p:spPr bwMode="auto">
            <a:xfrm>
              <a:off x="4419669" y="4538425"/>
              <a:ext cx="1649682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1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</a:rPr>
                <a:t> Hybrid working </a:t>
              </a: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4753413" y="5779864"/>
              <a:ext cx="1714893" cy="369332"/>
            </a:xfrm>
            <a:prstGeom prst="rect">
              <a:avLst/>
            </a:prstGeom>
            <a:solidFill>
              <a:srgbClr val="000099"/>
            </a:solidFill>
          </p:spPr>
          <p:txBody>
            <a:bodyPr wrap="none">
              <a:spAutoFit/>
            </a:bodyPr>
            <a:lstStyle/>
            <a:p>
              <a:r>
                <a:rPr lang="en-US" altLang="en-US" b="1" dirty="0">
                  <a:solidFill>
                    <a:schemeClr val="bg1"/>
                  </a:solidFill>
                </a:rPr>
                <a:t>ENVIRONMENT 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4614432" y="4057658"/>
              <a:ext cx="179568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rgbClr val="000099"/>
                  </a:solidFill>
                </a:rPr>
                <a:t>Quieter retail park </a:t>
              </a:r>
              <a:endParaRPr lang="en-US" sz="1600" dirty="0"/>
            </a:p>
          </p:txBody>
        </p:sp>
        <p:sp>
          <p:nvSpPr>
            <p:cNvPr id="84" name="Rectangle 83"/>
            <p:cNvSpPr/>
            <p:nvPr/>
          </p:nvSpPr>
          <p:spPr>
            <a:xfrm>
              <a:off x="4288602" y="5145016"/>
              <a:ext cx="13746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rgbClr val="000099"/>
                  </a:solidFill>
                </a:rPr>
                <a:t>Shops closing </a:t>
              </a:r>
              <a:endParaRPr lang="en-US" sz="1600" dirty="0"/>
            </a:p>
          </p:txBody>
        </p:sp>
        <p:sp>
          <p:nvSpPr>
            <p:cNvPr id="85" name="Rectangle 7"/>
            <p:cNvSpPr>
              <a:spLocks noChangeArrowheads="1"/>
            </p:cNvSpPr>
            <p:nvPr/>
          </p:nvSpPr>
          <p:spPr bwMode="auto">
            <a:xfrm>
              <a:off x="6229372" y="5152414"/>
              <a:ext cx="2038443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1" i="0" u="none" strike="noStrike" cap="none" normalizeH="0" baseline="0" dirty="0">
                  <a:ln>
                    <a:noFill/>
                  </a:ln>
                  <a:solidFill>
                    <a:srgbClr val="FF0066"/>
                  </a:solidFill>
                  <a:effectLst/>
                </a:rPr>
                <a:t>Higher business rates </a:t>
              </a: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7258475" y="5802695"/>
              <a:ext cx="1891608" cy="369332"/>
            </a:xfrm>
            <a:prstGeom prst="rect">
              <a:avLst/>
            </a:prstGeom>
            <a:solidFill>
              <a:srgbClr val="FF0066"/>
            </a:solidFill>
          </p:spPr>
          <p:txBody>
            <a:bodyPr wrap="none">
              <a:spAutoFit/>
            </a:bodyPr>
            <a:lstStyle/>
            <a:p>
              <a:r>
                <a:rPr lang="en-US" altLang="en-US" b="1" dirty="0">
                  <a:solidFill>
                    <a:schemeClr val="bg1"/>
                  </a:solidFill>
                </a:rPr>
                <a:t>COSTS / FINANCE 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7458428" y="4052660"/>
              <a:ext cx="147668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rgbClr val="FF0066"/>
                  </a:solidFill>
                </a:rPr>
                <a:t>Higher utilities </a:t>
              </a:r>
              <a:endParaRPr lang="en-US" sz="1600" dirty="0"/>
            </a:p>
          </p:txBody>
        </p:sp>
        <p:sp>
          <p:nvSpPr>
            <p:cNvPr id="88" name="Rectangle 87"/>
            <p:cNvSpPr/>
            <p:nvPr/>
          </p:nvSpPr>
          <p:spPr>
            <a:xfrm>
              <a:off x="7378814" y="4529792"/>
              <a:ext cx="119513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rgbClr val="FF0066"/>
                  </a:solidFill>
                </a:rPr>
                <a:t>Higher rent </a:t>
              </a:r>
              <a:endParaRPr 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48276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083724" cy="650875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FISHBONE ANALYSIS: ROOT CAUSES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199" y="1342196"/>
            <a:ext cx="680027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What are the important causes?</a:t>
            </a:r>
          </a:p>
          <a:p>
            <a:pPr algn="just"/>
            <a:r>
              <a:rPr lang="en-US" b="1" dirty="0"/>
              <a:t>1. Accessibility to the customer base: </a:t>
            </a:r>
            <a:r>
              <a:rPr lang="en-US" dirty="0"/>
              <a:t>It gets more common that customers work from home and visit the retail park infrequently.</a:t>
            </a:r>
          </a:p>
          <a:p>
            <a:pPr algn="just"/>
            <a:r>
              <a:rPr lang="en-US" b="1" dirty="0"/>
              <a:t>2. Physical presence dependency: </a:t>
            </a:r>
            <a:r>
              <a:rPr lang="en-US" dirty="0"/>
              <a:t>There is a high dependency of the bakery on customers who visit the retail park </a:t>
            </a:r>
            <a:r>
              <a:rPr lang="en-US" i="1" dirty="0"/>
              <a:t>(Ishikawa, 1986).</a:t>
            </a:r>
            <a:endParaRPr lang="en-US" dirty="0"/>
          </a:p>
          <a:p>
            <a:pPr algn="just"/>
            <a:r>
              <a:rPr lang="en-US" b="1" dirty="0"/>
              <a:t>3. Limited ways of ordering: </a:t>
            </a:r>
            <a:r>
              <a:rPr lang="en-US" dirty="0"/>
              <a:t>It gets harder to place an order by phone as it is too busy and Basil does not have the online ordering system.</a:t>
            </a:r>
          </a:p>
          <a:p>
            <a:pPr algn="just"/>
            <a:r>
              <a:rPr lang="en-US" b="1" dirty="0"/>
              <a:t>4. Delivery absence: </a:t>
            </a:r>
            <a:r>
              <a:rPr lang="en-US" dirty="0"/>
              <a:t>Basil is unable to deliver orders to their loyal customers because of their relocation.</a:t>
            </a:r>
          </a:p>
          <a:p>
            <a:pPr algn="just"/>
            <a:r>
              <a:rPr lang="en-US" b="1" dirty="0"/>
              <a:t>5. Expensiveness: </a:t>
            </a:r>
            <a:r>
              <a:rPr lang="en-US" dirty="0"/>
              <a:t>Expensiveness makes changes less flexible.</a:t>
            </a:r>
          </a:p>
          <a:p>
            <a:pPr algn="just"/>
            <a:r>
              <a:rPr lang="en-US" b="1" dirty="0"/>
              <a:t>6. Riskiness:  </a:t>
            </a:r>
            <a:r>
              <a:rPr lang="en-US" dirty="0"/>
              <a:t>Ingredients are subject to crop failure which affects their price.</a:t>
            </a:r>
          </a:p>
          <a:p>
            <a:pPr algn="just"/>
            <a:r>
              <a:rPr lang="en-US" b="1" dirty="0"/>
              <a:t>Root cause analysis</a:t>
            </a:r>
          </a:p>
          <a:p>
            <a:pPr algn="just"/>
            <a:r>
              <a:rPr lang="en-US" dirty="0"/>
              <a:t>The main root cause in this case is the gap between the way Basil operates traditionally and customer environment.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199" y="6433569"/>
            <a:ext cx="11083725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en-US" sz="1200" i="1" dirty="0">
                <a:solidFill>
                  <a:schemeClr val="bg1"/>
                </a:solidFill>
              </a:rPr>
              <a:t>Ishikawa, 1986; Basil’s Bakery case study, 2026)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1776" y="2134533"/>
            <a:ext cx="4240148" cy="266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47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1083724" cy="687820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BENEFITS AND LIMITATIONS OF FISHBONE ANALYSIS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199" y="1341315"/>
            <a:ext cx="66063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/>
              <a:t>Strengths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Offers visual illustration of a complex problem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Encourages the thinking about many causes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Helps in distinguishing between symptoms and possible causes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Enables systematic brainstorming. </a:t>
            </a:r>
            <a:r>
              <a:rPr lang="en-US" i="1" dirty="0"/>
              <a:t>(Ishikawa, 1986)</a:t>
            </a: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Helps in communicating the relationship between various causes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Points out where more research is needed</a:t>
            </a:r>
          </a:p>
          <a:p>
            <a:pPr algn="just"/>
            <a:r>
              <a:rPr lang="en-US" b="1" dirty="0"/>
              <a:t>Limitations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Does not ensure that all identified causes are significant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Depends greatly on having access to good information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Is subjective (</a:t>
            </a:r>
            <a:r>
              <a:rPr lang="fi-FI" i="1" dirty="0"/>
              <a:t>Kumah et al., 2024)</a:t>
            </a: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Can lead to having too many causes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Needs additional proof to validate the root cause</a:t>
            </a:r>
          </a:p>
          <a:p>
            <a:pPr algn="just"/>
            <a:r>
              <a:rPr lang="en-US" b="1" dirty="0"/>
              <a:t>Application to Basil</a:t>
            </a:r>
          </a:p>
          <a:p>
            <a:pPr algn="just"/>
            <a:r>
              <a:rPr lang="en-US" dirty="0"/>
              <a:t>Fishbone identifies causes → Evidence is gathered → Prioritization of causes → Correct course of action can be taken.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199" y="6461160"/>
            <a:ext cx="11083725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fi-FI" sz="1200" i="1" dirty="0">
                <a:solidFill>
                  <a:schemeClr val="bg1"/>
                </a:solidFill>
              </a:rPr>
              <a:t>Ishikawa, 1986; Kumah et al., 2024</a:t>
            </a:r>
            <a:endParaRPr lang="fi-FI" sz="12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4508" y="1956122"/>
            <a:ext cx="4501544" cy="293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2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6"/>
            <a:ext cx="11164747" cy="632402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KEY FINDINGS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199" y="1209964"/>
            <a:ext cx="72159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1. There are various reasons of declining sales</a:t>
            </a:r>
          </a:p>
          <a:p>
            <a:r>
              <a:rPr lang="en-US" dirty="0"/>
              <a:t>There isn't any one reason for the lowered sales.</a:t>
            </a:r>
          </a:p>
          <a:p>
            <a:r>
              <a:rPr lang="en-US" b="1" dirty="0"/>
              <a:t>2. Changes in the external environment</a:t>
            </a:r>
          </a:p>
          <a:p>
            <a:r>
              <a:rPr lang="en-US" dirty="0"/>
              <a:t>Retail park shopping behavior, job environment, and work behavior has changed.</a:t>
            </a:r>
          </a:p>
          <a:p>
            <a:r>
              <a:rPr lang="en-US" b="1" dirty="0"/>
              <a:t>3. Changes in customer behavior</a:t>
            </a:r>
          </a:p>
          <a:p>
            <a:r>
              <a:rPr lang="en-US" dirty="0"/>
              <a:t>The customers want convenience in terms of deliveries and pre-orders.</a:t>
            </a:r>
          </a:p>
          <a:p>
            <a:r>
              <a:rPr lang="en-US" b="1" dirty="0"/>
              <a:t>4. Shortcomings of current model</a:t>
            </a:r>
          </a:p>
          <a:p>
            <a:r>
              <a:rPr lang="en-US" dirty="0"/>
              <a:t>The current model is constrained by foot traffic and telephone ordering.</a:t>
            </a:r>
          </a:p>
          <a:p>
            <a:r>
              <a:rPr lang="en-US" b="1" dirty="0"/>
              <a:t>5. Increasing cost</a:t>
            </a:r>
          </a:p>
          <a:p>
            <a:r>
              <a:rPr lang="en-US" dirty="0"/>
              <a:t>There are increasing overheads and variable cost of organic food items.</a:t>
            </a:r>
          </a:p>
          <a:p>
            <a:r>
              <a:rPr lang="en-US" b="1" dirty="0"/>
              <a:t>6. Technology as a solution</a:t>
            </a:r>
          </a:p>
          <a:p>
            <a:r>
              <a:rPr lang="en-US" dirty="0"/>
              <a:t>Internet orders, pre-orders, click &amp; collect and deliveries can be used to widen the customer reach.</a:t>
            </a:r>
          </a:p>
          <a:p>
            <a:r>
              <a:rPr lang="en-US" b="1" dirty="0"/>
              <a:t>Overall finding</a:t>
            </a:r>
          </a:p>
          <a:p>
            <a:r>
              <a:rPr lang="en-US" dirty="0"/>
              <a:t>The main problem that Basil has is the need to transform his bakery model.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199" y="6461160"/>
            <a:ext cx="11083725" cy="27699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Source: </a:t>
            </a:r>
            <a:r>
              <a:rPr lang="fi-FI" sz="1200" i="1" dirty="0">
                <a:solidFill>
                  <a:schemeClr val="bg1"/>
                </a:solidFill>
              </a:rPr>
              <a:t>Ishikawa, 1986; Kumah et al., 2024</a:t>
            </a:r>
            <a:endParaRPr lang="fi-FI" sz="12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7092" y="1636461"/>
            <a:ext cx="3975854" cy="367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617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1211046" cy="724766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CONCLUSION AND DECISION-MAKING IMPLICATION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1089892"/>
            <a:ext cx="97651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Conclusion</a:t>
            </a:r>
          </a:p>
          <a:p>
            <a:r>
              <a:rPr lang="en-US" dirty="0"/>
              <a:t>It seems that Basil needs to reconsider his business model, and he should adopt the digital model. 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838200" y="4074821"/>
            <a:ext cx="30075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4. Customer experience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Online ordering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Pre-ordering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Pick and collect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Delivery</a:t>
            </a:r>
          </a:p>
        </p:txBody>
      </p:sp>
      <p:sp>
        <p:nvSpPr>
          <p:cNvPr id="6" name="Rectangle 5"/>
          <p:cNvSpPr/>
          <p:nvPr/>
        </p:nvSpPr>
        <p:spPr>
          <a:xfrm>
            <a:off x="782784" y="2096346"/>
            <a:ext cx="42140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1. Market demand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Number of customers who require delivery services?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What products do the consumers require?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Which delivery area is feasible?</a:t>
            </a:r>
          </a:p>
        </p:txBody>
      </p:sp>
      <p:sp>
        <p:nvSpPr>
          <p:cNvPr id="7" name="Rectangle 6"/>
          <p:cNvSpPr/>
          <p:nvPr/>
        </p:nvSpPr>
        <p:spPr>
          <a:xfrm>
            <a:off x="5249720" y="2220947"/>
            <a:ext cx="31957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2. Viability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Cost of delivery and technology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Profit margin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Break-even point</a:t>
            </a:r>
          </a:p>
        </p:txBody>
      </p:sp>
      <p:sp>
        <p:nvSpPr>
          <p:cNvPr id="8" name="Rectangle 7"/>
          <p:cNvSpPr/>
          <p:nvPr/>
        </p:nvSpPr>
        <p:spPr>
          <a:xfrm>
            <a:off x="8698348" y="2220946"/>
            <a:ext cx="30964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3. Capacity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Will Basil cope with more orders?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Additional staff required?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Increased capacity in production?</a:t>
            </a:r>
          </a:p>
        </p:txBody>
      </p:sp>
      <p:sp>
        <p:nvSpPr>
          <p:cNvPr id="9" name="Rectangle 8"/>
          <p:cNvSpPr/>
          <p:nvPr/>
        </p:nvSpPr>
        <p:spPr>
          <a:xfrm>
            <a:off x="733136" y="5659349"/>
            <a:ext cx="104705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Decision-making guideline</a:t>
            </a:r>
          </a:p>
          <a:p>
            <a:r>
              <a:rPr lang="en-US" dirty="0"/>
              <a:t>Adaptation of business model based on assumptions.</a:t>
            </a:r>
          </a:p>
          <a:p>
            <a:r>
              <a:rPr lang="en-US" dirty="0"/>
              <a:t>Collect data → compare alternatives → analyze costs and benefits → implement → evaluate outcomes.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82784" y="1726705"/>
            <a:ext cx="3137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Areas for further consideration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978" y="4023285"/>
            <a:ext cx="2171213" cy="216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65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5457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62182"/>
            <a:ext cx="10368280" cy="52268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Basil’s Bakery case study (2026) </a:t>
            </a:r>
            <a:r>
              <a:rPr lang="en-US" sz="1800" i="1" dirty="0"/>
              <a:t>LCLM4004 Problem Solving and Decision Making: Component 1 Assessment Specification</a:t>
            </a:r>
            <a:r>
              <a:rPr lang="en-US" sz="1800" dirty="0"/>
              <a:t>. Birmingham. </a:t>
            </a:r>
          </a:p>
          <a:p>
            <a:pPr marL="0" indent="0">
              <a:buNone/>
            </a:pPr>
            <a:r>
              <a:rPr lang="en-US" sz="1800" dirty="0"/>
              <a:t>Ishikawa, K. (1986) </a:t>
            </a:r>
            <a:r>
              <a:rPr lang="en-US" sz="1800" i="1" dirty="0"/>
              <a:t>Guide to Quality Control</a:t>
            </a:r>
            <a:r>
              <a:rPr lang="en-US" sz="1800" dirty="0"/>
              <a:t>. 2</a:t>
            </a:r>
            <a:r>
              <a:rPr lang="en-US" sz="1800" baseline="30000" dirty="0"/>
              <a:t>nd</a:t>
            </a:r>
            <a:r>
              <a:rPr lang="en-US" sz="1800" dirty="0"/>
              <a:t>  revised </a:t>
            </a:r>
            <a:r>
              <a:rPr lang="en-US" sz="1800" dirty="0" err="1"/>
              <a:t>edn</a:t>
            </a:r>
            <a:r>
              <a:rPr lang="en-US" sz="1800" dirty="0"/>
              <a:t>. Tokyo: Asian Productivity Organization.</a:t>
            </a:r>
          </a:p>
          <a:p>
            <a:pPr marL="0" indent="0">
              <a:buNone/>
            </a:pPr>
            <a:r>
              <a:rPr lang="en-US" sz="1800" dirty="0" err="1"/>
              <a:t>Kumah</a:t>
            </a:r>
            <a:r>
              <a:rPr lang="en-US" sz="1800" dirty="0"/>
              <a:t>, A., </a:t>
            </a:r>
            <a:r>
              <a:rPr lang="en-US" sz="1800" dirty="0" err="1"/>
              <a:t>Forkuo-Minka</a:t>
            </a:r>
            <a:r>
              <a:rPr lang="en-US" sz="1800" dirty="0"/>
              <a:t>, E. and colleagues (2024) </a:t>
            </a:r>
            <a:r>
              <a:rPr lang="en-US" sz="1800" dirty="0" err="1"/>
              <a:t>‘Cause</a:t>
            </a:r>
            <a:r>
              <a:rPr lang="en-US" sz="1800" dirty="0"/>
              <a:t>-and-Effect (Fishbone) Diagram: A Tool for Generating and Organizing Quality Improvement Ideas’, </a:t>
            </a:r>
            <a:r>
              <a:rPr lang="en-US" sz="1800" i="1" dirty="0"/>
              <a:t>Global Journal on Quality and Safety in Healthcare</a:t>
            </a:r>
            <a:r>
              <a:rPr lang="en-US" sz="1800" dirty="0"/>
              <a:t>, 7(2), pp. 85–92. </a:t>
            </a:r>
            <a:r>
              <a:rPr lang="en-US" sz="1800" dirty="0" err="1"/>
              <a:t>doi</a:t>
            </a:r>
            <a:r>
              <a:rPr lang="en-US" sz="1800" dirty="0"/>
              <a:t>: </a:t>
            </a:r>
            <a:r>
              <a:rPr lang="en-US" sz="1800" dirty="0">
                <a:hlinkClick r:id="rId2"/>
              </a:rPr>
              <a:t>10.36401/JQSH-23-42</a:t>
            </a:r>
            <a:endParaRPr lang="en-US" sz="1800" dirty="0"/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00" dirty="0"/>
              <a:t>Office for National Statistics (2025) </a:t>
            </a:r>
            <a:r>
              <a:rPr lang="en-US" altLang="en-US" sz="1800" i="1" dirty="0"/>
              <a:t>Who has access to hybrid work in Great Britain? </a:t>
            </a:r>
            <a:r>
              <a:rPr lang="en-US" altLang="en-US" sz="1800" dirty="0" err="1"/>
              <a:t>Availabble</a:t>
            </a:r>
            <a:r>
              <a:rPr lang="en-US" altLang="en-US" sz="1800" dirty="0"/>
              <a:t> at: </a:t>
            </a:r>
            <a:r>
              <a:rPr lang="en-US" sz="1800" dirty="0">
                <a:hlinkClick r:id="rId3"/>
              </a:rPr>
              <a:t>https://www.ons.gov.uk/employmentandlabourmarket/peopleinwork/employmentandemployeetypes/articles/whohasaccesstohybridworkingreatbritain/2025-06-11</a:t>
            </a:r>
            <a:r>
              <a:rPr lang="en-US" sz="1800" dirty="0"/>
              <a:t> (Accessed: 4 Oct 2026). </a:t>
            </a:r>
            <a:endParaRPr lang="en-US" altLang="en-US" sz="1800" dirty="0"/>
          </a:p>
          <a:p>
            <a:pPr marL="0" indent="0">
              <a:buNone/>
            </a:pPr>
            <a:r>
              <a:rPr lang="en-US" sz="1800" dirty="0"/>
              <a:t>Office for National Statistics (2026) </a:t>
            </a:r>
            <a:r>
              <a:rPr lang="en-US" sz="1800" i="1" dirty="0"/>
              <a:t>Economic activity and social change in the UK, real-time indicators</a:t>
            </a:r>
            <a:r>
              <a:rPr lang="en-US" sz="1800" dirty="0"/>
              <a:t>. London: Office for National Statistics. </a:t>
            </a:r>
            <a:r>
              <a:rPr lang="en-US" altLang="en-US" sz="1800" dirty="0" err="1"/>
              <a:t>Availabble</a:t>
            </a:r>
            <a:r>
              <a:rPr lang="en-US" altLang="en-US" sz="1800" dirty="0"/>
              <a:t> at: </a:t>
            </a:r>
            <a:r>
              <a:rPr lang="en-US" sz="1800" dirty="0">
                <a:hlinkClick r:id="rId4"/>
              </a:rPr>
              <a:t>https://www.ons.gov.uk/releases/economicactivityandsocialchangeintheukrealtimeindicators20august2026</a:t>
            </a:r>
            <a:r>
              <a:rPr lang="en-US" sz="1800" dirty="0"/>
              <a:t> (Accessed: 4 Oct 2026). </a:t>
            </a:r>
          </a:p>
          <a:p>
            <a:pPr marL="0" indent="0">
              <a:buNone/>
            </a:pPr>
            <a:r>
              <a:rPr lang="en-US" altLang="en-US" sz="1800" dirty="0" err="1"/>
              <a:t>Sammut-Bonnici</a:t>
            </a:r>
            <a:r>
              <a:rPr lang="en-US" altLang="en-US" sz="1800" dirty="0"/>
              <a:t>, T. and </a:t>
            </a:r>
            <a:r>
              <a:rPr lang="en-US" altLang="en-US" sz="1800" dirty="0" err="1"/>
              <a:t>Galea</a:t>
            </a:r>
            <a:r>
              <a:rPr lang="en-US" altLang="en-US" sz="1800" dirty="0"/>
              <a:t>, D. (2015) ‘PEST analysis’, </a:t>
            </a:r>
            <a:r>
              <a:rPr lang="en-US" altLang="en-US" sz="1800" i="1" dirty="0"/>
              <a:t>Wiley Encyclopedia of Management</a:t>
            </a:r>
            <a:r>
              <a:rPr lang="en-US" altLang="en-US" sz="1800" dirty="0"/>
              <a:t>. </a:t>
            </a:r>
            <a:r>
              <a:rPr lang="en-US" altLang="en-US" sz="1800" dirty="0" err="1"/>
              <a:t>Chichester</a:t>
            </a:r>
            <a:r>
              <a:rPr lang="en-US" altLang="en-US" sz="1800" dirty="0"/>
              <a:t>: </a:t>
            </a:r>
            <a:r>
              <a:rPr lang="en-US" sz="1800" dirty="0"/>
              <a:t>John Wiley &amp; Sons</a:t>
            </a:r>
            <a:r>
              <a:rPr lang="en-US" altLang="en-US" sz="1800" dirty="0"/>
              <a:t>. </a:t>
            </a:r>
            <a:r>
              <a:rPr lang="en-US" altLang="en-US" sz="1800" dirty="0" err="1"/>
              <a:t>Availabble</a:t>
            </a:r>
            <a:r>
              <a:rPr lang="en-US" altLang="en-US" sz="1800" dirty="0"/>
              <a:t> at: </a:t>
            </a:r>
            <a:r>
              <a:rPr lang="en-US" sz="1800" dirty="0">
                <a:hlinkClick r:id="rId5"/>
              </a:rPr>
              <a:t>https://doi.org/10.1002/9781118785317.weom120113</a:t>
            </a:r>
            <a:r>
              <a:rPr lang="en-US" sz="1800" dirty="0"/>
              <a:t> (Accessed: 4 Oct 2026)</a:t>
            </a:r>
            <a:endParaRPr lang="en-US" altLang="en-US" sz="1800" dirty="0"/>
          </a:p>
          <a:p>
            <a:pPr marL="0" indent="0">
              <a:buNone/>
            </a:pPr>
            <a:r>
              <a:rPr lang="en-US" altLang="en-US" sz="1800" dirty="0" err="1"/>
              <a:t>Yüksel</a:t>
            </a:r>
            <a:r>
              <a:rPr lang="en-US" altLang="en-US" sz="1800" dirty="0"/>
              <a:t>, İ. (2012) ‘Developing a multi-criteria decision making model for PESTEL analysis’, </a:t>
            </a:r>
            <a:r>
              <a:rPr lang="en-US" altLang="en-US" sz="1800" i="1" dirty="0"/>
              <a:t>International Journal of Business and Management</a:t>
            </a:r>
            <a:r>
              <a:rPr lang="en-US" altLang="en-US" sz="1800" dirty="0"/>
              <a:t>, 7(24), pp. 52–66. doi:</a:t>
            </a:r>
            <a:r>
              <a:rPr lang="en-US" altLang="en-US" sz="1800" dirty="0">
                <a:hlinkClick r:id="rId6"/>
              </a:rPr>
              <a:t>10.5539/ijbm.v7n24p52</a:t>
            </a: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717026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1960</Words>
  <Application>Microsoft Office PowerPoint</Application>
  <PresentationFormat>Widescreen</PresentationFormat>
  <Paragraphs>263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Arial Unicode MS</vt:lpstr>
      <vt:lpstr>Calibri</vt:lpstr>
      <vt:lpstr>Calibri Light</vt:lpstr>
      <vt:lpstr>Office Theme</vt:lpstr>
      <vt:lpstr>Basil’s Bakery Plus Problem Solving and Decision Making Component 1: Individual Presentation</vt:lpstr>
      <vt:lpstr>Basil’s Bakery</vt:lpstr>
      <vt:lpstr>NATURE AND SCOPE OF THE PROBLEM</vt:lpstr>
      <vt:lpstr>WHY PESTEL?</vt:lpstr>
      <vt:lpstr>PESTEL ANALYSIS: POLITICAL AND ECONOMIC</vt:lpstr>
      <vt:lpstr>PESTEL ANALYSIS: SOCIAL AND TECHNOLOGICAL</vt:lpstr>
      <vt:lpstr>PESTEL ANALYSIS: ENVIRONMENTAL AND LEGAL</vt:lpstr>
      <vt:lpstr>PESTEL EVALUATION</vt:lpstr>
      <vt:lpstr>FISHBONE / CAUSE-AND-EFFECT DIAGRAM</vt:lpstr>
      <vt:lpstr>FISHBONE ANALYSIS: ROOT CAUSES</vt:lpstr>
      <vt:lpstr>BENEFITS AND LIMITATIONS OF FISHBONE ANALYSIS</vt:lpstr>
      <vt:lpstr>KEY FINDINGS</vt:lpstr>
      <vt:lpstr>CONCLUSION AND DECISION-MAKING IMPLICATION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Basil’s Bakery Plus Problem Solving and Decision Making Component 1: Individual Presentation</dc:title>
  <dc:creator>Asma Bashir</dc:creator>
  <cp:lastModifiedBy>ahamadunnisha sheik</cp:lastModifiedBy>
  <cp:revision>24</cp:revision>
  <dcterms:created xsi:type="dcterms:W3CDTF">2026-10-05T11:53:58Z</dcterms:created>
  <dcterms:modified xsi:type="dcterms:W3CDTF">2026-10-10T22:39:00Z</dcterms:modified>
</cp:coreProperties>
</file>