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78" r:id="rId6"/>
    <p:sldId id="260" r:id="rId7"/>
    <p:sldId id="261" r:id="rId8"/>
    <p:sldId id="282" r:id="rId9"/>
    <p:sldId id="262" r:id="rId10"/>
    <p:sldId id="279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7" r:id="rId19"/>
    <p:sldId id="271" r:id="rId20"/>
    <p:sldId id="280" r:id="rId21"/>
    <p:sldId id="276" r:id="rId22"/>
    <p:sldId id="28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0" d="100"/>
          <a:sy n="80" d="100"/>
        </p:scale>
        <p:origin x="150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100" y="4245434"/>
            <a:ext cx="65151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36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00" y="5731796"/>
            <a:ext cx="65151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34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74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386" y="4242816"/>
            <a:ext cx="6515100" cy="146304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099" y="5733288"/>
            <a:ext cx="65151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30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905000"/>
            <a:ext cx="3600450" cy="4271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3450" y="1905000"/>
            <a:ext cx="3600450" cy="4271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45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772816"/>
            <a:ext cx="360045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0100" y="2509938"/>
            <a:ext cx="3600450" cy="366226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43450" y="1772816"/>
            <a:ext cx="360045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43450" y="2509938"/>
            <a:ext cx="3600450" cy="366226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89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7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65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2070" y="3090672"/>
            <a:ext cx="3497580" cy="1828800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4057651" cy="5715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2070" y="4983480"/>
            <a:ext cx="3497580" cy="1188720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5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2070" y="3093099"/>
            <a:ext cx="3497580" cy="1828800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4572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2070" y="4983480"/>
            <a:ext cx="3497580" cy="1188720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237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26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457200"/>
            <a:ext cx="1371600" cy="57197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457200"/>
            <a:ext cx="5966460" cy="57197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0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905001"/>
            <a:ext cx="75438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0100" y="6400800"/>
            <a:ext cx="8229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/>
                </a:solidFill>
              </a:defRPr>
            </a:lvl1pPr>
          </a:lstStyle>
          <a:p>
            <a:fld id="{B73A94F5-226F-429E-8607-3382A20B6D85}" type="datetimeFigureOut">
              <a:rPr lang="en-US" smtClean="0"/>
              <a:t>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17137" y="6400800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0940" y="6400800"/>
            <a:ext cx="8229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fld id="{CAF62DFA-C3E7-4FEB-A42E-A3AC95C712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76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135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900"/>
        </a:spcBef>
        <a:buClr>
          <a:schemeClr val="accent5"/>
        </a:buClr>
        <a:buSzPct val="9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822960" indent="-137160" algn="l" defTabSz="6858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94410" indent="-102870" algn="l" defTabSz="685800" rtl="0" eaLnBrk="1" latinLnBrk="0" hangingPunct="1">
        <a:lnSpc>
          <a:spcPct val="90000"/>
        </a:lnSpc>
        <a:spcBef>
          <a:spcPts val="450"/>
        </a:spcBef>
        <a:buClr>
          <a:schemeClr val="accent5"/>
        </a:buClr>
        <a:buSzPct val="9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65860" indent="-102870" algn="l" defTabSz="685800" rtl="0" eaLnBrk="1" latinLnBrk="0" hangingPunct="1">
        <a:lnSpc>
          <a:spcPct val="90000"/>
        </a:lnSpc>
        <a:spcBef>
          <a:spcPts val="450"/>
        </a:spcBef>
        <a:buClr>
          <a:schemeClr val="accent5"/>
        </a:buClr>
        <a:buSzPct val="9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37310" indent="-102870" algn="l" defTabSz="685800" rtl="0" eaLnBrk="1" latinLnBrk="0" hangingPunct="1">
        <a:lnSpc>
          <a:spcPct val="90000"/>
        </a:lnSpc>
        <a:spcBef>
          <a:spcPts val="450"/>
        </a:spcBef>
        <a:buClr>
          <a:schemeClr val="accent5"/>
        </a:buClr>
        <a:buSzPct val="9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02870" algn="l" defTabSz="685800" rtl="0" eaLnBrk="1" latinLnBrk="0" hangingPunct="1">
        <a:lnSpc>
          <a:spcPct val="90000"/>
        </a:lnSpc>
        <a:spcBef>
          <a:spcPts val="450"/>
        </a:spcBef>
        <a:buClr>
          <a:schemeClr val="accent5"/>
        </a:buClr>
        <a:buSzPct val="9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680210" indent="-102870" algn="l" defTabSz="685800" rtl="0" eaLnBrk="1" latinLnBrk="0" hangingPunct="1">
        <a:lnSpc>
          <a:spcPct val="90000"/>
        </a:lnSpc>
        <a:spcBef>
          <a:spcPts val="450"/>
        </a:spcBef>
        <a:buClr>
          <a:schemeClr val="accent5"/>
        </a:buClr>
        <a:buSzPct val="9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440" y="1556792"/>
            <a:ext cx="7632848" cy="2736304"/>
          </a:xfrm>
        </p:spPr>
        <p:txBody>
          <a:bodyPr>
            <a:noAutofit/>
          </a:bodyPr>
          <a:lstStyle/>
          <a:p>
            <a:r>
              <a:rPr lang="en-GB" sz="6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Prevalence of physical activity among students in a public university</a:t>
            </a:r>
            <a:endParaRPr lang="en-US" sz="6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4725144"/>
            <a:ext cx="7372672" cy="2016224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Module code:LCHS7001</a:t>
            </a:r>
          </a:p>
          <a:p>
            <a:pPr algn="l"/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Module Name: Practice Based Research</a:t>
            </a:r>
          </a:p>
          <a:p>
            <a:pPr algn="l"/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Tutor name: Dr Zeno Leung</a:t>
            </a:r>
          </a:p>
          <a:p>
            <a:pPr algn="l"/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Student ID: 2307412</a:t>
            </a:r>
          </a:p>
          <a:p>
            <a:pPr algn="l"/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Name : Nehal </a:t>
            </a:r>
            <a:r>
              <a:rPr lang="en-US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Kalpeshkumar</a:t>
            </a: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Patel</a:t>
            </a:r>
          </a:p>
          <a:p>
            <a:pPr algn="l"/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7543800" cy="118872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340768"/>
            <a:ext cx="7543800" cy="4831433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en-US" sz="1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Overview of the Importance of Physical Activity among University Students: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Physical activity plays a crucial role in overall well-being(Marquez et al., 2020) .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Physical activity has been shown to have a good effect on mental, physical, and academic health in numerous research.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Despite these benefits, there is a growing concern about the prevalence of physical inactivity among university students(</a:t>
            </a:r>
            <a:r>
              <a:rPr lang="en-US" sz="8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Grasdalsmoen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2020).</a:t>
            </a:r>
          </a:p>
          <a:p>
            <a:pPr algn="just"/>
            <a:r>
              <a:rPr lang="en-US" sz="1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Motivation for the Study: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transition to university life often brings changes in lifestyle, including exercise habits.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Limited research specifically focuses on the physical activity levels of students in our public university(Hu et al., 2021).</a:t>
            </a:r>
          </a:p>
          <a:p>
            <a:pPr algn="just"/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Understanding and addressing the factors influencing physical activity can contribute to the development of targeted interventions for improved student well-being.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260648"/>
            <a:ext cx="75438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Literature review</a:t>
            </a:r>
            <a:r>
              <a:rPr lang="en-US" sz="6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052736"/>
            <a:ext cx="7543800" cy="5544616"/>
          </a:xfrm>
        </p:spPr>
        <p:txBody>
          <a:bodyPr>
            <a:normAutofit fontScale="25000" lnSpcReduction="20000"/>
          </a:bodyPr>
          <a:lstStyle/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Literature-Based Background on the Relationship between Physical Activity and Student Well-being: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complex relationship between physical activity and general student well-being has been the subject of numerous research.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consistently links regular physical activity to reduced stress levels, improved mood, and better cognitive function(Nakagawa et al., 2020).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Engaging in physical activities has been associated with enhanced academic performance, including improved concentration and memory.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Key Findings from Existing Research: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Studies across various universities globally have identified a decline in physical activity levels among students(</a:t>
            </a:r>
            <a:r>
              <a:rPr lang="en-US" sz="8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Guthold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2019).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Sedentary behaviors, such as prolonged screen time and limited physical exercise, have become prevalent among the student population.</a:t>
            </a:r>
          </a:p>
          <a:p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Understanding these trends is crucial for developing targeted strategies to promote and sustain healthy physical activity habits among university students.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260648"/>
            <a:ext cx="7543800" cy="648072"/>
          </a:xfrm>
        </p:spPr>
        <p:txBody>
          <a:bodyPr/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Rationale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352928" cy="5472608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Importance and Significance of Studying the Prevalence of Physical Activity among University Students:</a:t>
            </a: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well-being of university students is a important issue for academic institutions as well as society at large.</a:t>
            </a: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Physical activity directly impacts physical and mental health, influencing academic performance and overall student success(Barbosa et al., 2020).</a:t>
            </a: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comprehensive understanding of the prevalence of physical activity among university students is vital for designing effective health promotion programs tailored to the needs of this demographic.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4392DEB-AADE-0171-F080-C040434B663D}"/>
              </a:ext>
            </a:extLst>
          </p:cNvPr>
          <p:cNvSpPr txBox="1"/>
          <p:nvPr/>
        </p:nvSpPr>
        <p:spPr>
          <a:xfrm>
            <a:off x="395536" y="836712"/>
            <a:ext cx="8496944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Justification for the Research:</a:t>
            </a:r>
          </a:p>
          <a:p>
            <a:endParaRPr lang="en-US" sz="1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Despite the well-established benefits of physical activity, there is a noticeable gap in understanding the current activity levels among our student body.</a:t>
            </a:r>
          </a:p>
          <a:p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research is justified by the need to address potential health risks associated with sedentary behaviors and to identify opportunities for intervention(Lutz et al., 2020).</a:t>
            </a:r>
          </a:p>
          <a:p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By examining the frequency of physical exercise, we hope to provide insightful information that can support evidence-based policy. interventions, ultimately enhancing the overall well-being and academic success of our university students.</a:t>
            </a:r>
          </a:p>
        </p:txBody>
      </p:sp>
    </p:spTree>
    <p:extLst>
      <p:ext uri="{BB962C8B-B14F-4D97-AF65-F5344CB8AC3E}">
        <p14:creationId xmlns:p14="http://schemas.microsoft.com/office/powerpoint/2010/main" val="410614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5" y="91439"/>
            <a:ext cx="7543800" cy="74527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Research Question &amp; Objectives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124744"/>
            <a:ext cx="7543800" cy="5641817"/>
          </a:xfrm>
        </p:spPr>
        <p:txBody>
          <a:bodyPr>
            <a:normAutofit fontScale="62500" lnSpcReduction="20000"/>
          </a:bodyPr>
          <a:lstStyle/>
          <a:p>
            <a:r>
              <a:rPr lang="en-US" sz="4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Research Question:</a:t>
            </a:r>
          </a:p>
          <a:p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"What is the prevalence of physical activity among students in a public university?"</a:t>
            </a:r>
            <a:endParaRPr lang="en-US" sz="3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Aim and Objectives: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Aim: To Investigate the Prevalence of Physical Activity among Students</a:t>
            </a:r>
            <a:endParaRPr lang="en-US" sz="3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Objective 1: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Assess the current level of physical activity engagement among students in the university.</a:t>
            </a:r>
          </a:p>
          <a:p>
            <a:pPr lvl="1"/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Rationale: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Understanding the baseline prevalence is essential for designing effective health promotion strategies(Organization, 2021).</a:t>
            </a:r>
          </a:p>
          <a:p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Objective 2: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Identify the factors influencing students' decisions regarding physical activity.</a:t>
            </a:r>
          </a:p>
          <a:p>
            <a:pPr lvl="1"/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Rationale: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Uncovering these factors will inform targeted interventions that address specific barriers and motivators.</a:t>
            </a:r>
          </a:p>
          <a:p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Objective 3: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Examine the correlation between students' physical activity levels and their academic performance.</a:t>
            </a:r>
          </a:p>
          <a:p>
            <a:pPr lvl="1"/>
            <a:r>
              <a:rPr lang="en-US" sz="3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Rationale: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Investigating this relationship contributes to our understanding of the potential impact of physical activity on academic success(</a:t>
            </a:r>
            <a:r>
              <a:rPr lang="en-US" sz="3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Alhadabi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&amp; </a:t>
            </a:r>
            <a:r>
              <a:rPr lang="en-US" sz="3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Karpinski</a:t>
            </a:r>
            <a:r>
              <a:rPr lang="en-US" sz="3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2019).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16632"/>
            <a:ext cx="7543800" cy="936104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Research Design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9036496" cy="5328592"/>
          </a:xfrm>
        </p:spPr>
        <p:txBody>
          <a:bodyPr>
            <a:noAutofit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Explanation of the Chosen Cross-Sectional Research Design: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Snapshot in Time: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Our study will capture a momentary view of physical activity levels, influencing factors, and academic performance among students.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Collection Simultaneously: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Information on various aspects will be collected all at once, providing a holistic perspective on the students' well-being(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Leccese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2021).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Efficiency: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This design allows us to gather comprehensive data without the prolonged time commitment of longitudinal studies.</a:t>
            </a:r>
          </a:p>
          <a:p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B5A34-C9DE-3B2D-6FCC-1EE2E94D4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792" y="476672"/>
            <a:ext cx="2808312" cy="648072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Recruitment</a:t>
            </a:r>
            <a:endParaRPr lang="en-IN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389BEA-06EB-B9BE-B7BE-A81534B62944}"/>
              </a:ext>
            </a:extLst>
          </p:cNvPr>
          <p:cNvSpPr txBox="1"/>
          <p:nvPr/>
        </p:nvSpPr>
        <p:spPr>
          <a:xfrm>
            <a:off x="395536" y="1720840"/>
            <a:ext cx="828092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Channels: To reach a large audience, make use of university communication channels like notice boards, social networking sites, and official emails.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Cooperation: To improve recruitment efforts, enlist the aid of academic departments, student organizations, and administrative agencies.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Communication: Make sure prospective participants understand the goal, significance, and voluntary nature of involvement.</a:t>
            </a:r>
          </a:p>
        </p:txBody>
      </p:sp>
    </p:spTree>
    <p:extLst>
      <p:ext uri="{BB962C8B-B14F-4D97-AF65-F5344CB8AC3E}">
        <p14:creationId xmlns:p14="http://schemas.microsoft.com/office/powerpoint/2010/main" val="361578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30718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Sampling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712967" cy="4639072"/>
          </a:xfrm>
        </p:spPr>
        <p:txBody>
          <a:bodyPr>
            <a:noAutofit/>
          </a:bodyPr>
          <a:lstStyle/>
          <a:p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Explanation of the Stratified Random Sampling Technique:</a:t>
            </a:r>
          </a:p>
          <a:p>
            <a:endParaRPr lang="en-US" sz="2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Stratified Sampling Overview: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our study, we will use a stratified random sampling technique.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Identification of Strata: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We will categorize the student population into subgroups (strata) based on key characteristics, such as faculties or academic years.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Random Selection within Strata: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Within each stratum, participants will be randomly selected, ensuring representation from various segments of the university population(Howell et al., 2020).</a:t>
            </a:r>
          </a:p>
          <a:p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3E058B-ADFF-16F5-4B0A-100AA582F689}"/>
              </a:ext>
            </a:extLst>
          </p:cNvPr>
          <p:cNvSpPr txBox="1"/>
          <p:nvPr/>
        </p:nvSpPr>
        <p:spPr>
          <a:xfrm>
            <a:off x="251520" y="1124744"/>
            <a:ext cx="871296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Importance of Representative Sampling:</a:t>
            </a:r>
          </a:p>
          <a:p>
            <a:endParaRPr lang="en-US" sz="18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Ensuring Diversity: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Representative sampling is crucial to capture the diversity within our student body accurately.</a:t>
            </a:r>
          </a:p>
          <a:p>
            <a:endParaRPr lang="en-US" sz="2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Generalizability: 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When the sample properly represents the makeup of the university population, results from the study can be more securely applied to the whole student body.</a:t>
            </a:r>
          </a:p>
          <a:p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Enhanced Validity: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representative sample increases the validity of our conclusions, allowing us to draw meaningful and applicable insights from the study(Lam et al., 2021).</a:t>
            </a:r>
          </a:p>
        </p:txBody>
      </p:sp>
    </p:spTree>
    <p:extLst>
      <p:ext uri="{BB962C8B-B14F-4D97-AF65-F5344CB8AC3E}">
        <p14:creationId xmlns:p14="http://schemas.microsoft.com/office/powerpoint/2010/main" val="184632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45120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Study Participants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119465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Demographics of the Study Participants: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Inclusion Criteria: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Our study will include students from various faculties and academic years.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Age Range: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Participants will range from 18 to 25 years, encompassing the typical age range of university students(Willmott et al., 2021).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Gender Diversity: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We aim for a balanced representation of genders to ensure inclusivity(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Moseson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2020).</a:t>
            </a:r>
          </a:p>
          <a:p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Brief Explanation of Relevance:</a:t>
            </a:r>
          </a:p>
          <a:p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Representation of University Diversity: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Including students from various faculties ensures a comprehensive representation of the university's academic diversity.</a:t>
            </a:r>
          </a:p>
          <a:p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Age and Developmental Stage: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Focusing on the typical university age range allows us to capture a developmental stage associated with lifestyle changes and habit formation(C Christian, 2020).</a:t>
            </a:r>
          </a:p>
          <a:p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Gender Balance: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Ensuring gender diversity enhances the applicability of our findings to the entire student population, acknowledging potential variations in physical activity patterns.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59521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Collection Methods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4975449"/>
          </a:xfrm>
        </p:spPr>
        <p:txBody>
          <a:bodyPr>
            <a:normAutofit/>
          </a:bodyPr>
          <a:lstStyle/>
          <a:p>
            <a:endParaRPr lang="en-US" sz="2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 of the Physical Activity Assessment Tool: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Overview of the Tool: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Our primary data collection will involve the use of a customized physical activity assessment tool.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 of the Tool: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This tailored survey is designed to evaluate the physical activity levels of university students, providing insights into their engagement in various activities(Martins et al., 2021).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Structured Format: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survey employs a systematic set of questions, ensuring a consistent and comprehensive approach to data collection.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16632"/>
            <a:ext cx="7543800" cy="72008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Collection Procedure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191473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Description of How the Questionnaire will be Distributed: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Online Distribution: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physical activity assessment tool will be distributed electronically through a secure online platform.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 and Participation: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Students will receive an invitation via university email, containing a link to the survey. Participation will be voluntary(Fletcher et al., 2020).</a:t>
            </a: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Assurance of Confidentiality and Privacy: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Confidential Handling: 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 response will be kept private and safely kept. The data will only be accessible to the research team.</a:t>
            </a:r>
          </a:p>
          <a:p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Anonymous Participation: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Participants will not be required to provide personal identifiers, ensuring anonymity in their responses(Al-Ameen et al., 2020).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Ethical Considerations: 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study staff is dedicated to following moral guidelines and protecting participants' rights and privacy during the data collection procedure.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5438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Additional Data Collection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84976" cy="5119465"/>
          </a:xfrm>
        </p:spPr>
        <p:txBody>
          <a:bodyPr>
            <a:noAutofit/>
          </a:bodyPr>
          <a:lstStyle/>
          <a:p>
            <a:endParaRPr lang="en-US" sz="2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Mention of Accessing Academic Records for Correlation Analysis:</a:t>
            </a:r>
          </a:p>
          <a:p>
            <a:endParaRPr lang="en-US" sz="2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Supplementary Data Source: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addition to the survey responses, academic records of participating students will be accessed for correlation analysis.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Consent and Approval: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Necessary permissions will be sought to access academic data, ensuring compliance with ethical standards(Xu et al., 2020).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45990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Analysis Technique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119465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Explanation of the Proposed Descriptive and Inferential Statistical Analyses:</a:t>
            </a:r>
          </a:p>
          <a:p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Descriptive Analysis: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Initial examination of the data will involve descriptive statistics, such as mean, median, and standard deviation, providing a snapshot of physical activity prevalence.</a:t>
            </a:r>
          </a:p>
          <a:p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Inferential Analysis: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To explore relationships, inferential statistics, including correlation and regression, will be employed(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Supratman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2021).</a:t>
            </a:r>
          </a:p>
          <a:p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Mention of Key Statistical Methods:</a:t>
            </a:r>
          </a:p>
          <a:p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Correlation Analysis: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This statistical method will be used to assess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thethe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nature and degree of the association between academic achievement and physical activity levels.</a:t>
            </a:r>
          </a:p>
          <a:p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Regression Analysis: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Further, regression analysis will help identify potential predictors of physical activity, offering insights into factors influencing engagement(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Amagai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2021).</a:t>
            </a:r>
          </a:p>
          <a:p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Robust Interpretation: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By combining these analytical approaches, we aim to draw robust conclusions about the relationships within our data, allowing for a nuanced understanding of the factors influencing physical activity among university students.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52321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Ethical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Considerations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689620"/>
          </a:xfrm>
        </p:spPr>
        <p:txBody>
          <a:bodyPr>
            <a:normAutofit fontScale="25000" lnSpcReduction="20000"/>
          </a:bodyPr>
          <a:lstStyle/>
          <a:p>
            <a:r>
              <a:rPr lang="en-US" sz="1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Discussion of Ethical Standards: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Confidentiality: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All participant responses will be treated with utmost confidentiality, ensuring that individual identities are protected throughout the study(</a:t>
            </a:r>
            <a:r>
              <a:rPr lang="en-US" sz="8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Miyachi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&amp; Mackey, 2021).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Informed Consent: 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Clear information on the goals, methods, and possible dangers of the study will be provided to participants, and before to participation, their free agreement will be sought.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Voluntary Participation: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Students have the right to withdraw from the study at any point without consequences, emphasizing the voluntary nature of their involvement</a:t>
            </a:r>
            <a:r>
              <a:rPr lang="el-GR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(Νικόλαος Πέλλας, 2023)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Mention of Seeking Ethical Approval: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University Review Board: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Prior to commencement, ethical approval will be sought from the university's review board.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Ensuring Compliance: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This step ensures that the research adheres to established ethical guidelines, safeguarding the rights and well-being of the participants(</a:t>
            </a:r>
            <a:r>
              <a:rPr lang="en-US" sz="8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Ibbett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&amp; </a:t>
            </a:r>
            <a:r>
              <a:rPr lang="en-US" sz="8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Brittain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2019).</a:t>
            </a:r>
          </a:p>
          <a:p>
            <a:r>
              <a:rPr lang="en-US" sz="8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Commitment to Ethical Practice:</a:t>
            </a:r>
            <a:r>
              <a:rPr lang="en-US" sz="8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Upholding these ethical standards is paramount to the integrity of our study and the well-being of our participants.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88642"/>
            <a:ext cx="7543800" cy="72007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Implications of Research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74438"/>
            <a:ext cx="8640960" cy="5297763"/>
          </a:xfrm>
        </p:spPr>
        <p:txBody>
          <a:bodyPr>
            <a:noAutofit/>
          </a:bodyPr>
          <a:lstStyle/>
          <a:p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Presentation of Potential Impacts on University Policies and Student Well-being:</a:t>
            </a:r>
          </a:p>
          <a:p>
            <a:endParaRPr lang="en-US" sz="2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Policy Informatics: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Findings from this study can inform the development or modification of university policies related to student well-being, physical activity promotion, and academic support(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Kolomitro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 al., 2019).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Targeted Interventions: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Identified factors influencing physical activity may guide the implementation of targeted interventions, fostering a healthier and more active student community.</a:t>
            </a:r>
          </a:p>
          <a:p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Health and Wellness Programs: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study outcomes may contribute to the enhancement of existing health and wellness programs within the university.</a:t>
            </a:r>
          </a:p>
          <a:p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(Centeio et al., 2019)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F45E8-6D38-F2A2-27A1-654FEC5AD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476672"/>
            <a:ext cx="7543800" cy="59521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Plan of Work</a:t>
            </a:r>
            <a:endParaRPr lang="en-IN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CD172CDE-6AC2-7AA4-BCC4-9B951FEB7B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495446"/>
              </p:ext>
            </p:extLst>
          </p:nvPr>
        </p:nvGraphicFramePr>
        <p:xfrm>
          <a:off x="228600" y="1447801"/>
          <a:ext cx="8458200" cy="5135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1640">
                  <a:extLst>
                    <a:ext uri="{9D8B030D-6E8A-4147-A177-3AD203B41FA5}">
                      <a16:colId xmlns:a16="http://schemas.microsoft.com/office/drawing/2014/main" val="4072625323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118270970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3953956621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1633005517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033652213"/>
                    </a:ext>
                  </a:extLst>
                </a:gridCol>
              </a:tblGrid>
              <a:tr h="635261"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WEEK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 WEEK 2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WEEK 3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WEEK 4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303075"/>
                  </a:ext>
                </a:extLst>
              </a:tr>
              <a:tr h="635261">
                <a:tc>
                  <a:txBody>
                    <a:bodyPr/>
                    <a:lstStyle/>
                    <a:p>
                      <a:r>
                        <a:rPr lang="en-US" dirty="0"/>
                        <a:t>Introduction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010822"/>
                  </a:ext>
                </a:extLst>
              </a:tr>
              <a:tr h="696025">
                <a:tc>
                  <a:txBody>
                    <a:bodyPr/>
                    <a:lstStyle/>
                    <a:p>
                      <a:r>
                        <a:rPr lang="en-US" dirty="0"/>
                        <a:t>Discussion of Literature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145189"/>
                  </a:ext>
                </a:extLst>
              </a:tr>
              <a:tr h="904171">
                <a:tc>
                  <a:txBody>
                    <a:bodyPr/>
                    <a:lstStyle/>
                    <a:p>
                      <a:r>
                        <a:rPr lang="en-US" dirty="0"/>
                        <a:t>Research Question &amp; Objective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007469"/>
                  </a:ext>
                </a:extLst>
              </a:tr>
              <a:tr h="994321">
                <a:tc>
                  <a:txBody>
                    <a:bodyPr/>
                    <a:lstStyle/>
                    <a:p>
                      <a:r>
                        <a:rPr lang="en-US" dirty="0"/>
                        <a:t>Material </a:t>
                      </a:r>
                    </a:p>
                    <a:p>
                      <a:r>
                        <a:rPr lang="en-US" dirty="0"/>
                        <a:t>Data Collection</a:t>
                      </a:r>
                    </a:p>
                    <a:p>
                      <a:r>
                        <a:rPr lang="en-US" dirty="0"/>
                        <a:t>Data Analysis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688709"/>
                  </a:ext>
                </a:extLst>
              </a:tr>
              <a:tr h="635261">
                <a:tc>
                  <a:txBody>
                    <a:bodyPr/>
                    <a:lstStyle/>
                    <a:p>
                      <a:r>
                        <a:rPr lang="en-US" dirty="0"/>
                        <a:t>Ethical Consideration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4468121"/>
                  </a:ext>
                </a:extLst>
              </a:tr>
              <a:tr h="635261">
                <a:tc>
                  <a:txBody>
                    <a:bodyPr/>
                    <a:lstStyle/>
                    <a:p>
                      <a:r>
                        <a:rPr lang="en-US" dirty="0"/>
                        <a:t>Implication of Research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779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1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83672"/>
            <a:ext cx="8991600" cy="7557895"/>
          </a:xfrm>
        </p:spPr>
        <p:txBody>
          <a:bodyPr>
            <a:noAutofit/>
          </a:bodyPr>
          <a:lstStyle/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Al-Ameen, M.N.,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Tamanna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Nandy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S., Ahsan, M.A.M., Chandra, P. and Ahmed, S.I. (2020). We Don’t Give a Second Thought Before Providing Our Information.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Proceedings of the 3rd ACM SIGCAS Conference on Computing and Sustainable Societies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Available at: https://dl.acm.org/doi/abs/10.1145/3378393.3402244.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Alhadabi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Karpinski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A.C. (2019). Grit, self-efficacy, achievement orientation goals, and academic performance in University students.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Adolescence and Youth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25(1), pp.519–535. Available at: https://www.tandfonline.com/doi/full/10.1080/02673843.2019.1679202.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Amagai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S., Pila, S.,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Kaat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A.J.,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Nowinski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C.J.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Gershon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R.C. (2021). Challenges in Participant Engagement and Retention using Mobile Health Apps: A Literature Review (Preprint).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24(4). Available at: https://www.jmir.org/2022/4/e35120/.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Barbosa, A., Whiting, S., Simmonds, P.,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Scotini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Moreno, R., Mendes, R. and Breda, J. (2020). Physical Activity and Academic Achievement: An Umbrella Review.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Environmental Research and Public Health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17(16), p.5972. Available at: https://www.mdpi.com/1660-4601/17/16/5972.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Barth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Vedøy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Anderssen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S.A.,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Tjomsland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H.E.,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Skulberg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K.R. and Thurston, M. (2020). Physical activity, mental health and academic achievement: A cross-sectional study of Norwegian adolescents.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and Physical Activity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18, p.100322. Available at: https://www.sciencedirect.com/science/article/pii/S1755296620300065.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 Christian (2020).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APA </a:t>
            </a:r>
            <a:r>
              <a:rPr lang="en-IN" sz="11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PsycNet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psycnet.apa.org. Available at: https://psycnet.apa.org/record/2019-67114-001 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Centeio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E.E., Somers, C.L., Moore, E.W.G., Garn, A.,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Kulik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N., Martin, J., Shen, B.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McCaughtry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 (2019). Considering Physical Well-Being, Self-perceptions, and Support Variables in Understanding Youth Academic Achievement.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Journal of Early Adolescence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40(1), pp.134–157. Available at: https://journals.sagepub.com/doi/abs/10.1177/0272431619833493.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Chirikov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Semenova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Maloshonok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Bettinger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Kizilcec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R.F. (2020). Online education platforms scale college STEM instruction with equivalent learning outcomes at lower cost.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Science Advances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6(15), p.eaay5324. Available at: https://advances.sciencemag.org/content/6/15/eaay5324.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Fletcher, I., Castle, M.,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Scarpa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Myers, O. and Lawrence, E. (2020). An exploration of medical student attitudes towards disclosure of mental illness.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Medical Education Online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25(1), p.1727713. Available at: https://www.tandfonline.com/doi/abs/10.1080/10872981.2020.1727713.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41AC0-233A-DCFE-721C-F22B0474D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523210"/>
          </a:xfrm>
        </p:spPr>
        <p:txBody>
          <a:bodyPr/>
          <a:lstStyle/>
          <a:p>
            <a:r>
              <a:rPr lang="en-US" dirty="0"/>
              <a:t>                                     References</a:t>
            </a:r>
            <a:endParaRPr lang="en-IN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48AE92-FDEF-7EB7-29E3-47403A69F517}"/>
              </a:ext>
            </a:extLst>
          </p:cNvPr>
          <p:cNvSpPr txBox="1"/>
          <p:nvPr/>
        </p:nvSpPr>
        <p:spPr>
          <a:xfrm>
            <a:off x="0" y="980728"/>
            <a:ext cx="9124568" cy="5642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Grasdalsmoen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M., Eriksen, H.R.,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Lønning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K.J. and Sivertsen, B. (2020). Physical exercise, mental health problems, and suicide attempts in university students.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BMC psychiatry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20(1), p.175. Available at: https://bmcpsychiatry.biomedcentral.com/articles/10.1186/s12888-020-02583-3.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Guthold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R., Stevens, G.A., Riley, L.M. and Bull, F.C. (2019). Global trends in insufficient physical activity among adolescents: a pooled analysis of 298 population-based surveys with 1·6 million participants.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Lancet Child &amp; Adolescent Health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4(1), pp.23–35. Available at: https://www.thelancet.com/journals/lanchi/article/PIIS2352-4642(19)30323-2/fulltext.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Hayat, A.A.,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Shateri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Amini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and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Shokrpour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 (2020). Relationships between academic self-efficacy, learning-related emotions, and metacognitive learning strategies with academic performance in medical students: a structural equation model.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BMC Medical Education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20(1). Available at: https://bmcmededuc.biomedcentral.com/articles/10.1186/s12909-020-01995-9#:~:text=Academic%20self%2Defficacy%20refers%20to,materials%20%5B22%2C%2023%5D..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Howell, C.R.,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W.,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Nassel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A.F.,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Agne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A.A. and Cherrington, A.L. (2020). Area based stratified random sampling using geospatial technology in a community-based survey.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BMC Public Health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20(1). Available at: https://link.springer.com/article/10.1186/s12889-020-09793-0.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Hu, D., Zhou, S., Crowley-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McHattan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Z.J. and Liu, Z. (2021). Factors That Influence Participation in Physical Activity in School-Aged Children and Adolescents: A Systematic Review from the Social Ecological Model Perspective.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Environmental Research and Public Health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18(6), p.3147. Available at: https://www.mdpi.com/1660-4601/18/6/3147.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Ibbett, H. and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Brittain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 (2019). Conservation publications and their provisions to protect research participants.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Conservation Biology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34(1), pp.80–92. Available at: https://conbio.onlinelibrary.wiley.com/doi/abs/10.1111/cobi.13337.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Kolomitro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K., Kenny, N. and Sheffield, S.L.-M. (2019). A call to action: exploring and responding to educational developers’ workplace burnout and well-being in higher education.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for Academic Development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25(1), pp.5–18. Available at: https://www.tandfonline.com/doi/abs/10.1080/1360144X.2019.1705303.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Lam, L., Nguyen, P., Le, N. and Tran, K. (2021). The Relation among Organizational Culture, Knowledge Management, and Innovation Capability: Its Implication for Open Innovation.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Open Innovation: Technology, Market, and Complexity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7(1), p.66. Available at: https://www.sciencedirect.com/science/article/pii/S2199853122008356.</a:t>
            </a:r>
          </a:p>
          <a:p>
            <a:pPr marL="171450" marR="0" lvl="0" indent="-171450" algn="just" defTabSz="685800" rtl="0" eaLnBrk="1" fontAlgn="auto" latinLnBrk="0" hangingPunct="1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680A5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Leccese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F., Rocca, M., Salvadori, G., </a:t>
            </a:r>
            <a:r>
              <a:rPr kumimoji="0" lang="en-IN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Belloni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E. and Buratti, C. (2021). Towards a holistic approach to indoor environmental quality assessment: Weighting schemes to combine effects of multiple environmental factors. </a:t>
            </a:r>
            <a:r>
              <a:rPr kumimoji="0" lang="en-IN" sz="1100" b="0" i="1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Energy and Buildings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245, p.111056. Available at: https://www.sciencedirect.com/science/article/pii/S0378778821003406.</a:t>
            </a:r>
          </a:p>
        </p:txBody>
      </p:sp>
    </p:spTree>
    <p:extLst>
      <p:ext uri="{BB962C8B-B14F-4D97-AF65-F5344CB8AC3E}">
        <p14:creationId xmlns:p14="http://schemas.microsoft.com/office/powerpoint/2010/main" val="31577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667226"/>
          </a:xfrm>
        </p:spPr>
        <p:txBody>
          <a:bodyPr/>
          <a:lstStyle/>
          <a:p>
            <a:pPr algn="ctr"/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905001"/>
            <a:ext cx="8856984" cy="4332312"/>
          </a:xfrm>
        </p:spPr>
        <p:txBody>
          <a:bodyPr>
            <a:noAutofit/>
          </a:bodyPr>
          <a:lstStyle/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Lee, H.S. and Lee, J. (2021). Applying Artificial Intelligence in Physical Education and Future Perspectives.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Sustainability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13(1), p.351. Available at: https://www.mdpi.com/2071-1050/13/1/351.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Lutz, N.,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Clarys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P., Koenig, I.,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Deliens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Taeymans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Verhaeghe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 (2020). Health economic evaluations of interventions to increase physical activity and decrease sedentary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behavior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at the workplace: a systematic review.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Scandinavian Journal of Work, Environment &amp; Health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46(2), pp.127–142. Available at: https://www.jstor.org/stable/26906443.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Marquez, D.X.,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Aguiñaga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Vásquez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P.M., Conroy, D.E., Erickson, K.I., Hillman, C.,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Stillman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C.M., Ballard, R.M., Sheppard, B.B.,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Petruzzello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S.J., King, A.C. and Powell, K.E. (2020). A systematic review of physical activity and quality of life and well-being.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Translational </a:t>
            </a:r>
            <a:r>
              <a:rPr lang="en-IN" sz="11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Behavioral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Medicine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10(5), pp.1098–1109. Available at: https://academic.oup.com/tbm/article-abstract/10/5/1098/5921063.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Martins, J., Costa, J.,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Sarmento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H., Marques, A., Farias, C.,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Onofre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Valeiro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M.G. (2021). Adolescents’ Perspectives on the Barriers and Facilitators of Physical Activity: An Updated Systematic Review of Qualitative Studies.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Environmental Research and Public Health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18(9), p.4954. Available at: https://www.mdpi.com/1660-4601/18/9/4954.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Miyachi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 and Mackey, T.K. (2021).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hOCBS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A privacy-preserving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blockchain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framework for healthcare data leveraging an on-chain and off-chain system design.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Information Processing &amp; Management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58(3), p.102535. Available at: https://www.sciencedirect.com/science/article/pii/S0306457321000431.</a:t>
            </a:r>
          </a:p>
          <a:p>
            <a:pPr lvl="0" algn="just"/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Moseson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H.,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Zazanis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N., Goldberg, E., Fix, L., Durden, M.,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Stoeffler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Hastings, J.,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Cudlitz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L., Lesser-Lee, B.,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Letcher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L., Reyes, A. and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Obedin-Maliver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 (2020). The Imperative for Transgender and Gender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Nonbinary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Inclusion.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Obstetrics &amp; </a:t>
            </a:r>
            <a:r>
              <a:rPr lang="en-IN" sz="11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Gynecology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135(5), pp.1059–1068. Available at: https://www.ncbi.nlm.nih.gov/pmc/articles/PMC7170432/.</a:t>
            </a:r>
          </a:p>
          <a:p>
            <a:pPr lvl="0" algn="just"/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Nakagawa, T.,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Koan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I., Chen, C., Matsubara, T., Hagiwara, K., Lei, H., </a:t>
            </a:r>
            <a:r>
              <a:rPr lang="en-IN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Hirotsu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M., Yamagata, H. and Nakagawa, S. (2020). Regular Moderate- to Vigorous-Intensity Physical Activity Rather Than Walking Is Associated with Enhanced Cognitive Functions and Mental Health in Young Adults. </a:t>
            </a:r>
            <a:r>
              <a:rPr lang="en-IN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Environmental Research and Public Health</a:t>
            </a:r>
            <a:r>
              <a:rPr lang="en-IN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[online] 17(2), p.614. Available at: https://doaj.org/article/aabf28152c7248e88e37ddb7179d2aa6.</a:t>
            </a:r>
          </a:p>
          <a:p>
            <a:pPr marL="0" lvl="0" indent="0" algn="just">
              <a:buNone/>
            </a:pPr>
            <a:endParaRPr lang="en-IN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4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7DD66-CB7F-298A-080E-4BFE59D06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457518"/>
            <a:ext cx="7543800" cy="595218"/>
          </a:xfrm>
        </p:spPr>
        <p:txBody>
          <a:bodyPr/>
          <a:lstStyle/>
          <a:p>
            <a:r>
              <a:rPr lang="en-US" dirty="0"/>
              <a:t>                                    References</a:t>
            </a:r>
            <a:endParaRPr lang="en-IN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0160FF-2EEB-131A-8373-11E08B5D11EB}"/>
              </a:ext>
            </a:extLst>
          </p:cNvPr>
          <p:cNvSpPr txBox="1"/>
          <p:nvPr/>
        </p:nvSpPr>
        <p:spPr>
          <a:xfrm>
            <a:off x="251520" y="1052736"/>
            <a:ext cx="864096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Νικόλ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αος Πέλλας (2023). The influence of sociodemographic factors on students’ attitudes toward AI-generated video content creation. Smart Learning Environments, [online] 10(1). Available at: https://link.springer.com/article/10.1186/s40561-023-00276-4.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IN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Organization, W.H. (2021). Decade of healthy ageing: baseline report. [online] Google Books. World Health Organization. Available at: https://books.google.com/books?hl=en&amp;lr=&amp;id=FXlyEAAAQBAJ&amp;oi=fnd&amp;pg=PR6&amp;dq=Understanding+the+baseline+prevalence+is+essential+for+designing+effective+health+promotion+strategies&amp;ots=6v7HNbei4R&amp;sig=tKarciSj36lb8G0O2ucmaYreHzc 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IN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Supratman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O.V.,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Entang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and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Tukiran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(2021). The Relationship of Charismatic Leadership, Employee Personality, and Employee Performance: Evidence from PT.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Karya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Abadi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Luhur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International Journal of Social and Management Studies, [online] 2(2), pp.17–41. Available at: https://ijosmas.org/index.php/ijosmas/article/view/15.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IN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Willmott, T.J., Pang, B. and Rundle-Thiele, S. (2021). Capability, opportunity, and motivation: an across contexts empirical examination of the COM-B model. BMC Public Health, [online] 21(1). Available at: https://bmcpublichealth.biomedcentral.com/articles/10.1186/s12889-021-11019-w.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IN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Xu, A.,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Baysari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M.T., Stocker, S.L.,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Leow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L.J., Day, R.O. and </a:t>
            </a:r>
            <a:r>
              <a:rPr lang="en-IN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Carland</a:t>
            </a:r>
            <a:r>
              <a:rPr lang="en-I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J.E. (2020). Researchers’ views on, and experiences with, the requirement to obtain informed consent in research involving human participants: a qualitative study. BMC Medical Ethics, [online] 21(1). Available at: https://bmcmedethics.biomedcentral.com/articles/10.1186/s12910-020-00538-7.</a:t>
            </a:r>
          </a:p>
        </p:txBody>
      </p:sp>
    </p:spTree>
    <p:extLst>
      <p:ext uri="{BB962C8B-B14F-4D97-AF65-F5344CB8AC3E}">
        <p14:creationId xmlns:p14="http://schemas.microsoft.com/office/powerpoint/2010/main" val="141139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17.potx" id="{A8D831F9-2DA4-4700-B230-431725864604}" vid="{ED9A2A59-32A4-4461-8593-D9E87F204B1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Title Layout</Template>
  <TotalTime>173</TotalTime>
  <Words>4146</Words>
  <Application>Microsoft Office PowerPoint</Application>
  <PresentationFormat>On-screen Show (4:3)</PresentationFormat>
  <Paragraphs>177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</vt:lpstr>
      <vt:lpstr>Times New Roman</vt:lpstr>
      <vt:lpstr>Wingdings</vt:lpstr>
      <vt:lpstr>Cherry Blossom 16x9</vt:lpstr>
      <vt:lpstr>Prevalence of physical activity among students in a public university</vt:lpstr>
      <vt:lpstr>Introduction</vt:lpstr>
      <vt:lpstr>Literature review </vt:lpstr>
      <vt:lpstr>Rationale</vt:lpstr>
      <vt:lpstr>PowerPoint Presentation</vt:lpstr>
      <vt:lpstr>Research Question &amp; Objectives</vt:lpstr>
      <vt:lpstr>Research Design</vt:lpstr>
      <vt:lpstr>   Recruitment</vt:lpstr>
      <vt:lpstr>Sampling</vt:lpstr>
      <vt:lpstr>PowerPoint Presentation</vt:lpstr>
      <vt:lpstr>Study Participants</vt:lpstr>
      <vt:lpstr>Data Collection Methods</vt:lpstr>
      <vt:lpstr>Data Collection Procedure</vt:lpstr>
      <vt:lpstr>Additional Data Collection</vt:lpstr>
      <vt:lpstr>Data Analysis Technique</vt:lpstr>
      <vt:lpstr>Ethical Considerations</vt:lpstr>
      <vt:lpstr>Implications of Research</vt:lpstr>
      <vt:lpstr>Plan of Work</vt:lpstr>
      <vt:lpstr>References </vt:lpstr>
      <vt:lpstr>                                     References</vt:lpstr>
      <vt:lpstr>References </vt:lpstr>
      <vt:lpstr>                                   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Prevalence of physical activity among students in a public university</dc:title>
  <dc:creator>HARSH PATEL</dc:creator>
  <cp:lastModifiedBy>HARSH PATEL</cp:lastModifiedBy>
  <cp:revision>3</cp:revision>
  <dcterms:created xsi:type="dcterms:W3CDTF">2024-02-26T15:32:42Z</dcterms:created>
  <dcterms:modified xsi:type="dcterms:W3CDTF">2024-02-29T14:33:40Z</dcterms:modified>
</cp:coreProperties>
</file>