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92" r:id="rId2"/>
    <p:sldId id="257" r:id="rId3"/>
    <p:sldId id="258" r:id="rId4"/>
    <p:sldId id="259" r:id="rId5"/>
    <p:sldId id="260" r:id="rId6"/>
    <p:sldId id="264" r:id="rId7"/>
    <p:sldId id="265" r:id="rId8"/>
    <p:sldId id="266" r:id="rId9"/>
    <p:sldId id="267" r:id="rId10"/>
    <p:sldId id="271" r:id="rId11"/>
    <p:sldId id="272" r:id="rId12"/>
    <p:sldId id="273" r:id="rId13"/>
    <p:sldId id="274" r:id="rId14"/>
    <p:sldId id="278" r:id="rId15"/>
    <p:sldId id="279" r:id="rId16"/>
    <p:sldId id="280" r:id="rId17"/>
    <p:sldId id="281" r:id="rId18"/>
    <p:sldId id="286" r:id="rId19"/>
    <p:sldId id="287" r:id="rId20"/>
    <p:sldId id="288" r:id="rId21"/>
    <p:sldId id="289" r:id="rId22"/>
    <p:sldId id="290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421A66-572F-4BC0-A947-B53A356BB1D4}" v="2" dt="2023-03-21T09:52:33.5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77859" autoAdjust="0"/>
  </p:normalViewPr>
  <p:slideViewPr>
    <p:cSldViewPr snapToGrid="0">
      <p:cViewPr varScale="1">
        <p:scale>
          <a:sx n="64" d="100"/>
          <a:sy n="64" d="100"/>
        </p:scale>
        <p:origin x="13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nya Garabinska" userId="33e3da288a13aa09" providerId="LiveId" clId="{0B421A66-572F-4BC0-A947-B53A356BB1D4}"/>
    <pc:docChg chg="custSel modSld">
      <pc:chgData name="Tanya Garabinska" userId="33e3da288a13aa09" providerId="LiveId" clId="{0B421A66-572F-4BC0-A947-B53A356BB1D4}" dt="2023-03-27T10:30:57.331" v="250" actId="313"/>
      <pc:docMkLst>
        <pc:docMk/>
      </pc:docMkLst>
      <pc:sldChg chg="modNotesTx">
        <pc:chgData name="Tanya Garabinska" userId="33e3da288a13aa09" providerId="LiveId" clId="{0B421A66-572F-4BC0-A947-B53A356BB1D4}" dt="2023-03-21T09:51:57.894" v="176" actId="20577"/>
        <pc:sldMkLst>
          <pc:docMk/>
          <pc:sldMk cId="3162184991" sldId="257"/>
        </pc:sldMkLst>
      </pc:sldChg>
      <pc:sldChg chg="modNotesTx">
        <pc:chgData name="Tanya Garabinska" userId="33e3da288a13aa09" providerId="LiveId" clId="{0B421A66-572F-4BC0-A947-B53A356BB1D4}" dt="2023-03-21T09:52:04.620" v="177" actId="20577"/>
        <pc:sldMkLst>
          <pc:docMk/>
          <pc:sldMk cId="320434576" sldId="258"/>
        </pc:sldMkLst>
      </pc:sldChg>
      <pc:sldChg chg="modNotesTx">
        <pc:chgData name="Tanya Garabinska" userId="33e3da288a13aa09" providerId="LiveId" clId="{0B421A66-572F-4BC0-A947-B53A356BB1D4}" dt="2023-03-21T09:52:38.073" v="200" actId="20577"/>
        <pc:sldMkLst>
          <pc:docMk/>
          <pc:sldMk cId="185220704" sldId="259"/>
        </pc:sldMkLst>
      </pc:sldChg>
      <pc:sldChg chg="modNotesTx">
        <pc:chgData name="Tanya Garabinska" userId="33e3da288a13aa09" providerId="LiveId" clId="{0B421A66-572F-4BC0-A947-B53A356BB1D4}" dt="2023-03-21T09:52:49.622" v="201" actId="20577"/>
        <pc:sldMkLst>
          <pc:docMk/>
          <pc:sldMk cId="2884983400" sldId="260"/>
        </pc:sldMkLst>
      </pc:sldChg>
      <pc:sldChg chg="modNotesTx">
        <pc:chgData name="Tanya Garabinska" userId="33e3da288a13aa09" providerId="LiveId" clId="{0B421A66-572F-4BC0-A947-B53A356BB1D4}" dt="2023-03-21T09:53:08.553" v="203" actId="20577"/>
        <pc:sldMkLst>
          <pc:docMk/>
          <pc:sldMk cId="1253012215" sldId="264"/>
        </pc:sldMkLst>
      </pc:sldChg>
      <pc:sldChg chg="modNotesTx">
        <pc:chgData name="Tanya Garabinska" userId="33e3da288a13aa09" providerId="LiveId" clId="{0B421A66-572F-4BC0-A947-B53A356BB1D4}" dt="2023-03-21T09:53:19.079" v="224" actId="20577"/>
        <pc:sldMkLst>
          <pc:docMk/>
          <pc:sldMk cId="3853346316" sldId="265"/>
        </pc:sldMkLst>
      </pc:sldChg>
      <pc:sldChg chg="modNotesTx">
        <pc:chgData name="Tanya Garabinska" userId="33e3da288a13aa09" providerId="LiveId" clId="{0B421A66-572F-4BC0-A947-B53A356BB1D4}" dt="2023-03-21T09:53:32.311" v="225" actId="20577"/>
        <pc:sldMkLst>
          <pc:docMk/>
          <pc:sldMk cId="630694993" sldId="266"/>
        </pc:sldMkLst>
      </pc:sldChg>
      <pc:sldChg chg="modNotesTx">
        <pc:chgData name="Tanya Garabinska" userId="33e3da288a13aa09" providerId="LiveId" clId="{0B421A66-572F-4BC0-A947-B53A356BB1D4}" dt="2023-03-21T09:53:42.376" v="226" actId="20577"/>
        <pc:sldMkLst>
          <pc:docMk/>
          <pc:sldMk cId="3097343431" sldId="267"/>
        </pc:sldMkLst>
      </pc:sldChg>
      <pc:sldChg chg="modNotesTx">
        <pc:chgData name="Tanya Garabinska" userId="33e3da288a13aa09" providerId="LiveId" clId="{0B421A66-572F-4BC0-A947-B53A356BB1D4}" dt="2023-03-21T09:53:52.965" v="227" actId="20577"/>
        <pc:sldMkLst>
          <pc:docMk/>
          <pc:sldMk cId="4235558559" sldId="271"/>
        </pc:sldMkLst>
      </pc:sldChg>
      <pc:sldChg chg="modNotesTx">
        <pc:chgData name="Tanya Garabinska" userId="33e3da288a13aa09" providerId="LiveId" clId="{0B421A66-572F-4BC0-A947-B53A356BB1D4}" dt="2023-03-21T09:54:00.130" v="228" actId="20577"/>
        <pc:sldMkLst>
          <pc:docMk/>
          <pc:sldMk cId="4141497692" sldId="272"/>
        </pc:sldMkLst>
      </pc:sldChg>
      <pc:sldChg chg="modNotesTx">
        <pc:chgData name="Tanya Garabinska" userId="33e3da288a13aa09" providerId="LiveId" clId="{0B421A66-572F-4BC0-A947-B53A356BB1D4}" dt="2023-03-21T09:54:06.790" v="229" actId="20577"/>
        <pc:sldMkLst>
          <pc:docMk/>
          <pc:sldMk cId="405358133" sldId="273"/>
        </pc:sldMkLst>
      </pc:sldChg>
      <pc:sldChg chg="modNotesTx">
        <pc:chgData name="Tanya Garabinska" userId="33e3da288a13aa09" providerId="LiveId" clId="{0B421A66-572F-4BC0-A947-B53A356BB1D4}" dt="2023-03-21T09:54:12.588" v="230" actId="20577"/>
        <pc:sldMkLst>
          <pc:docMk/>
          <pc:sldMk cId="33490223" sldId="274"/>
        </pc:sldMkLst>
      </pc:sldChg>
      <pc:sldChg chg="modNotesTx">
        <pc:chgData name="Tanya Garabinska" userId="33e3da288a13aa09" providerId="LiveId" clId="{0B421A66-572F-4BC0-A947-B53A356BB1D4}" dt="2023-03-21T09:54:27.707" v="231" actId="20577"/>
        <pc:sldMkLst>
          <pc:docMk/>
          <pc:sldMk cId="1227035652" sldId="278"/>
        </pc:sldMkLst>
      </pc:sldChg>
      <pc:sldChg chg="modNotesTx">
        <pc:chgData name="Tanya Garabinska" userId="33e3da288a13aa09" providerId="LiveId" clId="{0B421A66-572F-4BC0-A947-B53A356BB1D4}" dt="2023-03-21T09:54:34.230" v="232" actId="20577"/>
        <pc:sldMkLst>
          <pc:docMk/>
          <pc:sldMk cId="3100950794" sldId="279"/>
        </pc:sldMkLst>
      </pc:sldChg>
      <pc:sldChg chg="modNotesTx">
        <pc:chgData name="Tanya Garabinska" userId="33e3da288a13aa09" providerId="LiveId" clId="{0B421A66-572F-4BC0-A947-B53A356BB1D4}" dt="2023-03-21T09:54:44.142" v="233" actId="20577"/>
        <pc:sldMkLst>
          <pc:docMk/>
          <pc:sldMk cId="3720311242" sldId="280"/>
        </pc:sldMkLst>
      </pc:sldChg>
      <pc:sldChg chg="modNotesTx">
        <pc:chgData name="Tanya Garabinska" userId="33e3da288a13aa09" providerId="LiveId" clId="{0B421A66-572F-4BC0-A947-B53A356BB1D4}" dt="2023-03-21T09:54:50.941" v="234" actId="20577"/>
        <pc:sldMkLst>
          <pc:docMk/>
          <pc:sldMk cId="339954576" sldId="281"/>
        </pc:sldMkLst>
      </pc:sldChg>
      <pc:sldChg chg="modNotesTx">
        <pc:chgData name="Tanya Garabinska" userId="33e3da288a13aa09" providerId="LiveId" clId="{0B421A66-572F-4BC0-A947-B53A356BB1D4}" dt="2023-03-21T09:55:01.962" v="235" actId="20577"/>
        <pc:sldMkLst>
          <pc:docMk/>
          <pc:sldMk cId="383599169" sldId="286"/>
        </pc:sldMkLst>
      </pc:sldChg>
      <pc:sldChg chg="modNotesTx">
        <pc:chgData name="Tanya Garabinska" userId="33e3da288a13aa09" providerId="LiveId" clId="{0B421A66-572F-4BC0-A947-B53A356BB1D4}" dt="2023-03-21T09:55:08.068" v="236" actId="20577"/>
        <pc:sldMkLst>
          <pc:docMk/>
          <pc:sldMk cId="3229087929" sldId="287"/>
        </pc:sldMkLst>
      </pc:sldChg>
      <pc:sldChg chg="modNotesTx">
        <pc:chgData name="Tanya Garabinska" userId="33e3da288a13aa09" providerId="LiveId" clId="{0B421A66-572F-4BC0-A947-B53A356BB1D4}" dt="2023-03-21T09:55:13.750" v="237" actId="20577"/>
        <pc:sldMkLst>
          <pc:docMk/>
          <pc:sldMk cId="1712400435" sldId="288"/>
        </pc:sldMkLst>
      </pc:sldChg>
      <pc:sldChg chg="modNotesTx">
        <pc:chgData name="Tanya Garabinska" userId="33e3da288a13aa09" providerId="LiveId" clId="{0B421A66-572F-4BC0-A947-B53A356BB1D4}" dt="2023-03-21T09:55:21.006" v="238" actId="20577"/>
        <pc:sldMkLst>
          <pc:docMk/>
          <pc:sldMk cId="1826714147" sldId="289"/>
        </pc:sldMkLst>
      </pc:sldChg>
      <pc:sldChg chg="modSp mod">
        <pc:chgData name="Tanya Garabinska" userId="33e3da288a13aa09" providerId="LiveId" clId="{0B421A66-572F-4BC0-A947-B53A356BB1D4}" dt="2023-03-27T10:30:57.331" v="250" actId="313"/>
        <pc:sldMkLst>
          <pc:docMk/>
          <pc:sldMk cId="246963202" sldId="292"/>
        </pc:sldMkLst>
        <pc:spChg chg="mod">
          <ac:chgData name="Tanya Garabinska" userId="33e3da288a13aa09" providerId="LiveId" clId="{0B421A66-572F-4BC0-A947-B53A356BB1D4}" dt="2023-03-27T10:30:57.331" v="250" actId="313"/>
          <ac:spMkLst>
            <pc:docMk/>
            <pc:sldMk cId="246963202" sldId="292"/>
            <ac:spMk id="5" creationId="{64427563-A760-F425-43D4-D411ADBA70B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CFE090-EFB3-4143-B7C1-62E176ACA36D}" type="datetimeFigureOut">
              <a:rPr lang="en-GB" smtClean="0"/>
              <a:t>27/03/2023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0F9A9B-5C5D-403D-8D58-1DC2896E36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7177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0F9A9B-5C5D-403D-8D58-1DC2896E36E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5998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0F9A9B-5C5D-403D-8D58-1DC2896E36E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2111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ui-sans-serif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0F9A9B-5C5D-403D-8D58-1DC2896E36E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1793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0F9A9B-5C5D-403D-8D58-1DC2896E36E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8818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9B08D-A6A4-43C4-B232-B91DCC56839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7300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9B08D-A6A4-43C4-B232-B91DCC56839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1348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9B08D-A6A4-43C4-B232-B91DCC56839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0064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C59B08D-A6A4-43C4-B232-B91DCC56839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7345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53DCB5-183C-42E2-9CD4-49909DE4362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3280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53DCB5-183C-42E2-9CD4-49909DE4362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2232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53DCB5-183C-42E2-9CD4-49909DE4362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7765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53DCB5-183C-42E2-9CD4-49909DE4362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95144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7A2704-3E85-4712-B1C0-AD942F13520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0739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7A2704-3E85-4712-B1C0-AD942F13520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25731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7A2704-3E85-4712-B1C0-AD942F13520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9396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7A2704-3E85-4712-B1C0-AD942F13520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0640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0B2E3C-859A-4BCD-A4D0-AA714027D7E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78464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i="0" dirty="0">
              <a:solidFill>
                <a:srgbClr val="000000"/>
              </a:solidFill>
              <a:effectLst/>
              <a:latin typeface="ui-sans-serif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0B2E3C-859A-4BCD-A4D0-AA714027D7E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4186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0B2E3C-859A-4BCD-A4D0-AA714027D7E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753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0B2E3C-859A-4BCD-A4D0-AA714027D7E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9874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422552F3-AB08-4A7D-B70C-2333B08933DB}" type="datetimeFigureOut">
              <a:rPr lang="en-KE" smtClean="0"/>
              <a:t>03/27/2023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34B14908-8231-4BF9-BBB4-A93A3566371D}" type="slidenum">
              <a:rPr lang="en-KE" smtClean="0"/>
              <a:t>‹#›</a:t>
            </a:fld>
            <a:endParaRPr lang="en-KE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4780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552F3-AB08-4A7D-B70C-2333B08933DB}" type="datetimeFigureOut">
              <a:rPr lang="en-KE" smtClean="0"/>
              <a:t>03/27/2023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14908-8231-4BF9-BBB4-A93A3566371D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3796761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552F3-AB08-4A7D-B70C-2333B08933DB}" type="datetimeFigureOut">
              <a:rPr lang="en-KE" smtClean="0"/>
              <a:t>03/27/2023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14908-8231-4BF9-BBB4-A93A3566371D}" type="slidenum">
              <a:rPr lang="en-KE" smtClean="0"/>
              <a:t>‹#›</a:t>
            </a:fld>
            <a:endParaRPr lang="en-KE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23840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552F3-AB08-4A7D-B70C-2333B08933DB}" type="datetimeFigureOut">
              <a:rPr lang="en-KE" smtClean="0"/>
              <a:t>03/27/2023</a:t>
            </a:fld>
            <a:endParaRPr lang="en-K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14908-8231-4BF9-BBB4-A93A3566371D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9660718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552F3-AB08-4A7D-B70C-2333B08933DB}" type="datetimeFigureOut">
              <a:rPr lang="en-KE" smtClean="0"/>
              <a:t>03/27/2023</a:t>
            </a:fld>
            <a:endParaRPr lang="en-KE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14908-8231-4BF9-BBB4-A93A3566371D}" type="slidenum">
              <a:rPr lang="en-KE" smtClean="0"/>
              <a:t>‹#›</a:t>
            </a:fld>
            <a:endParaRPr lang="en-KE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00053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552F3-AB08-4A7D-B70C-2333B08933DB}" type="datetimeFigureOut">
              <a:rPr lang="en-KE" smtClean="0"/>
              <a:t>03/27/2023</a:t>
            </a:fld>
            <a:endParaRPr lang="en-K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14908-8231-4BF9-BBB4-A93A3566371D}" type="slidenum">
              <a:rPr lang="en-KE" smtClean="0"/>
              <a:t>‹#›</a:t>
            </a:fld>
            <a:endParaRPr lang="en-KE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14057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552F3-AB08-4A7D-B70C-2333B08933DB}" type="datetimeFigureOut">
              <a:rPr lang="en-KE" smtClean="0"/>
              <a:t>03/27/2023</a:t>
            </a:fld>
            <a:endParaRPr lang="en-KE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14908-8231-4BF9-BBB4-A93A3566371D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114969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552F3-AB08-4A7D-B70C-2333B08933DB}" type="datetimeFigureOut">
              <a:rPr lang="en-KE" smtClean="0"/>
              <a:t>03/27/2023</a:t>
            </a:fld>
            <a:endParaRPr lang="en-K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14908-8231-4BF9-BBB4-A93A3566371D}" type="slidenum">
              <a:rPr lang="en-KE" smtClean="0"/>
              <a:t>‹#›</a:t>
            </a:fld>
            <a:endParaRPr lang="en-KE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7661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552F3-AB08-4A7D-B70C-2333B08933DB}" type="datetimeFigureOut">
              <a:rPr lang="en-KE" smtClean="0"/>
              <a:t>03/27/2023</a:t>
            </a:fld>
            <a:endParaRPr lang="en-K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14908-8231-4BF9-BBB4-A93A3566371D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243207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552F3-AB08-4A7D-B70C-2333B08933DB}" type="datetimeFigureOut">
              <a:rPr lang="en-KE" smtClean="0"/>
              <a:t>03/27/2023</a:t>
            </a:fld>
            <a:endParaRPr lang="en-K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14908-8231-4BF9-BBB4-A93A3566371D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1873222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552F3-AB08-4A7D-B70C-2333B08933DB}" type="datetimeFigureOut">
              <a:rPr lang="en-KE" smtClean="0"/>
              <a:t>03/27/2023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14908-8231-4BF9-BBB4-A93A3566371D}" type="slidenum">
              <a:rPr lang="en-KE" smtClean="0"/>
              <a:t>‹#›</a:t>
            </a:fld>
            <a:endParaRPr lang="en-KE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25914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552F3-AB08-4A7D-B70C-2333B08933DB}" type="datetimeFigureOut">
              <a:rPr lang="en-KE" smtClean="0"/>
              <a:t>03/27/2023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14908-8231-4BF9-BBB4-A93A3566371D}" type="slidenum">
              <a:rPr lang="en-KE" smtClean="0"/>
              <a:t>‹#›</a:t>
            </a:fld>
            <a:endParaRPr lang="en-KE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11495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552F3-AB08-4A7D-B70C-2333B08933DB}" type="datetimeFigureOut">
              <a:rPr lang="en-KE" smtClean="0"/>
              <a:t>03/27/2023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14908-8231-4BF9-BBB4-A93A3566371D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25044449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552F3-AB08-4A7D-B70C-2333B08933DB}" type="datetimeFigureOut">
              <a:rPr lang="en-KE" smtClean="0"/>
              <a:t>03/27/2023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14908-8231-4BF9-BBB4-A93A3566371D}" type="slidenum">
              <a:rPr lang="en-KE" smtClean="0"/>
              <a:t>‹#›</a:t>
            </a:fld>
            <a:endParaRPr lang="en-KE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038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552F3-AB08-4A7D-B70C-2333B08933DB}" type="datetimeFigureOut">
              <a:rPr lang="en-KE" smtClean="0"/>
              <a:t>03/27/2023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14908-8231-4BF9-BBB4-A93A3566371D}" type="slidenum">
              <a:rPr lang="en-KE" smtClean="0"/>
              <a:t>‹#›</a:t>
            </a:fld>
            <a:endParaRPr lang="en-KE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38723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552F3-AB08-4A7D-B70C-2333B08933DB}" type="datetimeFigureOut">
              <a:rPr lang="en-KE" smtClean="0"/>
              <a:t>03/27/2023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14908-8231-4BF9-BBB4-A93A3566371D}" type="slidenum">
              <a:rPr lang="en-KE" smtClean="0"/>
              <a:t>‹#›</a:t>
            </a:fld>
            <a:endParaRPr lang="en-KE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84053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552F3-AB08-4A7D-B70C-2333B08933DB}" type="datetimeFigureOut">
              <a:rPr lang="en-KE" smtClean="0"/>
              <a:t>03/27/2023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14908-8231-4BF9-BBB4-A93A3566371D}" type="slidenum">
              <a:rPr lang="en-KE" smtClean="0"/>
              <a:t>‹#›</a:t>
            </a:fld>
            <a:endParaRPr lang="en-KE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10081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22552F3-AB08-4A7D-B70C-2333B08933DB}" type="datetimeFigureOut">
              <a:rPr lang="en-KE" smtClean="0"/>
              <a:t>03/27/2023</a:t>
            </a:fld>
            <a:endParaRPr lang="en-K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K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4B14908-8231-4BF9-BBB4-A93A3566371D}" type="slidenum">
              <a:rPr lang="en-KE" smtClean="0"/>
              <a:t>‹#›</a:t>
            </a:fld>
            <a:endParaRPr lang="en-KE"/>
          </a:p>
        </p:txBody>
      </p:sp>
    </p:spTree>
    <p:extLst>
      <p:ext uri="{BB962C8B-B14F-4D97-AF65-F5344CB8AC3E}">
        <p14:creationId xmlns:p14="http://schemas.microsoft.com/office/powerpoint/2010/main" val="3998918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f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f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f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BA76951-9770-5358-2891-40D8FA575D5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Team Project – Tesco Plc Investigation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4427563-A760-F425-43D4-D411ADBA70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2398" y="3248526"/>
            <a:ext cx="6815669" cy="233412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By Student IDs </a:t>
            </a:r>
          </a:p>
          <a:p>
            <a:r>
              <a:rPr lang="en-GB" sz="1700" dirty="0"/>
              <a:t>Tanya Garabinska ID 2129044 team lieder</a:t>
            </a:r>
          </a:p>
          <a:p>
            <a:r>
              <a:rPr lang="en-GB" sz="1700" dirty="0" err="1"/>
              <a:t>Nezabravka</a:t>
            </a:r>
            <a:r>
              <a:rPr lang="en-GB" sz="1700" dirty="0"/>
              <a:t> </a:t>
            </a:r>
            <a:r>
              <a:rPr lang="en-GB" sz="1700" dirty="0" err="1"/>
              <a:t>Vasileva</a:t>
            </a:r>
            <a:r>
              <a:rPr lang="en-GB" sz="1700" dirty="0"/>
              <a:t> ID 2129046</a:t>
            </a:r>
          </a:p>
          <a:p>
            <a:r>
              <a:rPr lang="en-GB" sz="1700" dirty="0" err="1"/>
              <a:t>Nikol</a:t>
            </a:r>
            <a:r>
              <a:rPr lang="en-GB" sz="1700" dirty="0"/>
              <a:t> Stoyanova ID 2130583</a:t>
            </a:r>
          </a:p>
          <a:p>
            <a:r>
              <a:rPr lang="en-GB" sz="1700" dirty="0"/>
              <a:t>Milena </a:t>
            </a:r>
            <a:r>
              <a:rPr lang="en-GB" sz="1700" dirty="0" err="1"/>
              <a:t>Adzhemova</a:t>
            </a:r>
            <a:r>
              <a:rPr lang="en-GB" sz="1700" dirty="0"/>
              <a:t> ID 2129045</a:t>
            </a:r>
          </a:p>
          <a:p>
            <a:r>
              <a:rPr lang="en-GB" sz="1700" dirty="0" err="1"/>
              <a:t>Biserka</a:t>
            </a:r>
            <a:r>
              <a:rPr lang="en-GB" sz="1700" dirty="0"/>
              <a:t> Dimitrova ID 2131057 </a:t>
            </a:r>
          </a:p>
        </p:txBody>
      </p:sp>
    </p:spTree>
    <p:extLst>
      <p:ext uri="{BB962C8B-B14F-4D97-AF65-F5344CB8AC3E}">
        <p14:creationId xmlns:p14="http://schemas.microsoft.com/office/powerpoint/2010/main" val="2469632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D9315-F7B6-2D93-C678-54E4B68DA7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Tesco Plc Introduction/Background</a:t>
            </a:r>
            <a:endParaRPr lang="en-KE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A0421-58CA-5F6D-6C3C-61B20CCC7A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556932"/>
            <a:ext cx="5268360" cy="3318936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en-US" dirty="0"/>
              <a:t>Tesco PLC has grown from a small market stall to one of the largest and most successful retailers in the world - Founded by Jack Cohen in 1919, expanded to over 10 countries across the globe, with headquarters in Welwyn Garden City (Tesco, 2023)</a:t>
            </a:r>
          </a:p>
          <a:p>
            <a:pPr algn="just"/>
            <a:r>
              <a:rPr lang="en-US" dirty="0"/>
              <a:t>Adapted to an ever-</a:t>
            </a:r>
            <a:r>
              <a:rPr lang="en-US" dirty="0" err="1"/>
              <a:t>modernising</a:t>
            </a:r>
            <a:r>
              <a:rPr lang="en-US" dirty="0"/>
              <a:t> market with a major presence in retail, offering a wide variety of food and non-food products, as well as </a:t>
            </a:r>
            <a:r>
              <a:rPr lang="en-GB" dirty="0"/>
              <a:t>specialised</a:t>
            </a:r>
            <a:r>
              <a:rPr lang="en-US" dirty="0"/>
              <a:t> services such as banks and telecommunication companies </a:t>
            </a:r>
            <a:r>
              <a:rPr lang="en-US" sz="1800" kern="100" dirty="0">
                <a:effectLst/>
                <a:latin typeface="DengXian" panose="02010600030101010101" pitchFamily="2" charset="-122"/>
                <a:cs typeface="Segoe UI" panose="020B0502040204020203" pitchFamily="34" charset="0"/>
              </a:rPr>
              <a:t>(</a:t>
            </a:r>
            <a:r>
              <a:rPr lang="en-GB" sz="1800" kern="1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SimSun" panose="02010600030101010101" pitchFamily="2" charset="-122"/>
              </a:rPr>
              <a:t>Catalão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SimSun" panose="02010600030101010101" pitchFamily="2" charset="-122"/>
              </a:rPr>
              <a:t>, 2022</a:t>
            </a:r>
            <a:r>
              <a:rPr lang="en-US" sz="1800" kern="100" dirty="0">
                <a:effectLst/>
                <a:latin typeface="DengXian" panose="02010600030101010101" pitchFamily="2" charset="-122"/>
                <a:cs typeface="Segoe UI" panose="020B0502040204020203" pitchFamily="34" charset="0"/>
              </a:rPr>
              <a:t>).</a:t>
            </a:r>
            <a:endParaRPr lang="en-US" dirty="0"/>
          </a:p>
          <a:p>
            <a:pPr algn="just"/>
            <a:r>
              <a:rPr lang="en-US" dirty="0"/>
              <a:t>Quality products at competitive prices are offered throughout their stores and online </a:t>
            </a:r>
            <a:r>
              <a:rPr lang="en-US" sz="1800" kern="100" dirty="0">
                <a:effectLst/>
                <a:latin typeface="DengXian" panose="02010600030101010101" pitchFamily="2" charset="-122"/>
                <a:cs typeface="Segoe UI" panose="020B0502040204020203" pitchFamily="34" charset="0"/>
              </a:rPr>
              <a:t>(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SimSun" panose="02010600030101010101" pitchFamily="2" charset="-122"/>
              </a:rPr>
              <a:t>Moura</a:t>
            </a:r>
            <a:r>
              <a:rPr lang="en-US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SimSun" panose="02010600030101010101" pitchFamily="2" charset="-122"/>
              </a:rPr>
              <a:t>, 2021</a:t>
            </a:r>
            <a:r>
              <a:rPr lang="en-US" sz="1800" kern="100" dirty="0">
                <a:effectLst/>
                <a:latin typeface="DengXian" panose="02010600030101010101" pitchFamily="2" charset="-122"/>
                <a:cs typeface="Segoe UI" panose="020B0502040204020203" pitchFamily="34" charset="0"/>
              </a:rPr>
              <a:t>)</a:t>
            </a:r>
            <a:endParaRPr lang="en-US" dirty="0"/>
          </a:p>
          <a:p>
            <a:pPr algn="just"/>
            <a:r>
              <a:rPr lang="en-US" dirty="0"/>
              <a:t>Variety of goods available is what has made Tesco such a success story</a:t>
            </a:r>
            <a:endParaRPr lang="en-KE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E08D6C4-368E-A8AA-6CC5-76CA5C61E1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5495" y="2556932"/>
            <a:ext cx="3521103" cy="30259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1621849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155DB-AFFC-D876-54E1-CDE40D23EE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Tesco Plc Performance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99FD3F-9F55-F5C7-28F2-5713DDC5B7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5696242" cy="3318936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Tesco holds 27% of the entire grocery market share in the UK (</a:t>
            </a:r>
            <a:r>
              <a:rPr lang="en-US" dirty="0" err="1"/>
              <a:t>Catalão</a:t>
            </a:r>
            <a:r>
              <a:rPr lang="en-US" dirty="0"/>
              <a:t>, 2022)</a:t>
            </a:r>
          </a:p>
          <a:p>
            <a:r>
              <a:rPr lang="en-US" dirty="0"/>
              <a:t>The supermarket chain has branched out into other countries such as Bangladesh and Japan in Asia.</a:t>
            </a:r>
          </a:p>
          <a:p>
            <a:r>
              <a:rPr lang="en-US" dirty="0"/>
              <a:t>In 2021, total revenue was at £57.9 billion with a profit before tax of £825 million (Moura, 2021)</a:t>
            </a:r>
          </a:p>
          <a:p>
            <a:r>
              <a:rPr lang="en-US" dirty="0"/>
              <a:t>Their strong financial performance shows that Tesco has managed to weather the storm when it comes to competition within the industry.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4BCA1F-71CD-3364-D232-F1E5299AEE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0283" y="2758049"/>
            <a:ext cx="3598335" cy="28786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04345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02D77-E296-8E44-049E-D86E53BAA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Competitor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9EA086-2C2F-AF53-73A9-6910406573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5949461" cy="3318936"/>
          </a:xfrm>
        </p:spPr>
        <p:txBody>
          <a:bodyPr>
            <a:normAutofit fontScale="70000" lnSpcReduction="20000"/>
          </a:bodyPr>
          <a:lstStyle/>
          <a:p>
            <a:pPr algn="just"/>
            <a:endParaRPr lang="en-US" dirty="0"/>
          </a:p>
          <a:p>
            <a:pPr algn="just"/>
            <a:r>
              <a:rPr lang="en-US" dirty="0"/>
              <a:t>Tesco faces competition from other supermarkets like Sainsbury's, Asda and Morrisons (Guo &amp; Wang, 2019)</a:t>
            </a:r>
          </a:p>
          <a:p>
            <a:pPr algn="just"/>
            <a:r>
              <a:rPr lang="en-US" dirty="0"/>
              <a:t>Technology advances have posed new challenges to traditional business models with online services taking a larger share of the market and new players entering the retail segment all time (</a:t>
            </a:r>
            <a:r>
              <a:rPr lang="en-US" dirty="0" err="1"/>
              <a:t>Rosnizam</a:t>
            </a:r>
            <a:r>
              <a:rPr lang="en-US" dirty="0"/>
              <a:t> et al., 2020)</a:t>
            </a:r>
          </a:p>
          <a:p>
            <a:pPr algn="just"/>
            <a:r>
              <a:rPr lang="en-US" dirty="0"/>
              <a:t>Discount retailers such as Aldi and Lidl are making inroads into the market share.</a:t>
            </a:r>
          </a:p>
          <a:p>
            <a:pPr algn="just"/>
            <a:r>
              <a:rPr lang="en-US" dirty="0"/>
              <a:t>Tesco has implemented strategies such as offering a huge selection of products, being competitively priced and creative marketing methods to remain successful (Shin et al., 2020).</a:t>
            </a:r>
          </a:p>
          <a:p>
            <a:pPr algn="just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646866-48EC-E066-47CD-60ABE90450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6424" y="2918555"/>
            <a:ext cx="3240174" cy="24342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852207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88E7C-654B-11B0-210C-B33839ED98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Management and Leadership Structure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E32BE-63FD-5844-447A-2C3AAC3B62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5797061" cy="3318936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en-US" dirty="0"/>
              <a:t>Tesco PLC is well-equipped to take on the ever-changing global retail landscape with its diverse and highly experienced management team led by CEO Ken Murphy, an industry veteran with over 30 years of experience in the sector (</a:t>
            </a:r>
            <a:r>
              <a:rPr lang="en-US" dirty="0" err="1"/>
              <a:t>Salathiyan</a:t>
            </a:r>
            <a:r>
              <a:rPr lang="en-US" dirty="0"/>
              <a:t> &amp; Sunny, 2022).</a:t>
            </a:r>
          </a:p>
          <a:p>
            <a:pPr algn="just"/>
            <a:r>
              <a:rPr lang="en-US" dirty="0"/>
              <a:t>The team includes both Tesco alumni and new executives from outside the company, demonstrating a commitment to fostering an inclusive and equitable workplace (Parnell, 2019).</a:t>
            </a:r>
          </a:p>
          <a:p>
            <a:pPr algn="just"/>
            <a:r>
              <a:rPr lang="en-US" dirty="0"/>
              <a:t>Tesco has a unique Board of Directors composed of both executive and non-executive directors who bring decades of experience leading successful companies for related industries .</a:t>
            </a:r>
          </a:p>
          <a:p>
            <a:pPr algn="just"/>
            <a:r>
              <a:rPr lang="en-US" dirty="0"/>
              <a:t>This collective knowledge is used to guide Tesco's growth for the future, giving them an advantage over competitors.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5F2025-420E-5338-5857-D528BF5142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3815" y="2556932"/>
            <a:ext cx="3664560" cy="27474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8849834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A60DB-2AAB-4173-C203-0FC0DBD00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organisation structure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01241-28FF-06E5-9108-F087C88E75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9897" y="2691043"/>
            <a:ext cx="6766560" cy="3304807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en-US" dirty="0"/>
              <a:t> Tesco's hierarchical organizational structure has enabled it to remain competitive in the ever-evolving marketplace (Dhyana &amp; Gupta, 2022).</a:t>
            </a:r>
          </a:p>
          <a:p>
            <a:pPr algn="just"/>
            <a:r>
              <a:rPr lang="en-US" dirty="0"/>
              <a:t>It creates clear lines of communication and authority allowing each team to be aware of its objectives, held accountable for its goals, as well as collaborate with other departments </a:t>
            </a:r>
            <a:r>
              <a:rPr lang="en-US" sz="1800" kern="100" dirty="0">
                <a:effectLst/>
                <a:latin typeface="DengXian" panose="02010600030101010101" pitchFamily="2" charset="-122"/>
                <a:cs typeface="Segoe UI" panose="020B0502040204020203" pitchFamily="34" charset="0"/>
              </a:rPr>
              <a:t>(</a:t>
            </a:r>
            <a:r>
              <a:rPr lang="en-GB" sz="1800" kern="1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SimSun" panose="02010600030101010101" pitchFamily="2" charset="-122"/>
              </a:rPr>
              <a:t>Catalão</a:t>
            </a:r>
            <a:r>
              <a:rPr lang="en-US" sz="18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SimSun" panose="02010600030101010101" pitchFamily="2" charset="-122"/>
              </a:rPr>
              <a:t>, 2022</a:t>
            </a:r>
            <a:r>
              <a:rPr lang="en-US" sz="1800" kern="100" dirty="0">
                <a:effectLst/>
                <a:latin typeface="DengXian" panose="02010600030101010101" pitchFamily="2" charset="-122"/>
                <a:cs typeface="Segoe UI" panose="020B0502040204020203" pitchFamily="34" charset="0"/>
              </a:rPr>
              <a:t>)</a:t>
            </a:r>
            <a:r>
              <a:rPr lang="en-US" dirty="0"/>
              <a:t>.</a:t>
            </a:r>
          </a:p>
          <a:p>
            <a:pPr algn="just"/>
            <a:r>
              <a:rPr lang="en-US" dirty="0"/>
              <a:t>The Board of Directors is at the top of the hierarchy, having ultimate responsibility for directing the activities of Tesco through several executive roles: CEO, COO, and CFO (Peng, 2022).</a:t>
            </a:r>
          </a:p>
          <a:p>
            <a:pPr algn="just"/>
            <a:r>
              <a:rPr lang="en-US" dirty="0"/>
              <a:t>Below the executive level are various departments (finance, marketing, operations and human resources) which are broken down into smaller teams for more efficient operation and a greater focus on outcomes.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A4EA18-FE67-91F9-A55C-5D999A2DB4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9859" y="2849879"/>
            <a:ext cx="3631692" cy="22698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530122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DFAA2-AE7F-06D4-10FC-732B25043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694944"/>
            <a:ext cx="9601196" cy="1591055"/>
          </a:xfrm>
        </p:spPr>
        <p:txBody>
          <a:bodyPr>
            <a:normAutofit/>
          </a:bodyPr>
          <a:lstStyle/>
          <a:p>
            <a:r>
              <a:rPr lang="en-US" sz="3000" dirty="0"/>
              <a:t>Tesco’s Organisation Structure relationship with the Organisation performance  - </a:t>
            </a:r>
            <a:br>
              <a:rPr lang="en-US" sz="3000" dirty="0"/>
            </a:br>
            <a:r>
              <a:rPr lang="en-US" sz="3000" dirty="0"/>
              <a:t>Clear Lines of Communication and Accountability</a:t>
            </a:r>
            <a:endParaRPr lang="en-GB" sz="3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E31E34-C012-7E3D-48C8-0B8CF74DB3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3330" y="2556932"/>
            <a:ext cx="7380599" cy="3318936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US" dirty="0"/>
              <a:t>The hierarchical structure of Tesco allows for clear lines of communication and accountability, improving performance in many ways (Peng, 2022).</a:t>
            </a:r>
          </a:p>
          <a:p>
            <a:pPr algn="just"/>
            <a:r>
              <a:rPr lang="en-US" dirty="0"/>
              <a:t>-Redundancy and efficiency are improved by assigning specific responsibilities to each department and team.</a:t>
            </a:r>
          </a:p>
          <a:p>
            <a:pPr algn="just"/>
            <a:r>
              <a:rPr lang="en-US" dirty="0"/>
              <a:t>-Decision-making is faster as each management level has the authority to make decisions within their area, leading to faster response times (Wilson-</a:t>
            </a:r>
            <a:r>
              <a:rPr lang="en-US" dirty="0" err="1"/>
              <a:t>Tasi</a:t>
            </a:r>
            <a:r>
              <a:rPr lang="en-US" dirty="0"/>
              <a:t>, 2021).</a:t>
            </a:r>
          </a:p>
          <a:p>
            <a:pPr algn="just"/>
            <a:r>
              <a:rPr lang="en-US" dirty="0"/>
              <a:t>-Tesco PLC is known for its clear organisational structure offering clarity about expectations and accountability that leads to better performance.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BF9077-73F0-75A0-1705-0C106E059E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3930" y="2834610"/>
            <a:ext cx="3216180" cy="21423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33463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B513C-1966-A344-109D-C3F0B473BF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Innovation and creativity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7922D-05B1-4AEB-B36A-03C127408E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556932"/>
            <a:ext cx="6662059" cy="3318936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en-US" dirty="0"/>
              <a:t>Tesco has a structure that enables innovation and creativity to thrive (Ren, 2021).</a:t>
            </a:r>
          </a:p>
          <a:p>
            <a:pPr algn="just"/>
            <a:r>
              <a:rPr lang="en-US" dirty="0"/>
              <a:t>-By encouraging their teams to develop new products and services, they have diversified and expanded into new markets.</a:t>
            </a:r>
          </a:p>
          <a:p>
            <a:pPr algn="just"/>
            <a:r>
              <a:rPr lang="en-US" dirty="0"/>
              <a:t>-They are committed to innovation and creativity as evidenced by their focus on innovation in their overall strategy 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(Kim et al., 2021)</a:t>
            </a:r>
            <a:r>
              <a:rPr lang="en-US" dirty="0"/>
              <a:t>.</a:t>
            </a:r>
          </a:p>
          <a:p>
            <a:pPr algn="just"/>
            <a:r>
              <a:rPr lang="en-US" dirty="0"/>
              <a:t>-The organisation promotes innovation which underscores the commitment of the organisation to both innovation and creativity </a:t>
            </a:r>
            <a:r>
              <a:rPr lang="en-GB" sz="180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(Dhyana &amp; Gupta, 2022)</a:t>
            </a:r>
            <a:r>
              <a:rPr lang="en-US" dirty="0"/>
              <a:t>.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95E080-0D1D-D517-0FD2-98A96476CB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1722" y="3049891"/>
            <a:ext cx="3699645" cy="19793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6306949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2C38C-A8CB-2FA2-2A81-077533C8F0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drawback of Tesco’s Organisation Structure and A 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BA6886-6B6D-1AFB-7705-637592E563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7464" y="2556932"/>
            <a:ext cx="7328262" cy="3318936"/>
          </a:xfrm>
        </p:spPr>
        <p:txBody>
          <a:bodyPr>
            <a:normAutofit/>
          </a:bodyPr>
          <a:lstStyle/>
          <a:p>
            <a:pPr algn="just"/>
            <a:r>
              <a:rPr lang="en-US" dirty="0">
                <a:latin typeface="+mj-lt"/>
              </a:rPr>
              <a:t>Tesco's hierarchical structure has been criticized for being too structured and slow to respond to market conditions </a:t>
            </a:r>
            <a:r>
              <a:rPr lang="en-GB" sz="1800" dirty="0">
                <a:effectLst/>
                <a:ea typeface="DengXian" panose="02010600030101010101" pitchFamily="2" charset="-122"/>
              </a:rPr>
              <a:t>(Kim et al., 2021)</a:t>
            </a:r>
            <a:r>
              <a:rPr lang="en-US" dirty="0">
                <a:latin typeface="+mj-lt"/>
              </a:rPr>
              <a:t>.</a:t>
            </a:r>
          </a:p>
          <a:p>
            <a:pPr algn="just"/>
            <a:r>
              <a:rPr lang="en-US" dirty="0"/>
              <a:t>Companies that can quickly adjust their strategies or modify their existing business models are more likely to be successful in the long term (Dhyana &amp; Gupta, 2022).</a:t>
            </a:r>
          </a:p>
          <a:p>
            <a:pPr algn="just"/>
            <a:r>
              <a:rPr lang="en-US" dirty="0"/>
              <a:t>Tesco's approach is rigid and highly structured, making it difficult to adapt quickly enough to changing conditions.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5769E6-E035-DA02-D340-C003F16F97D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19" t="28155" r="22542" b="27780"/>
          <a:stretch/>
        </p:blipFill>
        <p:spPr>
          <a:xfrm>
            <a:off x="8072852" y="3350622"/>
            <a:ext cx="3696788" cy="1635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3434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D1D40-A26A-AFA5-8599-0249681F04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Tasks Carried out by Managers to ensure Tesco’s Success - Financial Management: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114DE-B515-A4BE-651F-E7CAB3868B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9412" y="2556931"/>
            <a:ext cx="7385136" cy="3318936"/>
          </a:xfrm>
        </p:spPr>
        <p:txBody>
          <a:bodyPr>
            <a:normAutofit fontScale="92500"/>
          </a:bodyPr>
          <a:lstStyle/>
          <a:p>
            <a:pPr algn="just"/>
            <a:r>
              <a:rPr lang="en-US" dirty="0"/>
              <a:t>Financial management is an essential part of the role of managers at Tesco Plc (</a:t>
            </a:r>
            <a:r>
              <a:rPr lang="en-US" dirty="0" err="1"/>
              <a:t>Awadari</a:t>
            </a:r>
            <a:r>
              <a:rPr lang="en-US" dirty="0"/>
              <a:t> &amp; Kanwal, 2019).</a:t>
            </a:r>
          </a:p>
          <a:p>
            <a:pPr algn="just"/>
            <a:r>
              <a:rPr lang="en-US" dirty="0"/>
              <a:t>Financial management focuses on understanding the flow of money through the organisation and managing capital reserves, debt, investments and taxes (Armitage et al., 2021).</a:t>
            </a:r>
          </a:p>
          <a:p>
            <a:pPr algn="just"/>
            <a:r>
              <a:rPr lang="en-US" dirty="0"/>
              <a:t>Managers at Tesco Plc have a critical role in taking strategic actions to improve the entity’s liquidity, increase customer base and remain competitive (</a:t>
            </a:r>
            <a:r>
              <a:rPr lang="en-US" dirty="0" err="1"/>
              <a:t>Rosnizam</a:t>
            </a:r>
            <a:r>
              <a:rPr lang="en-US" dirty="0"/>
              <a:t> et al., 2020).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55C9AC-D76C-64A4-CB7F-824B7D118C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6104" y="2886977"/>
            <a:ext cx="3076484" cy="18458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355585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44E13-427A-CC03-DFB8-6E4AF80063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Employee Management: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9D34E-27C9-A388-FB42-3B6B2971DE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2458" y="2431671"/>
            <a:ext cx="7243208" cy="3318936"/>
          </a:xfrm>
        </p:spPr>
        <p:txBody>
          <a:bodyPr>
            <a:normAutofit fontScale="92500" lnSpcReduction="10000"/>
          </a:bodyPr>
          <a:lstStyle/>
          <a:p>
            <a:pPr algn="just"/>
            <a:endParaRPr lang="en-US" dirty="0"/>
          </a:p>
          <a:p>
            <a:pPr algn="just"/>
            <a:r>
              <a:rPr lang="en-US" dirty="0"/>
              <a:t>Selecting appropriate candidates and providing clear instructions for daily work (Armitage et al., 2021).</a:t>
            </a:r>
          </a:p>
          <a:p>
            <a:pPr algn="just"/>
            <a:r>
              <a:rPr lang="en-US" dirty="0"/>
              <a:t>Communicating expectations to ensure employees can be held accountable (</a:t>
            </a:r>
            <a:r>
              <a:rPr lang="en-US" dirty="0" err="1"/>
              <a:t>Rosnizam</a:t>
            </a:r>
            <a:r>
              <a:rPr lang="en-US" dirty="0"/>
              <a:t> et al., 2020).</a:t>
            </a:r>
          </a:p>
          <a:p>
            <a:pPr algn="just"/>
            <a:r>
              <a:rPr lang="en-US" dirty="0"/>
              <a:t>Offering opportunities for employees to learn new skills.</a:t>
            </a:r>
          </a:p>
          <a:p>
            <a:pPr algn="just"/>
            <a:r>
              <a:rPr lang="en-US" dirty="0"/>
              <a:t>Evaluating employee performance to make changes and updates for future success 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(</a:t>
            </a:r>
            <a:r>
              <a:rPr lang="en-GB" sz="1800" kern="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Himki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DengXian" panose="02010600030101010101" pitchFamily="2" charset="-122"/>
              </a:rPr>
              <a:t> et al., 2022)</a:t>
            </a:r>
            <a:r>
              <a:rPr lang="en-US" dirty="0"/>
              <a:t>.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FA74DA-7384-54AB-AAB6-5DAC5813F7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5666" y="3015641"/>
            <a:ext cx="3071973" cy="20198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1414976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4633D-5C9F-54CE-13F2-B759448582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Crucial Managerial Skills at Tesco Plc - Financial Acumen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C61FCC-2A8F-2711-E64D-BEDFC5027E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9414" y="2556932"/>
            <a:ext cx="7084510" cy="3318936"/>
          </a:xfrm>
        </p:spPr>
        <p:txBody>
          <a:bodyPr>
            <a:normAutofit fontScale="92500"/>
          </a:bodyPr>
          <a:lstStyle/>
          <a:p>
            <a:pPr algn="just"/>
            <a:r>
              <a:rPr lang="en-US" dirty="0"/>
              <a:t>Understanding and using key financial metrics (</a:t>
            </a:r>
            <a:r>
              <a:rPr lang="en-US" dirty="0" err="1"/>
              <a:t>Himki</a:t>
            </a:r>
            <a:r>
              <a:rPr lang="en-US" dirty="0"/>
              <a:t> et al., 2022).</a:t>
            </a:r>
          </a:p>
          <a:p>
            <a:pPr algn="just"/>
            <a:r>
              <a:rPr lang="en-US" dirty="0"/>
              <a:t>Identifying cost management strategies to improve efficiency</a:t>
            </a:r>
          </a:p>
          <a:p>
            <a:pPr algn="just"/>
            <a:r>
              <a:rPr lang="en-US" dirty="0"/>
              <a:t>Anticipating potential risks and managing these accordingly (Armitage et al., 2021).</a:t>
            </a:r>
          </a:p>
          <a:p>
            <a:pPr algn="just"/>
            <a:r>
              <a:rPr lang="en-US" dirty="0"/>
              <a:t>Determining the most profitable products, allocating capital effectively, monitoring cash flow trends, and identifying new revenue streams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BA08BB-8315-F089-B89E-474C5DE29BD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0143" y="2805829"/>
            <a:ext cx="3332444" cy="22216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53581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9C938-7A5A-5D2E-B882-51726AA4F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B200C-09B5-54C4-9714-67E2BB547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9243" y="2556932"/>
            <a:ext cx="7049833" cy="3318936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dirty="0"/>
              <a:t>Importance of Leadership Skills</a:t>
            </a:r>
          </a:p>
          <a:p>
            <a:pPr algn="just"/>
            <a:r>
              <a:rPr lang="en-US" dirty="0"/>
              <a:t>Setting a clear and defined vision</a:t>
            </a:r>
          </a:p>
          <a:p>
            <a:pPr algn="just"/>
            <a:r>
              <a:rPr lang="en-US" dirty="0"/>
              <a:t>Communicating that vision to those managed</a:t>
            </a:r>
          </a:p>
          <a:p>
            <a:pPr algn="just"/>
            <a:r>
              <a:rPr lang="en-US" dirty="0"/>
              <a:t>Respecting ideas from below and fostering an environment for growth (</a:t>
            </a:r>
            <a:r>
              <a:rPr lang="en-US" dirty="0" err="1"/>
              <a:t>Awadari</a:t>
            </a:r>
            <a:r>
              <a:rPr lang="en-US" dirty="0"/>
              <a:t> &amp; Kanwal, 2019).</a:t>
            </a:r>
          </a:p>
          <a:p>
            <a:pPr algn="just"/>
            <a:r>
              <a:rPr lang="en-US" dirty="0"/>
              <a:t>Listening to team members, providing direction, and setting expectations (</a:t>
            </a:r>
            <a:r>
              <a:rPr lang="en-US" dirty="0" err="1"/>
              <a:t>Catalão</a:t>
            </a:r>
            <a:r>
              <a:rPr lang="en-US" dirty="0"/>
              <a:t>, 2022).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278A43-A403-5893-3DAA-2C177276CA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9076" y="2728934"/>
            <a:ext cx="3342594" cy="25069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34902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EDF46-0E44-417A-C7EB-077F6F85F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Transformational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3306B2-DECF-593B-8068-B3563E37E2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374" y="2556932"/>
            <a:ext cx="7951434" cy="3318936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US" dirty="0"/>
              <a:t>Transformational Leadership is a method of inspiring and motivating followers to achieve their personal objectives while simultaneously attaining the goals of a shared mission(</a:t>
            </a:r>
            <a:r>
              <a:rPr lang="en-US" dirty="0" err="1"/>
              <a:t>Morais</a:t>
            </a:r>
            <a:r>
              <a:rPr lang="en-US" dirty="0"/>
              <a:t> et al., 2020).</a:t>
            </a:r>
          </a:p>
          <a:p>
            <a:pPr algn="just"/>
            <a:r>
              <a:rPr lang="en-US" dirty="0"/>
              <a:t>Tesco Plc can apply this theory by ensuring leaders work to inspire and motivate their teams to produce the best possible results (</a:t>
            </a:r>
            <a:r>
              <a:rPr lang="en-US" dirty="0" err="1"/>
              <a:t>Asbari</a:t>
            </a:r>
            <a:r>
              <a:rPr lang="en-US" dirty="0"/>
              <a:t> et al., 2020).</a:t>
            </a:r>
          </a:p>
          <a:p>
            <a:pPr algn="just"/>
            <a:r>
              <a:rPr lang="en-US" dirty="0"/>
              <a:t>This can be achieved through implementing employee development plans, utilising coaching and mentoring strategies, and creating a positive, engaging workplace atmosphere (</a:t>
            </a:r>
            <a:r>
              <a:rPr lang="en-US" dirty="0" err="1"/>
              <a:t>Asbari</a:t>
            </a:r>
            <a:r>
              <a:rPr lang="en-US" dirty="0"/>
              <a:t> et al., 2020).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B8C36D-4B49-8BE2-BA6E-392360A5780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759" t="7149" r="7367" b="4540"/>
          <a:stretch/>
        </p:blipFill>
        <p:spPr>
          <a:xfrm>
            <a:off x="8706808" y="2602623"/>
            <a:ext cx="2613857" cy="310074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2270356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1FA4B-0027-8DB6-76E8-302E9E5A8B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Situational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18721-2859-3BE1-7AD9-93EDAEE544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1878" y="2707861"/>
            <a:ext cx="8017565" cy="3168007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US" dirty="0"/>
              <a:t>Situational Leadership Theory provides leaders with the ability to adjust their approach according to each unique situation (Uslu, 2019).</a:t>
            </a:r>
          </a:p>
          <a:p>
            <a:pPr algn="just"/>
            <a:r>
              <a:rPr lang="en-US" dirty="0"/>
              <a:t>This gives those under their command a feeling of trust, understanding and empowerment (</a:t>
            </a:r>
            <a:r>
              <a:rPr lang="en-US" dirty="0" err="1"/>
              <a:t>Daniëls</a:t>
            </a:r>
            <a:r>
              <a:rPr lang="en-US" dirty="0"/>
              <a:t> et al., 2019).</a:t>
            </a:r>
          </a:p>
          <a:p>
            <a:pPr algn="just"/>
            <a:r>
              <a:rPr lang="en-US" dirty="0"/>
              <a:t>Directive leadership is effective for fast-paced retail settings, while collaborative approaches work better for corporate matters like long-term strategies or sensitive issues (Hunt &amp; </a:t>
            </a:r>
            <a:r>
              <a:rPr lang="en-US" dirty="0" err="1"/>
              <a:t>Fedynich</a:t>
            </a:r>
            <a:r>
              <a:rPr lang="en-US" dirty="0"/>
              <a:t>, 2019).</a:t>
            </a:r>
          </a:p>
          <a:p>
            <a:pPr algn="just"/>
            <a:r>
              <a:rPr lang="en-US" dirty="0"/>
              <a:t>Ultimately, this theory allows Tesco Plc's managers to choose from a variety of tactics when addressing any challenge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5BBFEF-2667-C918-C6BD-63F8F1202ED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55" r="10376"/>
          <a:stretch/>
        </p:blipFill>
        <p:spPr>
          <a:xfrm>
            <a:off x="8971721" y="3629471"/>
            <a:ext cx="2637183" cy="19115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1009507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67815-498C-6680-99A1-97F8F53343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Servant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3F455C-0AE1-BAF6-C9F4-09ABA7B09F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7592" y="2729211"/>
            <a:ext cx="7118259" cy="3318936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en-US" dirty="0"/>
              <a:t>Servant Leadership puts the needs of others first and prioritizes employee growth and work environment.</a:t>
            </a:r>
          </a:p>
          <a:p>
            <a:pPr algn="just"/>
            <a:r>
              <a:rPr lang="en-US" dirty="0"/>
              <a:t>Applying this to Tesco Plc could result in improved satisfaction and loyalty (Eva et al., 2021).</a:t>
            </a:r>
          </a:p>
          <a:p>
            <a:pPr algn="just"/>
            <a:r>
              <a:rPr lang="en-US" dirty="0"/>
              <a:t>Leaders at Tesco should focus on restoring purpose, equity and respect for all employees while fostering motivation and caring (Kauppila et al., 2022).</a:t>
            </a:r>
          </a:p>
          <a:p>
            <a:pPr algn="just"/>
            <a:r>
              <a:rPr lang="en-US" dirty="0"/>
              <a:t>Investing in employee growth and fostering a positive environment can lead to deeper commitment from teams on their projects and ultimately benefit the company (Pawar et al., 2020).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2CA8DB-23B6-1A56-D057-1D4A5B8F63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5852" y="2951922"/>
            <a:ext cx="3433784" cy="19315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7203112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7D938-9E42-D763-EDA0-86D39E552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Authentic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230FDE-7C08-D67E-54A7-A0642899D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444" y="2556932"/>
            <a:ext cx="7871789" cy="3318936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US" dirty="0"/>
              <a:t>Authentic leadership is an important factor in the success of every organization and encourages trust between staff and management (Gardner et al., 2021).</a:t>
            </a:r>
          </a:p>
          <a:p>
            <a:pPr algn="just"/>
            <a:r>
              <a:rPr lang="en-US" dirty="0"/>
              <a:t>By employing this style of leadership at Tesco Plc, ensures an environment where honesty, transparency, and authenticity are highly valued.</a:t>
            </a:r>
          </a:p>
          <a:p>
            <a:pPr algn="just"/>
            <a:r>
              <a:rPr lang="en-US" dirty="0"/>
              <a:t>Authentic leaders foster open communication that keeps employees informed on company decisions and direction (</a:t>
            </a:r>
            <a:r>
              <a:rPr lang="en-US" dirty="0" err="1"/>
              <a:t>Wiewiora</a:t>
            </a:r>
            <a:r>
              <a:rPr lang="en-US" dirty="0"/>
              <a:t> &amp; </a:t>
            </a:r>
            <a:r>
              <a:rPr lang="en-US" dirty="0" err="1"/>
              <a:t>Kowalkiewicz</a:t>
            </a:r>
            <a:r>
              <a:rPr lang="en-US" dirty="0"/>
              <a:t>, 2019).</a:t>
            </a:r>
          </a:p>
          <a:p>
            <a:pPr algn="just"/>
            <a:r>
              <a:rPr lang="en-US" dirty="0"/>
              <a:t>They engage honestly with employees to create mutual respect and demonstrate dignity to all team members, creating a strong foundation for everyone involved.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3879EDF-31E9-1FF8-C9A7-5ED7EC6839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0233" y="2662582"/>
            <a:ext cx="3107635" cy="310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9545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614A9-BCE6-8D1E-3D86-455BBF98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Composition and Group Size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204437-6CD1-E410-E609-951B953000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2507" y="2556932"/>
            <a:ext cx="6047715" cy="3318936"/>
          </a:xfrm>
        </p:spPr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en-GB" dirty="0"/>
              <a:t>Group Composition: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1800" dirty="0"/>
              <a:t>It is important to take into account the composition of a group when considering how it will function (</a:t>
            </a:r>
            <a:r>
              <a:rPr lang="en-US" sz="1800" dirty="0" err="1"/>
              <a:t>Farahnak</a:t>
            </a:r>
            <a:r>
              <a:rPr lang="en-US" sz="1800" dirty="0"/>
              <a:t> et al., 2020).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1800" dirty="0"/>
              <a:t>A more diverse group may be more capable of finding successful results than a homogenous one (</a:t>
            </a:r>
            <a:r>
              <a:rPr lang="en-US" sz="1800" dirty="0" err="1"/>
              <a:t>Garro-Abarca</a:t>
            </a:r>
            <a:r>
              <a:rPr lang="en-US" sz="1800" dirty="0"/>
              <a:t> et al., 2021).</a:t>
            </a:r>
          </a:p>
          <a:p>
            <a:pPr marL="0" indent="0" algn="just">
              <a:buNone/>
            </a:pPr>
            <a:r>
              <a:rPr lang="en-US" dirty="0"/>
              <a:t>Group Size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1800" dirty="0"/>
              <a:t>Group size influences group behavior and potential for success (</a:t>
            </a:r>
            <a:r>
              <a:rPr lang="en-US" sz="1800" dirty="0" err="1"/>
              <a:t>Samimi</a:t>
            </a:r>
            <a:r>
              <a:rPr lang="en-US" sz="1800" dirty="0"/>
              <a:t> et al., 2022; Schmutz et al., 2019).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1800" dirty="0"/>
              <a:t>Smaller groups can offer a tighter sense of cohesion, while larger teams have more access to ideas, resources, knowledge and experience (</a:t>
            </a:r>
            <a:r>
              <a:rPr lang="en-US" sz="1800" dirty="0" err="1"/>
              <a:t>Garro-Abarca</a:t>
            </a:r>
            <a:r>
              <a:rPr lang="en-US" sz="1800" dirty="0"/>
              <a:t> et al., 2021).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1800" dirty="0"/>
              <a:t>Group size should be taken into account at the time of group formation (Schmutz et al., 2019).</a:t>
            </a:r>
            <a:endParaRPr lang="en-GB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97D2F1-3508-DB7F-2D0C-AA27811D5D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0507" y="3097463"/>
            <a:ext cx="4221018" cy="23743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35991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49E27-FB8A-46D4-0BB0-AEC68DC35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Norms and Group Cohesiveness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A564D5-071E-57B9-9E62-0FD596717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0390" y="2556932"/>
            <a:ext cx="5983705" cy="3318936"/>
          </a:xfrm>
        </p:spPr>
        <p:txBody>
          <a:bodyPr>
            <a:normAutofit fontScale="32500" lnSpcReduction="20000"/>
          </a:bodyPr>
          <a:lstStyle/>
          <a:p>
            <a:pPr marL="0" indent="0" algn="just">
              <a:buNone/>
            </a:pPr>
            <a:r>
              <a:rPr lang="en-GB" sz="4500" dirty="0"/>
              <a:t>Group Norms</a:t>
            </a:r>
          </a:p>
          <a:p>
            <a:pPr algn="just"/>
            <a:r>
              <a:rPr lang="en-US" sz="4600" dirty="0"/>
              <a:t>Group norms are essential for group success, dictated by the organisation’s culture and leadership styles (Ali &amp; Anwar, 2021).</a:t>
            </a:r>
          </a:p>
          <a:p>
            <a:pPr algn="just"/>
            <a:r>
              <a:rPr lang="en-US" sz="4600" dirty="0"/>
              <a:t>Group norms provide structure and guide interactions, decisions and problem-solving.</a:t>
            </a:r>
          </a:p>
          <a:p>
            <a:pPr marL="0" indent="0" algn="just">
              <a:buNone/>
            </a:pPr>
            <a:r>
              <a:rPr lang="en-GB" sz="4500" dirty="0"/>
              <a:t>Group Cohesiveness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4600" dirty="0"/>
              <a:t>Group cohesiveness is important for successful teams, as it fosters loyalty and support between members while promoting positive relations (Schmutz et al., 2019).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sz="4600" dirty="0"/>
              <a:t>Group cohesion depends on factors like size, interdependence and shared values and beliefs (Eisenberg et al., 2019). When present, it can lead to greater success and productivity.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B5202F-AE3E-F83A-F7E2-AF5FE9CD00B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9422" y="2872032"/>
            <a:ext cx="3581399" cy="239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90879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93F9C-0098-A23C-14F5-E2163A026D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4B693-89EC-C319-F9E1-18F2A919AF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0392" y="2821627"/>
            <a:ext cx="6428872" cy="2761026"/>
          </a:xfrm>
        </p:spPr>
        <p:txBody>
          <a:bodyPr>
            <a:normAutofit/>
          </a:bodyPr>
          <a:lstStyle/>
          <a:p>
            <a:pPr algn="just"/>
            <a:r>
              <a:rPr lang="en-US" sz="1500" dirty="0"/>
              <a:t>Group cohesiveness is essential for successful teams and involves loyalty, support, positive relationships, and shared values and beliefs (Schmutz et al., 2019; Eisenberg et al., 2019).</a:t>
            </a:r>
          </a:p>
          <a:p>
            <a:pPr algn="just"/>
            <a:r>
              <a:rPr lang="en-US" sz="1500" dirty="0"/>
              <a:t>Leadership Style plays a huge factor in how different groups of people interact and function with one another.</a:t>
            </a:r>
          </a:p>
          <a:p>
            <a:pPr algn="just"/>
            <a:r>
              <a:rPr lang="en-US" sz="1500" dirty="0"/>
              <a:t>Depending on the leadership style used, decisions can be made by the leader or members may have more freedom to contribute (</a:t>
            </a:r>
            <a:r>
              <a:rPr lang="en-US" sz="1500" dirty="0" err="1"/>
              <a:t>Farahnak</a:t>
            </a:r>
            <a:r>
              <a:rPr lang="en-US" sz="1500" dirty="0"/>
              <a:t> et al., 2020; </a:t>
            </a:r>
            <a:r>
              <a:rPr lang="en-US" sz="1500" dirty="0" err="1"/>
              <a:t>Garro-Abarca</a:t>
            </a:r>
            <a:r>
              <a:rPr lang="en-US" sz="1500" dirty="0"/>
              <a:t> et al., 2021).</a:t>
            </a:r>
          </a:p>
          <a:p>
            <a:pPr algn="just"/>
            <a:r>
              <a:rPr lang="en-US" sz="1500" dirty="0"/>
              <a:t>Leadership Styles have a drastic effect on group effectiveness as a whole.</a:t>
            </a:r>
            <a:endParaRPr lang="en-GB" sz="15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0E97CD-1E70-2182-6E06-2717BECACD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5064" y="3311802"/>
            <a:ext cx="3413719" cy="1926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24004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2BA9A-1CFC-85EE-FD29-BE21D33D9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Characteristics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E10B6D-A464-E1BE-3C97-15078F0C50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5767136" cy="3318936"/>
          </a:xfrm>
        </p:spPr>
        <p:txBody>
          <a:bodyPr>
            <a:normAutofit fontScale="92500" lnSpcReduction="20000"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US" dirty="0"/>
              <a:t>Task characteristics have a significant impact on group behavior.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dirty="0"/>
              <a:t>Complex tasks require clear communication and goals in order to be completed successfully (</a:t>
            </a:r>
            <a:r>
              <a:rPr lang="en-US" dirty="0" err="1"/>
              <a:t>Samimi</a:t>
            </a:r>
            <a:r>
              <a:rPr lang="en-US" dirty="0"/>
              <a:t> et al., 2022).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dirty="0"/>
              <a:t>Interdependence between members encourages cooperation and finding solutions to difficult problems (Schmutz et al., 2019).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US" dirty="0"/>
              <a:t>Without structure, groups may find it difficult to reach consensus quickly.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326A69-A9F9-8C68-E3DA-6AAE74C2A1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1451" y="2556932"/>
            <a:ext cx="3318936" cy="3318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67141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2C249-7159-B857-CCCE-5162A78074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B2938-4DE4-62B1-A420-4A447C7608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/>
              <a:t>Ali, B. J., &amp; Anwar, G. (2021). An empirical study of employees’ motivation and its influence job satisfaction. Ali, BJ, &amp; Anwar, G.(2021). An Empirical Study of Employees’ Motivation and its Influence Job Satisfaction. International Journal of Engineering, Business and Management, 5(2), 21-30.</a:t>
            </a:r>
          </a:p>
          <a:p>
            <a:r>
              <a:rPr lang="en-US" dirty="0"/>
              <a:t>Eisenberg, J., Post, C., &amp; </a:t>
            </a:r>
            <a:r>
              <a:rPr lang="en-US" dirty="0" err="1"/>
              <a:t>DiTomaso</a:t>
            </a:r>
            <a:r>
              <a:rPr lang="en-US" dirty="0"/>
              <a:t>, N. (2019). Team dispersion and performance: The role of team communication and transformational leadership. Small Group Research, 50(3), 348-380.</a:t>
            </a:r>
          </a:p>
          <a:p>
            <a:r>
              <a:rPr lang="en-US" dirty="0" err="1"/>
              <a:t>Farahnak</a:t>
            </a:r>
            <a:r>
              <a:rPr lang="en-US" dirty="0"/>
              <a:t>, L. R., Ehrhart, M. G., Torres, E. M., &amp; Aarons, G. A. (2020). The influence of transformational leadership and leader attitudes on subordinate attitudes and implementation success. Journal of Leadership &amp; Organizational Studies, 27(1), 98-111.</a:t>
            </a:r>
          </a:p>
          <a:p>
            <a:r>
              <a:rPr lang="en-US" dirty="0" err="1"/>
              <a:t>Garro-Abarca</a:t>
            </a:r>
            <a:r>
              <a:rPr lang="en-US" dirty="0"/>
              <a:t>, V., Palos-Sanchez, P., &amp; Aguayo-Camacho, M. (2021). Virtual teams in times of pandemic: Factors that influence performance. Frontiers in Psychology, 12, 624637.</a:t>
            </a:r>
          </a:p>
          <a:p>
            <a:r>
              <a:rPr lang="en-US" dirty="0"/>
              <a:t>Liu, H., Gao, S., Xing, H., Xu, L., Wang, Y., &amp; Yu, Q. (2022). Shared leadership and innovative behavior in scientific research teams: a dual psychological perspective. Chinese Management Studies, 16(2), 466-492.</a:t>
            </a:r>
          </a:p>
          <a:p>
            <a:r>
              <a:rPr lang="en-US" dirty="0" err="1"/>
              <a:t>Samimi</a:t>
            </a:r>
            <a:r>
              <a:rPr lang="en-US" dirty="0"/>
              <a:t>, M., Cortes, A. F., Anderson, M. H., &amp; Herrmann, P. (2022). What is strategic leadership? Developing a framework for future research. The Leadership Quarterly, 33(3), 101353.</a:t>
            </a:r>
          </a:p>
          <a:p>
            <a:r>
              <a:rPr lang="en-US" dirty="0"/>
              <a:t>Schmutz, J. B., Meier, L. L., &amp; </a:t>
            </a:r>
            <a:r>
              <a:rPr lang="en-US" dirty="0" err="1"/>
              <a:t>Manser</a:t>
            </a:r>
            <a:r>
              <a:rPr lang="en-US" dirty="0"/>
              <a:t>, T. (2019). How effective is teamwork really? The relationship between teamwork and performance in healthcare teams: a systematic review and meta-analysis. BMJ open, 9(9), e028280.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3612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55</TotalTime>
  <Words>2293</Words>
  <Application>Microsoft Office PowerPoint</Application>
  <PresentationFormat>Widescreen</PresentationFormat>
  <Paragraphs>142</Paragraphs>
  <Slides>22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DengXian</vt:lpstr>
      <vt:lpstr>Arial</vt:lpstr>
      <vt:lpstr>Calibri</vt:lpstr>
      <vt:lpstr>Garamond</vt:lpstr>
      <vt:lpstr>Times New Roman</vt:lpstr>
      <vt:lpstr>ui-sans-serif</vt:lpstr>
      <vt:lpstr>Wingdings</vt:lpstr>
      <vt:lpstr>Organic</vt:lpstr>
      <vt:lpstr>Team Project – Tesco Plc Investigation </vt:lpstr>
      <vt:lpstr>Tesco Plc Introduction/Background</vt:lpstr>
      <vt:lpstr>Tesco Plc Performance Analysis </vt:lpstr>
      <vt:lpstr>Competitor Analysis</vt:lpstr>
      <vt:lpstr>Management and Leadership Structure Analysis </vt:lpstr>
      <vt:lpstr>Introduction to organisation structure </vt:lpstr>
      <vt:lpstr>Tesco’s Organisation Structure relationship with the Organisation performance  -  Clear Lines of Communication and Accountability</vt:lpstr>
      <vt:lpstr>Innovation and creativity</vt:lpstr>
      <vt:lpstr>The drawback of Tesco’s Organisation Structure and A Conclusion </vt:lpstr>
      <vt:lpstr>Tasks Carried out by Managers to ensure Tesco’s Success - Financial Management: </vt:lpstr>
      <vt:lpstr>Employee Management:</vt:lpstr>
      <vt:lpstr>Crucial Managerial Skills at Tesco Plc - Financial Acumen Skills</vt:lpstr>
      <vt:lpstr>Leadership Skills</vt:lpstr>
      <vt:lpstr>Transformational Leadership</vt:lpstr>
      <vt:lpstr>Situational Leadership</vt:lpstr>
      <vt:lpstr>Servant Leadership</vt:lpstr>
      <vt:lpstr>Authentic Leadership</vt:lpstr>
      <vt:lpstr>Group Composition and Group Size</vt:lpstr>
      <vt:lpstr>Group Norms and Group Cohesiveness</vt:lpstr>
      <vt:lpstr>Leadership Style</vt:lpstr>
      <vt:lpstr>Task Characteristics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Task 1: Tesco PLC Background Analysis</dc:title>
  <dc:creator>Admin</dc:creator>
  <cp:lastModifiedBy>Tanya Garabinska (2129044)</cp:lastModifiedBy>
  <cp:revision>5</cp:revision>
  <dcterms:created xsi:type="dcterms:W3CDTF">2023-03-09T00:48:05Z</dcterms:created>
  <dcterms:modified xsi:type="dcterms:W3CDTF">2023-03-27T10:31:05Z</dcterms:modified>
</cp:coreProperties>
</file>