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77" r:id="rId2"/>
    <p:sldId id="279" r:id="rId3"/>
    <p:sldId id="286" r:id="rId4"/>
    <p:sldId id="275" r:id="rId5"/>
    <p:sldId id="274" r:id="rId6"/>
    <p:sldId id="261" r:id="rId7"/>
    <p:sldId id="260" r:id="rId8"/>
    <p:sldId id="259" r:id="rId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041" autoAdjust="0"/>
  </p:normalViewPr>
  <p:slideViewPr>
    <p:cSldViewPr>
      <p:cViewPr varScale="1">
        <p:scale>
          <a:sx n="86" d="100"/>
          <a:sy n="86" d="100"/>
        </p:scale>
        <p:origin x="71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5659" cy="496332"/>
          </a:xfrm>
          <a:prstGeom prst="rect">
            <a:avLst/>
          </a:prstGeom>
        </p:spPr>
        <p:txBody>
          <a:bodyPr vert="horz" lIns="92528" tIns="46264" rIns="92528" bIns="4626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1"/>
            <a:ext cx="2945659" cy="496332"/>
          </a:xfrm>
          <a:prstGeom prst="rect">
            <a:avLst/>
          </a:prstGeom>
        </p:spPr>
        <p:txBody>
          <a:bodyPr vert="horz" lIns="92528" tIns="46264" rIns="92528" bIns="46264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4"/>
            <a:ext cx="2945659" cy="496332"/>
          </a:xfrm>
          <a:prstGeom prst="rect">
            <a:avLst/>
          </a:prstGeom>
        </p:spPr>
        <p:txBody>
          <a:bodyPr vert="horz" lIns="92528" tIns="46264" rIns="92528" bIns="4626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2528" tIns="46264" rIns="92528" bIns="46264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5659" cy="496332"/>
          </a:xfrm>
          <a:prstGeom prst="rect">
            <a:avLst/>
          </a:prstGeom>
        </p:spPr>
        <p:txBody>
          <a:bodyPr vert="horz" lIns="92528" tIns="46264" rIns="92528" bIns="4626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1"/>
            <a:ext cx="2945659" cy="496332"/>
          </a:xfrm>
          <a:prstGeom prst="rect">
            <a:avLst/>
          </a:prstGeom>
        </p:spPr>
        <p:txBody>
          <a:bodyPr vert="horz" lIns="92528" tIns="46264" rIns="92528" bIns="46264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28" tIns="46264" rIns="92528" bIns="4626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5"/>
            <a:ext cx="5438140" cy="4466987"/>
          </a:xfrm>
          <a:prstGeom prst="rect">
            <a:avLst/>
          </a:prstGeom>
        </p:spPr>
        <p:txBody>
          <a:bodyPr vert="horz" lIns="92528" tIns="46264" rIns="92528" bIns="46264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4"/>
            <a:ext cx="2945659" cy="496332"/>
          </a:xfrm>
          <a:prstGeom prst="rect">
            <a:avLst/>
          </a:prstGeom>
        </p:spPr>
        <p:txBody>
          <a:bodyPr vert="horz" lIns="92528" tIns="46264" rIns="92528" bIns="4626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2528" tIns="46264" rIns="92528" bIns="46264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DD9E69-FD10-4042-8F48-7EFEA51AADC4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359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3545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07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5448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4700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0117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8646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1762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/>
          <p:cNvSpPr>
            <a:spLocks noGrp="1"/>
          </p:cNvSpPr>
          <p:nvPr>
            <p:ph type="ctrTitle"/>
          </p:nvPr>
        </p:nvSpPr>
        <p:spPr>
          <a:xfrm>
            <a:off x="685800" y="1268413"/>
            <a:ext cx="7772400" cy="3600450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>
                <a:solidFill>
                  <a:schemeClr val="bg1"/>
                </a:solidFill>
              </a:rPr>
              <a:t>EAEC6012/C</a:t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>
                <a:solidFill>
                  <a:schemeClr val="bg1"/>
                </a:solidFill>
              </a:rPr>
              <a:t/>
            </a:r>
            <a:br>
              <a:rPr lang="en-US" altLang="en-US" dirty="0">
                <a:solidFill>
                  <a:schemeClr val="bg1"/>
                </a:solidFill>
              </a:rPr>
            </a:br>
            <a:r>
              <a:rPr lang="cy-GB" altLang="en-US" dirty="0" smtClean="0">
                <a:solidFill>
                  <a:schemeClr val="bg1"/>
                </a:solidFill>
              </a:rPr>
              <a:t>Meini prawf asesu dadl</a:t>
            </a:r>
            <a:r>
              <a:rPr lang="en-US" altLang="en-US" sz="3600" dirty="0" smtClean="0">
                <a:solidFill>
                  <a:schemeClr val="bg1"/>
                </a:solidFill>
              </a:rPr>
              <a:t/>
            </a:r>
            <a:br>
              <a:rPr lang="en-US" altLang="en-US" sz="3600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/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>Debate a</a:t>
            </a:r>
            <a:r>
              <a:rPr lang="en-US" altLang="en-US" i="1" dirty="0" smtClean="0">
                <a:solidFill>
                  <a:schemeClr val="bg1"/>
                </a:solidFill>
              </a:rPr>
              <a:t>ssessment marking criteria</a:t>
            </a:r>
            <a:endParaRPr lang="en-US" altLang="en-US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8696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913"/>
            <a:ext cx="7772400" cy="647700"/>
          </a:xfrm>
        </p:spPr>
        <p:txBody>
          <a:bodyPr>
            <a:normAutofit/>
          </a:bodyPr>
          <a:lstStyle/>
          <a:p>
            <a:r>
              <a:rPr lang="cy-GB" altLang="en-US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Dadl grŵp </a:t>
            </a:r>
            <a:r>
              <a:rPr lang="en-GB" altLang="en-US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/ Group debate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125538"/>
            <a:ext cx="4098925" cy="410368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cy-GB" alt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Mae paratoi’n dda ar gyfer  gwaith tîm yn hanfodol.</a:t>
            </a:r>
          </a:p>
          <a:p>
            <a:pPr>
              <a:lnSpc>
                <a:spcPct val="170000"/>
              </a:lnSpc>
            </a:pP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Mae angen sylw clir ar bob agwedd a nodir yn y disgrifiad aseiniad a’r daflen farcio yn y llawlyfr modwl. Darllenwch hwn yn </a:t>
            </a: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endParaRPr lang="cy-GB" altLang="en-US" sz="4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Ffocws: newidiadau mewn </a:t>
            </a:r>
            <a:r>
              <a:rPr lang="cy-GB" alt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bywyd teuluol</a:t>
            </a: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, yn hanesyddol ac yn gymdeithasegol, gydag enghreifftiau o </a:t>
            </a:r>
            <a:r>
              <a:rPr lang="cy-GB" alt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wledydd gwrthgyferbyniol </a:t>
            </a: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a thystiolaeth o gymhariaeth o faterion ynghylch </a:t>
            </a:r>
            <a:r>
              <a:rPr lang="cy-GB" alt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globaleiddio</a:t>
            </a: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a gofynion </a:t>
            </a:r>
            <a:r>
              <a:rPr lang="cy-GB" alt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technolegol.</a:t>
            </a: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altLang="en-US" sz="4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Gofynion lefel 6 ynghylch </a:t>
            </a:r>
            <a:r>
              <a:rPr lang="cy-GB" altLang="en-US" sz="4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dadansoddi beirniadol </a:t>
            </a: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gan ddefnyddio ffynonellau </a:t>
            </a:r>
            <a:r>
              <a:rPr lang="cy-GB" altLang="en-US" sz="4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altLang="en-US" sz="4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cy-GB" altLang="en-US" sz="48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ngen </a:t>
            </a:r>
            <a:r>
              <a:rPr lang="cy-GB" altLang="en-US" sz="4800" dirty="0" smtClean="0">
                <a:latin typeface="Arial" panose="020B0604020202020204" pitchFamily="34" charset="0"/>
                <a:cs typeface="Arial" panose="020B0604020202020204" pitchFamily="34" charset="0"/>
              </a:rPr>
              <a:t>arddull sgwrsiol: anelwch at ddysgu cynnwys ar y cof.</a:t>
            </a:r>
          </a:p>
          <a:p>
            <a:pPr marL="0" indent="0">
              <a:lnSpc>
                <a:spcPct val="90000"/>
              </a:lnSpc>
              <a:buNone/>
            </a:pPr>
            <a:endParaRPr lang="cy-GB" altLang="en-US" sz="2400" dirty="0" smtClean="0"/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125538"/>
            <a:ext cx="4100513" cy="4319587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Good team work preparation is essential.</a:t>
            </a:r>
          </a:p>
          <a:p>
            <a:pPr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Clear coverage needed of each aspect indicated on the assignment description and mark sheet in the module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andbook. </a:t>
            </a:r>
          </a:p>
          <a:p>
            <a:pPr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Focus: changes in </a:t>
            </a:r>
            <a:r>
              <a:rPr lang="en-GB" alt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family life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historically and sociologically, with examples from </a:t>
            </a:r>
            <a:r>
              <a:rPr lang="en-GB" alt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contrasting countries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and evidence of comparison of issues regarding </a:t>
            </a:r>
            <a:r>
              <a:rPr lang="en-GB" alt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globalisation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technologica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 requirements. </a:t>
            </a:r>
          </a:p>
          <a:p>
            <a:pPr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Level 6 requirements of </a:t>
            </a:r>
            <a:r>
              <a:rPr lang="en-GB" alt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critical analysis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using </a:t>
            </a:r>
            <a:r>
              <a:rPr lang="en-GB" altLang="en-US" sz="1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reputable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sources.</a:t>
            </a:r>
          </a:p>
          <a:p>
            <a:pPr>
              <a:lnSpc>
                <a:spcPct val="15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Conversational style needed: aim to memorise content.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8830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I’ch atgoffa wrth baratoi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/ Preparation reminders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Cyrhaeddwch cyn amser rhag ofn bod modd i chi fynd i mewn i’r ystafell yn gynnar i drefnu’r seddau. Arhoswch yn amyneddgar y tu allan nes bod yr ystafell yn wag.</a:t>
            </a: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Cyflwynwch eich rhestr gyfeiriadau i Turnitin (pob aelod o’r grŵp).</a:t>
            </a: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Mae angen cyfeirnodi geiriol heb orddibyniaeth ar nodiadau.</a:t>
            </a: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Strwythur clir / rhesymegol gyda rhagarweiniad a chasgliadau.</a:t>
            </a: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Ymarferwch gyda’r grŵp er mwyn i’r sgwrs lifo.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Arrive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before time in case you can get into the room a little early to arrange seating. Wait patiently outside until the room is empty.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Upload your reference list to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(each member of the group).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Referencing verbally is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required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without over-reliance on notes.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Clear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/ logical structure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introduction and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Practise with the group so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conversation flows.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155121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Autofit/>
          </a:bodyPr>
          <a:lstStyle/>
          <a:p>
            <a:pPr algn="l"/>
            <a:r>
              <a:rPr lang="cy-GB" altLang="cy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Rhesymau posibl </a:t>
            </a:r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dros gael marc o 7</a:t>
            </a:r>
            <a:r>
              <a:rPr lang="cy-GB" altLang="cy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0% neu’n uwch (Ardderchog)</a:t>
            </a:r>
            <a:br>
              <a:rPr lang="cy-GB" altLang="cy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cy-GB" alt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reasons </a:t>
            </a:r>
            <a:r>
              <a:rPr lang="cy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for gaining a mark </a:t>
            </a:r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of, or over, 70% (Excellent)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3810000" cy="3816350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ardderchog o’r pynciau a nodwyd yn y meini prawf asesu gyda chysylltiadau clir iawn at ymchwil ategol o ffynonellau academaidd.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Dadansoddi beirniadol yn ardderchog gan gynnwys cymharu hanes a gwledydd.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Dysgu cynnwys yn ardderchog ar y cof gan gynnwys cyfeirnodi ar lafar. </a:t>
            </a: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Mynegiant geiriol ardderchog, yr iaith yn academaidd ac yn gywir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Trefn grŵp ardderchog gydag amseru ardderchog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alt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Wedi cymryd sylw llawn o’r sleidiau </a:t>
            </a:r>
            <a:r>
              <a:rPr lang="cy-GB" alt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modwl. </a:t>
            </a:r>
          </a:p>
          <a:p>
            <a:r>
              <a:rPr lang="cy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Mae gan y gwaith gysylltiadau clir rhwng adrannau, a siaradwyr ac mae’n llifo’n rhwydd.</a:t>
            </a: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Arddull geiriol hyderus, heb ddibynnu ar ddarllen nodiadau; cyswllt llygaid ardderchog ac yn ymwneud â chyd-aelodau’r grŵp. </a:t>
            </a:r>
          </a:p>
          <a:p>
            <a:endParaRPr lang="cy-GB" altLang="cy-GB" dirty="0">
              <a:latin typeface="Lucida Sans" panose="020B0602040502020204" pitchFamily="34" charset="0"/>
            </a:endParaRPr>
          </a:p>
          <a:p>
            <a:endParaRPr lang="cy-GB" altLang="cy-GB" dirty="0" smtClean="0">
              <a:latin typeface="Lucida Sans" panose="020B0602040502020204" pitchFamily="34" charset="0"/>
            </a:endParaRP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28775"/>
            <a:ext cx="3810000" cy="4467225"/>
          </a:xfrm>
        </p:spPr>
        <p:txBody>
          <a:bodyPr>
            <a:normAutofit/>
          </a:bodyPr>
          <a:lstStyle/>
          <a:p>
            <a:pPr lvl="0"/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</a:t>
            </a:r>
            <a:r>
              <a:rPr lang="en-GB" altLang="cy-GB" sz="1200" dirty="0">
                <a:latin typeface="Arial" panose="020B0604020202020204" pitchFamily="34" charset="0"/>
                <a:cs typeface="Arial" panose="020B0604020202020204" pitchFamily="34" charset="0"/>
              </a:rPr>
              <a:t>understanding of </a:t>
            </a:r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the stated topics in the assessment criteria with very clear links to supporting research from reputable sources.</a:t>
            </a:r>
          </a:p>
          <a:p>
            <a:pPr lvl="0"/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critical analysis including historical and country comparison.</a:t>
            </a:r>
          </a:p>
          <a:p>
            <a:pPr lvl="0"/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memorisation of content including verbal referencing. </a:t>
            </a:r>
          </a:p>
          <a:p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verbal expression, l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anguage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is academic and correct.</a:t>
            </a:r>
          </a:p>
          <a:p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group organisation with excellent t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iming.</a:t>
            </a:r>
            <a:endParaRPr lang="en-GB" altLang="cy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Full notice taken of the advice from the </a:t>
            </a:r>
            <a:r>
              <a:rPr lang="en-GB" altLang="cy-GB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handbook. </a:t>
            </a:r>
          </a:p>
          <a:p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work has clear links between sections, and speakers and flows </a:t>
            </a:r>
            <a:r>
              <a:rPr lang="en-GB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easily.</a:t>
            </a: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Confident verbal style , not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reliant on reading notes; excellent eye contact and engagement with 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fellow group members.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53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Autofit/>
          </a:bodyPr>
          <a:lstStyle/>
          <a:p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Rhesymau posibl dros gael marc o 6</a:t>
            </a:r>
            <a:r>
              <a:rPr lang="cy-GB" altLang="cy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0%, neu ragor (Da iawn)</a:t>
            </a:r>
            <a:br>
              <a:rPr lang="cy-GB" altLang="cy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Potential reasons for gaining a mark </a:t>
            </a:r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of, or over, 60% (Very good)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3810000" cy="3816350"/>
          </a:xfrm>
        </p:spPr>
        <p:txBody>
          <a:bodyPr>
            <a:normAutofit lnSpcReduction="10000"/>
          </a:bodyPr>
          <a:lstStyle/>
          <a:p>
            <a:pPr lvl="0"/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dda iawn o’r pynciau a nodwyd yn y meini prawf asesu gydag ymchwil o ffynonellau academaidd.</a:t>
            </a:r>
          </a:p>
          <a:p>
            <a:pPr lvl="0"/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Dadansoddi beirniadol da iawn gan gynnwys cymharu hanes a gwledydd.</a:t>
            </a:r>
          </a:p>
          <a:p>
            <a:pPr lvl="0"/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Dysgu cynnwys ar y cof yn dda iawn, cyswllt llygaid â chyd-aelodau’r grŵp. </a:t>
            </a:r>
          </a:p>
          <a:p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Mynegiant geiriol da iawn, yr iaith yn academaidd, gan gynnwys cyfeirnodi ar lafar</a:t>
            </a:r>
            <a:r>
              <a:rPr 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Trefn grŵp dda iawn gydag amseru da iawn</a:t>
            </a:r>
            <a:r>
              <a:rPr 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altLang="cy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Wedi cymryd sylw da iawn o’r sleidiau </a:t>
            </a:r>
            <a:r>
              <a:rPr lang="cy-GB" altLang="cy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modwl. </a:t>
            </a:r>
          </a:p>
          <a:p>
            <a:r>
              <a:rPr 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Cysylltiadau da iawn rhwng adrannau, a siaradwyr a’r ddadl yn llifo’n rhwydd.</a:t>
            </a:r>
          </a:p>
          <a:p>
            <a:pPr marL="0" indent="0">
              <a:buNone/>
            </a:pPr>
            <a:endParaRPr lang="cy-GB" altLang="cy-GB" sz="2400" dirty="0" smtClean="0"/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28775"/>
            <a:ext cx="3810000" cy="4467225"/>
          </a:xfrm>
        </p:spPr>
        <p:txBody>
          <a:bodyPr>
            <a:normAutofit/>
          </a:bodyPr>
          <a:lstStyle/>
          <a:p>
            <a:pPr lvl="0"/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good understanding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of the stated topics in the assessment criteria with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from reputable sources.</a:t>
            </a:r>
          </a:p>
          <a:p>
            <a:pPr lvl="0"/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good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critical analysis including historical and country comparison.</a:t>
            </a:r>
          </a:p>
          <a:p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good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memorisation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content,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eye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contact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fellow group members. </a:t>
            </a:r>
          </a:p>
          <a:p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good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verbal expression, 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anguage is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academic,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including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verbal referencing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Very good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group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organisation with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good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iming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cy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good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notice taken of the advice from the </a:t>
            </a:r>
            <a:r>
              <a:rPr lang="en-GB" altLang="cy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handbook. 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good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links between sections, and speakers and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the debate flows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easily.</a:t>
            </a:r>
          </a:p>
          <a:p>
            <a:pPr marL="0" indent="0">
              <a:buNone/>
            </a:pPr>
            <a:endParaRPr lang="en-GB" altLang="cy-GB" sz="1400" dirty="0" smtClean="0"/>
          </a:p>
        </p:txBody>
      </p:sp>
    </p:spTree>
    <p:extLst>
      <p:ext uri="{BB962C8B-B14F-4D97-AF65-F5344CB8AC3E}">
        <p14:creationId xmlns:p14="http://schemas.microsoft.com/office/powerpoint/2010/main" val="101261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Autofit/>
          </a:bodyPr>
          <a:lstStyle/>
          <a:p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Rhesymau posibl dros ennill marc yn y 50au (Da)</a:t>
            </a:r>
            <a:b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Potential reasons for gaining a mark in the 50s (Good)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3810000" cy="3816350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dda o’r pynciau a nodir yn y meini prawf asesu gydag ymchwil o ffynonellau addas.</a:t>
            </a:r>
          </a:p>
          <a:p>
            <a:pPr lvl="0"/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Dadansoddi beirniadol yn dda gan gynnwys cymharu hanes a gwledydd.</a:t>
            </a:r>
          </a:p>
          <a:p>
            <a:pPr lvl="0"/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Dysgu cynnwys ar y cof yn dda, peth cyswllt llygaid â chyd-aelodau’r grŵp. </a:t>
            </a:r>
          </a:p>
          <a:p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Mynegiant geiriol da, yr iaith yn academaidd at ei gilydd, gan gynnwys peth cyfeirnodi ar lafar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Trefn grŵp dda gydag amseru priodol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altLang="cy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Wedi cymryd sylw da o’r cyngor ar y sleidiau </a:t>
            </a:r>
            <a:r>
              <a:rPr lang="cy-GB" alt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modwl. </a:t>
            </a:r>
          </a:p>
          <a:p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Cysylltiadau da rhwng adrannau trafod, a siaradwyr a’r ddadl, o ganlyniad, yn llifo’n rhwydd.</a:t>
            </a:r>
          </a:p>
          <a:p>
            <a:pPr marL="0" indent="0">
              <a:buNone/>
            </a:pPr>
            <a:endParaRPr lang="cy-GB" altLang="cy-GB" sz="2400" dirty="0" smtClean="0"/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28775"/>
            <a:ext cx="3810000" cy="4467225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of the stated topics in the assessment criteria with research from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suitable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sources.</a:t>
            </a:r>
          </a:p>
          <a:p>
            <a:pPr lvl="0"/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critical analysis,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including historical and country comparison.</a:t>
            </a:r>
          </a:p>
          <a:p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memorisation of content,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some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eye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contact with fellow group members. </a:t>
            </a:r>
          </a:p>
          <a:p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verbal expression,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anguage in the main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academic,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including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some verbal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referencing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group organisation with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appropriate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iming.</a:t>
            </a:r>
            <a:endParaRPr lang="en-GB" alt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notice taken of the advice from the </a:t>
            </a:r>
            <a:r>
              <a:rPr lang="en-GB" alt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links between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discussion sections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and speakers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 that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debate flows easily.</a:t>
            </a:r>
          </a:p>
          <a:p>
            <a:pPr marL="0" indent="0">
              <a:buNone/>
            </a:pPr>
            <a:endParaRPr lang="en-GB" altLang="cy-GB" sz="2400" dirty="0"/>
          </a:p>
          <a:p>
            <a:pPr marL="0" indent="0">
              <a:buNone/>
            </a:pPr>
            <a:endParaRPr lang="en-GB" altLang="cy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30844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 </a:t>
            </a:r>
            <a:r>
              <a:rPr lang="cy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Rhesymau posibl dros ennill marc yn y 40au 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Boddhaol)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Potential reasons for gaining a mark in the 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40s (Satisfactory)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foddhaol o’r pynciau a nodir yn y meini prawf asesu gydag ymchwil o ffynonellau addas yn bennaf.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Ymgais at ddadansoddi beirniadol, gan gynnwys cymharu hanes a gwledydd, eto disgrifir a rhestrir ffeithiau.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Ychydig o’r cynnwys wedi’i ddysgu ar y cof , ychydig gyswllt llygaid â chyd-aelodau’r grŵp. </a:t>
            </a: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Mynegiant geiriol boddhaol, yr iaith yn academaidd at ei gilydd, gyda dim ond ychydig o gyfeirnodi ar lafar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Trefn grŵp eithaf da gydag amseru boddhaol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alt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Wedi cymryd rhywfaint o sylw o’r cyngor ar y sleidiau </a:t>
            </a:r>
            <a:r>
              <a:rPr lang="cy-GB" alt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modwl. </a:t>
            </a: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Rhai cysylltiadau addas rhwng adrannau trafod, a siaradwyr a’r ddadl, o ganlyniad, yn llifo’n rhwydd.</a:t>
            </a:r>
          </a:p>
          <a:p>
            <a:endParaRPr lang="cy-GB" altLang="en-US" dirty="0" smtClean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Satisfactory understanding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of the stated topics in the assessment criteria with research from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mainly suitable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sources.</a:t>
            </a:r>
          </a:p>
          <a:p>
            <a:pPr lvl="0"/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An attempt at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critical analysis, including historical and country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comparison, yet there is describing and listing of facts.</a:t>
            </a: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Some memorisation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of content,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limited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eye contact with fellow group members. </a:t>
            </a:r>
          </a:p>
          <a:p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Satisfactory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verbal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expression, 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anguage in the main is academic,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with minor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verbal referencing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Fair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group organisation with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satisfactory 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iming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Some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notice taken of the advice from the </a:t>
            </a: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Some suitable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links between discussion sections, and speakers so that the debate flows easily.</a:t>
            </a:r>
          </a:p>
          <a:p>
            <a:endParaRPr lang="en-GB" altLang="en-US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88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Autofit/>
          </a:bodyPr>
          <a:lstStyle/>
          <a:p>
            <a:r>
              <a:rPr lang="cy-GB" altLang="cy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Rhesymau posibl </a:t>
            </a:r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dros farc methu (o dan 40%)</a:t>
            </a:r>
            <a:b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Potential reasons </a:t>
            </a:r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for a failed mark (under 40%)</a:t>
            </a:r>
            <a:endParaRPr lang="en-GB" altLang="cy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628775"/>
            <a:ext cx="3810000" cy="4114800"/>
          </a:xfrm>
        </p:spPr>
        <p:txBody>
          <a:bodyPr>
            <a:normAutofit/>
          </a:bodyPr>
          <a:lstStyle/>
          <a:p>
            <a:r>
              <a:rPr lang="cy-GB" sz="1400" dirty="0" smtClean="0"/>
              <a:t>Amseru’n rhy fyr; paratoi a gwaith tîm</a:t>
            </a:r>
            <a:r>
              <a:rPr lang="cy-GB" sz="1400" dirty="0"/>
              <a:t> gwael</a:t>
            </a:r>
            <a:r>
              <a:rPr lang="cy-GB" sz="1400" dirty="0" smtClean="0"/>
              <a:t>. </a:t>
            </a:r>
          </a:p>
          <a:p>
            <a:pPr lvl="0"/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annigonol o’r pynciau a nodir yn y meini prawf asesu. Ymchwil annigonol.</a:t>
            </a:r>
          </a:p>
          <a:p>
            <a:pPr lvl="0"/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Mynegiant a strwythur gwan.</a:t>
            </a:r>
          </a:p>
          <a:p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Heb gymryd digon o sylw o’r sleidiau </a:t>
            </a:r>
            <a:r>
              <a:rPr lang="cy-GB" altLang="cy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modwl. </a:t>
            </a:r>
          </a:p>
          <a:p>
            <a:r>
              <a:rPr 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Disgrifio neu restru ffeithiau drwyddi draw, yn hytrach na chymharu a gwrthygyferbynu materion hanesyddol neu ddaearyddol.</a:t>
            </a:r>
          </a:p>
          <a:p>
            <a:r>
              <a:rPr lang="cy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Dim digon </a:t>
            </a:r>
            <a:r>
              <a:rPr lang="cy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o’r cynnwys wedi’i ddysgu ar y cof, cyswllt llygaid cyfyngedig â chyd-aelodau’r grŵp.</a:t>
            </a:r>
            <a:r>
              <a:rPr lang="cy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altLang="en-US" dirty="0" smtClean="0"/>
          </a:p>
          <a:p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>
            <a:normAutofit/>
          </a:bodyPr>
          <a:lstStyle/>
          <a:p>
            <a:r>
              <a:rPr lang="en-GB" sz="1400" dirty="0" smtClean="0"/>
              <a:t>Timing too short; poor preparation and team work. </a:t>
            </a:r>
          </a:p>
          <a:p>
            <a:pPr lvl="0"/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Insufficient understanding of the stated topics in the assessment criteria. Insufficient research.</a:t>
            </a:r>
          </a:p>
          <a:p>
            <a:pPr lvl="0"/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Weak expression and structure.</a:t>
            </a:r>
          </a:p>
          <a:p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Insufficient notice taken of the advice from the </a:t>
            </a:r>
            <a:r>
              <a:rPr lang="en-GB" altLang="cy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 </a:t>
            </a:r>
          </a:p>
          <a:p>
            <a:pPr lvl="0"/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Describing or listing facts throughout, as opposed to comparing and contrasting historical or geographical issues.</a:t>
            </a:r>
          </a:p>
          <a:p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Insufficient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memorisation of content, limited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eye contact with fellow group members. </a:t>
            </a:r>
          </a:p>
          <a:p>
            <a:pPr marL="0" indent="0">
              <a:buNone/>
            </a:pPr>
            <a:endParaRPr lang="en-GB" sz="1200" dirty="0"/>
          </a:p>
          <a:p>
            <a:pPr lvl="0"/>
            <a:endParaRPr lang="en-GB" altLang="cy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1" dirty="0">
              <a:solidFill>
                <a:schemeClr val="tx2"/>
              </a:solidFill>
            </a:endParaRPr>
          </a:p>
          <a:p>
            <a:endParaRPr lang="en-GB" altLang="cy-GB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63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428</TotalTime>
  <Words>1389</Words>
  <Application>Microsoft Office PowerPoint</Application>
  <PresentationFormat>On-screen Show (4:3)</PresentationFormat>
  <Paragraphs>109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Lucida Sans</vt:lpstr>
      <vt:lpstr>Myriad Pro</vt:lpstr>
      <vt:lpstr>20140311PresentationUWTSDTemplate</vt:lpstr>
      <vt:lpstr>EAEC6012/C  Meini prawf asesu dadl  Debate assessment marking criteria</vt:lpstr>
      <vt:lpstr>Dadl grŵp / Group debate</vt:lpstr>
      <vt:lpstr>I’ch atgoffa wrth baratoi/ Preparation reminders</vt:lpstr>
      <vt:lpstr>Rhesymau posibl dros gael marc o 70% neu’n uwch (Ardderchog) Potential reasons for gaining a mark of, or over, 70% (Excellent)</vt:lpstr>
      <vt:lpstr>Rhesymau posibl dros gael marc o 60%, neu ragor (Da iawn) Potential reasons for gaining a mark of, or over, 60% (Very good)</vt:lpstr>
      <vt:lpstr>Rhesymau posibl dros ennill marc yn y 50au (Da) Potential reasons for gaining a mark in the 50s (Good)</vt:lpstr>
      <vt:lpstr> Rhesymau posibl dros ennill marc yn y 40au (Boddhaol) Potential reasons for gaining a mark in the 40s (Satisfactory)</vt:lpstr>
      <vt:lpstr>Rhesymau posibl dros farc methu (o dan 40%) Potential reasons for a failed mark (under 40%)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64</cp:revision>
  <cp:lastPrinted>2015-11-11T14:06:47Z</cp:lastPrinted>
  <dcterms:created xsi:type="dcterms:W3CDTF">2015-04-14T15:21:28Z</dcterms:created>
  <dcterms:modified xsi:type="dcterms:W3CDTF">2016-12-01T14:35:15Z</dcterms:modified>
</cp:coreProperties>
</file>