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41"/>
  </p:notesMasterIdLst>
  <p:handoutMasterIdLst>
    <p:handoutMasterId r:id="rId42"/>
  </p:handoutMasterIdLst>
  <p:sldIdLst>
    <p:sldId id="382" r:id="rId6"/>
    <p:sldId id="347" r:id="rId7"/>
    <p:sldId id="390" r:id="rId8"/>
    <p:sldId id="348" r:id="rId9"/>
    <p:sldId id="379" r:id="rId10"/>
    <p:sldId id="391" r:id="rId11"/>
    <p:sldId id="392" r:id="rId12"/>
    <p:sldId id="353" r:id="rId13"/>
    <p:sldId id="359" r:id="rId14"/>
    <p:sldId id="360" r:id="rId15"/>
    <p:sldId id="394" r:id="rId16"/>
    <p:sldId id="362" r:id="rId17"/>
    <p:sldId id="393" r:id="rId18"/>
    <p:sldId id="363" r:id="rId19"/>
    <p:sldId id="381" r:id="rId20"/>
    <p:sldId id="395" r:id="rId21"/>
    <p:sldId id="364" r:id="rId22"/>
    <p:sldId id="365" r:id="rId23"/>
    <p:sldId id="399" r:id="rId24"/>
    <p:sldId id="396" r:id="rId25"/>
    <p:sldId id="366" r:id="rId26"/>
    <p:sldId id="367" r:id="rId27"/>
    <p:sldId id="397" r:id="rId28"/>
    <p:sldId id="368" r:id="rId29"/>
    <p:sldId id="388" r:id="rId30"/>
    <p:sldId id="369" r:id="rId31"/>
    <p:sldId id="370" r:id="rId32"/>
    <p:sldId id="398" r:id="rId33"/>
    <p:sldId id="371" r:id="rId34"/>
    <p:sldId id="372" r:id="rId35"/>
    <p:sldId id="373" r:id="rId36"/>
    <p:sldId id="374" r:id="rId37"/>
    <p:sldId id="377" r:id="rId38"/>
    <p:sldId id="378" r:id="rId39"/>
    <p:sldId id="380" r:id="rId4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792" userDrawn="1">
          <p15:clr>
            <a:srgbClr val="A4A3A4"/>
          </p15:clr>
        </p15:guide>
        <p15:guide id="2" pos="576" userDrawn="1">
          <p15:clr>
            <a:srgbClr val="A4A3A4"/>
          </p15:clr>
        </p15:guide>
        <p15:guide id="3" orient="horz" pos="1008">
          <p15:clr>
            <a:srgbClr val="A4A3A4"/>
          </p15:clr>
        </p15:guide>
        <p15:guide id="4" orient="horz" pos="7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85858"/>
    <a:srgbClr val="28805C"/>
    <a:srgbClr val="D99C21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9246" autoAdjust="0"/>
    <p:restoredTop sz="86475" autoAdjust="0"/>
  </p:normalViewPr>
  <p:slideViewPr>
    <p:cSldViewPr>
      <p:cViewPr varScale="1">
        <p:scale>
          <a:sx n="96" d="100"/>
          <a:sy n="96" d="100"/>
        </p:scale>
        <p:origin x="1632" y="96"/>
      </p:cViewPr>
      <p:guideLst>
        <p:guide orient="horz" pos="3792"/>
        <p:guide pos="576"/>
        <p:guide orient="horz" pos="1008"/>
        <p:guide orient="horz" pos="720"/>
      </p:guideLst>
    </p:cSldViewPr>
  </p:slideViewPr>
  <p:outlineViewPr>
    <p:cViewPr>
      <p:scale>
        <a:sx n="33" d="100"/>
        <a:sy n="33" d="100"/>
      </p:scale>
      <p:origin x="0" y="2336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viewProps" Target="viewProp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ableStyles" Target="tableStyles.xml"/><Relationship Id="rId20" Type="http://schemas.openxmlformats.org/officeDocument/2006/relationships/slide" Target="slides/slide15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0401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4C827BA-1E1E-49FB-B6D2-C6C2F4122BB5}" type="slidenum">
              <a:rPr lang="en-US" altLang="en-US" sz="120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42706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D2E9D8D-A4FD-419E-9356-39EEB765F1E6}" type="slidenum">
              <a:rPr lang="en-US" altLang="en-US" sz="1200"/>
              <a:pPr/>
              <a:t>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410208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D2E9D8D-A4FD-419E-9356-39EEB765F1E6}" type="slidenum">
              <a:rPr lang="en-US" altLang="en-US" sz="120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43750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34B977FC-4D3E-478A-923E-B742E8BB511B}" type="slidenum">
              <a:rPr lang="en-US" altLang="en-US" sz="1200"/>
              <a:pPr/>
              <a:t>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8688857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0458FAD8-7202-4703-B048-30F8F19F3D6F}" type="slidenum">
              <a:rPr lang="en-US" altLang="en-US" sz="120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506905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Rugae – folds on inside of stomach – flatten out when stomach is full</a:t>
            </a:r>
          </a:p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27D4E01-5677-4463-821D-A5F52553C3CA}" type="slidenum">
              <a:rPr lang="en-US" altLang="en-US" sz="120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3044419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0714806-E11D-4799-807F-F409476F2674}" type="slidenum">
              <a:rPr lang="en-US" altLang="en-US" sz="120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875985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E72BEF6-728B-4A53-AEEA-FB522F076A52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0646928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E72BEF6-728B-4A53-AEEA-FB522F076A52}" type="slidenum">
              <a:rPr lang="en-US" altLang="en-US" sz="1200"/>
              <a:pPr/>
              <a:t>15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1847077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0C2493D-1DD0-4308-872B-D261ADF9456B}" type="slidenum">
              <a:rPr lang="en-US" altLang="en-US" sz="1200"/>
              <a:pPr/>
              <a:t>17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7282995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59B2DC6-EAAA-4483-82BF-9A7FCFC210B0}" type="slidenum">
              <a:rPr lang="en-US" altLang="en-US" sz="120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041728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2B46A64C-67AD-4B20-94DA-8812496ADF48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66163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3A47447E-381D-4399-86B7-4946DB70B328}" type="slidenum">
              <a:rPr lang="en-US" altLang="en-US" sz="1200"/>
              <a:pPr/>
              <a:t>22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206524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388A3C0-AC80-4AD7-85EB-4934A7C36346}" type="slidenum">
              <a:rPr lang="en-US" altLang="en-US" sz="1200"/>
              <a:pPr/>
              <a:t>24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757149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388A3C0-AC80-4AD7-85EB-4934A7C36346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757149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7261B8C-1BD5-460B-B70B-9F2F16A1755B}" type="slidenum">
              <a:rPr lang="en-US" altLang="en-US" sz="1200"/>
              <a:pPr/>
              <a:t>26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4598151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BBBC213-EE10-49B6-9F23-6EE96EFE16A0}" type="slidenum">
              <a:rPr lang="en-US" altLang="en-US" sz="120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808782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A67FDBE-AC58-424D-B5C0-C6256EB6A863}" type="slidenum">
              <a:rPr lang="en-US" altLang="en-US" sz="1200"/>
              <a:pPr/>
              <a:t>29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435798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EE80B63-F15D-4982-8AD8-AFB56502BD91}" type="slidenum">
              <a:rPr lang="en-US" altLang="en-US" sz="120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0184314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Most cells cannot use fructose or galactose so they must be converted to glucose first</a:t>
            </a: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56EF746-19C3-4F16-898A-4B32E2FD78C4}" type="slidenum">
              <a:rPr lang="en-US" altLang="en-US" sz="1200"/>
              <a:pPr/>
              <a:t>31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150588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Albumin – most abundant plasma protein – maintains blood volume by pulling tissue fluid into capillaries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Apha and beta globulins – carriers for other molecules such as fats</a:t>
            </a:r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A26A2E0-9AC4-4614-AE70-68A8064530AA}" type="slidenum">
              <a:rPr lang="en-US" altLang="en-US" sz="1200"/>
              <a:pPr/>
              <a:t>32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6753009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08B8959-89E9-4FFD-8FBC-465F8617F062}" type="slidenum">
              <a:rPr lang="en-US" altLang="en-US" sz="1200"/>
              <a:pPr/>
              <a:t>33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200439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AB4F485-8E49-4BED-B5C8-B5FCEFC80BC1}" type="slidenum">
              <a:rPr lang="en-US" altLang="en-US" sz="1200"/>
              <a:pPr/>
              <a:t>34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9316106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AB4F485-8E49-4BED-B5C8-B5FCEFC80BC1}" type="slidenum">
              <a:rPr lang="en-US" altLang="en-US" sz="1200"/>
              <a:pPr/>
              <a:t>35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34814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981632" y="2631884"/>
            <a:ext cx="6162368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sz="3600" dirty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585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37322" y="3140420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3719480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37322" y="3140420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410817" y="5055356"/>
            <a:ext cx="8229600" cy="1782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4978304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bg>
      <p:bgPr>
        <a:blipFill dpi="0" rotWithShape="0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VSS\FAD05\Export\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7200" y="6546850"/>
            <a:ext cx="8143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Subtitle 2"/>
          <p:cNvSpPr>
            <a:spLocks noGrp="1"/>
          </p:cNvSpPr>
          <p:nvPr>
            <p:ph type="subTitle" idx="1"/>
          </p:nvPr>
        </p:nvSpPr>
        <p:spPr>
          <a:xfrm>
            <a:off x="1447801" y="4114800"/>
            <a:ext cx="6324600" cy="457200"/>
          </a:xfrm>
          <a:ln>
            <a:noFill/>
          </a:ln>
        </p:spPr>
        <p:txBody>
          <a:bodyPr>
            <a:noAutofit/>
          </a:bodyPr>
          <a:lstStyle>
            <a:lvl1pPr marL="0" indent="0" algn="l" rtl="0" fontAlgn="auto">
              <a:spcBef>
                <a:spcPct val="0"/>
              </a:spcBef>
              <a:spcAft>
                <a:spcPts val="0"/>
              </a:spcAft>
              <a:buNone/>
              <a:defRPr lang="en-US" sz="3600" kern="1200">
                <a:solidFill>
                  <a:srgbClr val="315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1447800" y="3581400"/>
            <a:ext cx="6129997" cy="533399"/>
          </a:xfrm>
        </p:spPr>
        <p:txBody>
          <a:bodyPr/>
          <a:lstStyle>
            <a:lvl1pPr algn="l">
              <a:defRPr sz="2800">
                <a:solidFill>
                  <a:srgbClr val="A1DA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94468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39485"/>
            <a:ext cx="7798594" cy="7511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127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3524939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66470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microsoft.com/office/2007/relationships/hdphoto" Target="../media/hdphoto1.wdp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96" r:id="rId4"/>
    <p:sldLayoutId id="2147483683" r:id="rId5"/>
    <p:sldLayoutId id="2147483699" r:id="rId6"/>
    <p:sldLayoutId id="2147483700" r:id="rId7"/>
    <p:sldLayoutId id="2147483684" r:id="rId8"/>
    <p:sldLayoutId id="2147483678" r:id="rId9"/>
    <p:sldLayoutId id="2147483679" r:id="rId10"/>
    <p:sldLayoutId id="2147483680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2" r:id="rId18"/>
    <p:sldLayoutId id="2147483694" r:id="rId19"/>
    <p:sldLayoutId id="2147483697" r:id="rId20"/>
    <p:sldLayoutId id="2147483698" r:id="rId21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16</a:t>
            </a:r>
            <a:br>
              <a:rPr lang="en-US" altLang="en-US" dirty="0"/>
            </a:br>
            <a:r>
              <a:rPr lang="en-US" dirty="0"/>
              <a:t>The Digestive System</a:t>
            </a:r>
          </a:p>
        </p:txBody>
      </p:sp>
    </p:spTree>
    <p:extLst>
      <p:ext uri="{BB962C8B-B14F-4D97-AF65-F5344CB8AC3E}">
        <p14:creationId xmlns:p14="http://schemas.microsoft.com/office/powerpoint/2010/main" val="895093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805065" y="1189037"/>
            <a:ext cx="8110335" cy="498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digestive system breaks down complex food into simple chemicals.</a:t>
            </a:r>
          </a:p>
          <a:p>
            <a:pPr marL="346075" indent="-457200">
              <a:buNone/>
            </a:pPr>
            <a:r>
              <a:rPr lang="en-US" altLang="en-US" dirty="0"/>
              <a:t>The chemical end products of digestion are absorbed into the blood or lymph and utilized by cells.</a:t>
            </a:r>
          </a:p>
          <a:p>
            <a:pPr marL="346075" indent="-457200">
              <a:buNone/>
            </a:pPr>
            <a:r>
              <a:rPr lang="en-US" altLang="en-US" b="1" dirty="0"/>
              <a:t>Divisions of the digestive system:</a:t>
            </a:r>
          </a:p>
          <a:p>
            <a:pPr marL="346075" indent="-457200">
              <a:buNone/>
            </a:pPr>
            <a:r>
              <a:rPr lang="en-US" altLang="en-US" dirty="0"/>
              <a:t>Alimentary tube—extends from the mouth to the anus—</a:t>
            </a:r>
          </a:p>
          <a:p>
            <a:pPr marL="346075" indent="-457200">
              <a:buNone/>
            </a:pPr>
            <a:r>
              <a:rPr lang="en-US" altLang="en-US" dirty="0"/>
              <a:t>Accessory organs—contribute to digestion—</a:t>
            </a:r>
          </a:p>
        </p:txBody>
      </p:sp>
    </p:spTree>
    <p:extLst>
      <p:ext uri="{BB962C8B-B14F-4D97-AF65-F5344CB8AC3E}">
        <p14:creationId xmlns:p14="http://schemas.microsoft.com/office/powerpoint/2010/main" val="3204507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1F07B-1E56-58C8-A19D-FD8CFD0AB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the internal organs of a person&#10;&#10;Description automatically generated">
            <a:extLst>
              <a:ext uri="{FF2B5EF4-FFF2-40B4-BE49-F238E27FC236}">
                <a16:creationId xmlns:a16="http://schemas.microsoft.com/office/drawing/2014/main" id="{9F41F988-0579-6CF5-AD42-0A576495B2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0" y="267628"/>
            <a:ext cx="3582033" cy="5907213"/>
          </a:xfrm>
        </p:spPr>
      </p:pic>
    </p:spTree>
    <p:extLst>
      <p:ext uri="{BB962C8B-B14F-4D97-AF65-F5344CB8AC3E}">
        <p14:creationId xmlns:p14="http://schemas.microsoft.com/office/powerpoint/2010/main" val="3036502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 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5302"/>
            <a:ext cx="79877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Types of digestion:</a:t>
            </a:r>
          </a:p>
          <a:p>
            <a:pPr marL="346075" indent="-457200">
              <a:buNone/>
            </a:pPr>
            <a:r>
              <a:rPr lang="en-US" altLang="en-US" dirty="0"/>
              <a:t>Mechanical—breaks food into smaller pieces, increases surface area:</a:t>
            </a:r>
          </a:p>
          <a:p>
            <a:pPr marL="346075" indent="-457200">
              <a:buNone/>
            </a:pPr>
            <a:r>
              <a:rPr lang="en-US" altLang="en-US" dirty="0"/>
              <a:t>Chemical—enzymes change complex organics to simple organics; each enzyme is specific:</a:t>
            </a:r>
          </a:p>
        </p:txBody>
      </p:sp>
    </p:spTree>
    <p:extLst>
      <p:ext uri="{BB962C8B-B14F-4D97-AF65-F5344CB8AC3E}">
        <p14:creationId xmlns:p14="http://schemas.microsoft.com/office/powerpoint/2010/main" val="706039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  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65302"/>
            <a:ext cx="7596813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End products of digestion:</a:t>
            </a:r>
          </a:p>
          <a:p>
            <a:pPr marL="346075" indent="-457200">
              <a:buNone/>
            </a:pPr>
            <a:r>
              <a:rPr lang="en-US" altLang="en-US" dirty="0"/>
              <a:t>Carbohydrates—</a:t>
            </a:r>
          </a:p>
          <a:p>
            <a:pPr marL="346075" indent="-457200">
              <a:buNone/>
            </a:pPr>
            <a:r>
              <a:rPr lang="en-US" altLang="en-US" dirty="0"/>
              <a:t>Proteins—</a:t>
            </a:r>
          </a:p>
          <a:p>
            <a:pPr marL="346075" indent="-457200">
              <a:buNone/>
            </a:pPr>
            <a:r>
              <a:rPr lang="en-US" altLang="en-US" dirty="0"/>
              <a:t>Fats—</a:t>
            </a:r>
          </a:p>
          <a:p>
            <a:pPr marL="346075" indent="-457200">
              <a:buNone/>
            </a:pPr>
            <a:r>
              <a:rPr lang="en-US" altLang="en-US" dirty="0"/>
              <a:t>Other end products— </a:t>
            </a:r>
          </a:p>
        </p:txBody>
      </p:sp>
    </p:spTree>
    <p:extLst>
      <p:ext uri="{BB962C8B-B14F-4D97-AF65-F5344CB8AC3E}">
        <p14:creationId xmlns:p14="http://schemas.microsoft.com/office/powerpoint/2010/main" val="524397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12A54-A013-D817-8BAE-102F932F0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A diagram of the internal organs&#10;&#10;Description automatically generated">
            <a:extLst>
              <a:ext uri="{FF2B5EF4-FFF2-40B4-BE49-F238E27FC236}">
                <a16:creationId xmlns:a16="http://schemas.microsoft.com/office/drawing/2014/main" id="{FA1D05BF-214D-81B7-6E39-A1ECA4B59D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481" y="199586"/>
            <a:ext cx="7642919" cy="5644250"/>
          </a:xfrm>
        </p:spPr>
      </p:pic>
    </p:spTree>
    <p:extLst>
      <p:ext uri="{BB962C8B-B14F-4D97-AF65-F5344CB8AC3E}">
        <p14:creationId xmlns:p14="http://schemas.microsoft.com/office/powerpoint/2010/main" val="2271260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53BCF-0C8B-8A75-652E-5888DE652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A table with text on it&#10;&#10;Description automatically generated">
            <a:extLst>
              <a:ext uri="{FF2B5EF4-FFF2-40B4-BE49-F238E27FC236}">
                <a16:creationId xmlns:a16="http://schemas.microsoft.com/office/drawing/2014/main" id="{4AD387FA-C65F-6507-941A-A8982C8A8A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356" y="862540"/>
            <a:ext cx="8144442" cy="4471459"/>
          </a:xfrm>
        </p:spPr>
      </p:pic>
    </p:spTree>
    <p:extLst>
      <p:ext uri="{BB962C8B-B14F-4D97-AF65-F5344CB8AC3E}">
        <p14:creationId xmlns:p14="http://schemas.microsoft.com/office/powerpoint/2010/main" val="8777895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94666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Pharynx</a:t>
            </a:r>
            <a:r>
              <a:rPr lang="en-US" altLang="en-US" dirty="0"/>
              <a:t>—food passageway from the oral cavity to the esophagus; no digestion takes place.</a:t>
            </a:r>
          </a:p>
          <a:p>
            <a:pPr marL="685800" lvl="1"/>
            <a:r>
              <a:rPr lang="en-US" altLang="en-US" dirty="0"/>
              <a:t>Contraction of pharyngeal constrictor muscles—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0"/>
          </p:nvPr>
        </p:nvSpPr>
        <p:spPr>
          <a:xfrm>
            <a:off x="774788" y="2955358"/>
            <a:ext cx="8229600" cy="1921442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Esophagus</a:t>
            </a:r>
            <a:r>
              <a:rPr lang="en-US" altLang="en-US" dirty="0"/>
              <a:t>—food passageway from the pharynx to the stomach; no digestion takes place.</a:t>
            </a:r>
          </a:p>
          <a:p>
            <a:pPr marL="685800" lvl="1"/>
            <a:r>
              <a:rPr lang="en-US" altLang="en-US" dirty="0"/>
              <a:t>Lower esophageal sphincter: at the junction with the stomach—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625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305800" cy="590931"/>
          </a:xfrm>
        </p:spPr>
        <p:txBody>
          <a:bodyPr/>
          <a:lstStyle/>
          <a:p>
            <a:r>
              <a:rPr lang="en-US" altLang="en-US" dirty="0"/>
              <a:t>Stomach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8229600" cy="4602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Stomach</a:t>
            </a:r>
            <a:r>
              <a:rPr lang="en-US" altLang="en-US" dirty="0"/>
              <a:t>—in the upper left abdominal quadrant (see Tables 16–1 and 16–2)</a:t>
            </a:r>
          </a:p>
          <a:p>
            <a:pPr marL="346075" indent="-457200">
              <a:buNone/>
            </a:pPr>
            <a:r>
              <a:rPr lang="en-US" altLang="en-US" dirty="0"/>
              <a:t>Functions: A reservoir for food:</a:t>
            </a:r>
          </a:p>
          <a:p>
            <a:pPr marL="623887" lvl="1" indent="0">
              <a:buNone/>
            </a:pPr>
            <a:r>
              <a:rPr lang="en-US" altLang="en-US" dirty="0"/>
              <a:t>		Begins the digestion of proteins</a:t>
            </a:r>
          </a:p>
          <a:p>
            <a:pPr marL="346075" indent="-457200">
              <a:buNone/>
            </a:pPr>
            <a:r>
              <a:rPr lang="en-US" altLang="en-US" dirty="0"/>
              <a:t>Parts: Cardiac orifice:</a:t>
            </a:r>
          </a:p>
          <a:p>
            <a:pPr marL="623887" lvl="1" indent="0">
              <a:buNone/>
            </a:pPr>
            <a:r>
              <a:rPr lang="en-US" altLang="en-US" dirty="0"/>
              <a:t>		Body:</a:t>
            </a:r>
          </a:p>
          <a:p>
            <a:pPr marL="623887" lvl="1" indent="0">
              <a:buNone/>
            </a:pPr>
            <a:r>
              <a:rPr lang="en-US" altLang="en-US" dirty="0"/>
              <a:t>		Pylorus:</a:t>
            </a:r>
          </a:p>
          <a:p>
            <a:pPr marL="623887" lvl="1" indent="0">
              <a:buNone/>
            </a:pPr>
            <a:r>
              <a:rPr lang="en-US" altLang="en-US" dirty="0"/>
              <a:t>		Pyloric sphincter:</a:t>
            </a:r>
          </a:p>
        </p:txBody>
      </p:sp>
    </p:spTree>
    <p:extLst>
      <p:ext uri="{BB962C8B-B14F-4D97-AF65-F5344CB8AC3E}">
        <p14:creationId xmlns:p14="http://schemas.microsoft.com/office/powerpoint/2010/main" val="13013893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Stomach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89037"/>
            <a:ext cx="8414666" cy="28495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Mucosa—</a:t>
            </a:r>
            <a:r>
              <a:rPr lang="en-US" altLang="en-US" dirty="0" err="1"/>
              <a:t>rugae</a:t>
            </a:r>
            <a:r>
              <a:rPr lang="en-US" altLang="en-US" dirty="0"/>
              <a:t>:</a:t>
            </a:r>
          </a:p>
          <a:p>
            <a:pPr marL="685800" lvl="1"/>
            <a:r>
              <a:rPr lang="en-US" altLang="en-US" dirty="0"/>
              <a:t>Gastric pits—the glands</a:t>
            </a:r>
          </a:p>
          <a:p>
            <a:pPr marL="1005840" lvl="2"/>
            <a:r>
              <a:rPr lang="en-US" altLang="en-US" dirty="0"/>
              <a:t>Mucus cells: secrete mucus – coats and protects cells</a:t>
            </a:r>
          </a:p>
          <a:p>
            <a:pPr marL="1005840" lvl="2"/>
            <a:r>
              <a:rPr lang="en-US" altLang="en-US" dirty="0"/>
              <a:t>Chief cells: secrete pepsinogen (inactive pepsin)</a:t>
            </a:r>
          </a:p>
          <a:p>
            <a:pPr marL="1005840" lvl="2"/>
            <a:r>
              <a:rPr lang="en-US" altLang="en-US" dirty="0"/>
              <a:t>Parietal cells: produce hydrochloric acid (activates pepsin)</a:t>
            </a:r>
          </a:p>
          <a:p>
            <a:pPr marL="1005840" lvl="2"/>
            <a:r>
              <a:rPr lang="en-US" altLang="en-US" dirty="0"/>
              <a:t>G cells: produce gastrin (hormone that stimulates secretion of gastric juice)</a:t>
            </a:r>
          </a:p>
          <a:p>
            <a:pPr marL="1005840" lvl="2"/>
            <a:endParaRPr lang="en-US" altLang="en-US" dirty="0"/>
          </a:p>
          <a:p>
            <a:pPr marL="346075" indent="0">
              <a:buNone/>
            </a:pP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56356" y="4522650"/>
            <a:ext cx="8229600" cy="11430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External muscle layer—three layers (see next slide)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29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the stomach&#10;&#10;Description automatically generated">
            <a:extLst>
              <a:ext uri="{FF2B5EF4-FFF2-40B4-BE49-F238E27FC236}">
                <a16:creationId xmlns:a16="http://schemas.microsoft.com/office/drawing/2014/main" id="{7F06C1D0-C3AD-DA0A-4540-67B8CA4073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5093" y="1066800"/>
            <a:ext cx="5600700" cy="3860800"/>
          </a:xfrm>
          <a:prstGeom prst="rect">
            <a:avLst/>
          </a:prstGeom>
        </p:spPr>
      </p:pic>
      <p:pic>
        <p:nvPicPr>
          <p:cNvPr id="8" name="Picture 7" descr="A diagram of the intestine&#10;&#10;Description automatically generated">
            <a:extLst>
              <a:ext uri="{FF2B5EF4-FFF2-40B4-BE49-F238E27FC236}">
                <a16:creationId xmlns:a16="http://schemas.microsoft.com/office/drawing/2014/main" id="{7BA10926-C426-8227-6AF1-2BCC2DA137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599" y="914400"/>
            <a:ext cx="3053195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934601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Small Intestine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6356" y="1070578"/>
            <a:ext cx="8229600" cy="3274105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sz="2800" b="1" dirty="0"/>
              <a:t>Small Intestine</a:t>
            </a:r>
            <a:r>
              <a:rPr lang="en-US" altLang="en-US" sz="2800" dirty="0"/>
              <a:t>—extends from the stomach to the cecum; encircled by the large intestine</a:t>
            </a:r>
          </a:p>
          <a:p>
            <a:pPr marL="346075" indent="-457200">
              <a:lnSpc>
                <a:spcPts val="3300"/>
              </a:lnSpc>
              <a:spcBef>
                <a:spcPts val="520"/>
              </a:spcBef>
              <a:buNone/>
            </a:pPr>
            <a:r>
              <a:rPr lang="en-US" altLang="en-US" sz="2800" dirty="0"/>
              <a:t>Parts: Duodenum:</a:t>
            </a:r>
          </a:p>
          <a:p>
            <a:pPr marL="1081087" lvl="3" indent="0">
              <a:lnSpc>
                <a:spcPts val="2900"/>
              </a:lnSpc>
              <a:spcBef>
                <a:spcPts val="548"/>
              </a:spcBef>
              <a:buNone/>
            </a:pPr>
            <a:r>
              <a:rPr lang="en-US" altLang="en-US" sz="2800" dirty="0"/>
              <a:t>Jejunum:</a:t>
            </a:r>
          </a:p>
          <a:p>
            <a:pPr marL="1081087" lvl="3" indent="0">
              <a:lnSpc>
                <a:spcPts val="2900"/>
              </a:lnSpc>
              <a:spcBef>
                <a:spcPts val="548"/>
              </a:spcBef>
              <a:buNone/>
            </a:pPr>
            <a:r>
              <a:rPr lang="en-US" altLang="en-US" sz="2800" dirty="0"/>
              <a:t>Ileum:</a:t>
            </a:r>
          </a:p>
          <a:p>
            <a:pPr marL="346075" indent="-457200">
              <a:spcBef>
                <a:spcPts val="520"/>
              </a:spcBef>
              <a:buNone/>
            </a:pPr>
            <a:r>
              <a:rPr lang="en-US" altLang="en-US" sz="2800" dirty="0"/>
              <a:t>Mucosa—many cells have microvilli:</a:t>
            </a:r>
          </a:p>
          <a:p>
            <a:pPr marL="685800" lvl="1">
              <a:lnSpc>
                <a:spcPts val="3000"/>
              </a:lnSpc>
              <a:spcBef>
                <a:spcPts val="548"/>
              </a:spcBef>
            </a:pPr>
            <a:r>
              <a:rPr lang="en-US" altLang="en-US" dirty="0"/>
              <a:t>Peyer’s patches: (lymph nodules that destroy pathogens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88" y="4552721"/>
            <a:ext cx="8229600" cy="17827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spcBef>
                <a:spcPts val="520"/>
              </a:spcBef>
              <a:buNone/>
            </a:pPr>
            <a:r>
              <a:rPr lang="en-US" altLang="en-US" sz="2800" dirty="0"/>
              <a:t>External muscle layer—two layers:</a:t>
            </a:r>
          </a:p>
          <a:p>
            <a:pPr marL="346075" indent="-457200">
              <a:lnSpc>
                <a:spcPts val="3500"/>
              </a:lnSpc>
              <a:spcBef>
                <a:spcPts val="520"/>
              </a:spcBef>
              <a:buNone/>
            </a:pPr>
            <a:r>
              <a:rPr lang="en-US" altLang="en-US" sz="2800" dirty="0"/>
              <a:t>The completion of digestion requires secretions from the liver and pancreas as well as from the small intestine.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541390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diagram of a human body&#10;&#10;Description automatically generated">
            <a:extLst>
              <a:ext uri="{FF2B5EF4-FFF2-40B4-BE49-F238E27FC236}">
                <a16:creationId xmlns:a16="http://schemas.microsoft.com/office/drawing/2014/main" id="{4FC40503-D94F-F936-B8E1-854B0176490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500" y="457200"/>
            <a:ext cx="4191000" cy="5391150"/>
          </a:xfrm>
        </p:spPr>
      </p:pic>
    </p:spTree>
    <p:extLst>
      <p:ext uri="{BB962C8B-B14F-4D97-AF65-F5344CB8AC3E}">
        <p14:creationId xmlns:p14="http://schemas.microsoft.com/office/powerpoint/2010/main" val="441192795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Liver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75864"/>
            <a:ext cx="7673013" cy="4691536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Liver</a:t>
            </a:r>
            <a:r>
              <a:rPr lang="en-US" altLang="en-US" dirty="0"/>
              <a:t>—two large lobes in the upper right and center of the abdominal cavity </a:t>
            </a:r>
          </a:p>
          <a:p>
            <a:pPr marL="346075" indent="-457200">
              <a:buNone/>
            </a:pPr>
            <a:r>
              <a:rPr lang="en-US" altLang="en-US" dirty="0"/>
              <a:t>Liver lobules—the structural units:</a:t>
            </a:r>
          </a:p>
          <a:p>
            <a:pPr marL="685800" lvl="1"/>
            <a:r>
              <a:rPr lang="en-US" altLang="en-US" dirty="0"/>
              <a:t>Hepatocytes: liver cells</a:t>
            </a:r>
          </a:p>
          <a:p>
            <a:pPr marL="685800" lvl="1"/>
            <a:r>
              <a:rPr lang="en-US" altLang="en-US" dirty="0"/>
              <a:t>Sinusoids: capillaries of a lobule</a:t>
            </a:r>
          </a:p>
          <a:p>
            <a:pPr marL="685800" lvl="1"/>
            <a:r>
              <a:rPr lang="en-US" altLang="en-US" dirty="0"/>
              <a:t>Branches of hepatic artery (oxygenated) and portal vein (from digestive organs and spleen)</a:t>
            </a:r>
          </a:p>
          <a:p>
            <a:pPr marL="685800" lvl="1"/>
            <a:r>
              <a:rPr lang="en-US" altLang="en-US" dirty="0"/>
              <a:t>Central veins of the lobules </a:t>
            </a:r>
            <a:r>
              <a:rPr lang="en-US" altLang="en-US" dirty="0">
                <a:sym typeface="Wingdings" pitchFamily="2" charset="2"/>
              </a:rPr>
              <a:t> hepatic vein Vena Cava</a:t>
            </a:r>
          </a:p>
        </p:txBody>
      </p:sp>
    </p:spTree>
    <p:extLst>
      <p:ext uri="{BB962C8B-B14F-4D97-AF65-F5344CB8AC3E}">
        <p14:creationId xmlns:p14="http://schemas.microsoft.com/office/powerpoint/2010/main" val="36654776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Liver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666" y="1189037"/>
            <a:ext cx="8229600" cy="1477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Digestive function</a:t>
            </a:r>
            <a:r>
              <a:rPr lang="en-US" altLang="en-US" dirty="0"/>
              <a:t>—</a:t>
            </a:r>
            <a:r>
              <a:rPr lang="en-US" altLang="en-US" dirty="0">
                <a:sym typeface="Wingdings" pitchFamily="2" charset="2"/>
              </a:rPr>
              <a:t>production of bile to emulsify fats:</a:t>
            </a:r>
          </a:p>
          <a:p>
            <a:pPr marL="685800" lvl="1"/>
            <a:r>
              <a:rPr lang="en-US" altLang="en-US" dirty="0">
                <a:sym typeface="Wingdings" pitchFamily="2" charset="2"/>
              </a:rPr>
              <a:t>Bile canaliculi  hepatic duct duodenum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88" y="2933587"/>
            <a:ext cx="8229600" cy="59338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Secretin</a:t>
            </a:r>
            <a:r>
              <a:rPr lang="en-US" altLang="en-US" dirty="0"/>
              <a:t>—</a:t>
            </a:r>
            <a:r>
              <a:rPr lang="en-US" altLang="en-US" dirty="0">
                <a:sym typeface="Wingdings" pitchFamily="2" charset="2"/>
              </a:rPr>
              <a:t>a hormone of the duodenum: stimulates production of bile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4744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iagram of a diagram showing the internal organs of the human body&#10;&#10;Description automatically generated">
            <a:extLst>
              <a:ext uri="{FF2B5EF4-FFF2-40B4-BE49-F238E27FC236}">
                <a16:creationId xmlns:a16="http://schemas.microsoft.com/office/drawing/2014/main" id="{964F9D89-C4B0-F1C9-E333-3881DB3087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1529" y="0"/>
            <a:ext cx="48409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499353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Gallbladder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76453"/>
            <a:ext cx="8130213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Gallbladder</a:t>
            </a:r>
            <a:r>
              <a:rPr lang="en-US" altLang="en-US" dirty="0"/>
              <a:t>—on the undersurface of the right lobe of the liver</a:t>
            </a:r>
          </a:p>
          <a:p>
            <a:pPr marL="346075" indent="-457200">
              <a:buNone/>
            </a:pPr>
            <a:r>
              <a:rPr lang="en-US" altLang="en-US" dirty="0"/>
              <a:t>Functions: Stores bile</a:t>
            </a:r>
          </a:p>
          <a:p>
            <a:pPr marL="623887" lvl="1" indent="0">
              <a:buNone/>
            </a:pPr>
            <a:r>
              <a:rPr lang="en-US" altLang="en-US" dirty="0"/>
              <a:t>		</a:t>
            </a:r>
            <a:r>
              <a:rPr lang="en-US" altLang="en-US" sz="3200" dirty="0"/>
              <a:t>Concentrates bile</a:t>
            </a:r>
          </a:p>
          <a:p>
            <a:pPr marL="346075" indent="-457200">
              <a:buNone/>
            </a:pPr>
            <a:r>
              <a:rPr lang="en-US" altLang="en-US" dirty="0"/>
              <a:t>Cystic duct—connects liver to gallbladder</a:t>
            </a:r>
          </a:p>
          <a:p>
            <a:pPr marL="346075" indent="-457200">
              <a:buNone/>
            </a:pPr>
            <a:r>
              <a:rPr lang="en-US" altLang="en-US" dirty="0"/>
              <a:t>Cholecystokinin—a hormone of the duodenum: stimulates bile secretion </a:t>
            </a:r>
          </a:p>
        </p:txBody>
      </p:sp>
    </p:spTree>
    <p:extLst>
      <p:ext uri="{BB962C8B-B14F-4D97-AF65-F5344CB8AC3E}">
        <p14:creationId xmlns:p14="http://schemas.microsoft.com/office/powerpoint/2010/main" val="41650909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Pancreas – (digestive functions)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6356" y="1063889"/>
            <a:ext cx="8229600" cy="34591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sz="2800" b="1" dirty="0"/>
              <a:t>Pancreas</a:t>
            </a:r>
            <a:r>
              <a:rPr lang="en-US" altLang="en-US" sz="2800" dirty="0"/>
              <a:t>—extends from the curve of the duodenum to the spleen</a:t>
            </a:r>
          </a:p>
          <a:p>
            <a:pPr marL="346075" indent="-457200">
              <a:lnSpc>
                <a:spcPts val="3500"/>
              </a:lnSpc>
              <a:spcBef>
                <a:spcPts val="568"/>
              </a:spcBef>
              <a:buNone/>
            </a:pPr>
            <a:r>
              <a:rPr lang="en-US" altLang="en-US" sz="2800" dirty="0"/>
              <a:t>Acini (exocrine glands of pancreas)—secrete enzymes into small ducts </a:t>
            </a:r>
            <a:r>
              <a:rPr lang="en-US" altLang="en-US" sz="2800" dirty="0">
                <a:sym typeface="Wingdings" pitchFamily="2" charset="2"/>
              </a:rPr>
              <a:t> pancreatic duct</a:t>
            </a:r>
            <a:endParaRPr lang="en-US" altLang="en-US" sz="2800" dirty="0"/>
          </a:p>
          <a:p>
            <a:pPr marL="685800" lvl="1">
              <a:spcBef>
                <a:spcPts val="472"/>
              </a:spcBef>
            </a:pPr>
            <a:r>
              <a:rPr lang="en-US" altLang="en-US" sz="2400" dirty="0"/>
              <a:t>Pancreatic amylase: digests starch</a:t>
            </a:r>
          </a:p>
          <a:p>
            <a:pPr marL="685800" lvl="1">
              <a:spcBef>
                <a:spcPts val="472"/>
              </a:spcBef>
            </a:pPr>
            <a:r>
              <a:rPr lang="en-US" altLang="en-US" sz="2400" dirty="0"/>
              <a:t>Lipase: converts fat to fatty acid and glycerol</a:t>
            </a:r>
          </a:p>
          <a:p>
            <a:pPr marL="685800" lvl="1">
              <a:spcBef>
                <a:spcPts val="472"/>
              </a:spcBef>
            </a:pPr>
            <a:r>
              <a:rPr lang="en-US" altLang="en-US" sz="2400" dirty="0"/>
              <a:t>Trypsin: converts polypeptides to shorter chains of amino acids</a:t>
            </a:r>
            <a:endParaRPr lang="en-US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2000" y="4724400"/>
            <a:ext cx="8229600" cy="15541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spcBef>
                <a:spcPts val="568"/>
              </a:spcBef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5754069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43965-2FE5-CC70-66C0-79D267C8A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Pancreas – (digestive functions)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CC087-8C59-7CE2-2294-020E1B7BD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6075" indent="-457200">
              <a:lnSpc>
                <a:spcPts val="3500"/>
              </a:lnSpc>
              <a:spcBef>
                <a:spcPts val="568"/>
              </a:spcBef>
            </a:pPr>
            <a:r>
              <a:rPr lang="en-US" altLang="en-US" dirty="0"/>
              <a:t>Bicarbonate pancreatic juice: neutralizer (raises pH) of chyme coming from stomach</a:t>
            </a:r>
          </a:p>
          <a:p>
            <a:pPr marL="346075" indent="-457200">
              <a:lnSpc>
                <a:spcPts val="3500"/>
              </a:lnSpc>
              <a:spcBef>
                <a:spcPts val="568"/>
              </a:spcBef>
            </a:pPr>
            <a:r>
              <a:rPr lang="en-US" altLang="en-US" dirty="0"/>
              <a:t>Effect of secretin: hormone that stimulates bicarbonate pancreatic juice</a:t>
            </a:r>
          </a:p>
          <a:p>
            <a:pPr marL="346075" indent="-457200">
              <a:lnSpc>
                <a:spcPts val="3500"/>
              </a:lnSpc>
              <a:spcBef>
                <a:spcPts val="568"/>
              </a:spcBef>
            </a:pPr>
            <a:r>
              <a:rPr lang="en-US" altLang="en-US" dirty="0"/>
              <a:t>Effect of cholecystokinin: stimulates secretion of pancreatic enzymes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4437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a pancreas&#10;&#10;Description automatically generated">
            <a:extLst>
              <a:ext uri="{FF2B5EF4-FFF2-40B4-BE49-F238E27FC236}">
                <a16:creationId xmlns:a16="http://schemas.microsoft.com/office/drawing/2014/main" id="{9931CA89-E21F-4B4D-1F62-0FB85A0733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615968"/>
            <a:ext cx="5403850" cy="4749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91594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Completion of Digestion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55987"/>
            <a:ext cx="8229600" cy="4863814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Completion of Digestion</a:t>
            </a:r>
            <a:r>
              <a:rPr lang="en-US" altLang="en-US" dirty="0"/>
              <a:t>—in the small intestine </a:t>
            </a:r>
          </a:p>
          <a:p>
            <a:pPr marL="346075" indent="-457200"/>
            <a:r>
              <a:rPr lang="en-US" altLang="en-US" dirty="0"/>
              <a:t>Bile salts emulsify fats.</a:t>
            </a:r>
          </a:p>
          <a:p>
            <a:pPr marL="346075" indent="-457200"/>
            <a:r>
              <a:rPr lang="en-US" altLang="en-US" dirty="0"/>
              <a:t>Pancreatic enzymes break down all three food types.</a:t>
            </a:r>
          </a:p>
          <a:p>
            <a:pPr marL="346075" indent="-457200"/>
            <a:r>
              <a:rPr lang="en-US" altLang="en-US" dirty="0"/>
              <a:t>Intestinal glands: crypts of </a:t>
            </a:r>
            <a:r>
              <a:rPr lang="en-US" altLang="en-US" dirty="0" err="1"/>
              <a:t>Lieberkühn</a:t>
            </a:r>
            <a:r>
              <a:rPr lang="en-US" altLang="en-US" dirty="0"/>
              <a:t>:</a:t>
            </a:r>
          </a:p>
          <a:p>
            <a:pPr marL="685800" lvl="1"/>
            <a:r>
              <a:rPr lang="en-US" altLang="en-US" dirty="0"/>
              <a:t>Peptidases: short AA chains to AA</a:t>
            </a:r>
          </a:p>
          <a:p>
            <a:pPr marL="685800" lvl="1"/>
            <a:r>
              <a:rPr lang="en-US" altLang="en-US" dirty="0"/>
              <a:t>Sucrase, maltase, and lactase: digest sucrose, maltose and lactose to monosaccharides</a:t>
            </a:r>
          </a:p>
          <a:p>
            <a:pPr marL="685800" lvl="1"/>
            <a:r>
              <a:rPr lang="en-US" altLang="en-US" dirty="0"/>
              <a:t>Enteroendocrine cells: secrete the hormones of the small intestine</a:t>
            </a:r>
          </a:p>
        </p:txBody>
      </p:sp>
    </p:spTree>
    <p:extLst>
      <p:ext uri="{BB962C8B-B14F-4D97-AF65-F5344CB8AC3E}">
        <p14:creationId xmlns:p14="http://schemas.microsoft.com/office/powerpoint/2010/main" val="41029763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Absorption of End Products of Digestion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666" y="11890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Intestinal surface area is increased by:</a:t>
            </a:r>
          </a:p>
          <a:p>
            <a:pPr marL="685800" lvl="1"/>
            <a:r>
              <a:rPr lang="en-US" altLang="en-US" dirty="0"/>
              <a:t>Circular folds (plica circulares)</a:t>
            </a:r>
          </a:p>
          <a:p>
            <a:pPr marL="685800" lvl="1"/>
            <a:r>
              <a:rPr lang="en-US" altLang="en-US" dirty="0"/>
              <a:t>Villi: finger-like projections</a:t>
            </a:r>
          </a:p>
          <a:p>
            <a:pPr marL="685800" lvl="1"/>
            <a:r>
              <a:rPr lang="en-US" altLang="en-US" dirty="0"/>
              <a:t>Microvilli: microscopic folds of the cell membrane</a:t>
            </a:r>
          </a:p>
          <a:p>
            <a:pPr marL="395287" lvl="1" indent="0">
              <a:buNone/>
            </a:pPr>
            <a:r>
              <a:rPr lang="en-US" altLang="en-US" dirty="0">
                <a:solidFill>
                  <a:srgbClr val="FF0000"/>
                </a:solidFill>
              </a:rPr>
              <a:t>Total surface area – ½ a basketball court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33165" y="4038600"/>
            <a:ext cx="8229600" cy="1782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Within each villus:</a:t>
            </a:r>
          </a:p>
          <a:p>
            <a:pPr marL="685800" lvl="1"/>
            <a:r>
              <a:rPr lang="en-US" altLang="en-US" dirty="0"/>
              <a:t>A capillary network—water-soluble end products:</a:t>
            </a:r>
          </a:p>
          <a:p>
            <a:pPr marL="685800" lvl="1"/>
            <a:r>
              <a:rPr lang="en-US" altLang="en-US" dirty="0"/>
              <a:t>A lacteal—fat-soluble end products: into lymph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7259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a small intestine&#10;&#10;Description automatically generated">
            <a:extLst>
              <a:ext uri="{FF2B5EF4-FFF2-40B4-BE49-F238E27FC236}">
                <a16:creationId xmlns:a16="http://schemas.microsoft.com/office/drawing/2014/main" id="{0AD6C6A5-15D8-D6EE-E3E4-C8F5597E10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219200"/>
            <a:ext cx="2730500" cy="2781300"/>
          </a:xfrm>
          <a:prstGeom prst="rect">
            <a:avLst/>
          </a:prstGeom>
        </p:spPr>
      </p:pic>
      <p:pic>
        <p:nvPicPr>
          <p:cNvPr id="8" name="Picture 7" descr="A diagram of the human body&#10;&#10;Description automatically generated">
            <a:extLst>
              <a:ext uri="{FF2B5EF4-FFF2-40B4-BE49-F238E27FC236}">
                <a16:creationId xmlns:a16="http://schemas.microsoft.com/office/drawing/2014/main" id="{7D429003-4183-8110-C13F-80E5EE2D03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977900"/>
            <a:ext cx="4114800" cy="490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190888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Absorption (continued)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666" y="1189037"/>
            <a:ext cx="8229600" cy="1935163"/>
          </a:xfrm>
        </p:spPr>
        <p:txBody>
          <a:bodyPr/>
          <a:lstStyle/>
          <a:p>
            <a:pPr marL="346075" indent="-457200">
              <a:lnSpc>
                <a:spcPts val="3400"/>
              </a:lnSpc>
              <a:buNone/>
            </a:pPr>
            <a:r>
              <a:rPr lang="en-US" altLang="en-US" dirty="0"/>
              <a:t>Mechanisms of absorption: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Active transport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Passive transport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Osmosis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91951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  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75248" y="1295400"/>
            <a:ext cx="7911552" cy="914400"/>
          </a:xfrm>
        </p:spPr>
        <p:txBody>
          <a:bodyPr/>
          <a:lstStyle/>
          <a:p>
            <a:pPr indent="-457200"/>
            <a:r>
              <a:rPr lang="en-US" altLang="en-US" dirty="0"/>
              <a:t>To what organ does blood from the small intestine flow first?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8625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765309" y="1165302"/>
            <a:ext cx="7997691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Blood from the small intestine flows through the portal vein to the liver.</a:t>
            </a:r>
          </a:p>
        </p:txBody>
      </p:sp>
    </p:spTree>
    <p:extLst>
      <p:ext uri="{BB962C8B-B14F-4D97-AF65-F5344CB8AC3E}">
        <p14:creationId xmlns:p14="http://schemas.microsoft.com/office/powerpoint/2010/main" val="12299865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Large Intestine 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65302"/>
            <a:ext cx="7749213" cy="5083098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Large Intestine</a:t>
            </a:r>
            <a:r>
              <a:rPr lang="en-US" altLang="en-US" dirty="0"/>
              <a:t>—from the ileum to the anus; encircles the small intestine</a:t>
            </a:r>
          </a:p>
        </p:txBody>
      </p:sp>
    </p:spTree>
    <p:extLst>
      <p:ext uri="{BB962C8B-B14F-4D97-AF65-F5344CB8AC3E}">
        <p14:creationId xmlns:p14="http://schemas.microsoft.com/office/powerpoint/2010/main" val="25840966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the human colon&#10;&#10;Description automatically generated">
            <a:extLst>
              <a:ext uri="{FF2B5EF4-FFF2-40B4-BE49-F238E27FC236}">
                <a16:creationId xmlns:a16="http://schemas.microsoft.com/office/drawing/2014/main" id="{B1D91F75-B26C-218E-1D62-D24110E379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235701"/>
            <a:ext cx="4591050" cy="5199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353576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Large Intestine (continued_1)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666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Functions: </a:t>
            </a:r>
          </a:p>
          <a:p>
            <a:pPr marL="685800" lvl="1"/>
            <a:r>
              <a:rPr lang="en-US" altLang="en-US" dirty="0"/>
              <a:t>Absorption of water, minerals and vitamins (produced by microbiome)</a:t>
            </a:r>
          </a:p>
          <a:p>
            <a:pPr marL="685800" lvl="1"/>
            <a:r>
              <a:rPr lang="en-US" altLang="en-US" dirty="0"/>
              <a:t>Elimination of undigestible material: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914400" y="3429000"/>
            <a:ext cx="8229600" cy="1782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Normal flora (</a:t>
            </a:r>
            <a:r>
              <a:rPr lang="en-US" altLang="en-US" dirty="0" err="1"/>
              <a:t>microbiota</a:t>
            </a:r>
            <a:r>
              <a:rPr lang="en-US" altLang="en-US" dirty="0"/>
              <a:t>) of the colon—trillions of bacteria</a:t>
            </a:r>
          </a:p>
          <a:p>
            <a:pPr marL="685800" lvl="1"/>
            <a:r>
              <a:rPr lang="en-US" altLang="en-US" dirty="0"/>
              <a:t>Benefits: production of metabolites beneficial to humans (e.g. vitamin K, b-vitamins); immune function</a:t>
            </a:r>
          </a:p>
          <a:p>
            <a:pPr marL="685800" lvl="1"/>
            <a:r>
              <a:rPr lang="en-US" dirty="0"/>
              <a:t>Supported by prebiotic diet</a:t>
            </a:r>
          </a:p>
        </p:txBody>
      </p:sp>
    </p:spTree>
    <p:extLst>
      <p:ext uri="{BB962C8B-B14F-4D97-AF65-F5344CB8AC3E}">
        <p14:creationId xmlns:p14="http://schemas.microsoft.com/office/powerpoint/2010/main" val="37265540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Large Intestine (continued_2) 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67003"/>
            <a:ext cx="7576935" cy="5059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Elimination of feces: defecation reflex</a:t>
            </a:r>
          </a:p>
          <a:p>
            <a:pPr marL="346075" indent="-457200">
              <a:buNone/>
            </a:pPr>
            <a:r>
              <a:rPr lang="en-US" altLang="en-US" dirty="0"/>
              <a:t>Stimulus—stretching of the rectum, sensory impulses to spinal cord</a:t>
            </a:r>
          </a:p>
          <a:p>
            <a:pPr marL="346075" indent="-457200">
              <a:buNone/>
            </a:pPr>
            <a:r>
              <a:rPr lang="en-US" altLang="en-US" dirty="0"/>
              <a:t>Motor impulses from spinal cord to smooth muscle layer of rectum— </a:t>
            </a:r>
          </a:p>
          <a:p>
            <a:pPr marL="346075" indent="-457200">
              <a:buNone/>
            </a:pPr>
            <a:r>
              <a:rPr lang="en-US" altLang="en-US" dirty="0"/>
              <a:t>Internal anal sphincter—smooth muscle—</a:t>
            </a:r>
          </a:p>
          <a:p>
            <a:pPr marL="346075" indent="-457200">
              <a:buNone/>
            </a:pPr>
            <a:r>
              <a:rPr lang="en-US" altLang="en-US" dirty="0"/>
              <a:t>External anal sphincter—striated muscle—</a:t>
            </a:r>
          </a:p>
          <a:p>
            <a:pPr marL="346075" indent="-457200">
              <a:buNone/>
            </a:pPr>
            <a:r>
              <a:rPr lang="en-US" altLang="en-US" dirty="0"/>
              <a:t>Voluntary control</a:t>
            </a:r>
          </a:p>
        </p:txBody>
      </p:sp>
    </p:spTree>
    <p:extLst>
      <p:ext uri="{BB962C8B-B14F-4D97-AF65-F5344CB8AC3E}">
        <p14:creationId xmlns:p14="http://schemas.microsoft.com/office/powerpoint/2010/main" val="24830548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Liver 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67003"/>
            <a:ext cx="8054013" cy="5005197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Liver</a:t>
            </a:r>
            <a:r>
              <a:rPr lang="en-US" altLang="en-US" dirty="0"/>
              <a:t>—other functions</a:t>
            </a:r>
          </a:p>
          <a:p>
            <a:pPr marL="0" indent="-457200">
              <a:buFont typeface="+mj-lt"/>
              <a:buAutoNum type="arabicPeriod"/>
            </a:pPr>
            <a:r>
              <a:rPr lang="en-US" altLang="en-US" dirty="0"/>
              <a:t>Carbohydrate metabolism:</a:t>
            </a:r>
          </a:p>
          <a:p>
            <a:pPr marL="636587" lvl="2" indent="-457200">
              <a:buFont typeface="+mj-lt"/>
              <a:buAutoNum type="arabicPeriod"/>
            </a:pPr>
            <a:r>
              <a:rPr lang="en-US" altLang="en-US" dirty="0"/>
              <a:t>excess glucose converted to glycogen</a:t>
            </a:r>
          </a:p>
          <a:p>
            <a:pPr marL="636587" lvl="2" indent="-457200">
              <a:buFont typeface="+mj-lt"/>
              <a:buAutoNum type="arabicPeriod"/>
            </a:pPr>
            <a:r>
              <a:rPr lang="en-US" altLang="en-US" dirty="0"/>
              <a:t>Fructose and galactose – converted to glucose</a:t>
            </a:r>
          </a:p>
          <a:p>
            <a:pPr marL="0" indent="-457200">
              <a:buFont typeface="+mj-lt"/>
              <a:buAutoNum type="arabicPeriod"/>
            </a:pPr>
            <a:r>
              <a:rPr lang="en-US" altLang="en-US" dirty="0"/>
              <a:t>Amino acid metabolism:</a:t>
            </a:r>
          </a:p>
          <a:p>
            <a:pPr marL="636587" lvl="2" indent="-457200">
              <a:buFont typeface="+mj-lt"/>
              <a:buAutoNum type="arabicPeriod"/>
            </a:pPr>
            <a:r>
              <a:rPr lang="en-US" altLang="en-US" dirty="0"/>
              <a:t>Transamination – creating non-essential AA’s</a:t>
            </a:r>
          </a:p>
          <a:p>
            <a:pPr marL="636587" lvl="2" indent="-457200">
              <a:buFont typeface="+mj-lt"/>
              <a:buAutoNum type="arabicPeriod"/>
            </a:pPr>
            <a:r>
              <a:rPr lang="en-US" altLang="en-US" dirty="0"/>
              <a:t>Deamination – conversion of AA to carb or fat</a:t>
            </a:r>
            <a:endParaRPr lang="en-US" altLang="en-US" sz="3200" dirty="0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7290440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Liver (continued_1) 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964093" y="1447800"/>
            <a:ext cx="7825413" cy="3341649"/>
          </a:xfrm>
        </p:spPr>
        <p:txBody>
          <a:bodyPr/>
          <a:lstStyle/>
          <a:p>
            <a:pPr marL="457200" indent="-457200">
              <a:buFont typeface="+mj-lt"/>
              <a:buAutoNum type="arabicPeriod" startAt="3"/>
            </a:pPr>
            <a:r>
              <a:rPr lang="en-US" altLang="en-US" dirty="0">
                <a:sym typeface="Wingdings" pitchFamily="2" charset="2"/>
              </a:rPr>
              <a:t>Fat metabolism</a:t>
            </a:r>
          </a:p>
          <a:p>
            <a:pPr marL="1093787" lvl="2" indent="-457200">
              <a:buFont typeface="+mj-lt"/>
              <a:buAutoNum type="arabicPeriod"/>
            </a:pPr>
            <a:r>
              <a:rPr lang="en-US" altLang="en-US" dirty="0">
                <a:sym typeface="Wingdings" pitchFamily="2" charset="2"/>
              </a:rPr>
              <a:t>Synthesis of lipoproteins – used to transport fat in blood</a:t>
            </a:r>
          </a:p>
          <a:p>
            <a:pPr marL="1093787" lvl="2" indent="-457200">
              <a:buFont typeface="+mj-lt"/>
              <a:buAutoNum type="arabicPeriod"/>
            </a:pPr>
            <a:r>
              <a:rPr lang="en-US" altLang="en-US" dirty="0">
                <a:sym typeface="Wingdings" pitchFamily="2" charset="2"/>
              </a:rPr>
              <a:t>Creation and breakdown of cholesterol</a:t>
            </a:r>
          </a:p>
          <a:p>
            <a:pPr marL="1093787" lvl="2" indent="-457200">
              <a:buFont typeface="+mj-lt"/>
              <a:buAutoNum type="arabicPeriod"/>
            </a:pPr>
            <a:r>
              <a:rPr lang="en-US" altLang="en-US" dirty="0">
                <a:sym typeface="Wingdings" pitchFamily="2" charset="2"/>
              </a:rPr>
              <a:t>Beta oxidation – breaking fatty acids into acetyl groups</a:t>
            </a:r>
            <a:endParaRPr lang="en-US" altLang="en-US" dirty="0"/>
          </a:p>
          <a:p>
            <a:pPr marL="457200" indent="-457200">
              <a:buFont typeface="+mj-lt"/>
              <a:buAutoNum type="arabicPeriod" startAt="4"/>
            </a:pPr>
            <a:r>
              <a:rPr lang="en-US" altLang="en-US" dirty="0"/>
              <a:t>Synthesis of plasma proteins:</a:t>
            </a:r>
          </a:p>
          <a:p>
            <a:pPr marL="1348740" lvl="1" indent="-342900">
              <a:buFont typeface="+mj-lt"/>
              <a:buAutoNum type="arabicPeriod"/>
            </a:pPr>
            <a:r>
              <a:rPr lang="en-US" altLang="en-US" sz="1800" dirty="0"/>
              <a:t>Albumin</a:t>
            </a:r>
          </a:p>
          <a:p>
            <a:pPr marL="1348740" lvl="1" indent="-342900">
              <a:buFont typeface="+mj-lt"/>
              <a:buAutoNum type="arabicPeriod"/>
            </a:pPr>
            <a:r>
              <a:rPr lang="en-US" altLang="en-US" sz="1800" dirty="0"/>
              <a:t>Clotting factors</a:t>
            </a:r>
          </a:p>
          <a:p>
            <a:pPr marL="1348740" lvl="1" indent="-342900">
              <a:buFont typeface="+mj-lt"/>
              <a:buAutoNum type="arabicPeriod"/>
            </a:pPr>
            <a:r>
              <a:rPr lang="en-US" altLang="en-US" sz="1800" dirty="0"/>
              <a:t>Alpha and beta globulins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altLang="en-US" dirty="0"/>
              <a:t>Formation of bilirubin and its excretion – from breakdown of old red blood cells</a:t>
            </a:r>
          </a:p>
        </p:txBody>
      </p:sp>
    </p:spTree>
    <p:extLst>
      <p:ext uri="{BB962C8B-B14F-4D97-AF65-F5344CB8AC3E}">
        <p14:creationId xmlns:p14="http://schemas.microsoft.com/office/powerpoint/2010/main" val="10891576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Wrap-Up Question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8054013" cy="5059363"/>
          </a:xfrm>
        </p:spPr>
        <p:txBody>
          <a:bodyPr/>
          <a:lstStyle/>
          <a:p>
            <a:pPr marL="346075" indent="-457200">
              <a:lnSpc>
                <a:spcPts val="3600"/>
              </a:lnSpc>
              <a:buNone/>
            </a:pPr>
            <a:r>
              <a:rPr lang="en-US" altLang="en-US" b="1" dirty="0"/>
              <a:t>Name the part or aspect of the digestive system described.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Produces amylase and lipase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Chewing increases surface area of food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Increase surface area of intestinal cells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Enzyme that begins protein digestion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Stores and concentrates bile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Prevents backup from the duodenum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Brain of the gut</a:t>
            </a:r>
          </a:p>
          <a:p>
            <a:pPr marL="457200" indent="-457200">
              <a:lnSpc>
                <a:spcPts val="3200"/>
              </a:lnSpc>
              <a:buFont typeface="+mj-lt"/>
              <a:buAutoNum type="arabicPeriod"/>
            </a:pPr>
            <a:r>
              <a:rPr lang="en-US" altLang="en-US" dirty="0"/>
              <a:t>Extends from mouth to anus </a:t>
            </a:r>
          </a:p>
        </p:txBody>
      </p:sp>
    </p:spTree>
    <p:extLst>
      <p:ext uri="{BB962C8B-B14F-4D97-AF65-F5344CB8AC3E}">
        <p14:creationId xmlns:p14="http://schemas.microsoft.com/office/powerpoint/2010/main" val="128325147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Answers   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7739274" cy="4068763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altLang="en-US" dirty="0"/>
              <a:t>Produces amylase and lipase—pancreas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dirty="0"/>
              <a:t>Chewing increases surface area of food—mechanical digestion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dirty="0"/>
              <a:t>Increase surface area of intestinal cells—microvilli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dirty="0"/>
              <a:t>Enzyme that begins protein digestion—pepsin </a:t>
            </a:r>
          </a:p>
        </p:txBody>
      </p:sp>
    </p:spTree>
    <p:extLst>
      <p:ext uri="{BB962C8B-B14F-4D97-AF65-F5344CB8AC3E}">
        <p14:creationId xmlns:p14="http://schemas.microsoft.com/office/powerpoint/2010/main" val="20291583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Answers (continued)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01613" cy="4068763"/>
          </a:xfrm>
        </p:spPr>
        <p:txBody>
          <a:bodyPr/>
          <a:lstStyle/>
          <a:p>
            <a:pPr marL="457200" indent="-457200">
              <a:buFont typeface="+mj-lt"/>
              <a:buAutoNum type="arabicPeriod" startAt="5"/>
            </a:pPr>
            <a:r>
              <a:rPr lang="en-US" altLang="en-US" dirty="0"/>
              <a:t>Stores and concentrates bile—gallbladder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altLang="en-US" dirty="0"/>
              <a:t>Prevents backup from the duodenum—pyloric sphincter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altLang="en-US" dirty="0"/>
              <a:t>Brain of the gut—enteric nervous system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altLang="en-US" dirty="0"/>
              <a:t>Extends from mouth to anus—alimentary tube</a:t>
            </a:r>
          </a:p>
        </p:txBody>
      </p:sp>
    </p:spTree>
    <p:extLst>
      <p:ext uri="{BB962C8B-B14F-4D97-AF65-F5344CB8AC3E}">
        <p14:creationId xmlns:p14="http://schemas.microsoft.com/office/powerpoint/2010/main" val="3013955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CC939C3-7EE7-4FC7-818E-985D0213E860}">
  <ds:schemaRefs>
    <ds:schemaRef ds:uri="http://schemas.microsoft.com/office/2006/metadata/properties"/>
    <ds:schemaRef ds:uri="http://purl.org/dc/elements/1.1/"/>
    <ds:schemaRef ds:uri="71d46e88-8733-4645-9284-85cf006978cc"/>
    <ds:schemaRef ds:uri="http://purl.org/dc/terms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88135b7f-3fab-49b6-8009-71309f2107a8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Ch01_template</Template>
  <TotalTime>612</TotalTime>
  <Words>1163</Words>
  <Application>Microsoft Office PowerPoint</Application>
  <PresentationFormat>On-screen Show (4:3)</PresentationFormat>
  <Paragraphs>183</Paragraphs>
  <Slides>35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Wingdings</vt:lpstr>
      <vt:lpstr>Office Theme</vt:lpstr>
      <vt:lpstr>Chapter 16 The Digestive System</vt:lpstr>
      <vt:lpstr> </vt:lpstr>
      <vt:lpstr>PowerPoint Presentation</vt:lpstr>
      <vt:lpstr>   </vt:lpstr>
      <vt:lpstr>    </vt:lpstr>
      <vt:lpstr>PowerPoint Presentation</vt:lpstr>
      <vt:lpstr>PowerPoint Presentation</vt:lpstr>
      <vt:lpstr>  </vt:lpstr>
      <vt:lpstr>Stomach </vt:lpstr>
      <vt:lpstr>Stomach (continued)</vt:lpstr>
      <vt:lpstr>PowerPoint Presentation</vt:lpstr>
      <vt:lpstr>Small Intestine </vt:lpstr>
      <vt:lpstr>PowerPoint Presentation</vt:lpstr>
      <vt:lpstr>Liver</vt:lpstr>
      <vt:lpstr>Liver (continued)</vt:lpstr>
      <vt:lpstr>PowerPoint Presentation</vt:lpstr>
      <vt:lpstr>Gallbladder </vt:lpstr>
      <vt:lpstr>Pancreas – (digestive functions)</vt:lpstr>
      <vt:lpstr>Pancreas – (digestive functions)</vt:lpstr>
      <vt:lpstr>PowerPoint Presentation</vt:lpstr>
      <vt:lpstr>Completion of Digestion </vt:lpstr>
      <vt:lpstr>Absorption of End Products of Digestion</vt:lpstr>
      <vt:lpstr>PowerPoint Presentation</vt:lpstr>
      <vt:lpstr>Absorption (continued) </vt:lpstr>
      <vt:lpstr>Question  </vt:lpstr>
      <vt:lpstr>Answer </vt:lpstr>
      <vt:lpstr>Large Intestine </vt:lpstr>
      <vt:lpstr>PowerPoint Presentation</vt:lpstr>
      <vt:lpstr>Large Intestine (continued_1) </vt:lpstr>
      <vt:lpstr>Large Intestine (continued_2) </vt:lpstr>
      <vt:lpstr>Liver </vt:lpstr>
      <vt:lpstr>Liver (continued_1) </vt:lpstr>
      <vt:lpstr>Wrap-Up Question</vt:lpstr>
      <vt:lpstr>Answers   </vt:lpstr>
      <vt:lpstr>Answers (continued)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16 The Digestive System</dc:title>
  <dc:creator>Rajarajan</dc:creator>
  <cp:lastModifiedBy>Geraint Forster</cp:lastModifiedBy>
  <cp:revision>206</cp:revision>
  <dcterms:created xsi:type="dcterms:W3CDTF">2018-06-20T07:51:02Z</dcterms:created>
  <dcterms:modified xsi:type="dcterms:W3CDTF">2025-11-06T19:24:25Z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