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notesMasterIdLst>
    <p:notesMasterId r:id="rId14"/>
  </p:notesMasterIdLst>
  <p:sldIdLst>
    <p:sldId id="256" r:id="rId2"/>
    <p:sldId id="272" r:id="rId3"/>
    <p:sldId id="258" r:id="rId4"/>
    <p:sldId id="270" r:id="rId5"/>
    <p:sldId id="273" r:id="rId6"/>
    <p:sldId id="274" r:id="rId7"/>
    <p:sldId id="275" r:id="rId8"/>
    <p:sldId id="276" r:id="rId9"/>
    <p:sldId id="277" r:id="rId10"/>
    <p:sldId id="278" r:id="rId11"/>
    <p:sldId id="271" r:id="rId12"/>
    <p:sldId id="27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279" autoAdjust="0"/>
    <p:restoredTop sz="95865" autoAdjust="0"/>
  </p:normalViewPr>
  <p:slideViewPr>
    <p:cSldViewPr snapToGrid="0">
      <p:cViewPr varScale="1">
        <p:scale>
          <a:sx n="113" d="100"/>
          <a:sy n="113" d="100"/>
        </p:scale>
        <p:origin x="256" y="176"/>
      </p:cViewPr>
      <p:guideLst>
        <p:guide orient="horz" pos="2160"/>
        <p:guide pos="3840"/>
      </p:guideLst>
    </p:cSldViewPr>
  </p:slideViewPr>
  <p:outlineViewPr>
    <p:cViewPr>
      <p:scale>
        <a:sx n="33" d="100"/>
        <a:sy n="33" d="100"/>
      </p:scale>
      <p:origin x="0" y="0"/>
    </p:cViewPr>
  </p:outlin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7DF4A0-6F74-40FF-9378-4AD98FE90332}"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FA9832F6-1678-4655-A946-26404C6F0DA4}">
      <dgm:prSet phldrT="[Text]" custT="1"/>
      <dgm:spPr/>
      <dgm:t>
        <a:bodyPr/>
        <a:lstStyle/>
        <a:p>
          <a:r>
            <a:rPr lang="en-US" sz="1600" b="1" dirty="0">
              <a:solidFill>
                <a:schemeClr val="tx1"/>
              </a:solidFill>
              <a:latin typeface="Times New Roman" panose="02020603050405020304" pitchFamily="18" charset="0"/>
              <a:cs typeface="Times New Roman" panose="02020603050405020304" pitchFamily="18" charset="0"/>
            </a:rPr>
            <a:t>Plan and make list</a:t>
          </a:r>
        </a:p>
      </dgm:t>
    </dgm:pt>
    <dgm:pt modelId="{B5903B6D-4501-46C3-B898-98F24D8D2E40}" type="parTrans" cxnId="{5B6F4043-47E1-43CC-8634-FDE7D4C06DEC}">
      <dgm:prSet/>
      <dgm:spPr/>
      <dgm:t>
        <a:bodyPr/>
        <a:lstStyle/>
        <a:p>
          <a:endParaRPr lang="en-US"/>
        </a:p>
      </dgm:t>
    </dgm:pt>
    <dgm:pt modelId="{8E89296E-83A5-4B96-A9E0-343077F41919}" type="sibTrans" cxnId="{5B6F4043-47E1-43CC-8634-FDE7D4C06DEC}">
      <dgm:prSet/>
      <dgm:spPr/>
      <dgm:t>
        <a:bodyPr/>
        <a:lstStyle/>
        <a:p>
          <a:endParaRPr lang="en-US"/>
        </a:p>
      </dgm:t>
    </dgm:pt>
    <dgm:pt modelId="{B4D26CBD-9ED8-452E-887E-226209035BC9}">
      <dgm:prSet phldrT="[Text]" custT="1"/>
      <dgm:spPr/>
      <dgm:t>
        <a:bodyPr/>
        <a:lstStyle/>
        <a:p>
          <a:r>
            <a:rPr lang="en-US" sz="1600" b="1" dirty="0">
              <a:solidFill>
                <a:schemeClr val="tx1"/>
              </a:solidFill>
              <a:latin typeface="Times New Roman" panose="02020603050405020304" pitchFamily="18" charset="0"/>
              <a:cs typeface="Times New Roman" panose="02020603050405020304" pitchFamily="18" charset="0"/>
            </a:rPr>
            <a:t>Follow Schedule to work</a:t>
          </a:r>
        </a:p>
      </dgm:t>
    </dgm:pt>
    <dgm:pt modelId="{854B11F2-4013-4A66-8A10-96B4C8A791A3}" type="parTrans" cxnId="{77960EBE-A7AE-4080-8B94-87F5BA384E07}">
      <dgm:prSet/>
      <dgm:spPr/>
      <dgm:t>
        <a:bodyPr/>
        <a:lstStyle/>
        <a:p>
          <a:endParaRPr lang="en-US"/>
        </a:p>
      </dgm:t>
    </dgm:pt>
    <dgm:pt modelId="{D11AB5C4-865D-4939-8405-B20472B8EB55}" type="sibTrans" cxnId="{77960EBE-A7AE-4080-8B94-87F5BA384E07}">
      <dgm:prSet/>
      <dgm:spPr/>
      <dgm:t>
        <a:bodyPr/>
        <a:lstStyle/>
        <a:p>
          <a:endParaRPr lang="en-US"/>
        </a:p>
      </dgm:t>
    </dgm:pt>
    <dgm:pt modelId="{4C69F52B-A764-4BDA-88F0-21933913E3EA}">
      <dgm:prSet phldrT="[Text]" custT="1"/>
      <dgm:spPr/>
      <dgm:t>
        <a:bodyPr/>
        <a:lstStyle/>
        <a:p>
          <a:r>
            <a:rPr lang="en-US" sz="1600" b="1" dirty="0">
              <a:solidFill>
                <a:schemeClr val="tx1"/>
              </a:solidFill>
              <a:latin typeface="Times New Roman" panose="02020603050405020304" pitchFamily="18" charset="0"/>
              <a:cs typeface="Times New Roman" panose="02020603050405020304" pitchFamily="18" charset="0"/>
            </a:rPr>
            <a:t>Organize according to priority</a:t>
          </a:r>
        </a:p>
      </dgm:t>
    </dgm:pt>
    <dgm:pt modelId="{4988F0DB-067A-4B14-A3BD-BD54EA35162C}" type="parTrans" cxnId="{AA204574-0CFB-45AA-AC73-8887EA4A0F18}">
      <dgm:prSet/>
      <dgm:spPr/>
      <dgm:t>
        <a:bodyPr/>
        <a:lstStyle/>
        <a:p>
          <a:endParaRPr lang="en-US"/>
        </a:p>
      </dgm:t>
    </dgm:pt>
    <dgm:pt modelId="{B49C9A08-36A1-4A65-B508-E61E42CC26C7}" type="sibTrans" cxnId="{AA204574-0CFB-45AA-AC73-8887EA4A0F18}">
      <dgm:prSet/>
      <dgm:spPr/>
      <dgm:t>
        <a:bodyPr/>
        <a:lstStyle/>
        <a:p>
          <a:endParaRPr lang="en-US"/>
        </a:p>
      </dgm:t>
    </dgm:pt>
    <dgm:pt modelId="{52619F16-8415-4EDA-BCC3-E0CF5EF38FC6}">
      <dgm:prSet phldrT="[Text]" custT="1"/>
      <dgm:spPr/>
      <dgm:t>
        <a:bodyPr/>
        <a:lstStyle/>
        <a:p>
          <a:r>
            <a:rPr lang="en-US" sz="1600" b="1" dirty="0">
              <a:solidFill>
                <a:schemeClr val="tx1"/>
              </a:solidFill>
              <a:latin typeface="Times New Roman" panose="02020603050405020304" pitchFamily="18" charset="0"/>
              <a:cs typeface="Times New Roman" panose="02020603050405020304" pitchFamily="18" charset="0"/>
            </a:rPr>
            <a:t>Way to Manage Time</a:t>
          </a:r>
        </a:p>
      </dgm:t>
    </dgm:pt>
    <dgm:pt modelId="{3DC56F8B-0E57-47CE-96FF-765AC147D6DE}" type="parTrans" cxnId="{E900E74C-4EB0-4B90-8CD1-75FBB2E43930}">
      <dgm:prSet/>
      <dgm:spPr/>
      <dgm:t>
        <a:bodyPr/>
        <a:lstStyle/>
        <a:p>
          <a:endParaRPr lang="en-US"/>
        </a:p>
      </dgm:t>
    </dgm:pt>
    <dgm:pt modelId="{9DB16FA3-AFA3-44CD-8754-A578C5BBFA2A}" type="sibTrans" cxnId="{E900E74C-4EB0-4B90-8CD1-75FBB2E43930}">
      <dgm:prSet/>
      <dgm:spPr/>
      <dgm:t>
        <a:bodyPr/>
        <a:lstStyle/>
        <a:p>
          <a:endParaRPr lang="en-US"/>
        </a:p>
      </dgm:t>
    </dgm:pt>
    <dgm:pt modelId="{987D03BD-2E05-4B47-A22F-FA0E214C6721}" type="pres">
      <dgm:prSet presAssocID="{A87DF4A0-6F74-40FF-9378-4AD98FE90332}" presName="diagram" presStyleCnt="0">
        <dgm:presLayoutVars>
          <dgm:dir/>
          <dgm:resizeHandles val="exact"/>
        </dgm:presLayoutVars>
      </dgm:prSet>
      <dgm:spPr/>
    </dgm:pt>
    <dgm:pt modelId="{FEDAD564-BBF4-4C59-A39F-674877EA44EA}" type="pres">
      <dgm:prSet presAssocID="{FA9832F6-1678-4655-A946-26404C6F0DA4}" presName="node" presStyleLbl="node1" presStyleIdx="0" presStyleCnt="4">
        <dgm:presLayoutVars>
          <dgm:bulletEnabled val="1"/>
        </dgm:presLayoutVars>
      </dgm:prSet>
      <dgm:spPr/>
    </dgm:pt>
    <dgm:pt modelId="{85084DE3-6506-449F-BF17-F2F831FF8B86}" type="pres">
      <dgm:prSet presAssocID="{8E89296E-83A5-4B96-A9E0-343077F41919}" presName="sibTrans" presStyleCnt="0"/>
      <dgm:spPr/>
    </dgm:pt>
    <dgm:pt modelId="{ACB09922-B749-440D-8CF5-7AB0A8423A49}" type="pres">
      <dgm:prSet presAssocID="{B4D26CBD-9ED8-452E-887E-226209035BC9}" presName="node" presStyleLbl="node1" presStyleIdx="1" presStyleCnt="4">
        <dgm:presLayoutVars>
          <dgm:bulletEnabled val="1"/>
        </dgm:presLayoutVars>
      </dgm:prSet>
      <dgm:spPr/>
    </dgm:pt>
    <dgm:pt modelId="{3208B0A4-608A-4289-9A13-D788556CA638}" type="pres">
      <dgm:prSet presAssocID="{D11AB5C4-865D-4939-8405-B20472B8EB55}" presName="sibTrans" presStyleCnt="0"/>
      <dgm:spPr/>
    </dgm:pt>
    <dgm:pt modelId="{65619DC9-7A0A-4BCD-B44E-03CE62520A1B}" type="pres">
      <dgm:prSet presAssocID="{4C69F52B-A764-4BDA-88F0-21933913E3EA}" presName="node" presStyleLbl="node1" presStyleIdx="2" presStyleCnt="4">
        <dgm:presLayoutVars>
          <dgm:bulletEnabled val="1"/>
        </dgm:presLayoutVars>
      </dgm:prSet>
      <dgm:spPr/>
    </dgm:pt>
    <dgm:pt modelId="{E0A8838A-4F12-4895-B10A-DDF062755575}" type="pres">
      <dgm:prSet presAssocID="{B49C9A08-36A1-4A65-B508-E61E42CC26C7}" presName="sibTrans" presStyleCnt="0"/>
      <dgm:spPr/>
    </dgm:pt>
    <dgm:pt modelId="{A3D759A6-FE4B-4E7F-806F-1962741E7A28}" type="pres">
      <dgm:prSet presAssocID="{52619F16-8415-4EDA-BCC3-E0CF5EF38FC6}" presName="node" presStyleLbl="node1" presStyleIdx="3" presStyleCnt="4">
        <dgm:presLayoutVars>
          <dgm:bulletEnabled val="1"/>
        </dgm:presLayoutVars>
      </dgm:prSet>
      <dgm:spPr/>
    </dgm:pt>
  </dgm:ptLst>
  <dgm:cxnLst>
    <dgm:cxn modelId="{5B6F4043-47E1-43CC-8634-FDE7D4C06DEC}" srcId="{A87DF4A0-6F74-40FF-9378-4AD98FE90332}" destId="{FA9832F6-1678-4655-A946-26404C6F0DA4}" srcOrd="0" destOrd="0" parTransId="{B5903B6D-4501-46C3-B898-98F24D8D2E40}" sibTransId="{8E89296E-83A5-4B96-A9E0-343077F41919}"/>
    <dgm:cxn modelId="{E900E74C-4EB0-4B90-8CD1-75FBB2E43930}" srcId="{A87DF4A0-6F74-40FF-9378-4AD98FE90332}" destId="{52619F16-8415-4EDA-BCC3-E0CF5EF38FC6}" srcOrd="3" destOrd="0" parTransId="{3DC56F8B-0E57-47CE-96FF-765AC147D6DE}" sibTransId="{9DB16FA3-AFA3-44CD-8754-A578C5BBFA2A}"/>
    <dgm:cxn modelId="{15AB2254-BCFE-4A8B-87F2-BBE99D7AEBCE}" type="presOf" srcId="{A87DF4A0-6F74-40FF-9378-4AD98FE90332}" destId="{987D03BD-2E05-4B47-A22F-FA0E214C6721}" srcOrd="0" destOrd="0" presId="urn:microsoft.com/office/officeart/2005/8/layout/default"/>
    <dgm:cxn modelId="{A0180764-D38F-4AA6-88C4-4B12FD8A689F}" type="presOf" srcId="{4C69F52B-A764-4BDA-88F0-21933913E3EA}" destId="{65619DC9-7A0A-4BCD-B44E-03CE62520A1B}" srcOrd="0" destOrd="0" presId="urn:microsoft.com/office/officeart/2005/8/layout/default"/>
    <dgm:cxn modelId="{055AFA66-FF95-4D8F-B37B-390483E31689}" type="presOf" srcId="{B4D26CBD-9ED8-452E-887E-226209035BC9}" destId="{ACB09922-B749-440D-8CF5-7AB0A8423A49}" srcOrd="0" destOrd="0" presId="urn:microsoft.com/office/officeart/2005/8/layout/default"/>
    <dgm:cxn modelId="{AA204574-0CFB-45AA-AC73-8887EA4A0F18}" srcId="{A87DF4A0-6F74-40FF-9378-4AD98FE90332}" destId="{4C69F52B-A764-4BDA-88F0-21933913E3EA}" srcOrd="2" destOrd="0" parTransId="{4988F0DB-067A-4B14-A3BD-BD54EA35162C}" sibTransId="{B49C9A08-36A1-4A65-B508-E61E42CC26C7}"/>
    <dgm:cxn modelId="{A4BE817A-C869-4A34-A145-D1C0E1C63942}" type="presOf" srcId="{FA9832F6-1678-4655-A946-26404C6F0DA4}" destId="{FEDAD564-BBF4-4C59-A39F-674877EA44EA}" srcOrd="0" destOrd="0" presId="urn:microsoft.com/office/officeart/2005/8/layout/default"/>
    <dgm:cxn modelId="{77960EBE-A7AE-4080-8B94-87F5BA384E07}" srcId="{A87DF4A0-6F74-40FF-9378-4AD98FE90332}" destId="{B4D26CBD-9ED8-452E-887E-226209035BC9}" srcOrd="1" destOrd="0" parTransId="{854B11F2-4013-4A66-8A10-96B4C8A791A3}" sibTransId="{D11AB5C4-865D-4939-8405-B20472B8EB55}"/>
    <dgm:cxn modelId="{2BB7E0CC-8D2D-4B89-8201-5AC0B63A3C7B}" type="presOf" srcId="{52619F16-8415-4EDA-BCC3-E0CF5EF38FC6}" destId="{A3D759A6-FE4B-4E7F-806F-1962741E7A28}" srcOrd="0" destOrd="0" presId="urn:microsoft.com/office/officeart/2005/8/layout/default"/>
    <dgm:cxn modelId="{ABB0FEE7-8790-4DB9-9281-D4A5C4601FE7}" type="presParOf" srcId="{987D03BD-2E05-4B47-A22F-FA0E214C6721}" destId="{FEDAD564-BBF4-4C59-A39F-674877EA44EA}" srcOrd="0" destOrd="0" presId="urn:microsoft.com/office/officeart/2005/8/layout/default"/>
    <dgm:cxn modelId="{80BADBD7-795B-491C-A9CC-B2EAFAD536FA}" type="presParOf" srcId="{987D03BD-2E05-4B47-A22F-FA0E214C6721}" destId="{85084DE3-6506-449F-BF17-F2F831FF8B86}" srcOrd="1" destOrd="0" presId="urn:microsoft.com/office/officeart/2005/8/layout/default"/>
    <dgm:cxn modelId="{2868CC73-7202-4D9B-8B82-BC03EA000A6B}" type="presParOf" srcId="{987D03BD-2E05-4B47-A22F-FA0E214C6721}" destId="{ACB09922-B749-440D-8CF5-7AB0A8423A49}" srcOrd="2" destOrd="0" presId="urn:microsoft.com/office/officeart/2005/8/layout/default"/>
    <dgm:cxn modelId="{5B42F1D7-F63D-46FB-8014-F74A8C02A776}" type="presParOf" srcId="{987D03BD-2E05-4B47-A22F-FA0E214C6721}" destId="{3208B0A4-608A-4289-9A13-D788556CA638}" srcOrd="3" destOrd="0" presId="urn:microsoft.com/office/officeart/2005/8/layout/default"/>
    <dgm:cxn modelId="{523516D0-2466-4B9A-B532-8A420AB886DA}" type="presParOf" srcId="{987D03BD-2E05-4B47-A22F-FA0E214C6721}" destId="{65619DC9-7A0A-4BCD-B44E-03CE62520A1B}" srcOrd="4" destOrd="0" presId="urn:microsoft.com/office/officeart/2005/8/layout/default"/>
    <dgm:cxn modelId="{9907A672-6D34-4FAF-A3DF-BF2686ADA3AE}" type="presParOf" srcId="{987D03BD-2E05-4B47-A22F-FA0E214C6721}" destId="{E0A8838A-4F12-4895-B10A-DDF062755575}" srcOrd="5" destOrd="0" presId="urn:microsoft.com/office/officeart/2005/8/layout/default"/>
    <dgm:cxn modelId="{2652CC99-B77F-4CAE-BCCF-08C18B345D7E}" type="presParOf" srcId="{987D03BD-2E05-4B47-A22F-FA0E214C6721}" destId="{A3D759A6-FE4B-4E7F-806F-1962741E7A2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AD564-BBF4-4C59-A39F-674877EA44EA}">
      <dsp:nvSpPr>
        <dsp:cNvPr id="0" name=""/>
        <dsp:cNvSpPr/>
      </dsp:nvSpPr>
      <dsp:spPr>
        <a:xfrm>
          <a:off x="449330" y="684"/>
          <a:ext cx="1441536" cy="86492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Times New Roman" panose="02020603050405020304" pitchFamily="18" charset="0"/>
              <a:cs typeface="Times New Roman" panose="02020603050405020304" pitchFamily="18" charset="0"/>
            </a:rPr>
            <a:t>Plan and make list</a:t>
          </a:r>
        </a:p>
      </dsp:txBody>
      <dsp:txXfrm>
        <a:off x="449330" y="684"/>
        <a:ext cx="1441536" cy="864922"/>
      </dsp:txXfrm>
    </dsp:sp>
    <dsp:sp modelId="{ACB09922-B749-440D-8CF5-7AB0A8423A49}">
      <dsp:nvSpPr>
        <dsp:cNvPr id="0" name=""/>
        <dsp:cNvSpPr/>
      </dsp:nvSpPr>
      <dsp:spPr>
        <a:xfrm>
          <a:off x="2035020" y="684"/>
          <a:ext cx="1441536" cy="864922"/>
        </a:xfrm>
        <a:prstGeom prst="rect">
          <a:avLst/>
        </a:prstGeom>
        <a:solidFill>
          <a:schemeClr val="accent3">
            <a:hueOff val="-1190271"/>
            <a:satOff val="4097"/>
            <a:lumOff val="-33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Times New Roman" panose="02020603050405020304" pitchFamily="18" charset="0"/>
              <a:cs typeface="Times New Roman" panose="02020603050405020304" pitchFamily="18" charset="0"/>
            </a:rPr>
            <a:t>Follow Schedule to work</a:t>
          </a:r>
        </a:p>
      </dsp:txBody>
      <dsp:txXfrm>
        <a:off x="2035020" y="684"/>
        <a:ext cx="1441536" cy="864922"/>
      </dsp:txXfrm>
    </dsp:sp>
    <dsp:sp modelId="{65619DC9-7A0A-4BCD-B44E-03CE62520A1B}">
      <dsp:nvSpPr>
        <dsp:cNvPr id="0" name=""/>
        <dsp:cNvSpPr/>
      </dsp:nvSpPr>
      <dsp:spPr>
        <a:xfrm>
          <a:off x="449330" y="1009760"/>
          <a:ext cx="1441536" cy="864922"/>
        </a:xfrm>
        <a:prstGeom prst="rect">
          <a:avLst/>
        </a:prstGeom>
        <a:solidFill>
          <a:schemeClr val="accent3">
            <a:hueOff val="-2380543"/>
            <a:satOff val="8194"/>
            <a:lumOff val="-66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Times New Roman" panose="02020603050405020304" pitchFamily="18" charset="0"/>
              <a:cs typeface="Times New Roman" panose="02020603050405020304" pitchFamily="18" charset="0"/>
            </a:rPr>
            <a:t>Organize according to priority</a:t>
          </a:r>
        </a:p>
      </dsp:txBody>
      <dsp:txXfrm>
        <a:off x="449330" y="1009760"/>
        <a:ext cx="1441536" cy="864922"/>
      </dsp:txXfrm>
    </dsp:sp>
    <dsp:sp modelId="{A3D759A6-FE4B-4E7F-806F-1962741E7A28}">
      <dsp:nvSpPr>
        <dsp:cNvPr id="0" name=""/>
        <dsp:cNvSpPr/>
      </dsp:nvSpPr>
      <dsp:spPr>
        <a:xfrm>
          <a:off x="2035020" y="1009760"/>
          <a:ext cx="1441536" cy="864922"/>
        </a:xfrm>
        <a:prstGeom prst="rect">
          <a:avLst/>
        </a:prstGeom>
        <a:solidFill>
          <a:schemeClr val="accent3">
            <a:hueOff val="-3570814"/>
            <a:satOff val="12291"/>
            <a:lumOff val="-1000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Times New Roman" panose="02020603050405020304" pitchFamily="18" charset="0"/>
              <a:cs typeface="Times New Roman" panose="02020603050405020304" pitchFamily="18" charset="0"/>
            </a:rPr>
            <a:t>Way to Manage Time</a:t>
          </a:r>
        </a:p>
      </dsp:txBody>
      <dsp:txXfrm>
        <a:off x="2035020" y="1009760"/>
        <a:ext cx="1441536" cy="86492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BE96D0-F735-4FAB-A5E8-1C2AFD4F7C85}" type="datetimeFigureOut">
              <a:rPr lang="en-GB" smtClean="0"/>
              <a:t>05/04/2022</a:t>
            </a:fld>
            <a:endParaRPr lang="en-GB"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DAF1D4-8299-4CAD-B3E2-936DA6734D50}" type="slidenum">
              <a:rPr lang="en-GB" smtClean="0"/>
              <a:t>‹#›</a:t>
            </a:fld>
            <a:endParaRPr lang="en-GB" dirty="0"/>
          </a:p>
        </p:txBody>
      </p:sp>
    </p:spTree>
    <p:extLst>
      <p:ext uri="{BB962C8B-B14F-4D97-AF65-F5344CB8AC3E}">
        <p14:creationId xmlns:p14="http://schemas.microsoft.com/office/powerpoint/2010/main" val="1639644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ADAF1D4-8299-4CAD-B3E2-936DA6734D50}" type="slidenum">
              <a:rPr lang="en-GB" smtClean="0"/>
              <a:t>1</a:t>
            </a:fld>
            <a:endParaRPr lang="en-GB" dirty="0"/>
          </a:p>
        </p:txBody>
      </p:sp>
    </p:spTree>
    <p:extLst>
      <p:ext uri="{BB962C8B-B14F-4D97-AF65-F5344CB8AC3E}">
        <p14:creationId xmlns:p14="http://schemas.microsoft.com/office/powerpoint/2010/main" val="3422038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D" dirty="0"/>
          </a:p>
        </p:txBody>
      </p:sp>
      <p:sp>
        <p:nvSpPr>
          <p:cNvPr id="4" name="Slide Number Placeholder 3"/>
          <p:cNvSpPr>
            <a:spLocks noGrp="1"/>
          </p:cNvSpPr>
          <p:nvPr>
            <p:ph type="sldNum" sz="quarter" idx="5"/>
          </p:nvPr>
        </p:nvSpPr>
        <p:spPr/>
        <p:txBody>
          <a:bodyPr/>
          <a:lstStyle/>
          <a:p>
            <a:fld id="{3ADAF1D4-8299-4CAD-B3E2-936DA6734D50}" type="slidenum">
              <a:rPr lang="en-GB" smtClean="0"/>
              <a:t>2</a:t>
            </a:fld>
            <a:endParaRPr lang="en-GB" dirty="0"/>
          </a:p>
        </p:txBody>
      </p:sp>
    </p:spTree>
    <p:extLst>
      <p:ext uri="{BB962C8B-B14F-4D97-AF65-F5344CB8AC3E}">
        <p14:creationId xmlns:p14="http://schemas.microsoft.com/office/powerpoint/2010/main" val="19420421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lgn="just">
              <a:lnSpc>
                <a:spcPct val="150000"/>
              </a:lnSpc>
              <a:buNone/>
            </a:pPr>
            <a:r>
              <a:rPr lang="en-US" sz="1200" dirty="0">
                <a:latin typeface="Times New Roman" pitchFamily="18" charset="0"/>
                <a:cs typeface="Times New Roman" pitchFamily="18" charset="0"/>
              </a:rPr>
              <a:t>Employability skills is such skills which help a student to be employable for any organization. To be good employee, employable skills are very important without this this skills it’s impossible to get a good job (Jackson et al, 2014). I want to be a Digital Marketing Analyst in future; therefore, I have identified my personal strengths, weaknesses, opportunities and threats. According to SWOT, I can easily develop the skills I need for my future career role. </a:t>
            </a:r>
            <a:endParaRPr lang="en-GB" dirty="0"/>
          </a:p>
        </p:txBody>
      </p:sp>
      <p:sp>
        <p:nvSpPr>
          <p:cNvPr id="4" name="Slide Number Placeholder 3"/>
          <p:cNvSpPr>
            <a:spLocks noGrp="1"/>
          </p:cNvSpPr>
          <p:nvPr>
            <p:ph type="sldNum" sz="quarter" idx="10"/>
          </p:nvPr>
        </p:nvSpPr>
        <p:spPr/>
        <p:txBody>
          <a:bodyPr/>
          <a:lstStyle/>
          <a:p>
            <a:fld id="{3ADAF1D4-8299-4CAD-B3E2-936DA6734D50}" type="slidenum">
              <a:rPr lang="en-GB" smtClean="0"/>
              <a:t>3</a:t>
            </a:fld>
            <a:endParaRPr lang="en-GB" dirty="0"/>
          </a:p>
        </p:txBody>
      </p:sp>
    </p:spTree>
    <p:extLst>
      <p:ext uri="{BB962C8B-B14F-4D97-AF65-F5344CB8AC3E}">
        <p14:creationId xmlns:p14="http://schemas.microsoft.com/office/powerpoint/2010/main" val="2629115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lgn="just">
              <a:lnSpc>
                <a:spcPct val="150000"/>
              </a:lnSpc>
            </a:pPr>
            <a:r>
              <a:rPr lang="en-GB" dirty="0">
                <a:latin typeface="Times New Roman" pitchFamily="18" charset="0"/>
                <a:cs typeface="Times New Roman" pitchFamily="18" charset="0"/>
              </a:rPr>
              <a:t>Personal SWOT analysis</a:t>
            </a:r>
          </a:p>
          <a:p>
            <a:pPr marL="0" indent="0" algn="just">
              <a:lnSpc>
                <a:spcPct val="150000"/>
              </a:lnSpc>
              <a:buNone/>
            </a:pPr>
            <a:r>
              <a:rPr lang="en-US" sz="1200" dirty="0">
                <a:latin typeface="Times New Roman" pitchFamily="18" charset="0"/>
                <a:cs typeface="Times New Roman" pitchFamily="18" charset="0"/>
              </a:rPr>
              <a:t>A personal SWOT analysis is an individual assessment that may be used by anyone to find and determine their own self-improvement, educational options, job paths, and career growth chances (Tomkins et al, 2016). Personal SWOT analysis conduct with a person’s four side, these are:</a:t>
            </a:r>
          </a:p>
          <a:p>
            <a:pPr algn="just">
              <a:lnSpc>
                <a:spcPct val="150000"/>
              </a:lnSpc>
            </a:pPr>
            <a:r>
              <a:rPr lang="en-US" sz="1200" dirty="0">
                <a:latin typeface="Times New Roman" pitchFamily="18" charset="0"/>
                <a:cs typeface="Times New Roman" pitchFamily="18" charset="0"/>
              </a:rPr>
              <a:t>Strengths </a:t>
            </a:r>
          </a:p>
          <a:p>
            <a:pPr algn="just">
              <a:lnSpc>
                <a:spcPct val="150000"/>
              </a:lnSpc>
            </a:pPr>
            <a:r>
              <a:rPr lang="en-US" sz="1200" dirty="0">
                <a:latin typeface="Times New Roman" pitchFamily="18" charset="0"/>
                <a:cs typeface="Times New Roman" pitchFamily="18" charset="0"/>
              </a:rPr>
              <a:t>Weaknesses</a:t>
            </a:r>
          </a:p>
          <a:p>
            <a:pPr algn="just">
              <a:lnSpc>
                <a:spcPct val="150000"/>
              </a:lnSpc>
            </a:pPr>
            <a:r>
              <a:rPr lang="en-US" sz="1200" dirty="0">
                <a:latin typeface="Times New Roman" pitchFamily="18" charset="0"/>
                <a:cs typeface="Times New Roman" pitchFamily="18" charset="0"/>
              </a:rPr>
              <a:t>Opportunities</a:t>
            </a:r>
          </a:p>
          <a:p>
            <a:pPr algn="just">
              <a:lnSpc>
                <a:spcPct val="150000"/>
              </a:lnSpc>
            </a:pPr>
            <a:r>
              <a:rPr lang="en-US" sz="1200" dirty="0">
                <a:latin typeface="Times New Roman" pitchFamily="18" charset="0"/>
                <a:cs typeface="Times New Roman" pitchFamily="18" charset="0"/>
              </a:rPr>
              <a:t>Threats</a:t>
            </a:r>
          </a:p>
          <a:p>
            <a:pPr marL="0" indent="0" algn="just">
              <a:lnSpc>
                <a:spcPct val="150000"/>
              </a:lnSpc>
              <a:buNone/>
            </a:pPr>
            <a:endParaRPr lang="en-US" sz="1200" dirty="0">
              <a:latin typeface="Times New Roman" pitchFamily="18" charset="0"/>
              <a:cs typeface="Times New Roman" pitchFamily="18" charset="0"/>
            </a:endParaRPr>
          </a:p>
          <a:p>
            <a:pPr marL="0" indent="0" algn="just">
              <a:lnSpc>
                <a:spcPct val="150000"/>
              </a:lnSpc>
            </a:pPr>
            <a:endParaRPr lang="en-US" sz="12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3ADAF1D4-8299-4CAD-B3E2-936DA6734D50}" type="slidenum">
              <a:rPr lang="en-GB" smtClean="0"/>
              <a:t>4</a:t>
            </a:fld>
            <a:endParaRPr lang="en-GB" dirty="0"/>
          </a:p>
        </p:txBody>
      </p:sp>
    </p:spTree>
    <p:extLst>
      <p:ext uri="{BB962C8B-B14F-4D97-AF65-F5344CB8AC3E}">
        <p14:creationId xmlns:p14="http://schemas.microsoft.com/office/powerpoint/2010/main" val="4118227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 have excellent understanding of technology and digital communication system which can be effective to be a digital marketing analyst. Further, my strong presentation skills and public speaking skills can be used as strengths in the preferred role as a Digital Marketing Analyst need this skills to present his/her thought boldly. I have attended many seminars on digital marketing, and done a course as well; therefore, my knowledge is helpful here to pursue my career. I am career oriented, and set goals to attain success, therefore, my strengths can be helpful in this regard.</a:t>
            </a:r>
          </a:p>
          <a:p>
            <a:pPr algn="just"/>
            <a:r>
              <a:rPr lang="en-US" dirty="0"/>
              <a:t>On the contrary, I have some weaknesses such as less understanding on the market because the market is expanding day by day for which. Regular update and experience both are needed. Moreover, I have no experience of internship as well which can be a barrier in pursuing my career as a digital marketing analyst. Some other weaknesses are; lack of my ability of effective planning and organizing skills. </a:t>
            </a:r>
          </a:p>
        </p:txBody>
      </p:sp>
      <p:sp>
        <p:nvSpPr>
          <p:cNvPr id="4" name="Slide Number Placeholder 3"/>
          <p:cNvSpPr>
            <a:spLocks noGrp="1"/>
          </p:cNvSpPr>
          <p:nvPr>
            <p:ph type="sldNum" sz="quarter" idx="10"/>
          </p:nvPr>
        </p:nvSpPr>
        <p:spPr/>
        <p:txBody>
          <a:bodyPr/>
          <a:lstStyle/>
          <a:p>
            <a:fld id="{3ADAF1D4-8299-4CAD-B3E2-936DA6734D50}" type="slidenum">
              <a:rPr lang="en-GB" smtClean="0"/>
              <a:t>5</a:t>
            </a:fld>
            <a:endParaRPr lang="en-GB" dirty="0"/>
          </a:p>
        </p:txBody>
      </p:sp>
    </p:spTree>
    <p:extLst>
      <p:ext uri="{BB962C8B-B14F-4D97-AF65-F5344CB8AC3E}">
        <p14:creationId xmlns:p14="http://schemas.microsoft.com/office/powerpoint/2010/main" val="743827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 have identified several opportunities ahead such as starting start up or digital marketing agency which is related to my career choice. Further, I can gain experience by doing internship in an organization where I can learn how to work with other people within an office environment. The pandemic has shaken the economy though it has widened the market for digital marketing as customers are now prefer doing shopping online. </a:t>
            </a:r>
          </a:p>
          <a:p>
            <a:pPr algn="just"/>
            <a:r>
              <a:rPr lang="en-US" dirty="0"/>
              <a:t>I have identified some threats as well which can work as barriers to my way of future career. The competition in the job market is increasing, and experience in the job market is valued greatly. I can face trouble if I do not gain experience in Digital Marketing field. In order to do this job, I must attain my degree first, and get relevant digital marketing degree as well, therefore, the academic pressure might be a threat to my career path. </a:t>
            </a:r>
          </a:p>
        </p:txBody>
      </p:sp>
      <p:sp>
        <p:nvSpPr>
          <p:cNvPr id="4" name="Slide Number Placeholder 3"/>
          <p:cNvSpPr>
            <a:spLocks noGrp="1"/>
          </p:cNvSpPr>
          <p:nvPr>
            <p:ph type="sldNum" sz="quarter" idx="10"/>
          </p:nvPr>
        </p:nvSpPr>
        <p:spPr/>
        <p:txBody>
          <a:bodyPr/>
          <a:lstStyle/>
          <a:p>
            <a:fld id="{3ADAF1D4-8299-4CAD-B3E2-936DA6734D50}" type="slidenum">
              <a:rPr lang="en-GB" smtClean="0"/>
              <a:t>6</a:t>
            </a:fld>
            <a:endParaRPr lang="en-GB" dirty="0"/>
          </a:p>
        </p:txBody>
      </p:sp>
    </p:spTree>
    <p:extLst>
      <p:ext uri="{BB962C8B-B14F-4D97-AF65-F5344CB8AC3E}">
        <p14:creationId xmlns:p14="http://schemas.microsoft.com/office/powerpoint/2010/main" val="933043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 have developed my PDP for my future career as Digital Marketing Analyst. According to my SWOT, I need to develop some skills to be an efficient digital marketing analyst in future. First skill I need is time management skill which is fundamental for any kind of job. Through daily routine maintenance, I can manage time effectively as all my daily activities will be done according to the set time frame. I will develop this skills within 3-months duration. The next skills I want to develop is planning skills which can be developed by noting down all the activities I need to to the next day so that I do not feel that all of my tasks are scattered. According to priority, I will list my tasks. </a:t>
            </a:r>
          </a:p>
        </p:txBody>
      </p:sp>
      <p:sp>
        <p:nvSpPr>
          <p:cNvPr id="4" name="Slide Number Placeholder 3"/>
          <p:cNvSpPr>
            <a:spLocks noGrp="1"/>
          </p:cNvSpPr>
          <p:nvPr>
            <p:ph type="sldNum" sz="quarter" idx="10"/>
          </p:nvPr>
        </p:nvSpPr>
        <p:spPr/>
        <p:txBody>
          <a:bodyPr/>
          <a:lstStyle/>
          <a:p>
            <a:fld id="{3ADAF1D4-8299-4CAD-B3E2-936DA6734D50}" type="slidenum">
              <a:rPr lang="en-GB" smtClean="0"/>
              <a:t>7</a:t>
            </a:fld>
            <a:endParaRPr lang="en-GB" dirty="0"/>
          </a:p>
        </p:txBody>
      </p:sp>
    </p:spTree>
    <p:extLst>
      <p:ext uri="{BB962C8B-B14F-4D97-AF65-F5344CB8AC3E}">
        <p14:creationId xmlns:p14="http://schemas.microsoft.com/office/powerpoint/2010/main" val="3046027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 need to develop analytical skills because it helps in developing strong observation power, helps in gaining new understanding which a Digital Marketing Analyst needs to shine in this career and understand the market. I will develop this skills in 4 months by keeping daily journals, involving myself in brain games which will help me in understanding a problem and solving it quickly. Further, I need to develop self-management skills through which I can understand any situation better and provide a solution to that situation; and it helps in increasing productivity. I will develop my organizational system so that my activities are well organized and I can manage myself in better way. </a:t>
            </a:r>
          </a:p>
        </p:txBody>
      </p:sp>
      <p:sp>
        <p:nvSpPr>
          <p:cNvPr id="4" name="Slide Number Placeholder 3"/>
          <p:cNvSpPr>
            <a:spLocks noGrp="1"/>
          </p:cNvSpPr>
          <p:nvPr>
            <p:ph type="sldNum" sz="quarter" idx="10"/>
          </p:nvPr>
        </p:nvSpPr>
        <p:spPr/>
        <p:txBody>
          <a:bodyPr/>
          <a:lstStyle/>
          <a:p>
            <a:fld id="{3ADAF1D4-8299-4CAD-B3E2-936DA6734D50}" type="slidenum">
              <a:rPr lang="en-GB" smtClean="0"/>
              <a:t>8</a:t>
            </a:fld>
            <a:endParaRPr lang="en-GB" dirty="0"/>
          </a:p>
        </p:txBody>
      </p:sp>
    </p:spTree>
    <p:extLst>
      <p:ext uri="{BB962C8B-B14F-4D97-AF65-F5344CB8AC3E}">
        <p14:creationId xmlns:p14="http://schemas.microsoft.com/office/powerpoint/2010/main" val="1619407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Utilization Of Time Management</a:t>
            </a:r>
          </a:p>
          <a:p>
            <a:pPr marL="0" indent="0" algn="just">
              <a:buNone/>
            </a:pPr>
            <a:r>
              <a:rPr lang="en-US" sz="1200" dirty="0"/>
              <a:t>A person's ability to manage their time is essential because it allows them to create clear goals with a priority and a time limit for accomplishing them. Some Time Management tools are given below:</a:t>
            </a:r>
          </a:p>
          <a:p>
            <a:pPr marL="171450" indent="-171450" algn="just">
              <a:buFont typeface="Arial" panose="020B0604020202020204" pitchFamily="34" charset="0"/>
              <a:buChar char="•"/>
            </a:pPr>
            <a:r>
              <a:rPr lang="en-US" sz="1200" dirty="0"/>
              <a:t>Active Collab</a:t>
            </a:r>
          </a:p>
          <a:p>
            <a:pPr marL="171450" indent="-171450" algn="just">
              <a:buFont typeface="Arial" panose="020B0604020202020204" pitchFamily="34" charset="0"/>
              <a:buChar char="•"/>
            </a:pPr>
            <a:r>
              <a:rPr lang="en-US" sz="1200" dirty="0"/>
              <a:t>Proof Hub</a:t>
            </a:r>
          </a:p>
          <a:p>
            <a:pPr marL="171450" indent="-171450" algn="just">
              <a:buFont typeface="Arial" panose="020B0604020202020204" pitchFamily="34" charset="0"/>
              <a:buChar char="•"/>
            </a:pPr>
            <a:r>
              <a:rPr lang="en-US" sz="1200" dirty="0"/>
              <a:t>Scoro</a:t>
            </a:r>
          </a:p>
          <a:p>
            <a:pPr marL="171450" indent="-171450" algn="just">
              <a:buFont typeface="Arial" panose="020B0604020202020204" pitchFamily="34" charset="0"/>
              <a:buChar char="•"/>
            </a:pPr>
            <a:r>
              <a:rPr lang="en-US" sz="1200" dirty="0"/>
              <a:t>Clarizen</a:t>
            </a:r>
          </a:p>
          <a:p>
            <a:pPr marL="171450" indent="-171450" algn="just">
              <a:buFont typeface="Arial" panose="020B0604020202020204" pitchFamily="34" charset="0"/>
              <a:buChar char="•"/>
            </a:pPr>
            <a:r>
              <a:rPr lang="en-US" sz="1200" dirty="0"/>
              <a:t>Harvest</a:t>
            </a:r>
          </a:p>
          <a:p>
            <a:pPr marL="171450" indent="-171450" algn="just">
              <a:buFont typeface="Arial" panose="020B0604020202020204" pitchFamily="34" charset="0"/>
              <a:buChar char="•"/>
            </a:pPr>
            <a:r>
              <a:rPr lang="en-US" sz="1200" dirty="0"/>
              <a:t>Toggle</a:t>
            </a:r>
          </a:p>
          <a:p>
            <a:pPr algn="just"/>
            <a:endParaRPr lang="en-US" sz="1200" dirty="0"/>
          </a:p>
          <a:p>
            <a:endParaRPr lang="en-US" dirty="0"/>
          </a:p>
        </p:txBody>
      </p:sp>
      <p:sp>
        <p:nvSpPr>
          <p:cNvPr id="4" name="Slide Number Placeholder 3"/>
          <p:cNvSpPr>
            <a:spLocks noGrp="1"/>
          </p:cNvSpPr>
          <p:nvPr>
            <p:ph type="sldNum" sz="quarter" idx="10"/>
          </p:nvPr>
        </p:nvSpPr>
        <p:spPr/>
        <p:txBody>
          <a:bodyPr/>
          <a:lstStyle/>
          <a:p>
            <a:fld id="{3ADAF1D4-8299-4CAD-B3E2-936DA6734D50}" type="slidenum">
              <a:rPr lang="en-GB" smtClean="0"/>
              <a:t>9</a:t>
            </a:fld>
            <a:endParaRPr lang="en-GB" dirty="0"/>
          </a:p>
        </p:txBody>
      </p:sp>
    </p:spTree>
    <p:extLst>
      <p:ext uri="{BB962C8B-B14F-4D97-AF65-F5344CB8AC3E}">
        <p14:creationId xmlns:p14="http://schemas.microsoft.com/office/powerpoint/2010/main" val="27675395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itchFamily="18" charset="0"/>
                <a:cs typeface="Times New Roman" pitchFamily="18" charset="0"/>
              </a:rPr>
              <a:t>Application of Time Management Tools</a:t>
            </a:r>
          </a:p>
          <a:p>
            <a:pPr algn="just"/>
            <a:r>
              <a:rPr lang="en-US" b="1" dirty="0">
                <a:latin typeface="Times New Roman" pitchFamily="18" charset="0"/>
                <a:cs typeface="Times New Roman" pitchFamily="18" charset="0"/>
              </a:rPr>
              <a:t>Plan and make List: </a:t>
            </a:r>
            <a:r>
              <a:rPr lang="en-US" dirty="0">
                <a:latin typeface="Times New Roman" pitchFamily="18" charset="0"/>
                <a:cs typeface="Times New Roman" pitchFamily="18" charset="0"/>
              </a:rPr>
              <a:t>Making a to-do list is the initial use of the time planner because it contains all of your plans in an orderly fashion.</a:t>
            </a:r>
          </a:p>
          <a:p>
            <a:pPr algn="just"/>
            <a:r>
              <a:rPr lang="en-US" b="1" dirty="0">
                <a:latin typeface="Times New Roman" pitchFamily="18" charset="0"/>
                <a:cs typeface="Times New Roman" pitchFamily="18" charset="0"/>
              </a:rPr>
              <a:t>Follow Schedule to work: </a:t>
            </a:r>
            <a:r>
              <a:rPr lang="en-US" dirty="0">
                <a:latin typeface="Times New Roman" pitchFamily="18" charset="0"/>
                <a:cs typeface="Times New Roman" pitchFamily="18" charset="0"/>
              </a:rPr>
              <a:t>Picking up a task from the master list has saved 25 percent of a day's time, thus this is the next item on the daily work plan to be completed.</a:t>
            </a:r>
          </a:p>
          <a:p>
            <a:pPr algn="just"/>
            <a:r>
              <a:rPr lang="en-US" b="1" dirty="0">
                <a:latin typeface="Times New Roman" pitchFamily="18" charset="0"/>
                <a:cs typeface="Times New Roman" pitchFamily="18" charset="0"/>
              </a:rPr>
              <a:t>Organized according to priority: </a:t>
            </a:r>
            <a:r>
              <a:rPr lang="en-US" dirty="0">
                <a:latin typeface="Times New Roman" pitchFamily="18" charset="0"/>
                <a:cs typeface="Times New Roman" pitchFamily="18" charset="0"/>
              </a:rPr>
              <a:t>The job will be prioritized based on importance, which will lead to a higher quality of performance within the given time frame.</a:t>
            </a:r>
          </a:p>
          <a:p>
            <a:pPr algn="just"/>
            <a:r>
              <a:rPr lang="en-US" b="1" dirty="0">
                <a:latin typeface="Times New Roman" pitchFamily="18" charset="0"/>
                <a:cs typeface="Times New Roman" pitchFamily="18" charset="0"/>
              </a:rPr>
              <a:t>Way to Manage Time: </a:t>
            </a:r>
            <a:r>
              <a:rPr lang="en-US" dirty="0">
                <a:latin typeface="Times New Roman" pitchFamily="18" charset="0"/>
                <a:cs typeface="Times New Roman" pitchFamily="18" charset="0"/>
              </a:rPr>
              <a:t>Computer-based planners and digital personal assistants can help to keep track of deadlines and required time for a certain work. In this scenario, the 80/20 Rule and Eat the Frog time management methods can be used.</a:t>
            </a:r>
          </a:p>
          <a:p>
            <a:endParaRPr lang="en-US" dirty="0"/>
          </a:p>
        </p:txBody>
      </p:sp>
      <p:sp>
        <p:nvSpPr>
          <p:cNvPr id="4" name="Slide Number Placeholder 3"/>
          <p:cNvSpPr>
            <a:spLocks noGrp="1"/>
          </p:cNvSpPr>
          <p:nvPr>
            <p:ph type="sldNum" sz="quarter" idx="10"/>
          </p:nvPr>
        </p:nvSpPr>
        <p:spPr/>
        <p:txBody>
          <a:bodyPr/>
          <a:lstStyle/>
          <a:p>
            <a:fld id="{3ADAF1D4-8299-4CAD-B3E2-936DA6734D50}" type="slidenum">
              <a:rPr lang="en-GB" smtClean="0"/>
              <a:t>10</a:t>
            </a:fld>
            <a:endParaRPr lang="en-GB" dirty="0"/>
          </a:p>
        </p:txBody>
      </p:sp>
    </p:spTree>
    <p:extLst>
      <p:ext uri="{BB962C8B-B14F-4D97-AF65-F5344CB8AC3E}">
        <p14:creationId xmlns:p14="http://schemas.microsoft.com/office/powerpoint/2010/main" val="825335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itchFamily="18" charset="0"/>
                <a:cs typeface="Times New Roman" pitchFamily="18" charset="0"/>
              </a:rPr>
              <a:t>The study of SWOT helps an individual find the areas that need to be given greater attention and stress in their personal or academic activity. In addition, a student's personal development plan serves as a framework for completing future goals and objectives with a prioritized list of accomplishments. These tools and strategies will be used as part of a learning module in this presentation.</a:t>
            </a:r>
          </a:p>
          <a:p>
            <a:endParaRPr lang="en-GB" dirty="0"/>
          </a:p>
        </p:txBody>
      </p:sp>
      <p:sp>
        <p:nvSpPr>
          <p:cNvPr id="4" name="Slide Number Placeholder 3"/>
          <p:cNvSpPr>
            <a:spLocks noGrp="1"/>
          </p:cNvSpPr>
          <p:nvPr>
            <p:ph type="sldNum" sz="quarter" idx="10"/>
          </p:nvPr>
        </p:nvSpPr>
        <p:spPr/>
        <p:txBody>
          <a:bodyPr/>
          <a:lstStyle/>
          <a:p>
            <a:fld id="{3ADAF1D4-8299-4CAD-B3E2-936DA6734D50}" type="slidenum">
              <a:rPr lang="en-GB" smtClean="0"/>
              <a:t>11</a:t>
            </a:fld>
            <a:endParaRPr lang="en-GB" dirty="0"/>
          </a:p>
        </p:txBody>
      </p:sp>
    </p:spTree>
    <p:extLst>
      <p:ext uri="{BB962C8B-B14F-4D97-AF65-F5344CB8AC3E}">
        <p14:creationId xmlns:p14="http://schemas.microsoft.com/office/powerpoint/2010/main" val="3595611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82220" y="5353963"/>
            <a:ext cx="11631168"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914400" y="1600200"/>
            <a:ext cx="103632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828800" y="3556001"/>
            <a:ext cx="85344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4/5/22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DD82B9-B8EE-4375-B6FF-88FA6ABB15D9}" type="datetime1">
              <a:rPr lang="en-US" smtClean="0"/>
              <a:t>4/5/22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228600"/>
            <a:ext cx="11594592"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8063251" y="4203592"/>
            <a:ext cx="383523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3492427" y="4075290"/>
            <a:ext cx="7392687"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3771637" y="4087562"/>
            <a:ext cx="729064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7479318" y="4074174"/>
            <a:ext cx="4410667"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82220" y="4058555"/>
            <a:ext cx="11631168"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20043" y="2463560"/>
            <a:ext cx="103632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823153" y="1437449"/>
            <a:ext cx="8556979"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97495-0637-405E-AE64-5CC7506D51F5}" type="datetime1">
              <a:rPr lang="en-US" smtClean="0"/>
              <a:t>4/5/22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BFFD690-9426-415D-8B65-26881E07B2D4}" type="datetime1">
              <a:rPr lang="en-US" smtClean="0"/>
              <a:t>4/5/22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9" name="Content Placeholder 8"/>
          <p:cNvSpPr>
            <a:spLocks noGrp="1"/>
          </p:cNvSpPr>
          <p:nvPr>
            <p:ph sz="quarter" idx="13"/>
          </p:nvPr>
        </p:nvSpPr>
        <p:spPr>
          <a:xfrm>
            <a:off x="902207"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02208" y="2678114"/>
            <a:ext cx="5096256"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03110" y="3429001"/>
            <a:ext cx="5093407"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7600" y="2678113"/>
            <a:ext cx="5096256"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7" y="3429001"/>
            <a:ext cx="5096256"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4/5/22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4/5/22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82220" y="714191"/>
            <a:ext cx="11631168"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4EDE50D6-574B-40AF-946F-D52A04ADE379}" type="datetime1">
              <a:rPr lang="en-US" smtClean="0"/>
              <a:t>4/5/22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D82884F1-FFEA-405F-9602-3DCA865EDA4E}" type="datetime1">
              <a:rPr lang="en-US" smtClean="0"/>
              <a:t>4/5/22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
        <p:nvSpPr>
          <p:cNvPr id="4" name="Text Placeholder 3"/>
          <p:cNvSpPr>
            <a:spLocks noGrp="1"/>
          </p:cNvSpPr>
          <p:nvPr>
            <p:ph type="body" sz="half" idx="2"/>
          </p:nvPr>
        </p:nvSpPr>
        <p:spPr>
          <a:xfrm>
            <a:off x="1219200" y="3581401"/>
            <a:ext cx="44704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82220" y="714191"/>
            <a:ext cx="11631168"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1219200" y="2286000"/>
            <a:ext cx="44704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02616" y="1828800"/>
            <a:ext cx="5205435"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82220" y="5353963"/>
            <a:ext cx="11631168"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498874" y="338667"/>
            <a:ext cx="5083527"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6491112" y="2785533"/>
            <a:ext cx="5091289"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4/5/22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3" name="Picture Placeholder 2"/>
          <p:cNvSpPr>
            <a:spLocks noGrp="1"/>
          </p:cNvSpPr>
          <p:nvPr>
            <p:ph type="pic" idx="1"/>
          </p:nvPr>
        </p:nvSpPr>
        <p:spPr>
          <a:xfrm>
            <a:off x="1117600" y="1371600"/>
            <a:ext cx="475488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4/5/22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ED291B17-9318-49DB-B28B-6E5994AE9581}" type="datetime1">
              <a:rPr lang="en-US" smtClean="0"/>
              <a:t>4/5/22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grpSp>
        <p:nvGrpSpPr>
          <p:cNvPr id="15" name="Group 14"/>
          <p:cNvGrpSpPr>
            <a:grpSpLocks noChangeAspect="1"/>
          </p:cNvGrpSpPr>
          <p:nvPr/>
        </p:nvGrpSpPr>
        <p:grpSpPr bwMode="hidden">
          <a:xfrm>
            <a:off x="282220" y="714191"/>
            <a:ext cx="11631168"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8839200" y="1447801"/>
            <a:ext cx="27432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09600" y="1447800"/>
            <a:ext cx="80264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304800" y="228600"/>
            <a:ext cx="11594592"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82220" y="1679429"/>
            <a:ext cx="11631168"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609600" y="338328"/>
            <a:ext cx="109728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6884896" y="6250165"/>
            <a:ext cx="5048920" cy="365125"/>
          </a:xfrm>
          <a:prstGeom prst="rect">
            <a:avLst/>
          </a:prstGeom>
        </p:spPr>
        <p:txBody>
          <a:bodyPr vert="horz" lIns="91440" tIns="45720" rIns="91440" bIns="45720" rtlCol="0" anchor="ctr"/>
          <a:lstStyle>
            <a:lvl1pPr algn="r">
              <a:defRPr sz="1000">
                <a:solidFill>
                  <a:schemeClr val="tx2"/>
                </a:solidFill>
              </a:defRPr>
            </a:lvl1pPr>
          </a:lstStyle>
          <a:p>
            <a:fld id="{ED291B17-9318-49DB-B28B-6E5994AE9581}" type="datetime1">
              <a:rPr lang="en-US" smtClean="0"/>
              <a:t>4/5/22</a:t>
            </a:fld>
            <a:endParaRPr lang="en-US" dirty="0"/>
          </a:p>
        </p:txBody>
      </p:sp>
      <p:sp>
        <p:nvSpPr>
          <p:cNvPr id="5" name="Footer Placeholder 4"/>
          <p:cNvSpPr>
            <a:spLocks noGrp="1"/>
          </p:cNvSpPr>
          <p:nvPr>
            <p:ph type="ftr" sz="quarter" idx="3"/>
          </p:nvPr>
        </p:nvSpPr>
        <p:spPr>
          <a:xfrm>
            <a:off x="258185" y="6250165"/>
            <a:ext cx="5048921" cy="365125"/>
          </a:xfrm>
          <a:prstGeom prst="rect">
            <a:avLst/>
          </a:prstGeom>
        </p:spPr>
        <p:txBody>
          <a:bodyPr vert="horz" lIns="91440" tIns="45720" rIns="91440" bIns="45720" rtlCol="0" anchor="ctr"/>
          <a:lstStyle>
            <a:lvl1pPr algn="l">
              <a:defRPr sz="1000">
                <a:solidFill>
                  <a:schemeClr val="tx2"/>
                </a:solidFill>
              </a:defRPr>
            </a:lvl1pPr>
          </a:lstStyle>
          <a:p>
            <a:endParaRPr lang="en-US" dirty="0"/>
          </a:p>
        </p:txBody>
      </p:sp>
      <p:sp>
        <p:nvSpPr>
          <p:cNvPr id="6" name="Slide Number Placeholder 5"/>
          <p:cNvSpPr>
            <a:spLocks noGrp="1"/>
          </p:cNvSpPr>
          <p:nvPr>
            <p:ph type="sldNum" sz="quarter" idx="4"/>
          </p:nvPr>
        </p:nvSpPr>
        <p:spPr>
          <a:xfrm>
            <a:off x="5321451" y="6250164"/>
            <a:ext cx="1549101" cy="365125"/>
          </a:xfrm>
          <a:prstGeom prst="rect">
            <a:avLst/>
          </a:prstGeom>
        </p:spPr>
        <p:txBody>
          <a:bodyPr vert="horz" lIns="91440" tIns="45720" rIns="91440" bIns="45720" rtlCol="0" anchor="ctr"/>
          <a:lstStyle>
            <a:lvl1pPr algn="ctr">
              <a:defRPr sz="1000">
                <a:solidFill>
                  <a:schemeClr val="tx2"/>
                </a:solidFill>
              </a:defRPr>
            </a:lvl1pPr>
          </a:lstStyle>
          <a:p>
            <a:fld id="{3A98EE3D-8CD1-4C3F-BD1C-C98C9596463C}" type="slidenum">
              <a:rPr lang="en-US" smtClean="0"/>
              <a:t>‹#›</a:t>
            </a:fld>
            <a:endParaRPr lang="en-US" dirty="0"/>
          </a:p>
        </p:txBody>
      </p:sp>
      <p:sp>
        <p:nvSpPr>
          <p:cNvPr id="3" name="Text Placeholder 2"/>
          <p:cNvSpPr>
            <a:spLocks noGrp="1"/>
          </p:cNvSpPr>
          <p:nvPr>
            <p:ph type="body" idx="1"/>
          </p:nvPr>
        </p:nvSpPr>
        <p:spPr>
          <a:xfrm>
            <a:off x="1162757" y="2675467"/>
            <a:ext cx="9877777"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Lst>
  <p:hf sldNum="0" hdr="0" ft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0F3B023-AFC7-4EC3-A59C-B5F3BDCED00B}"/>
              </a:ext>
            </a:extLst>
          </p:cNvPr>
          <p:cNvSpPr>
            <a:spLocks noGrp="1"/>
          </p:cNvSpPr>
          <p:nvPr>
            <p:ph type="ctrTitle"/>
          </p:nvPr>
        </p:nvSpPr>
        <p:spPr>
          <a:xfrm>
            <a:off x="638622" y="863696"/>
            <a:ext cx="7045857" cy="3282758"/>
          </a:xfrm>
          <a:ln w="76200">
            <a:noFill/>
          </a:ln>
        </p:spPr>
        <p:txBody>
          <a:bodyPr anchor="ctr">
            <a:normAutofit fontScale="90000"/>
          </a:bodyPr>
          <a:lstStyle/>
          <a:p>
            <a:r>
              <a:rPr lang="en-US" sz="5400" b="1" dirty="0">
                <a:latin typeface="Times New Roman" pitchFamily="18" charset="0"/>
                <a:cs typeface="Times New Roman" pitchFamily="18" charset="0"/>
              </a:rPr>
              <a:t>A Presentation on Analyzing Employability Skills for Intended Career Planning</a:t>
            </a:r>
          </a:p>
        </p:txBody>
      </p:sp>
      <p:sp>
        <p:nvSpPr>
          <p:cNvPr id="13" name="Rectangle 12">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2" y="457203"/>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4D8A71A1-F5C3-4662-A4C6-589A0B52C497}"/>
              </a:ext>
            </a:extLst>
          </p:cNvPr>
          <p:cNvPicPr>
            <a:picLocks noChangeAspect="1"/>
          </p:cNvPicPr>
          <p:nvPr/>
        </p:nvPicPr>
        <p:blipFill rotWithShape="1">
          <a:blip r:embed="rId3"/>
          <a:srcRect r="-1" b="-18"/>
          <a:stretch/>
        </p:blipFill>
        <p:spPr>
          <a:xfrm>
            <a:off x="8680765" y="10"/>
            <a:ext cx="3511235" cy="6857990"/>
          </a:xfrm>
          <a:prstGeom prst="rect">
            <a:avLst/>
          </a:prstGeom>
        </p:spPr>
      </p:pic>
    </p:spTree>
    <p:extLst>
      <p:ext uri="{BB962C8B-B14F-4D97-AF65-F5344CB8AC3E}">
        <p14:creationId xmlns:p14="http://schemas.microsoft.com/office/powerpoint/2010/main" val="294547356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49310" y="2662020"/>
            <a:ext cx="9877777" cy="3450696"/>
          </a:xfrm>
        </p:spPr>
        <p:txBody>
          <a:bodyPr>
            <a:normAutofit/>
          </a:bodyPr>
          <a:lstStyle/>
          <a:p>
            <a:r>
              <a:rPr lang="en-US" sz="2000" dirty="0">
                <a:latin typeface="Times New Roman" pitchFamily="18" charset="0"/>
                <a:cs typeface="Times New Roman" pitchFamily="18" charset="0"/>
              </a:rPr>
              <a:t>Introduction </a:t>
            </a:r>
          </a:p>
          <a:p>
            <a:r>
              <a:rPr lang="en-US" sz="2000" dirty="0">
                <a:latin typeface="Times New Roman" pitchFamily="18" charset="0"/>
                <a:cs typeface="Times New Roman" pitchFamily="18" charset="0"/>
              </a:rPr>
              <a:t>Details background of the topic </a:t>
            </a:r>
          </a:p>
          <a:p>
            <a:r>
              <a:rPr lang="en-US" sz="2000" dirty="0">
                <a:latin typeface="Times New Roman" pitchFamily="18" charset="0"/>
                <a:cs typeface="Times New Roman" pitchFamily="18" charset="0"/>
              </a:rPr>
              <a:t>Example solution to real life company examples </a:t>
            </a:r>
          </a:p>
          <a:p>
            <a:r>
              <a:rPr lang="en-US" sz="2000" dirty="0">
                <a:latin typeface="Times New Roman" pitchFamily="18" charset="0"/>
                <a:cs typeface="Times New Roman" pitchFamily="18" charset="0"/>
              </a:rPr>
              <a:t>Potential Issues</a:t>
            </a:r>
          </a:p>
          <a:p>
            <a:r>
              <a:rPr lang="en-US" sz="2000" dirty="0">
                <a:latin typeface="Times New Roman" pitchFamily="18" charset="0"/>
                <a:cs typeface="Times New Roman" pitchFamily="18" charset="0"/>
              </a:rPr>
              <a:t>Reflection </a:t>
            </a:r>
          </a:p>
          <a:p>
            <a:r>
              <a:rPr lang="en-US" sz="2000" dirty="0">
                <a:latin typeface="Times New Roman" pitchFamily="18" charset="0"/>
                <a:cs typeface="Times New Roman" pitchFamily="18" charset="0"/>
              </a:rPr>
              <a:t>Conclusion </a:t>
            </a:r>
          </a:p>
          <a:p>
            <a:r>
              <a:rPr lang="en-US" sz="2000" dirty="0">
                <a:latin typeface="Times New Roman" pitchFamily="18" charset="0"/>
                <a:cs typeface="Times New Roman" pitchFamily="18" charset="0"/>
              </a:rPr>
              <a:t>References</a:t>
            </a:r>
          </a:p>
        </p:txBody>
      </p:sp>
      <p:sp>
        <p:nvSpPr>
          <p:cNvPr id="3" name="Title 2"/>
          <p:cNvSpPr>
            <a:spLocks noGrp="1"/>
          </p:cNvSpPr>
          <p:nvPr>
            <p:ph type="title"/>
          </p:nvPr>
        </p:nvSpPr>
        <p:spPr/>
        <p:txBody>
          <a:bodyPr/>
          <a:lstStyle/>
          <a:p>
            <a:r>
              <a:rPr lang="en-US" dirty="0">
                <a:latin typeface="Times New Roman" pitchFamily="18" charset="0"/>
                <a:cs typeface="Times New Roman" pitchFamily="18" charset="0"/>
              </a:rPr>
              <a:t>Table of Contents</a:t>
            </a:r>
          </a:p>
        </p:txBody>
      </p:sp>
    </p:spTree>
    <p:extLst>
      <p:ext uri="{BB962C8B-B14F-4D97-AF65-F5344CB8AC3E}">
        <p14:creationId xmlns:p14="http://schemas.microsoft.com/office/powerpoint/2010/main" val="1549057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E9E1FD-F87B-4EBC-A272-9348D6507DC3}"/>
              </a:ext>
            </a:extLst>
          </p:cNvPr>
          <p:cNvSpPr>
            <a:spLocks noGrp="1"/>
          </p:cNvSpPr>
          <p:nvPr>
            <p:ph idx="1"/>
          </p:nvPr>
        </p:nvSpPr>
        <p:spPr>
          <a:xfrm>
            <a:off x="554298" y="2282869"/>
            <a:ext cx="6855031" cy="3912019"/>
          </a:xfrm>
        </p:spPr>
        <p:txBody>
          <a:bodyPr>
            <a:noAutofit/>
          </a:bodyPr>
          <a:lstStyle/>
          <a:p>
            <a:pPr algn="just">
              <a:lnSpc>
                <a:spcPct val="150000"/>
              </a:lnSpc>
            </a:pPr>
            <a:r>
              <a:rPr lang="en-US" sz="2000" dirty="0">
                <a:latin typeface="Times New Roman" pitchFamily="18" charset="0"/>
                <a:cs typeface="Times New Roman" pitchFamily="18" charset="0"/>
              </a:rPr>
              <a:t>Employability skills are such skills that help a student to be employable for any organization.</a:t>
            </a:r>
          </a:p>
          <a:p>
            <a:pPr algn="just">
              <a:lnSpc>
                <a:spcPct val="150000"/>
              </a:lnSpc>
            </a:pPr>
            <a:r>
              <a:rPr lang="en-US" sz="2000" dirty="0">
                <a:latin typeface="Times New Roman" pitchFamily="18" charset="0"/>
                <a:cs typeface="Times New Roman" pitchFamily="18" charset="0"/>
              </a:rPr>
              <a:t>My intended career is to be a Digital Marketing Analyst.</a:t>
            </a:r>
          </a:p>
          <a:p>
            <a:pPr algn="just">
              <a:lnSpc>
                <a:spcPct val="150000"/>
              </a:lnSpc>
            </a:pPr>
            <a:r>
              <a:rPr lang="en-US" sz="2000" dirty="0">
                <a:latin typeface="Times New Roman" pitchFamily="18" charset="0"/>
                <a:cs typeface="Times New Roman" pitchFamily="18" charset="0"/>
              </a:rPr>
              <a:t>I have identified my personal SWOT, Time management tools, and developed personal development plans for my intended career. </a:t>
            </a:r>
          </a:p>
        </p:txBody>
      </p:sp>
      <p:sp>
        <p:nvSpPr>
          <p:cNvPr id="2" name="Title 1">
            <a:extLst>
              <a:ext uri="{FF2B5EF4-FFF2-40B4-BE49-F238E27FC236}">
                <a16:creationId xmlns:a16="http://schemas.microsoft.com/office/drawing/2014/main" id="{CDBFE913-B41F-4018-A456-67FF5B2D16E5}"/>
              </a:ext>
            </a:extLst>
          </p:cNvPr>
          <p:cNvSpPr>
            <a:spLocks noGrp="1"/>
          </p:cNvSpPr>
          <p:nvPr>
            <p:ph type="title"/>
          </p:nvPr>
        </p:nvSpPr>
        <p:spPr/>
        <p:txBody>
          <a:bodyPr/>
          <a:lstStyle/>
          <a:p>
            <a:pPr algn="ctr"/>
            <a:r>
              <a:rPr lang="en-GB" dirty="0">
                <a:latin typeface="Times New Roman" pitchFamily="18" charset="0"/>
                <a:cs typeface="Times New Roman" pitchFamily="18" charset="0"/>
              </a:rPr>
              <a:t>INTRODUCTION</a:t>
            </a:r>
          </a:p>
        </p:txBody>
      </p:sp>
      <p:pic>
        <p:nvPicPr>
          <p:cNvPr id="4" name="Picture 3"/>
          <p:cNvPicPr>
            <a:picLocks noChangeAspect="1"/>
          </p:cNvPicPr>
          <p:nvPr/>
        </p:nvPicPr>
        <p:blipFill>
          <a:blip r:embed="rId3"/>
          <a:stretch>
            <a:fillRect/>
          </a:stretch>
        </p:blipFill>
        <p:spPr>
          <a:xfrm>
            <a:off x="7409329" y="2329575"/>
            <a:ext cx="4591619" cy="3059166"/>
          </a:xfrm>
          <a:prstGeom prst="rect">
            <a:avLst/>
          </a:prstGeom>
        </p:spPr>
      </p:pic>
    </p:spTree>
    <p:extLst>
      <p:ext uri="{BB962C8B-B14F-4D97-AF65-F5344CB8AC3E}">
        <p14:creationId xmlns:p14="http://schemas.microsoft.com/office/powerpoint/2010/main" val="1906878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95B550-A72B-4BC2-A260-5C792C988CDC}"/>
              </a:ext>
            </a:extLst>
          </p:cNvPr>
          <p:cNvSpPr>
            <a:spLocks noGrp="1"/>
          </p:cNvSpPr>
          <p:nvPr>
            <p:ph idx="1"/>
          </p:nvPr>
        </p:nvSpPr>
        <p:spPr>
          <a:xfrm>
            <a:off x="497540" y="2286001"/>
            <a:ext cx="7167283" cy="4141694"/>
          </a:xfrm>
        </p:spPr>
        <p:txBody>
          <a:bodyPr>
            <a:noAutofit/>
          </a:bodyPr>
          <a:lstStyle/>
          <a:p>
            <a:pPr marL="0" indent="0" algn="just">
              <a:lnSpc>
                <a:spcPct val="150000"/>
              </a:lnSpc>
              <a:buNone/>
            </a:pPr>
            <a:r>
              <a:rPr lang="en-US" sz="2000" dirty="0">
                <a:latin typeface="Times New Roman" pitchFamily="18" charset="0"/>
                <a:cs typeface="Times New Roman" pitchFamily="18" charset="0"/>
              </a:rPr>
              <a:t>A personal SWOT analysis is an individual assessment that may be used by anyone to find and determine their own self-improvement, educational options, job paths, and career growth chances (Tomkins et al, 2016). Personal SWOT analysis conduct with a person’s four side, these are:</a:t>
            </a:r>
          </a:p>
          <a:p>
            <a:pPr algn="just">
              <a:lnSpc>
                <a:spcPct val="150000"/>
              </a:lnSpc>
            </a:pPr>
            <a:r>
              <a:rPr lang="en-US" sz="2000" dirty="0">
                <a:latin typeface="Times New Roman" pitchFamily="18" charset="0"/>
                <a:cs typeface="Times New Roman" pitchFamily="18" charset="0"/>
              </a:rPr>
              <a:t>Strengths </a:t>
            </a:r>
          </a:p>
          <a:p>
            <a:pPr algn="just">
              <a:lnSpc>
                <a:spcPct val="150000"/>
              </a:lnSpc>
            </a:pPr>
            <a:r>
              <a:rPr lang="en-US" sz="2000" dirty="0">
                <a:latin typeface="Times New Roman" pitchFamily="18" charset="0"/>
                <a:cs typeface="Times New Roman" pitchFamily="18" charset="0"/>
              </a:rPr>
              <a:t>Weaknesses</a:t>
            </a:r>
          </a:p>
          <a:p>
            <a:pPr algn="just">
              <a:lnSpc>
                <a:spcPct val="150000"/>
              </a:lnSpc>
            </a:pPr>
            <a:r>
              <a:rPr lang="en-US" sz="2000" dirty="0">
                <a:latin typeface="Times New Roman" pitchFamily="18" charset="0"/>
                <a:cs typeface="Times New Roman" pitchFamily="18" charset="0"/>
              </a:rPr>
              <a:t>Opportunities</a:t>
            </a:r>
          </a:p>
          <a:p>
            <a:pPr algn="just">
              <a:lnSpc>
                <a:spcPct val="150000"/>
              </a:lnSpc>
            </a:pPr>
            <a:r>
              <a:rPr lang="en-US" sz="2000" dirty="0">
                <a:latin typeface="Times New Roman" pitchFamily="18" charset="0"/>
                <a:cs typeface="Times New Roman" pitchFamily="18" charset="0"/>
              </a:rPr>
              <a:t>Threats</a:t>
            </a:r>
          </a:p>
          <a:p>
            <a:pPr marL="0" indent="0" algn="just">
              <a:lnSpc>
                <a:spcPct val="150000"/>
              </a:lnSpc>
              <a:buNone/>
            </a:pPr>
            <a:endParaRPr lang="en-US" sz="2000" dirty="0">
              <a:latin typeface="Times New Roman" pitchFamily="18" charset="0"/>
              <a:cs typeface="Times New Roman" pitchFamily="18" charset="0"/>
            </a:endParaRPr>
          </a:p>
        </p:txBody>
      </p:sp>
      <p:sp>
        <p:nvSpPr>
          <p:cNvPr id="2" name="Title 1">
            <a:extLst>
              <a:ext uri="{FF2B5EF4-FFF2-40B4-BE49-F238E27FC236}">
                <a16:creationId xmlns:a16="http://schemas.microsoft.com/office/drawing/2014/main" id="{6208ADF8-8841-43E2-9867-EB2989198E62}"/>
              </a:ext>
            </a:extLst>
          </p:cNvPr>
          <p:cNvSpPr>
            <a:spLocks noGrp="1"/>
          </p:cNvSpPr>
          <p:nvPr>
            <p:ph type="title"/>
          </p:nvPr>
        </p:nvSpPr>
        <p:spPr/>
        <p:txBody>
          <a:bodyPr/>
          <a:lstStyle/>
          <a:p>
            <a:r>
              <a:rPr lang="en-GB" dirty="0">
                <a:latin typeface="Times New Roman" pitchFamily="18" charset="0"/>
                <a:cs typeface="Times New Roman" pitchFamily="18" charset="0"/>
              </a:rPr>
              <a:t>Personal SWOT analysis</a:t>
            </a:r>
          </a:p>
        </p:txBody>
      </p:sp>
      <p:pic>
        <p:nvPicPr>
          <p:cNvPr id="5" name="Picture 4"/>
          <p:cNvPicPr>
            <a:picLocks noChangeAspect="1"/>
          </p:cNvPicPr>
          <p:nvPr/>
        </p:nvPicPr>
        <p:blipFill>
          <a:blip r:embed="rId3"/>
          <a:stretch>
            <a:fillRect/>
          </a:stretch>
        </p:blipFill>
        <p:spPr>
          <a:xfrm>
            <a:off x="7306935" y="4149968"/>
            <a:ext cx="4275465" cy="2450123"/>
          </a:xfrm>
          <a:prstGeom prst="rect">
            <a:avLst/>
          </a:prstGeom>
        </p:spPr>
      </p:pic>
    </p:spTree>
    <p:extLst>
      <p:ext uri="{BB962C8B-B14F-4D97-AF65-F5344CB8AC3E}">
        <p14:creationId xmlns:p14="http://schemas.microsoft.com/office/powerpoint/2010/main" val="1509078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48405" y="2298951"/>
            <a:ext cx="9877777" cy="3450696"/>
          </a:xfrm>
        </p:spPr>
        <p:txBody>
          <a:bodyPr>
            <a:noAutofit/>
          </a:bodyPr>
          <a:lstStyle/>
          <a:p>
            <a:pPr marL="0" indent="0">
              <a:buNone/>
            </a:pPr>
            <a:r>
              <a:rPr lang="en-US" sz="2000" b="1" u="sng" dirty="0">
                <a:latin typeface="Times New Roman" pitchFamily="18" charset="0"/>
                <a:cs typeface="Times New Roman" pitchFamily="18" charset="0"/>
              </a:rPr>
              <a:t>Strengths</a:t>
            </a:r>
          </a:p>
          <a:p>
            <a:r>
              <a:rPr lang="en-US" sz="2000" dirty="0">
                <a:latin typeface="Times New Roman" pitchFamily="18" charset="0"/>
                <a:cs typeface="Times New Roman" pitchFamily="18" charset="0"/>
              </a:rPr>
              <a:t>Excellent understanding of technology and the digital communication system.</a:t>
            </a:r>
          </a:p>
          <a:p>
            <a:r>
              <a:rPr lang="en-US" sz="2000" dirty="0">
                <a:latin typeface="Times New Roman" pitchFamily="18" charset="0"/>
                <a:cs typeface="Times New Roman" pitchFamily="18" charset="0"/>
              </a:rPr>
              <a:t>Possess strong presentation and public speaking skills.</a:t>
            </a:r>
          </a:p>
          <a:p>
            <a:r>
              <a:rPr lang="en-US" sz="2000" dirty="0">
                <a:latin typeface="Times New Roman" pitchFamily="18" charset="0"/>
                <a:cs typeface="Times New Roman" pitchFamily="18" charset="0"/>
              </a:rPr>
              <a:t>Marketing knowledge.</a:t>
            </a:r>
          </a:p>
          <a:p>
            <a:r>
              <a:rPr lang="en-US" sz="2000" dirty="0">
                <a:latin typeface="Times New Roman" pitchFamily="18" charset="0"/>
                <a:cs typeface="Times New Roman" pitchFamily="18" charset="0"/>
              </a:rPr>
              <a:t>I’m career and goal-oriented.</a:t>
            </a:r>
          </a:p>
          <a:p>
            <a:pPr marL="0" indent="0">
              <a:buNone/>
            </a:pPr>
            <a:r>
              <a:rPr lang="en-US" sz="2000" b="1" u="sng" dirty="0">
                <a:latin typeface="Times New Roman" pitchFamily="18" charset="0"/>
                <a:cs typeface="Times New Roman" pitchFamily="18" charset="0"/>
              </a:rPr>
              <a:t>Weaknesses</a:t>
            </a:r>
          </a:p>
          <a:p>
            <a:r>
              <a:rPr lang="en-US" sz="2000" dirty="0">
                <a:latin typeface="Times New Roman" pitchFamily="18" charset="0"/>
                <a:cs typeface="Times New Roman" pitchFamily="18" charset="0"/>
              </a:rPr>
              <a:t>Internships have never been a part of my career path.</a:t>
            </a:r>
          </a:p>
          <a:p>
            <a:r>
              <a:rPr lang="en-US" sz="2000" dirty="0">
                <a:latin typeface="Times New Roman" pitchFamily="18" charset="0"/>
                <a:cs typeface="Times New Roman" pitchFamily="18" charset="0"/>
              </a:rPr>
              <a:t>It's difficult to me to understand the marketing sectors and online marketing activities because of a lack of information.</a:t>
            </a:r>
          </a:p>
          <a:p>
            <a:r>
              <a:rPr lang="en-US" sz="2000" dirty="0">
                <a:latin typeface="Times New Roman" pitchFamily="18" charset="0"/>
                <a:cs typeface="Times New Roman" pitchFamily="18" charset="0"/>
              </a:rPr>
              <a:t>Lack of ability to plan and organize</a:t>
            </a:r>
          </a:p>
          <a:p>
            <a:r>
              <a:rPr lang="en-US" sz="2000" dirty="0">
                <a:latin typeface="Times New Roman" pitchFamily="18" charset="0"/>
                <a:cs typeface="Times New Roman" pitchFamily="18" charset="0"/>
              </a:rPr>
              <a:t>A lack of knowledge and skill in the use of time management resources.</a:t>
            </a:r>
          </a:p>
        </p:txBody>
      </p:sp>
      <p:sp>
        <p:nvSpPr>
          <p:cNvPr id="3" name="Title 2"/>
          <p:cNvSpPr>
            <a:spLocks noGrp="1"/>
          </p:cNvSpPr>
          <p:nvPr>
            <p:ph type="title"/>
          </p:nvPr>
        </p:nvSpPr>
        <p:spPr/>
        <p:txBody>
          <a:bodyPr/>
          <a:lstStyle/>
          <a:p>
            <a:r>
              <a:rPr lang="en-GB" dirty="0">
                <a:latin typeface="Times New Roman" pitchFamily="18" charset="0"/>
                <a:cs typeface="Times New Roman" pitchFamily="18" charset="0"/>
              </a:rPr>
              <a:t>Personal SWOT analysis</a:t>
            </a:r>
            <a:endParaRPr lang="en-US"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8800" y="2652334"/>
            <a:ext cx="2743200" cy="2027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8558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61053" y="2339292"/>
            <a:ext cx="9285608" cy="3873250"/>
          </a:xfrm>
        </p:spPr>
        <p:txBody>
          <a:bodyPr>
            <a:normAutofit/>
          </a:bodyPr>
          <a:lstStyle/>
          <a:p>
            <a:pPr marL="0" indent="0">
              <a:buNone/>
            </a:pPr>
            <a:r>
              <a:rPr lang="en-US" sz="2000" b="1" u="sng" dirty="0">
                <a:latin typeface="Times New Roman" pitchFamily="18" charset="0"/>
                <a:cs typeface="Times New Roman" pitchFamily="18" charset="0"/>
              </a:rPr>
              <a:t>Opportunities</a:t>
            </a:r>
          </a:p>
          <a:p>
            <a:r>
              <a:rPr lang="en-US" sz="2000" dirty="0">
                <a:latin typeface="Times New Roman" pitchFamily="18" charset="0"/>
                <a:cs typeface="Times New Roman" pitchFamily="18" charset="0"/>
              </a:rPr>
              <a:t>Start a business online with the help of digital skills.</a:t>
            </a:r>
          </a:p>
          <a:p>
            <a:r>
              <a:rPr lang="en-US" sz="2000" dirty="0">
                <a:latin typeface="Times New Roman" pitchFamily="18" charset="0"/>
                <a:cs typeface="Times New Roman" pitchFamily="18" charset="0"/>
              </a:rPr>
              <a:t>Doing internship in digital marketing agency or firm.</a:t>
            </a:r>
          </a:p>
          <a:p>
            <a:r>
              <a:rPr lang="en-US" sz="2000" dirty="0">
                <a:latin typeface="Times New Roman" pitchFamily="18" charset="0"/>
                <a:cs typeface="Times New Roman" pitchFamily="18" charset="0"/>
              </a:rPr>
              <a:t>High demand of digital marketing due to pandemic, and social distancing.</a:t>
            </a:r>
          </a:p>
          <a:p>
            <a:pPr marL="0" indent="0">
              <a:buNone/>
            </a:pPr>
            <a:r>
              <a:rPr lang="en-US" sz="2000" b="1" u="sng" dirty="0">
                <a:latin typeface="Times New Roman" pitchFamily="18" charset="0"/>
                <a:cs typeface="Times New Roman" pitchFamily="18" charset="0"/>
              </a:rPr>
              <a:t>Threats </a:t>
            </a:r>
          </a:p>
          <a:p>
            <a:r>
              <a:rPr lang="en-US" sz="2000" dirty="0">
                <a:latin typeface="Times New Roman" pitchFamily="18" charset="0"/>
                <a:cs typeface="Times New Roman" pitchFamily="18" charset="0"/>
              </a:rPr>
              <a:t>Competition for jobs is fierce. </a:t>
            </a:r>
          </a:p>
          <a:p>
            <a:r>
              <a:rPr lang="en-US" sz="2000" dirty="0">
                <a:latin typeface="Times New Roman" pitchFamily="18" charset="0"/>
                <a:cs typeface="Times New Roman" pitchFamily="18" charset="0"/>
              </a:rPr>
              <a:t>Academic pressure</a:t>
            </a:r>
          </a:p>
        </p:txBody>
      </p:sp>
      <p:sp>
        <p:nvSpPr>
          <p:cNvPr id="3" name="Title 2"/>
          <p:cNvSpPr>
            <a:spLocks noGrp="1"/>
          </p:cNvSpPr>
          <p:nvPr>
            <p:ph type="title"/>
          </p:nvPr>
        </p:nvSpPr>
        <p:spPr/>
        <p:txBody>
          <a:bodyPr/>
          <a:lstStyle/>
          <a:p>
            <a:r>
              <a:rPr lang="en-GB" dirty="0">
                <a:latin typeface="Times New Roman" pitchFamily="18" charset="0"/>
                <a:cs typeface="Times New Roman" pitchFamily="18" charset="0"/>
              </a:rPr>
              <a:t>Personal SWOT analysis</a:t>
            </a:r>
            <a:endParaRPr lang="en-US"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8163" y="4086211"/>
            <a:ext cx="3278187" cy="2458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29204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latin typeface="Times New Roman" pitchFamily="18" charset="0"/>
                <a:cs typeface="Times New Roman" pitchFamily="18" charset="0"/>
              </a:rPr>
              <a:t>Personal Development Plan</a:t>
            </a:r>
            <a:endParaRPr lang="en-US" dirty="0">
              <a:latin typeface="Times New Roman" pitchFamily="18" charset="0"/>
              <a:cs typeface="Times New Roman"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4086256426"/>
              </p:ext>
            </p:extLst>
          </p:nvPr>
        </p:nvGraphicFramePr>
        <p:xfrm>
          <a:off x="968191" y="1903015"/>
          <a:ext cx="10502150" cy="3840480"/>
        </p:xfrm>
        <a:graphic>
          <a:graphicData uri="http://schemas.openxmlformats.org/drawingml/2006/table">
            <a:tbl>
              <a:tblPr firstRow="1" bandRow="1">
                <a:tableStyleId>{5C22544A-7EE6-4342-B048-85BDC9FD1C3A}</a:tableStyleId>
              </a:tblPr>
              <a:tblGrid>
                <a:gridCol w="2100430">
                  <a:extLst>
                    <a:ext uri="{9D8B030D-6E8A-4147-A177-3AD203B41FA5}">
                      <a16:colId xmlns:a16="http://schemas.microsoft.com/office/drawing/2014/main" val="20000"/>
                    </a:ext>
                  </a:extLst>
                </a:gridCol>
                <a:gridCol w="2100430">
                  <a:extLst>
                    <a:ext uri="{9D8B030D-6E8A-4147-A177-3AD203B41FA5}">
                      <a16:colId xmlns:a16="http://schemas.microsoft.com/office/drawing/2014/main" val="20001"/>
                    </a:ext>
                  </a:extLst>
                </a:gridCol>
                <a:gridCol w="2100430">
                  <a:extLst>
                    <a:ext uri="{9D8B030D-6E8A-4147-A177-3AD203B41FA5}">
                      <a16:colId xmlns:a16="http://schemas.microsoft.com/office/drawing/2014/main" val="20002"/>
                    </a:ext>
                  </a:extLst>
                </a:gridCol>
                <a:gridCol w="2100430">
                  <a:extLst>
                    <a:ext uri="{9D8B030D-6E8A-4147-A177-3AD203B41FA5}">
                      <a16:colId xmlns:a16="http://schemas.microsoft.com/office/drawing/2014/main" val="20003"/>
                    </a:ext>
                  </a:extLst>
                </a:gridCol>
                <a:gridCol w="2100430">
                  <a:extLst>
                    <a:ext uri="{9D8B030D-6E8A-4147-A177-3AD203B41FA5}">
                      <a16:colId xmlns:a16="http://schemas.microsoft.com/office/drawing/2014/main" val="20004"/>
                    </a:ext>
                  </a:extLst>
                </a:gridCol>
              </a:tblGrid>
              <a:tr h="370840">
                <a:tc>
                  <a:txBody>
                    <a:bodyPr/>
                    <a:lstStyle/>
                    <a:p>
                      <a:pPr algn="just"/>
                      <a:r>
                        <a:rPr lang="en-US" dirty="0">
                          <a:latin typeface="Times New Roman" pitchFamily="18" charset="0"/>
                          <a:cs typeface="Times New Roman" pitchFamily="18" charset="0"/>
                        </a:rPr>
                        <a:t>Skills</a:t>
                      </a:r>
                      <a:r>
                        <a:rPr lang="en-US" baseline="0" dirty="0">
                          <a:latin typeface="Times New Roman" pitchFamily="18" charset="0"/>
                          <a:cs typeface="Times New Roman" pitchFamily="18" charset="0"/>
                        </a:rPr>
                        <a:t> </a:t>
                      </a:r>
                      <a:endParaRPr lang="en-US" dirty="0">
                        <a:latin typeface="Times New Roman" pitchFamily="18" charset="0"/>
                        <a:cs typeface="Times New Roman" pitchFamily="18" charset="0"/>
                      </a:endParaRPr>
                    </a:p>
                  </a:txBody>
                  <a:tcPr/>
                </a:tc>
                <a:tc>
                  <a:txBody>
                    <a:bodyPr/>
                    <a:lstStyle/>
                    <a:p>
                      <a:pPr algn="just"/>
                      <a:r>
                        <a:rPr lang="en-US" dirty="0">
                          <a:latin typeface="Times New Roman" pitchFamily="18" charset="0"/>
                          <a:cs typeface="Times New Roman" pitchFamily="18" charset="0"/>
                        </a:rPr>
                        <a:t>Improvements</a:t>
                      </a:r>
                      <a:r>
                        <a:rPr lang="en-US" baseline="0" dirty="0">
                          <a:latin typeface="Times New Roman" pitchFamily="18" charset="0"/>
                          <a:cs typeface="Times New Roman" pitchFamily="18" charset="0"/>
                        </a:rPr>
                        <a:t> Area</a:t>
                      </a:r>
                      <a:endParaRPr lang="en-US" dirty="0">
                        <a:latin typeface="Times New Roman" pitchFamily="18" charset="0"/>
                        <a:cs typeface="Times New Roman" pitchFamily="18" charset="0"/>
                      </a:endParaRPr>
                    </a:p>
                  </a:txBody>
                  <a:tcPr/>
                </a:tc>
                <a:tc>
                  <a:txBody>
                    <a:bodyPr/>
                    <a:lstStyle/>
                    <a:p>
                      <a:pPr algn="just"/>
                      <a:r>
                        <a:rPr lang="en-US" dirty="0">
                          <a:latin typeface="Times New Roman" pitchFamily="18" charset="0"/>
                          <a:cs typeface="Times New Roman" pitchFamily="18" charset="0"/>
                        </a:rPr>
                        <a:t>Actions For</a:t>
                      </a:r>
                      <a:r>
                        <a:rPr lang="en-US" baseline="0" dirty="0">
                          <a:latin typeface="Times New Roman" pitchFamily="18" charset="0"/>
                          <a:cs typeface="Times New Roman" pitchFamily="18" charset="0"/>
                        </a:rPr>
                        <a:t> Development </a:t>
                      </a:r>
                      <a:endParaRPr lang="en-US" dirty="0">
                        <a:latin typeface="Times New Roman" pitchFamily="18" charset="0"/>
                        <a:cs typeface="Times New Roman" pitchFamily="18" charset="0"/>
                      </a:endParaRPr>
                    </a:p>
                  </a:txBody>
                  <a:tcPr/>
                </a:tc>
                <a:tc>
                  <a:txBody>
                    <a:bodyPr/>
                    <a:lstStyle/>
                    <a:p>
                      <a:pPr algn="just"/>
                      <a:r>
                        <a:rPr lang="en-US" dirty="0">
                          <a:latin typeface="Times New Roman" pitchFamily="18" charset="0"/>
                          <a:cs typeface="Times New Roman" pitchFamily="18" charset="0"/>
                        </a:rPr>
                        <a:t>Time Duration</a:t>
                      </a:r>
                    </a:p>
                  </a:txBody>
                  <a:tcPr/>
                </a:tc>
                <a:tc>
                  <a:txBody>
                    <a:bodyPr/>
                    <a:lstStyle/>
                    <a:p>
                      <a:pPr algn="just"/>
                      <a:r>
                        <a:rPr lang="en-US" dirty="0">
                          <a:latin typeface="Times New Roman" pitchFamily="18" charset="0"/>
                          <a:cs typeface="Times New Roman" pitchFamily="18" charset="0"/>
                        </a:rPr>
                        <a:t>Evidence</a:t>
                      </a:r>
                    </a:p>
                  </a:txBody>
                  <a:tcPr/>
                </a:tc>
                <a:extLst>
                  <a:ext uri="{0D108BD9-81ED-4DB2-BD59-A6C34878D82A}">
                    <a16:rowId xmlns:a16="http://schemas.microsoft.com/office/drawing/2014/main" val="10000"/>
                  </a:ext>
                </a:extLst>
              </a:tr>
              <a:tr h="370840">
                <a:tc>
                  <a:txBody>
                    <a:bodyPr/>
                    <a:lstStyle/>
                    <a:p>
                      <a:pPr algn="just"/>
                      <a:r>
                        <a:rPr lang="en-US" dirty="0">
                          <a:latin typeface="Times New Roman" pitchFamily="18" charset="0"/>
                          <a:cs typeface="Times New Roman" pitchFamily="18" charset="0"/>
                        </a:rPr>
                        <a:t>Time Management Skills </a:t>
                      </a:r>
                    </a:p>
                  </a:txBody>
                  <a:tcPr/>
                </a:tc>
                <a:tc>
                  <a:txBody>
                    <a:bodyPr/>
                    <a:lstStyle/>
                    <a:p>
                      <a:pPr marL="400050" lvl="0" indent="-400050" algn="just">
                        <a:buFont typeface="+mj-lt"/>
                        <a:buAutoNum type="romanLcPeriod"/>
                      </a:pPr>
                      <a:r>
                        <a:rPr lang="en-US" sz="1800" kern="1200" dirty="0">
                          <a:solidFill>
                            <a:schemeClr val="dk1"/>
                          </a:solidFill>
                          <a:effectLst/>
                          <a:latin typeface="Times New Roman" pitchFamily="18" charset="0"/>
                          <a:ea typeface="+mn-ea"/>
                          <a:cs typeface="Times New Roman" pitchFamily="18" charset="0"/>
                        </a:rPr>
                        <a:t>Balancing time is difficult to me.</a:t>
                      </a:r>
                    </a:p>
                    <a:p>
                      <a:pPr marL="400050" lvl="0" indent="-400050" algn="just">
                        <a:buFont typeface="+mj-lt"/>
                        <a:buAutoNum type="romanLcPeriod"/>
                      </a:pPr>
                      <a:r>
                        <a:rPr lang="en-US" sz="1800" kern="1200" dirty="0">
                          <a:solidFill>
                            <a:schemeClr val="dk1"/>
                          </a:solidFill>
                          <a:effectLst/>
                          <a:latin typeface="Times New Roman" pitchFamily="18" charset="0"/>
                          <a:ea typeface="+mn-ea"/>
                          <a:cs typeface="Times New Roman" pitchFamily="18" charset="0"/>
                        </a:rPr>
                        <a:t>I can’t use properly tools of time management.</a:t>
                      </a:r>
                      <a:endParaRPr lang="en-US" dirty="0">
                        <a:latin typeface="Times New Roman" pitchFamily="18" charset="0"/>
                        <a:cs typeface="Times New Roman" pitchFamily="18" charset="0"/>
                      </a:endParaRPr>
                    </a:p>
                  </a:txBody>
                  <a:tcPr/>
                </a:tc>
                <a:tc>
                  <a:txBody>
                    <a:bodyPr/>
                    <a:lstStyle/>
                    <a:p>
                      <a:pPr marL="400050" lvl="0" indent="-400050" algn="just">
                        <a:buFont typeface="+mj-lt"/>
                        <a:buAutoNum type="romanLcPeriod"/>
                      </a:pPr>
                      <a:r>
                        <a:rPr lang="en-US" sz="1800" kern="1200" dirty="0">
                          <a:solidFill>
                            <a:schemeClr val="dk1"/>
                          </a:solidFill>
                          <a:effectLst/>
                          <a:latin typeface="Times New Roman" pitchFamily="18" charset="0"/>
                          <a:ea typeface="+mn-ea"/>
                          <a:cs typeface="Times New Roman" pitchFamily="18" charset="0"/>
                        </a:rPr>
                        <a:t>I will plan for my work accurately</a:t>
                      </a:r>
                    </a:p>
                    <a:p>
                      <a:pPr marL="400050" lvl="0" indent="-400050" algn="just">
                        <a:buFont typeface="+mj-lt"/>
                        <a:buAutoNum type="romanLcPeriod"/>
                      </a:pPr>
                      <a:r>
                        <a:rPr lang="en-US" sz="1800" kern="1200" dirty="0">
                          <a:solidFill>
                            <a:schemeClr val="dk1"/>
                          </a:solidFill>
                          <a:effectLst/>
                          <a:latin typeface="Times New Roman" pitchFamily="18" charset="0"/>
                          <a:ea typeface="+mn-ea"/>
                          <a:cs typeface="Times New Roman" pitchFamily="18" charset="0"/>
                        </a:rPr>
                        <a:t>Resources related to time management I will collect.</a:t>
                      </a:r>
                      <a:endParaRPr lang="en-US" dirty="0">
                        <a:latin typeface="Times New Roman" pitchFamily="18" charset="0"/>
                        <a:cs typeface="Times New Roman" pitchFamily="18" charset="0"/>
                      </a:endParaRPr>
                    </a:p>
                  </a:txBody>
                  <a:tcPr/>
                </a:tc>
                <a:tc>
                  <a:txBody>
                    <a:bodyPr/>
                    <a:lstStyle/>
                    <a:p>
                      <a:pPr algn="just"/>
                      <a:r>
                        <a:rPr lang="en-US" dirty="0">
                          <a:latin typeface="Times New Roman" pitchFamily="18" charset="0"/>
                          <a:cs typeface="Times New Roman" pitchFamily="18" charset="0"/>
                        </a:rPr>
                        <a:t>3 Months</a:t>
                      </a:r>
                    </a:p>
                  </a:txBody>
                  <a:tcPr/>
                </a:tc>
                <a:tc>
                  <a:txBody>
                    <a:bodyPr/>
                    <a:lstStyle/>
                    <a:p>
                      <a:pPr algn="just"/>
                      <a:r>
                        <a:rPr lang="en-US" sz="1800" kern="1200" dirty="0">
                          <a:solidFill>
                            <a:schemeClr val="dk1"/>
                          </a:solidFill>
                          <a:effectLst/>
                          <a:latin typeface="Times New Roman" pitchFamily="18" charset="0"/>
                          <a:ea typeface="+mn-ea"/>
                          <a:cs typeface="Times New Roman" pitchFamily="18" charset="0"/>
                        </a:rPr>
                        <a:t>I will try learn about principles of management as well.</a:t>
                      </a:r>
                      <a:endParaRPr lang="en-US" dirty="0">
                        <a:latin typeface="Times New Roman" pitchFamily="18" charset="0"/>
                        <a:cs typeface="Times New Roman" pitchFamily="18" charset="0"/>
                      </a:endParaRPr>
                    </a:p>
                  </a:txBody>
                  <a:tcPr/>
                </a:tc>
                <a:extLst>
                  <a:ext uri="{0D108BD9-81ED-4DB2-BD59-A6C34878D82A}">
                    <a16:rowId xmlns:a16="http://schemas.microsoft.com/office/drawing/2014/main" val="10001"/>
                  </a:ext>
                </a:extLst>
              </a:tr>
              <a:tr h="370840">
                <a:tc>
                  <a:txBody>
                    <a:bodyPr/>
                    <a:lstStyle/>
                    <a:p>
                      <a:pPr algn="just"/>
                      <a:r>
                        <a:rPr lang="en-US" dirty="0">
                          <a:latin typeface="Times New Roman" pitchFamily="18" charset="0"/>
                          <a:cs typeface="Times New Roman" pitchFamily="18" charset="0"/>
                        </a:rPr>
                        <a:t>Planning Skills</a:t>
                      </a:r>
                      <a:r>
                        <a:rPr lang="en-US" baseline="0" dirty="0">
                          <a:latin typeface="Times New Roman" pitchFamily="18" charset="0"/>
                          <a:cs typeface="Times New Roman" pitchFamily="18" charset="0"/>
                        </a:rPr>
                        <a:t> </a:t>
                      </a:r>
                      <a:endParaRPr lang="en-US" dirty="0">
                        <a:latin typeface="Times New Roman" pitchFamily="18" charset="0"/>
                        <a:cs typeface="Times New Roman" pitchFamily="18" charset="0"/>
                      </a:endParaRPr>
                    </a:p>
                  </a:txBody>
                  <a:tcPr/>
                </a:tc>
                <a:tc>
                  <a:txBody>
                    <a:bodyPr/>
                    <a:lstStyle/>
                    <a:p>
                      <a:pPr algn="just"/>
                      <a:r>
                        <a:rPr lang="en-US" sz="1800" kern="1200" dirty="0">
                          <a:solidFill>
                            <a:schemeClr val="dk1"/>
                          </a:solidFill>
                          <a:effectLst/>
                          <a:latin typeface="Times New Roman" pitchFamily="18" charset="0"/>
                          <a:ea typeface="+mn-ea"/>
                          <a:cs typeface="Times New Roman" pitchFamily="18" charset="0"/>
                        </a:rPr>
                        <a:t>I've worked on a variety of interesting projects and ideas.</a:t>
                      </a:r>
                      <a:endParaRPr lang="en-US" dirty="0">
                        <a:latin typeface="Times New Roman" pitchFamily="18" charset="0"/>
                        <a:cs typeface="Times New Roman" pitchFamily="18" charset="0"/>
                      </a:endParaRPr>
                    </a:p>
                  </a:txBody>
                  <a:tcPr/>
                </a:tc>
                <a:tc>
                  <a:txBody>
                    <a:bodyPr/>
                    <a:lstStyle/>
                    <a:p>
                      <a:pPr algn="just"/>
                      <a:r>
                        <a:rPr lang="en-US" dirty="0">
                          <a:latin typeface="Times New Roman" pitchFamily="18" charset="0"/>
                          <a:cs typeface="Times New Roman" pitchFamily="18" charset="0"/>
                        </a:rPr>
                        <a:t>Noting down what to do the next day. Set time for each task.</a:t>
                      </a:r>
                    </a:p>
                  </a:txBody>
                  <a:tcPr/>
                </a:tc>
                <a:tc>
                  <a:txBody>
                    <a:bodyPr/>
                    <a:lstStyle/>
                    <a:p>
                      <a:pPr algn="just"/>
                      <a:r>
                        <a:rPr lang="en-US" dirty="0">
                          <a:latin typeface="Times New Roman" pitchFamily="18" charset="0"/>
                          <a:cs typeface="Times New Roman" pitchFamily="18" charset="0"/>
                        </a:rPr>
                        <a:t>3 Months</a:t>
                      </a:r>
                    </a:p>
                  </a:txBody>
                  <a:tcPr/>
                </a:tc>
                <a:tc>
                  <a:txBody>
                    <a:bodyPr/>
                    <a:lstStyle/>
                    <a:p>
                      <a:pPr algn="just"/>
                      <a:r>
                        <a:rPr lang="en-US" sz="1800" kern="1200" dirty="0">
                          <a:solidFill>
                            <a:schemeClr val="dk1"/>
                          </a:solidFill>
                          <a:effectLst/>
                          <a:latin typeface="Times New Roman" pitchFamily="18" charset="0"/>
                          <a:ea typeface="+mn-ea"/>
                          <a:cs typeface="Times New Roman" pitchFamily="18" charset="0"/>
                        </a:rPr>
                        <a:t>Planning, coordinating, and allocating resources as part of a team.</a:t>
                      </a:r>
                      <a:endParaRPr lang="en-US" dirty="0">
                        <a:latin typeface="Times New Roman" pitchFamily="18" charset="0"/>
                        <a:cs typeface="Times New Roman" pitchFamily="18" charset="0"/>
                      </a:endParaRP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716654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969583063"/>
              </p:ext>
            </p:extLst>
          </p:nvPr>
        </p:nvGraphicFramePr>
        <p:xfrm>
          <a:off x="268944" y="1666412"/>
          <a:ext cx="11658600" cy="4853260"/>
        </p:xfrm>
        <a:graphic>
          <a:graphicData uri="http://schemas.openxmlformats.org/drawingml/2006/table">
            <a:tbl>
              <a:tblPr firstRow="1" bandRow="1">
                <a:tableStyleId>{5C22544A-7EE6-4342-B048-85BDC9FD1C3A}</a:tableStyleId>
              </a:tblPr>
              <a:tblGrid>
                <a:gridCol w="2331720">
                  <a:extLst>
                    <a:ext uri="{9D8B030D-6E8A-4147-A177-3AD203B41FA5}">
                      <a16:colId xmlns:a16="http://schemas.microsoft.com/office/drawing/2014/main" val="20000"/>
                    </a:ext>
                  </a:extLst>
                </a:gridCol>
                <a:gridCol w="2331720">
                  <a:extLst>
                    <a:ext uri="{9D8B030D-6E8A-4147-A177-3AD203B41FA5}">
                      <a16:colId xmlns:a16="http://schemas.microsoft.com/office/drawing/2014/main" val="20001"/>
                    </a:ext>
                  </a:extLst>
                </a:gridCol>
                <a:gridCol w="2331720">
                  <a:extLst>
                    <a:ext uri="{9D8B030D-6E8A-4147-A177-3AD203B41FA5}">
                      <a16:colId xmlns:a16="http://schemas.microsoft.com/office/drawing/2014/main" val="20002"/>
                    </a:ext>
                  </a:extLst>
                </a:gridCol>
                <a:gridCol w="2331720">
                  <a:extLst>
                    <a:ext uri="{9D8B030D-6E8A-4147-A177-3AD203B41FA5}">
                      <a16:colId xmlns:a16="http://schemas.microsoft.com/office/drawing/2014/main" val="20003"/>
                    </a:ext>
                  </a:extLst>
                </a:gridCol>
                <a:gridCol w="2331720">
                  <a:extLst>
                    <a:ext uri="{9D8B030D-6E8A-4147-A177-3AD203B41FA5}">
                      <a16:colId xmlns:a16="http://schemas.microsoft.com/office/drawing/2014/main" val="20004"/>
                    </a:ext>
                  </a:extLst>
                </a:gridCol>
              </a:tblGrid>
              <a:tr h="2271738">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endParaRPr lang="en-US" b="0" dirty="0">
                        <a:solidFill>
                          <a:schemeClr val="tx1"/>
                        </a:solidFill>
                        <a:latin typeface="Times New Roman" pitchFamily="18" charset="0"/>
                        <a:cs typeface="Times New Roman" pitchFamily="18" charset="0"/>
                      </a:endParaRPr>
                    </a:p>
                    <a:p>
                      <a:pPr algn="just"/>
                      <a:r>
                        <a:rPr lang="en-US" b="0" dirty="0">
                          <a:solidFill>
                            <a:schemeClr val="tx1"/>
                          </a:solidFill>
                          <a:latin typeface="Times New Roman" pitchFamily="18" charset="0"/>
                          <a:cs typeface="Times New Roman" pitchFamily="18" charset="0"/>
                        </a:rPr>
                        <a:t>Analytical skills </a:t>
                      </a:r>
                    </a:p>
                  </a:txBody>
                  <a:tcPr>
                    <a:solidFill>
                      <a:schemeClr val="accent2">
                        <a:lumMod val="20000"/>
                        <a:lumOff val="80000"/>
                      </a:schemeClr>
                    </a:solidFill>
                  </a:tcPr>
                </a:tc>
                <a:tc>
                  <a:txBody>
                    <a:bodyPr/>
                    <a:lstStyle/>
                    <a:p>
                      <a:pPr marL="400050" lvl="0" indent="-400050">
                        <a:buFont typeface="+mj-lt"/>
                        <a:buAutoNum type="romanLcPeriod"/>
                      </a:pPr>
                      <a:r>
                        <a:rPr lang="en-US" sz="1800" b="0" kern="1200" dirty="0">
                          <a:solidFill>
                            <a:schemeClr val="tx1"/>
                          </a:solidFill>
                          <a:effectLst/>
                          <a:latin typeface="Times New Roman" pitchFamily="18" charset="0"/>
                          <a:ea typeface="+mn-ea"/>
                          <a:cs typeface="Times New Roman" pitchFamily="18" charset="0"/>
                        </a:rPr>
                        <a:t>Development of observation power.</a:t>
                      </a:r>
                    </a:p>
                    <a:p>
                      <a:pPr marL="400050" lvl="0" indent="-400050">
                        <a:buFont typeface="+mj-lt"/>
                        <a:buAutoNum type="romanLcPeriod"/>
                      </a:pPr>
                      <a:r>
                        <a:rPr lang="en-US" sz="1800" b="0" kern="1200" dirty="0">
                          <a:solidFill>
                            <a:schemeClr val="tx1"/>
                          </a:solidFill>
                          <a:effectLst/>
                          <a:latin typeface="Times New Roman" pitchFamily="18" charset="0"/>
                          <a:ea typeface="+mn-ea"/>
                          <a:cs typeface="Times New Roman" pitchFamily="18" charset="0"/>
                        </a:rPr>
                        <a:t>New learning.</a:t>
                      </a:r>
                    </a:p>
                  </a:txBody>
                  <a:tcPr>
                    <a:solidFill>
                      <a:schemeClr val="accent2">
                        <a:lumMod val="20000"/>
                        <a:lumOff val="80000"/>
                      </a:schemeClr>
                    </a:solidFill>
                  </a:tcPr>
                </a:tc>
                <a:tc>
                  <a:txBody>
                    <a:bodyPr/>
                    <a:lstStyle/>
                    <a:p>
                      <a:pPr marL="400050" lvl="0" indent="-400050">
                        <a:buFont typeface="+mj-lt"/>
                        <a:buAutoNum type="romanLcPeriod"/>
                      </a:pPr>
                      <a:r>
                        <a:rPr lang="en-US" sz="1800" b="0" kern="1200" dirty="0">
                          <a:solidFill>
                            <a:schemeClr val="tx1"/>
                          </a:solidFill>
                          <a:effectLst/>
                          <a:latin typeface="Times New Roman" pitchFamily="18" charset="0"/>
                          <a:ea typeface="+mn-ea"/>
                          <a:cs typeface="Times New Roman" pitchFamily="18" charset="0"/>
                        </a:rPr>
                        <a:t>Keeping journals regularly.</a:t>
                      </a:r>
                    </a:p>
                    <a:p>
                      <a:pPr marL="400050" lvl="0" indent="-400050">
                        <a:buFont typeface="+mj-lt"/>
                        <a:buAutoNum type="romanLcPeriod"/>
                      </a:pPr>
                      <a:r>
                        <a:rPr lang="en-US" sz="1800" b="0" kern="1200" dirty="0">
                          <a:solidFill>
                            <a:schemeClr val="tx1"/>
                          </a:solidFill>
                          <a:effectLst/>
                          <a:latin typeface="Times New Roman" pitchFamily="18" charset="0"/>
                          <a:ea typeface="+mn-ea"/>
                          <a:cs typeface="Times New Roman" pitchFamily="18" charset="0"/>
                        </a:rPr>
                        <a:t>Playing more brain games to gain problem solving skills.</a:t>
                      </a:r>
                      <a:endParaRPr lang="en-US" b="0" dirty="0">
                        <a:solidFill>
                          <a:schemeClr val="tx1"/>
                        </a:solidFill>
                        <a:latin typeface="Times New Roman" pitchFamily="18" charset="0"/>
                        <a:cs typeface="Times New Roman" pitchFamily="18" charset="0"/>
                      </a:endParaRPr>
                    </a:p>
                  </a:txBody>
                  <a:tcPr>
                    <a:solidFill>
                      <a:schemeClr val="accent2">
                        <a:lumMod val="20000"/>
                        <a:lumOff val="80000"/>
                      </a:schemeClr>
                    </a:solidFill>
                  </a:tcPr>
                </a:tc>
                <a:tc>
                  <a:txBody>
                    <a:bodyPr/>
                    <a:lstStyle/>
                    <a:p>
                      <a:pPr algn="just"/>
                      <a:r>
                        <a:rPr lang="en-US" b="0" dirty="0">
                          <a:solidFill>
                            <a:schemeClr val="tx1"/>
                          </a:solidFill>
                          <a:latin typeface="Times New Roman" pitchFamily="18" charset="0"/>
                          <a:cs typeface="Times New Roman" pitchFamily="18" charset="0"/>
                        </a:rPr>
                        <a:t>4 Months</a:t>
                      </a:r>
                    </a:p>
                  </a:txBody>
                  <a:tcPr>
                    <a:solidFill>
                      <a:schemeClr val="accent2">
                        <a:lumMod val="20000"/>
                        <a:lumOff val="80000"/>
                      </a:schemeClr>
                    </a:solidFill>
                  </a:tcPr>
                </a:tc>
                <a:tc>
                  <a:txBody>
                    <a:bodyPr/>
                    <a:lstStyle/>
                    <a:p>
                      <a:pPr marL="400050" indent="-400050" algn="just">
                        <a:buFont typeface="+mj-lt"/>
                        <a:buAutoNum type="romanLcPeriod"/>
                      </a:pPr>
                      <a:r>
                        <a:rPr lang="en-US" sz="1800" b="0" kern="1200" dirty="0">
                          <a:solidFill>
                            <a:schemeClr val="tx1"/>
                          </a:solidFill>
                          <a:effectLst/>
                          <a:latin typeface="Times New Roman" pitchFamily="18" charset="0"/>
                          <a:ea typeface="+mn-ea"/>
                          <a:cs typeface="Times New Roman" pitchFamily="18" charset="0"/>
                        </a:rPr>
                        <a:t>I will update my journal and set standard upon meeting which, I can understand my skills development progress.</a:t>
                      </a:r>
                      <a:endParaRPr lang="en-US" b="0" dirty="0">
                        <a:solidFill>
                          <a:schemeClr val="tx1"/>
                        </a:solidFill>
                        <a:latin typeface="Times New Roman" pitchFamily="18" charset="0"/>
                        <a:cs typeface="Times New Roman" pitchFamily="18" charset="0"/>
                      </a:endParaRPr>
                    </a:p>
                  </a:txBody>
                  <a:tcPr>
                    <a:solidFill>
                      <a:schemeClr val="accent2">
                        <a:lumMod val="20000"/>
                        <a:lumOff val="80000"/>
                      </a:schemeClr>
                    </a:solidFill>
                  </a:tcPr>
                </a:tc>
                <a:extLst>
                  <a:ext uri="{0D108BD9-81ED-4DB2-BD59-A6C34878D82A}">
                    <a16:rowId xmlns:a16="http://schemas.microsoft.com/office/drawing/2014/main" val="10000"/>
                  </a:ext>
                </a:extLst>
              </a:tr>
              <a:tr h="2581522">
                <a:tc>
                  <a:txBody>
                    <a:bodyPr/>
                    <a:lstStyle/>
                    <a:p>
                      <a:pPr algn="just"/>
                      <a:r>
                        <a:rPr lang="en-US" sz="1800" b="0" kern="1200" dirty="0">
                          <a:solidFill>
                            <a:schemeClr val="tx1"/>
                          </a:solidFill>
                          <a:effectLst/>
                          <a:latin typeface="Times New Roman" pitchFamily="18" charset="0"/>
                          <a:ea typeface="+mn-ea"/>
                          <a:cs typeface="Times New Roman" pitchFamily="18" charset="0"/>
                        </a:rPr>
                        <a:t>Self-management skills</a:t>
                      </a:r>
                      <a:endParaRPr lang="en-US" b="0" dirty="0">
                        <a:solidFill>
                          <a:schemeClr val="tx1"/>
                        </a:solidFill>
                        <a:latin typeface="Times New Roman" pitchFamily="18" charset="0"/>
                        <a:cs typeface="Times New Roman" pitchFamily="18" charset="0"/>
                      </a:endParaRPr>
                    </a:p>
                  </a:txBody>
                  <a:tcPr/>
                </a:tc>
                <a:tc>
                  <a:txBody>
                    <a:bodyPr/>
                    <a:lstStyle/>
                    <a:p>
                      <a:pPr marL="400050" lvl="0" indent="-400050">
                        <a:buFont typeface="+mj-lt"/>
                        <a:buAutoNum type="romanLcPeriod"/>
                      </a:pPr>
                      <a:r>
                        <a:rPr lang="en-US" b="0" dirty="0">
                          <a:solidFill>
                            <a:schemeClr val="tx1"/>
                          </a:solidFill>
                          <a:latin typeface="Times New Roman" pitchFamily="18" charset="0"/>
                          <a:cs typeface="Times New Roman" pitchFamily="18" charset="0"/>
                        </a:rPr>
                        <a:t>Understanding situation and provide solutions.</a:t>
                      </a:r>
                    </a:p>
                    <a:p>
                      <a:pPr marL="400050" lvl="0" indent="-400050">
                        <a:buFont typeface="+mj-lt"/>
                        <a:buAutoNum type="romanLcPeriod"/>
                      </a:pPr>
                      <a:r>
                        <a:rPr lang="en-US" b="0" dirty="0">
                          <a:solidFill>
                            <a:schemeClr val="tx1"/>
                          </a:solidFill>
                          <a:latin typeface="Times New Roman" pitchFamily="18" charset="0"/>
                          <a:cs typeface="Times New Roman" pitchFamily="18" charset="0"/>
                        </a:rPr>
                        <a:t>Increase productivity.</a:t>
                      </a:r>
                    </a:p>
                    <a:p>
                      <a:pPr marL="400050" lvl="0" indent="-400050">
                        <a:buFont typeface="+mj-lt"/>
                        <a:buAutoNum type="romanLcPeriod"/>
                      </a:pPr>
                      <a:endParaRPr lang="en-US" b="0" dirty="0">
                        <a:solidFill>
                          <a:schemeClr val="tx1"/>
                        </a:solidFill>
                        <a:latin typeface="Times New Roman" pitchFamily="18" charset="0"/>
                        <a:cs typeface="Times New Roman" pitchFamily="18" charset="0"/>
                      </a:endParaRPr>
                    </a:p>
                  </a:txBody>
                  <a:tcPr/>
                </a:tc>
                <a:tc>
                  <a:txBody>
                    <a:bodyPr/>
                    <a:lstStyle/>
                    <a:p>
                      <a:pPr marL="400050" lvl="0" indent="-400050">
                        <a:buFont typeface="+mj-lt"/>
                        <a:buAutoNum type="romanLcPeriod"/>
                      </a:pPr>
                      <a:r>
                        <a:rPr lang="en-US" sz="1800" b="0" kern="1200" dirty="0">
                          <a:solidFill>
                            <a:schemeClr val="tx1"/>
                          </a:solidFill>
                          <a:effectLst/>
                          <a:latin typeface="Times New Roman" pitchFamily="18" charset="0"/>
                          <a:ea typeface="+mn-ea"/>
                          <a:cs typeface="Times New Roman" pitchFamily="18" charset="0"/>
                        </a:rPr>
                        <a:t>I will develop my own organizational systems.</a:t>
                      </a:r>
                    </a:p>
                    <a:p>
                      <a:pPr marL="400050" lvl="0" indent="-400050">
                        <a:buFont typeface="+mj-lt"/>
                        <a:buAutoNum type="romanLcPeriod"/>
                      </a:pPr>
                      <a:r>
                        <a:rPr lang="en-US" sz="1800" b="0" kern="1200" dirty="0">
                          <a:solidFill>
                            <a:schemeClr val="tx1"/>
                          </a:solidFill>
                          <a:effectLst/>
                          <a:latin typeface="Times New Roman" pitchFamily="18" charset="0"/>
                          <a:ea typeface="+mn-ea"/>
                          <a:cs typeface="Times New Roman" pitchFamily="18" charset="0"/>
                        </a:rPr>
                        <a:t>Set my short-term goals.</a:t>
                      </a:r>
                      <a:endParaRPr lang="en-US" b="0" dirty="0">
                        <a:solidFill>
                          <a:schemeClr val="tx1"/>
                        </a:solidFill>
                        <a:latin typeface="Times New Roman" pitchFamily="18" charset="0"/>
                        <a:cs typeface="Times New Roman" pitchFamily="18" charset="0"/>
                      </a:endParaRPr>
                    </a:p>
                  </a:txBody>
                  <a:tcPr/>
                </a:tc>
                <a:tc>
                  <a:txBody>
                    <a:bodyPr/>
                    <a:lstStyle/>
                    <a:p>
                      <a:pPr algn="just"/>
                      <a:r>
                        <a:rPr lang="en-US" b="0" dirty="0">
                          <a:solidFill>
                            <a:schemeClr val="tx1"/>
                          </a:solidFill>
                          <a:latin typeface="Times New Roman" pitchFamily="18" charset="0"/>
                          <a:cs typeface="Times New Roman" pitchFamily="18" charset="0"/>
                        </a:rPr>
                        <a:t>6 Months</a:t>
                      </a:r>
                    </a:p>
                  </a:txBody>
                  <a:tcPr/>
                </a:tc>
                <a:tc>
                  <a:txBody>
                    <a:bodyPr/>
                    <a:lstStyle/>
                    <a:p>
                      <a:pPr marL="400050" indent="-400050" algn="just">
                        <a:buFont typeface="+mj-lt"/>
                        <a:buAutoNum type="romanLcPeriod"/>
                      </a:pPr>
                      <a:r>
                        <a:rPr lang="en-US" sz="1800" b="0" kern="1200" dirty="0">
                          <a:solidFill>
                            <a:schemeClr val="tx1"/>
                          </a:solidFill>
                          <a:effectLst/>
                          <a:latin typeface="Times New Roman" pitchFamily="18" charset="0"/>
                          <a:ea typeface="+mn-ea"/>
                          <a:cs typeface="Times New Roman" pitchFamily="18" charset="0"/>
                        </a:rPr>
                        <a:t>Training in the field of information and communication technology</a:t>
                      </a:r>
                      <a:endParaRPr lang="en-US" b="0" dirty="0">
                        <a:solidFill>
                          <a:schemeClr val="tx1"/>
                        </a:solidFill>
                        <a:latin typeface="Times New Roman" pitchFamily="18" charset="0"/>
                        <a:cs typeface="Times New Roman" pitchFamily="18" charset="0"/>
                      </a:endParaRPr>
                    </a:p>
                  </a:txBody>
                  <a:tcPr/>
                </a:tc>
                <a:extLst>
                  <a:ext uri="{0D108BD9-81ED-4DB2-BD59-A6C34878D82A}">
                    <a16:rowId xmlns:a16="http://schemas.microsoft.com/office/drawing/2014/main" val="10001"/>
                  </a:ext>
                </a:extLst>
              </a:tr>
            </a:tbl>
          </a:graphicData>
        </a:graphic>
      </p:graphicFrame>
      <p:sp>
        <p:nvSpPr>
          <p:cNvPr id="3" name="Title 2"/>
          <p:cNvSpPr>
            <a:spLocks noGrp="1"/>
          </p:cNvSpPr>
          <p:nvPr>
            <p:ph type="title"/>
          </p:nvPr>
        </p:nvSpPr>
        <p:spPr/>
        <p:txBody>
          <a:bodyPr/>
          <a:lstStyle/>
          <a:p>
            <a:r>
              <a:rPr lang="en-GB" dirty="0">
                <a:latin typeface="Times New Roman" pitchFamily="18" charset="0"/>
                <a:cs typeface="Times New Roman" pitchFamily="18" charset="0"/>
              </a:rPr>
              <a:t>Personal Development Plan</a:t>
            </a: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1591989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lgn="just">
              <a:buNone/>
            </a:pPr>
            <a:r>
              <a:rPr lang="en-US" sz="2000" dirty="0">
                <a:latin typeface="Times New Roman" pitchFamily="18" charset="0"/>
                <a:cs typeface="Times New Roman" pitchFamily="18" charset="0"/>
              </a:rPr>
              <a:t>A person's ability to manage their time is essential because it allows them to create clear goals with a priority and a time limit for accomplishing them. Some Time Management tools are given below:</a:t>
            </a:r>
          </a:p>
          <a:p>
            <a:pPr algn="just"/>
            <a:r>
              <a:rPr lang="en-US" sz="2000" dirty="0">
                <a:latin typeface="Times New Roman" pitchFamily="18" charset="0"/>
                <a:cs typeface="Times New Roman" pitchFamily="18" charset="0"/>
              </a:rPr>
              <a:t>Active Collab</a:t>
            </a:r>
          </a:p>
          <a:p>
            <a:pPr algn="just"/>
            <a:r>
              <a:rPr lang="en-US" sz="2000" dirty="0">
                <a:latin typeface="Times New Roman" pitchFamily="18" charset="0"/>
                <a:cs typeface="Times New Roman" pitchFamily="18" charset="0"/>
              </a:rPr>
              <a:t>Proof Hub</a:t>
            </a:r>
          </a:p>
          <a:p>
            <a:pPr algn="just"/>
            <a:r>
              <a:rPr lang="en-US" sz="2000" dirty="0">
                <a:latin typeface="Times New Roman" pitchFamily="18" charset="0"/>
                <a:cs typeface="Times New Roman" pitchFamily="18" charset="0"/>
              </a:rPr>
              <a:t>Scoro</a:t>
            </a:r>
          </a:p>
          <a:p>
            <a:pPr algn="just"/>
            <a:r>
              <a:rPr lang="en-US" sz="2000" dirty="0">
                <a:latin typeface="Times New Roman" pitchFamily="18" charset="0"/>
                <a:cs typeface="Times New Roman" pitchFamily="18" charset="0"/>
              </a:rPr>
              <a:t>Clarizen</a:t>
            </a:r>
          </a:p>
          <a:p>
            <a:pPr algn="just"/>
            <a:r>
              <a:rPr lang="en-US" sz="2000" dirty="0">
                <a:latin typeface="Times New Roman" pitchFamily="18" charset="0"/>
                <a:cs typeface="Times New Roman" pitchFamily="18" charset="0"/>
              </a:rPr>
              <a:t>Harvest</a:t>
            </a:r>
          </a:p>
          <a:p>
            <a:pPr algn="just"/>
            <a:r>
              <a:rPr lang="en-US" sz="2000" dirty="0">
                <a:latin typeface="Times New Roman" pitchFamily="18" charset="0"/>
                <a:cs typeface="Times New Roman" pitchFamily="18" charset="0"/>
              </a:rPr>
              <a:t>Toggle</a:t>
            </a:r>
          </a:p>
          <a:p>
            <a:pPr algn="just"/>
            <a:endParaRPr lang="en-US" sz="2000" dirty="0">
              <a:latin typeface="Times New Roman" pitchFamily="18" charset="0"/>
              <a:cs typeface="Times New Roman" pitchFamily="18" charset="0"/>
            </a:endParaRPr>
          </a:p>
        </p:txBody>
      </p:sp>
      <p:sp>
        <p:nvSpPr>
          <p:cNvPr id="3" name="Title 2"/>
          <p:cNvSpPr>
            <a:spLocks noGrp="1"/>
          </p:cNvSpPr>
          <p:nvPr>
            <p:ph type="title"/>
          </p:nvPr>
        </p:nvSpPr>
        <p:spPr/>
        <p:txBody>
          <a:bodyPr/>
          <a:lstStyle/>
          <a:p>
            <a:r>
              <a:rPr lang="en-US" dirty="0">
                <a:latin typeface="Times New Roman" pitchFamily="18" charset="0"/>
                <a:cs typeface="Times New Roman" pitchFamily="18" charset="0"/>
              </a:rPr>
              <a:t>Utilization of Time Management</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17211" y="3706905"/>
            <a:ext cx="4559113" cy="22795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34943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6359" y="2554444"/>
            <a:ext cx="8294727" cy="3817782"/>
          </a:xfrm>
        </p:spPr>
        <p:txBody>
          <a:bodyPr>
            <a:normAutofit fontScale="92500" lnSpcReduction="20000"/>
          </a:bodyPr>
          <a:lstStyle/>
          <a:p>
            <a:pPr algn="just"/>
            <a:r>
              <a:rPr lang="en-US" b="1" dirty="0">
                <a:latin typeface="Times New Roman" pitchFamily="18" charset="0"/>
                <a:cs typeface="Times New Roman" pitchFamily="18" charset="0"/>
              </a:rPr>
              <a:t>Plan and make List: </a:t>
            </a:r>
            <a:r>
              <a:rPr lang="en-US" dirty="0">
                <a:latin typeface="Times New Roman" pitchFamily="18" charset="0"/>
                <a:cs typeface="Times New Roman" pitchFamily="18" charset="0"/>
              </a:rPr>
              <a:t>Making a to-do list is the initial use of the time planner because it contains all of your plans in an orderly fashion.</a:t>
            </a:r>
          </a:p>
          <a:p>
            <a:pPr algn="just"/>
            <a:r>
              <a:rPr lang="en-US" b="1" dirty="0">
                <a:latin typeface="Times New Roman" pitchFamily="18" charset="0"/>
                <a:cs typeface="Times New Roman" pitchFamily="18" charset="0"/>
              </a:rPr>
              <a:t>Follow Schedule to work: </a:t>
            </a:r>
            <a:r>
              <a:rPr lang="en-US" dirty="0">
                <a:latin typeface="Times New Roman" pitchFamily="18" charset="0"/>
                <a:cs typeface="Times New Roman" pitchFamily="18" charset="0"/>
              </a:rPr>
              <a:t>Picking up a task from the master list has saved 25 percent of a day's time, thus this is the next item on the daily work plan to be completed.</a:t>
            </a:r>
          </a:p>
          <a:p>
            <a:pPr algn="just"/>
            <a:r>
              <a:rPr lang="en-US" b="1" dirty="0">
                <a:latin typeface="Times New Roman" pitchFamily="18" charset="0"/>
                <a:cs typeface="Times New Roman" pitchFamily="18" charset="0"/>
              </a:rPr>
              <a:t>Organized according to priority: </a:t>
            </a:r>
            <a:r>
              <a:rPr lang="en-US" dirty="0">
                <a:latin typeface="Times New Roman" pitchFamily="18" charset="0"/>
                <a:cs typeface="Times New Roman" pitchFamily="18" charset="0"/>
              </a:rPr>
              <a:t>The job will be prioritized based on importance, which will lead to a higher quality of performance within the given time frame.</a:t>
            </a:r>
          </a:p>
          <a:p>
            <a:pPr algn="just"/>
            <a:r>
              <a:rPr lang="en-US" b="1" dirty="0">
                <a:latin typeface="Times New Roman" pitchFamily="18" charset="0"/>
                <a:cs typeface="Times New Roman" pitchFamily="18" charset="0"/>
              </a:rPr>
              <a:t>Way to Manage Time: </a:t>
            </a:r>
            <a:r>
              <a:rPr lang="en-US" dirty="0">
                <a:latin typeface="Times New Roman" pitchFamily="18" charset="0"/>
                <a:cs typeface="Times New Roman" pitchFamily="18" charset="0"/>
              </a:rPr>
              <a:t>Computer-based planners and digital personal assistants can help to keep track of deadlines and required time for a certain work. In this scenario, the 80/20 Rule and Eat the Frog time management methods can be used.</a:t>
            </a:r>
          </a:p>
        </p:txBody>
      </p:sp>
      <p:sp>
        <p:nvSpPr>
          <p:cNvPr id="3" name="Title 2"/>
          <p:cNvSpPr>
            <a:spLocks noGrp="1"/>
          </p:cNvSpPr>
          <p:nvPr>
            <p:ph type="title"/>
          </p:nvPr>
        </p:nvSpPr>
        <p:spPr/>
        <p:txBody>
          <a:bodyPr/>
          <a:lstStyle/>
          <a:p>
            <a:r>
              <a:rPr lang="en-US" dirty="0">
                <a:latin typeface="Times New Roman" pitchFamily="18" charset="0"/>
                <a:cs typeface="Times New Roman" pitchFamily="18" charset="0"/>
              </a:rPr>
              <a:t>Application of Time Management Tools</a:t>
            </a:r>
          </a:p>
        </p:txBody>
      </p:sp>
      <p:graphicFrame>
        <p:nvGraphicFramePr>
          <p:cNvPr id="4" name="Diagram 3"/>
          <p:cNvGraphicFramePr/>
          <p:nvPr>
            <p:extLst>
              <p:ext uri="{D42A27DB-BD31-4B8C-83A1-F6EECF244321}">
                <p14:modId xmlns:p14="http://schemas.microsoft.com/office/powerpoint/2010/main" val="3566340170"/>
              </p:ext>
            </p:extLst>
          </p:nvPr>
        </p:nvGraphicFramePr>
        <p:xfrm>
          <a:off x="8489949" y="3796756"/>
          <a:ext cx="3925888" cy="18753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8462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5520" y="2376278"/>
            <a:ext cx="6640868" cy="3524465"/>
          </a:xfrm>
        </p:spPr>
        <p:txBody>
          <a:bodyPr>
            <a:noAutofit/>
          </a:bodyPr>
          <a:lstStyle/>
          <a:p>
            <a:pPr marL="285750" indent="-285750" algn="just">
              <a:lnSpc>
                <a:spcPct val="150000"/>
              </a:lnSpc>
              <a:buFont typeface="Arial" pitchFamily="34" charset="0"/>
              <a:buChar char="•"/>
            </a:pPr>
            <a:r>
              <a:rPr lang="en-US" sz="2000" dirty="0">
                <a:latin typeface="Times New Roman" panose="02020603050405020304" pitchFamily="18" charset="0"/>
                <a:cs typeface="Times New Roman" pitchFamily="18" charset="0"/>
              </a:rPr>
              <a:t>The study of SWOT helps an individual find the areas that need to be given greater attention and stress in their personal or academic activity. In addition, a student's personal development plan serves as a framework for completing future goals and objectives with a prioritized list of accomplishments. These tools and strategies will be used as part of a learning module in this presentation (</a:t>
            </a:r>
            <a:r>
              <a:rPr lang="en-US" sz="2000" dirty="0" err="1">
                <a:latin typeface="Times New Roman" panose="02020603050405020304" pitchFamily="18" charset="0"/>
                <a:cs typeface="Times New Roman" panose="02020603050405020304" pitchFamily="18" charset="0"/>
              </a:rPr>
              <a:t>Sainz</a:t>
            </a:r>
            <a:r>
              <a:rPr lang="en-US" sz="2000" dirty="0">
                <a:latin typeface="Times New Roman" panose="02020603050405020304" pitchFamily="18" charset="0"/>
                <a:cs typeface="Times New Roman" panose="02020603050405020304" pitchFamily="18" charset="0"/>
              </a:rPr>
              <a:t> et al, 2019).</a:t>
            </a:r>
          </a:p>
        </p:txBody>
      </p:sp>
      <p:sp>
        <p:nvSpPr>
          <p:cNvPr id="2" name="Title 1">
            <a:extLst>
              <a:ext uri="{FF2B5EF4-FFF2-40B4-BE49-F238E27FC236}">
                <a16:creationId xmlns:a16="http://schemas.microsoft.com/office/drawing/2014/main" id="{198ED175-7B02-47A4-A4F3-8D5E0D29A189}"/>
              </a:ext>
            </a:extLst>
          </p:cNvPr>
          <p:cNvSpPr>
            <a:spLocks noGrp="1"/>
          </p:cNvSpPr>
          <p:nvPr>
            <p:ph type="title"/>
          </p:nvPr>
        </p:nvSpPr>
        <p:spPr/>
        <p:txBody>
          <a:bodyPr/>
          <a:lstStyle/>
          <a:p>
            <a:r>
              <a:rPr lang="en-GB" dirty="0"/>
              <a:t>Conclusions</a:t>
            </a:r>
          </a:p>
        </p:txBody>
      </p:sp>
      <p:sp>
        <p:nvSpPr>
          <p:cNvPr id="4" name="Content Placeholder 2"/>
          <p:cNvSpPr txBox="1">
            <a:spLocks/>
          </p:cNvSpPr>
          <p:nvPr/>
        </p:nvSpPr>
        <p:spPr>
          <a:xfrm>
            <a:off x="5963357" y="2742702"/>
            <a:ext cx="4148831"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285750" indent="-285750">
              <a:buFont typeface="Arial" pitchFamily="34" charset="0"/>
              <a:buChar char="•"/>
            </a:pPr>
            <a:endParaRPr lang="en-US" sz="1600" dirty="0">
              <a:latin typeface="Times New Roman" pitchFamily="18" charset="0"/>
              <a:cs typeface="Times New Roman" pitchFamily="18" charset="0"/>
            </a:endParaRPr>
          </a:p>
        </p:txBody>
      </p:sp>
      <p:pic>
        <p:nvPicPr>
          <p:cNvPr id="5" name="Picture 4"/>
          <p:cNvPicPr>
            <a:picLocks noChangeAspect="1"/>
          </p:cNvPicPr>
          <p:nvPr/>
        </p:nvPicPr>
        <p:blipFill>
          <a:blip r:embed="rId3"/>
          <a:stretch>
            <a:fillRect/>
          </a:stretch>
        </p:blipFill>
        <p:spPr>
          <a:xfrm>
            <a:off x="7301133" y="2601324"/>
            <a:ext cx="4614442" cy="3074372"/>
          </a:xfrm>
          <a:prstGeom prst="rect">
            <a:avLst/>
          </a:prstGeom>
        </p:spPr>
      </p:pic>
    </p:spTree>
    <p:extLst>
      <p:ext uri="{BB962C8B-B14F-4D97-AF65-F5344CB8AC3E}">
        <p14:creationId xmlns:p14="http://schemas.microsoft.com/office/powerpoint/2010/main" val="3082737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pPr algn="just"/>
            <a:r>
              <a:rPr lang="en-US" dirty="0" err="1"/>
              <a:t>Cotronei</a:t>
            </a:r>
            <a:r>
              <a:rPr lang="en-US" dirty="0"/>
              <a:t>-Baird, V.S., 2020. Academic hindrances in the integration of employability skills development in teaching and assessment practice. </a:t>
            </a:r>
            <a:r>
              <a:rPr lang="en-US" i="1" dirty="0"/>
              <a:t>Higher Education</a:t>
            </a:r>
            <a:r>
              <a:rPr lang="en-US" dirty="0"/>
              <a:t>, </a:t>
            </a:r>
            <a:r>
              <a:rPr lang="en-US" i="1" dirty="0"/>
              <a:t>79</a:t>
            </a:r>
            <a:r>
              <a:rPr lang="en-US" dirty="0"/>
              <a:t>(2), pp.203-223.</a:t>
            </a:r>
          </a:p>
          <a:p>
            <a:pPr algn="just"/>
            <a:r>
              <a:rPr lang="en-US" dirty="0"/>
              <a:t>Jackson, D., 2014. Testing a model of undergraduate competence in employability skills and its implications for stakeholders. </a:t>
            </a:r>
            <a:r>
              <a:rPr lang="en-US" i="1" dirty="0"/>
              <a:t>Journal of education and work</a:t>
            </a:r>
            <a:r>
              <a:rPr lang="en-US" dirty="0"/>
              <a:t>, </a:t>
            </a:r>
            <a:r>
              <a:rPr lang="en-US" i="1" dirty="0"/>
              <a:t>27</a:t>
            </a:r>
            <a:r>
              <a:rPr lang="en-US" dirty="0"/>
              <a:t>(2), pp.220-242.</a:t>
            </a:r>
          </a:p>
          <a:p>
            <a:pPr algn="just"/>
            <a:r>
              <a:rPr lang="en-US" dirty="0"/>
              <a:t>Tomkins, L. and </a:t>
            </a:r>
            <a:r>
              <a:rPr lang="en-US" dirty="0" err="1"/>
              <a:t>Ulus</a:t>
            </a:r>
            <a:r>
              <a:rPr lang="en-US" dirty="0"/>
              <a:t>, E., 2016. ‘Oh, was that “experiential learning”?!’Spaces, synergies and surprises with Kolb’s learning cycle. </a:t>
            </a:r>
            <a:r>
              <a:rPr lang="en-US" i="1" dirty="0"/>
              <a:t>Management Learning</a:t>
            </a:r>
            <a:r>
              <a:rPr lang="en-US" dirty="0"/>
              <a:t>, </a:t>
            </a:r>
            <a:r>
              <a:rPr lang="en-US" i="1" dirty="0"/>
              <a:t>47</a:t>
            </a:r>
            <a:r>
              <a:rPr lang="en-US" dirty="0"/>
              <a:t>(2), pp.158-178.</a:t>
            </a:r>
          </a:p>
          <a:p>
            <a:pPr algn="just"/>
            <a:r>
              <a:rPr lang="en-US" dirty="0"/>
              <a:t>Wang, W.C., 2019. Exploring the relationship among free-time management, leisure boredom, and internet addiction in undergraduates in Taiwan. </a:t>
            </a:r>
            <a:r>
              <a:rPr lang="en-US" i="1" dirty="0"/>
              <a:t>Psychological reports</a:t>
            </a:r>
            <a:r>
              <a:rPr lang="en-US" dirty="0"/>
              <a:t>, </a:t>
            </a:r>
            <a:r>
              <a:rPr lang="en-US" i="1" dirty="0"/>
              <a:t>122</a:t>
            </a:r>
            <a:r>
              <a:rPr lang="en-US" dirty="0"/>
              <a:t>(5), pp.1651-1665.</a:t>
            </a:r>
          </a:p>
          <a:p>
            <a:pPr algn="just"/>
            <a:r>
              <a:rPr lang="en-US" dirty="0" err="1"/>
              <a:t>Sainz</a:t>
            </a:r>
            <a:r>
              <a:rPr lang="en-US" dirty="0"/>
              <a:t>, M.A., Ferrero, A.M. and </a:t>
            </a:r>
            <a:r>
              <a:rPr lang="en-US" dirty="0" err="1"/>
              <a:t>Ugidos</a:t>
            </a:r>
            <a:r>
              <a:rPr lang="en-US" dirty="0"/>
              <a:t>, A., 2019. Time management: skills to learn and put into practice. </a:t>
            </a:r>
            <a:r>
              <a:rPr lang="en-US" i="1" dirty="0"/>
              <a:t>Education+ Training</a:t>
            </a:r>
            <a:r>
              <a:rPr lang="en-US" dirty="0"/>
              <a:t>.</a:t>
            </a:r>
          </a:p>
          <a:p>
            <a:endParaRPr lang="en-US" dirty="0"/>
          </a:p>
        </p:txBody>
      </p:sp>
      <p:sp>
        <p:nvSpPr>
          <p:cNvPr id="3" name="Title 2"/>
          <p:cNvSpPr>
            <a:spLocks noGrp="1"/>
          </p:cNvSpPr>
          <p:nvPr>
            <p:ph type="title"/>
          </p:nvPr>
        </p:nvSpPr>
        <p:spPr/>
        <p:txBody>
          <a:bodyPr/>
          <a:lstStyle/>
          <a:p>
            <a:r>
              <a:rPr lang="en-US" dirty="0"/>
              <a:t>Reference</a:t>
            </a:r>
          </a:p>
        </p:txBody>
      </p:sp>
    </p:spTree>
    <p:extLst>
      <p:ext uri="{BB962C8B-B14F-4D97-AF65-F5344CB8AC3E}">
        <p14:creationId xmlns:p14="http://schemas.microsoft.com/office/powerpoint/2010/main" val="34685358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4551</TotalTime>
  <Words>1933</Words>
  <Application>Microsoft Macintosh PowerPoint</Application>
  <PresentationFormat>Widescreen</PresentationFormat>
  <Paragraphs>135</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Candara</vt:lpstr>
      <vt:lpstr>Gill Sans MT</vt:lpstr>
      <vt:lpstr>Symbol</vt:lpstr>
      <vt:lpstr>Times New Roman</vt:lpstr>
      <vt:lpstr>Waveform</vt:lpstr>
      <vt:lpstr>A Presentation on Analyzing Employability Skills for Intended Career Planning</vt:lpstr>
      <vt:lpstr>Table of Contents</vt:lpstr>
      <vt:lpstr>INTRODUCTION</vt:lpstr>
      <vt:lpstr>Personal SWOT analysis</vt:lpstr>
      <vt:lpstr>Personal SWOT analysis</vt:lpstr>
      <vt:lpstr>Personal SWOT analysis</vt:lpstr>
      <vt:lpstr>Personal Development Plan</vt:lpstr>
      <vt:lpstr>Personal Development Plan</vt:lpstr>
      <vt:lpstr>Utilization of Time Management</vt:lpstr>
      <vt:lpstr>Application of Time Management Tools</vt:lpstr>
      <vt:lpstr>Conclusions</vt:lpstr>
      <vt:lpstr>Reference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EVALUATION OF “TESCO”</dc:title>
  <dc:subject/>
  <dc:creator/>
  <cp:keywords/>
  <dc:description/>
  <cp:lastModifiedBy>Ashiqur Rahman Tanim</cp:lastModifiedBy>
  <cp:revision>153</cp:revision>
  <dcterms:created xsi:type="dcterms:W3CDTF">2021-06-09T00:20:15Z</dcterms:created>
  <dcterms:modified xsi:type="dcterms:W3CDTF">2022-04-06T16:24:06Z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402802</vt:lpwstr>
  </property>
  <property fmtid="{D5CDD505-2E9C-101B-9397-08002B2CF9AE}" pid="3" name="NXPowerLiteSettings">
    <vt:lpwstr>E700052003A000</vt:lpwstr>
  </property>
  <property fmtid="{D5CDD505-2E9C-101B-9397-08002B2CF9AE}" pid="4" name="NXPowerLiteVersion">
    <vt:lpwstr>D9.1.2</vt:lpwstr>
  </property>
</Properties>
</file>