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1" r:id="rId1"/>
  </p:sldMasterIdLst>
  <p:notesMasterIdLst>
    <p:notesMasterId r:id="rId21"/>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 id="273" r:id="rId19"/>
    <p:sldId id="274" r:id="rId20"/>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0" d="100"/>
          <a:sy n="80" d="100"/>
        </p:scale>
        <p:origin x="68" y="1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540646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6178112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76265307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4427541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5706841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624471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636823814"/>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9260238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5483615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1042981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98150454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7416123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252961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9770505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80590123"/>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769043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9036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5586B75A-687E-405C-8A0B-8D00578BA2C3}" type="datetimeFigureOut">
              <a:rPr lang="en-US" smtClean="0"/>
              <a:pPr/>
              <a:t>7/11/2026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665120831"/>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 id="2147483755" r:id="rId14"/>
    <p:sldLayoutId id="2147483756" r:id="rId15"/>
    <p:sldLayoutId id="2147483757" r:id="rId16"/>
    <p:sldLayoutId id="2147483758"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&lt;Koushik Modak&gt;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[Imama shafeeq]  |  [Belina temesgen]  |  [Missara Altom]  |  [Morgan-Rae]  |  [Shahid Mansoor]</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[2544478]  |  [2545288]  |  [2545475]  |  [2545641]  |  [2544937]</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we acknowledge the use of [we have not used AI] to support our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we confirm that we have NOT presented any AI-generated text as our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We confirm we have copies of my drafts, notes and other resources used before and after the use of AI tools, which we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[Microsoft teams]</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[Imama shafeeq]</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[OneDrive]</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[Belina temesgen]</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[Microsoft word]</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[Missara Altom]</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[Microsoft Excel]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[Morgan-Rae]</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a:t>
            </a:r>
            <a:r>
              <a:rPr lang="en-US" sz="1600" dirty="0" err="1">
                <a:solidFill>
                  <a:srgbClr val="1A1A1A"/>
                </a:solidFill>
                <a:latin typeface="Calibri" pitchFamily="34" charset="0"/>
                <a:ea typeface="Calibri" pitchFamily="34" charset="-122"/>
                <a:cs typeface="Calibri" pitchFamily="34" charset="-120"/>
              </a:rPr>
              <a:t>Powepoint</a:t>
            </a:r>
            <a:r>
              <a:rPr lang="en-US" sz="1600" dirty="0">
                <a:solidFill>
                  <a:srgbClr val="1A1A1A"/>
                </a:solidFill>
                <a:latin typeface="Calibri" pitchFamily="34" charset="0"/>
                <a:ea typeface="Calibri" pitchFamily="34" charset="-122"/>
                <a:cs typeface="Calibri" pitchFamily="34" charset="-120"/>
              </a:rPr>
              <a:t>]</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[Shahid Mansoor]</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a:buSzPct val="100000"/>
            </a:pPr>
            <a:r>
              <a:rPr lang="en-US" sz="2000" dirty="0">
                <a:latin typeface="Calibri" pitchFamily="34" charset="0"/>
                <a:cs typeface="Calibri" pitchFamily="34" charset="-120"/>
              </a:rPr>
              <a:t> Microsoft 365 tools can be used to support workplace activities at Riverdale </a:t>
            </a:r>
          </a:p>
          <a:p>
            <a:pPr>
              <a:buSzPct val="100000"/>
            </a:pPr>
            <a:r>
              <a:rPr lang="en-US" sz="2000" dirty="0">
                <a:latin typeface="Calibri" pitchFamily="34" charset="0"/>
                <a:cs typeface="Calibri" pitchFamily="34" charset="-120"/>
              </a:rPr>
              <a:t>Nursing Home. We will explain which Microsoft 365 tool is most suitable for each workplace task and how it can improve communication, collaboration, and efficiency among staff. </a:t>
            </a:r>
            <a:r>
              <a:rPr lang="en-US" sz="2000">
                <a:latin typeface="Calibri" pitchFamily="34" charset="0"/>
                <a:cs typeface="Calibri" pitchFamily="34" charset="-120"/>
              </a:rPr>
              <a:t>Also we will demonstrate how using these digital tools can contribute to providing high-quality care for residents and benefits and limitations for using this Microsoft365 tools in Riverdale nursing home.</a:t>
            </a:r>
          </a:p>
          <a:p>
            <a:pPr>
              <a:buSzPct val="100000"/>
            </a:pPr>
            <a:endParaRPr lang="en-US" sz="2000" dirty="0">
              <a:latin typeface="Calibri" pitchFamily="34" charset="0"/>
              <a:cs typeface="Calibri" pitchFamily="34" charset="-120"/>
            </a:endParaRPr>
          </a:p>
          <a:p>
            <a:pPr>
              <a:buSzPct val="100000"/>
            </a:pPr>
            <a:endParaRPr lang="en-US" sz="2000" dirty="0">
              <a:latin typeface="Calibri" pitchFamily="34" charset="0"/>
              <a:cs typeface="Calibri" pitchFamily="34" charset="-120"/>
            </a:endParaRPr>
          </a:p>
          <a:p>
            <a:pPr>
              <a:buSzPct val="100000"/>
            </a:pPr>
            <a:endParaRPr lang="en-US" sz="2000" dirty="0">
              <a:latin typeface="Calibri" pitchFamily="34" charset="0"/>
              <a:cs typeface="Calibri" pitchFamily="34" charset="-12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[Imama shafeeq]  |  [2544478]</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200" dirty="0">
                <a:solidFill>
                  <a:schemeClr val="tx1">
                    <a:lumMod val="95000"/>
                    <a:lumOff val="5000"/>
                  </a:schemeClr>
                </a:solidFill>
                <a:latin typeface="Calibri" pitchFamily="34" charset="0"/>
                <a:cs typeface="Calibri" pitchFamily="34" charset="-120"/>
              </a:rPr>
              <a:t>Staff communication at Riverdale nursing home involves keeping patients safe by speaking to each other about where they are . It also involves not making medical mistakes . </a:t>
            </a:r>
          </a:p>
          <a:p>
            <a:pPr marL="342900" indent="-342900">
              <a:buSzPct val="100000"/>
              <a:buChar char="•"/>
            </a:pPr>
            <a:r>
              <a:rPr lang="en-US" sz="1200" dirty="0">
                <a:solidFill>
                  <a:schemeClr val="tx1">
                    <a:lumMod val="95000"/>
                    <a:lumOff val="5000"/>
                  </a:schemeClr>
                </a:solidFill>
                <a:latin typeface="Calibri" pitchFamily="34" charset="0"/>
                <a:cs typeface="Calibri" pitchFamily="34" charset="-120"/>
              </a:rPr>
              <a:t>Microsoft teams is the most suitable tool for this task as it allows people to communicate with meeting ,and announcement can be made. Teams brings all your conversations , meetings , and files into one place (Callum steen-vale,2025).</a:t>
            </a:r>
          </a:p>
          <a:p>
            <a:pPr marL="342900" indent="-342900">
              <a:buSzPct val="100000"/>
              <a:buChar char="•"/>
            </a:pPr>
            <a:endParaRPr lang="en-US" sz="1200" dirty="0">
              <a:solidFill>
                <a:schemeClr val="tx1">
                  <a:lumMod val="95000"/>
                  <a:lumOff val="5000"/>
                </a:schemeClr>
              </a:solidFill>
              <a:latin typeface="Calibri" pitchFamily="34" charset="0"/>
              <a:cs typeface="Calibri" pitchFamily="34" charset="-120"/>
            </a:endParaRPr>
          </a:p>
          <a:p>
            <a:pPr marL="342900" indent="-342900">
              <a:buSzPct val="100000"/>
              <a:buChar char="•"/>
            </a:pPr>
            <a:r>
              <a:rPr lang="en-US" sz="1200" dirty="0">
                <a:solidFill>
                  <a:schemeClr val="tx1">
                    <a:lumMod val="95000"/>
                    <a:lumOff val="5000"/>
                  </a:schemeClr>
                </a:solidFill>
                <a:latin typeface="Calibri" pitchFamily="34" charset="0"/>
                <a:cs typeface="Calibri" pitchFamily="34" charset="-120"/>
              </a:rPr>
              <a:t>Microsoft teams such as the built in video calls , allows staff to be more engaged in the conversation.</a:t>
            </a:r>
          </a:p>
          <a:p>
            <a:pPr marL="342900" indent="-342900">
              <a:buSzPct val="100000"/>
              <a:buChar char="•"/>
            </a:pPr>
            <a:endParaRPr lang="en-US" sz="1200" dirty="0">
              <a:solidFill>
                <a:schemeClr val="tx1">
                  <a:lumMod val="95000"/>
                  <a:lumOff val="5000"/>
                </a:schemeClr>
              </a:solidFill>
              <a:latin typeface="Calibri" pitchFamily="34" charset="0"/>
              <a:cs typeface="Calibri" pitchFamily="34" charset="-120"/>
            </a:endParaRPr>
          </a:p>
          <a:p>
            <a:pPr marL="342900" indent="-342900">
              <a:buSzPct val="100000"/>
              <a:buChar char="•"/>
            </a:pPr>
            <a:r>
              <a:rPr lang="en-US" sz="1200" dirty="0">
                <a:solidFill>
                  <a:schemeClr val="tx1">
                    <a:lumMod val="95000"/>
                    <a:lumOff val="5000"/>
                  </a:schemeClr>
                </a:solidFill>
                <a:latin typeface="Calibri" pitchFamily="34" charset="0"/>
                <a:cs typeface="Calibri" pitchFamily="34" charset="-120"/>
              </a:rPr>
              <a:t>Advantage of using Microsoft teams for staff communication at Riverdale would be that it manages</a:t>
            </a:r>
          </a:p>
          <a:p>
            <a:pPr marL="342900" indent="-342900">
              <a:buSzPct val="100000"/>
              <a:buFontTx/>
              <a:buChar char="•"/>
            </a:pPr>
            <a:r>
              <a:rPr lang="en-US" sz="1200" dirty="0">
                <a:solidFill>
                  <a:schemeClr val="tx1">
                    <a:lumMod val="95000"/>
                    <a:lumOff val="5000"/>
                  </a:schemeClr>
                </a:solidFill>
                <a:latin typeface="Calibri" pitchFamily="34" charset="0"/>
                <a:cs typeface="Calibri" pitchFamily="34" charset="-120"/>
              </a:rPr>
              <a:t>projects which allows meetings to be easier . You can respond to chat and conversations, join meetings with one click and continue to collaborate (winqvist,2019).</a:t>
            </a:r>
          </a:p>
          <a:p>
            <a:pPr marL="342900" indent="-342900">
              <a:buSzPct val="100000"/>
              <a:buChar char="•"/>
            </a:pPr>
            <a:endParaRPr lang="en-US" sz="1200" dirty="0">
              <a:solidFill>
                <a:schemeClr val="tx1">
                  <a:lumMod val="95000"/>
                  <a:lumOff val="5000"/>
                </a:schemeClr>
              </a:solidFill>
              <a:latin typeface="Calibri" pitchFamily="34" charset="0"/>
              <a:cs typeface="Calibri" pitchFamily="34" charset="-120"/>
            </a:endParaRPr>
          </a:p>
          <a:p>
            <a:pPr marL="342900" indent="-342900">
              <a:buSzPct val="100000"/>
              <a:buChar char="•"/>
            </a:pPr>
            <a:endParaRPr lang="en-US" sz="1200" dirty="0">
              <a:solidFill>
                <a:schemeClr val="tx1">
                  <a:lumMod val="95000"/>
                  <a:lumOff val="5000"/>
                </a:schemeClr>
              </a:solidFill>
              <a:latin typeface="Calibri" pitchFamily="34" charset="0"/>
              <a:cs typeface="Calibri" pitchFamily="34" charset="-120"/>
            </a:endParaRPr>
          </a:p>
          <a:p>
            <a:pPr marL="342900" indent="-342900">
              <a:buSzPct val="100000"/>
              <a:buChar char="•"/>
            </a:pPr>
            <a:endParaRPr lang="en-US" sz="1200" dirty="0">
              <a:solidFill>
                <a:schemeClr val="tx1">
                  <a:lumMod val="95000"/>
                  <a:lumOff val="5000"/>
                </a:schemeClr>
              </a:solidFill>
              <a:latin typeface="Calibri" pitchFamily="34" charset="0"/>
              <a:cs typeface="Calibri" pitchFamily="34" charset="-120"/>
            </a:endParaRPr>
          </a:p>
          <a:p>
            <a:pPr marL="342900" indent="-342900">
              <a:buSzPct val="100000"/>
              <a:buChar char="•"/>
            </a:pPr>
            <a:r>
              <a:rPr lang="en-US" sz="1200" dirty="0">
                <a:solidFill>
                  <a:schemeClr val="tx1">
                    <a:lumMod val="95000"/>
                    <a:lumOff val="5000"/>
                  </a:schemeClr>
                </a:solidFill>
                <a:latin typeface="Calibri" pitchFamily="34" charset="0"/>
                <a:cs typeface="Calibri" pitchFamily="34" charset="-120"/>
              </a:rPr>
              <a:t>Disadvantages of using Microsoft teams for staff communication at Riverdale would be chats can have too many people speaking (business.com,2026).</a:t>
            </a:r>
            <a:endParaRPr lang="en-US" sz="1200" dirty="0">
              <a:solidFill>
                <a:schemeClr val="tx1">
                  <a:lumMod val="95000"/>
                  <a:lumOff val="5000"/>
                </a:schemeClr>
              </a:solidFil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0" y="1444751"/>
            <a:ext cx="4564738" cy="3698743"/>
          </a:xfrm>
          <a:prstGeom prst="rect">
            <a:avLst/>
          </a:prstGeom>
          <a:noFill/>
          <a:ln/>
        </p:spPr>
        <p:txBody>
          <a:bodyPr wrap="square" lIns="0" tIns="0" rIns="0" bIns="0" rtlCol="0" anchor="t"/>
          <a:lstStyle/>
          <a:p>
            <a:pPr marL="285750" indent="-285750">
              <a:buSzPct val="100000"/>
              <a:buFont typeface="Arial" panose="020B0604020202020204" pitchFamily="34" charset="0"/>
              <a:buChar char="•"/>
            </a:pPr>
            <a:r>
              <a:rPr lang="en-US" sz="1400" dirty="0"/>
              <a:t>You can have meetings on video call.</a:t>
            </a:r>
            <a:br>
              <a:rPr lang="en-US" sz="1400" dirty="0"/>
            </a:br>
            <a:endParaRPr lang="en-US" sz="1400" dirty="0"/>
          </a:p>
          <a:p>
            <a:pPr marL="285750" indent="-285750">
              <a:buSzPct val="100000"/>
              <a:buFont typeface="Arial" panose="020B0604020202020204" pitchFamily="34" charset="0"/>
              <a:buChar char="•"/>
            </a:pPr>
            <a:r>
              <a:rPr lang="en-US" sz="1400" dirty="0"/>
              <a:t>Has a phone app , you can join meetings on the go.</a:t>
            </a:r>
            <a:br>
              <a:rPr lang="en-US" sz="1400" dirty="0"/>
            </a:br>
            <a:endParaRPr lang="en-US" sz="1400" dirty="0"/>
          </a:p>
          <a:p>
            <a:pPr marL="285750" indent="-285750">
              <a:buSzPct val="100000"/>
              <a:buFont typeface="Arial" panose="020B0604020202020204" pitchFamily="34" charset="0"/>
              <a:buChar char="•"/>
            </a:pPr>
            <a:r>
              <a:rPr lang="en-US" sz="1400" dirty="0"/>
              <a:t>Announcements  can be made in the chat , keeps everyone update.</a:t>
            </a:r>
            <a:br>
              <a:rPr lang="en-US" sz="1400" dirty="0"/>
            </a:br>
            <a:r>
              <a:rPr lang="en-US" sz="1400" dirty="0"/>
              <a:t>                                                                    (Hebert, Upshaw and Rossie, 2022).</a:t>
            </a:r>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Box 11">
            <a:extLst>
              <a:ext uri="{FF2B5EF4-FFF2-40B4-BE49-F238E27FC236}">
                <a16:creationId xmlns:a16="http://schemas.microsoft.com/office/drawing/2014/main" id="{CEFAEA84-9962-4F72-B250-1E2C7F8E1EC4}"/>
              </a:ext>
            </a:extLst>
          </p:cNvPr>
          <p:cNvSpPr txBox="1"/>
          <p:nvPr/>
        </p:nvSpPr>
        <p:spPr>
          <a:xfrm flipH="1">
            <a:off x="4579263" y="1508759"/>
            <a:ext cx="4265016" cy="1754326"/>
          </a:xfrm>
          <a:prstGeom prst="rect">
            <a:avLst/>
          </a:prstGeom>
          <a:noFill/>
        </p:spPr>
        <p:txBody>
          <a:bodyPr wrap="square" rtlCol="0">
            <a:spAutoFit/>
          </a:bodyPr>
          <a:lstStyle/>
          <a:p>
            <a:pPr marL="285750" indent="-285750">
              <a:buFont typeface="Arial" panose="020B0604020202020204" pitchFamily="34" charset="0"/>
              <a:buChar char="•"/>
            </a:pPr>
            <a:r>
              <a:rPr lang="en-GB" dirty="0"/>
              <a:t>Chat may become too busy.</a:t>
            </a:r>
            <a:br>
              <a:rPr lang="en-GB" dirty="0"/>
            </a:br>
            <a:endParaRPr lang="en-GB" dirty="0"/>
          </a:p>
          <a:p>
            <a:pPr marL="285750" indent="-285750">
              <a:buFont typeface="Arial" panose="020B0604020202020204" pitchFamily="34" charset="0"/>
              <a:buChar char="•"/>
            </a:pPr>
            <a:r>
              <a:rPr lang="en-GB" dirty="0"/>
              <a:t>Information can get lost.</a:t>
            </a:r>
            <a:br>
              <a:rPr lang="en-GB" dirty="0"/>
            </a:br>
            <a:endParaRPr lang="en-GB" dirty="0"/>
          </a:p>
          <a:p>
            <a:pPr marL="285750" indent="-285750">
              <a:buFont typeface="Arial" panose="020B0604020202020204" pitchFamily="34" charset="0"/>
              <a:buChar char="•"/>
            </a:pPr>
            <a:r>
              <a:rPr lang="en-GB" dirty="0"/>
              <a:t>Dependent on internet. </a:t>
            </a:r>
            <a:br>
              <a:rPr lang="en-GB" dirty="0"/>
            </a:br>
            <a:r>
              <a:rPr lang="en-GB" dirty="0"/>
              <a:t>           (Doush et al .,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[Belina temesgen]  |  [2545288]</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At Riverdale we need a reliable way to securely store and share care and medication logs across two separate buildings . Our main goal is to keep our day and night shifts perfectly aligned so vital information never gets lost.</a:t>
            </a:r>
          </a:p>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Why OneDrive? Using OneDrive is a big advantage for River-Dale because it is already included in their Microsoft365 subscription, so it dose not cost them any extra money. This means they have a central and secure place to store sensitive resident data in the cloud , which is much better than having paper or files all over the place(Microsoft,2026b).</a:t>
            </a:r>
          </a:p>
          <a:p>
            <a:pPr marL="342900" indent="-342900">
              <a:buSzPct val="100000"/>
              <a:buChar char="•"/>
            </a:pPr>
            <a:r>
              <a:rPr lang="en-US" sz="1400" b="1" dirty="0">
                <a:solidFill>
                  <a:schemeClr val="tx1">
                    <a:lumMod val="65000"/>
                    <a:lumOff val="35000"/>
                  </a:schemeClr>
                </a:solidFill>
                <a:latin typeface="Calibri" pitchFamily="34" charset="0"/>
                <a:cs typeface="Calibri" pitchFamily="34" charset="-120"/>
              </a:rPr>
              <a:t>Improving efficiency and team communication:</a:t>
            </a:r>
            <a:br>
              <a:rPr lang="en-US" sz="1400" b="1" dirty="0">
                <a:solidFill>
                  <a:schemeClr val="tx1">
                    <a:lumMod val="65000"/>
                    <a:lumOff val="35000"/>
                  </a:schemeClr>
                </a:solidFill>
                <a:latin typeface="Calibri" pitchFamily="34" charset="0"/>
                <a:cs typeface="Calibri" pitchFamily="34" charset="-120"/>
              </a:rPr>
            </a:br>
            <a:r>
              <a:rPr lang="en-US" sz="1400" dirty="0">
                <a:solidFill>
                  <a:schemeClr val="tx1">
                    <a:lumMod val="65000"/>
                    <a:lumOff val="35000"/>
                  </a:schemeClr>
                </a:solidFill>
                <a:latin typeface="Calibri" pitchFamily="34" charset="0"/>
                <a:cs typeface="Calibri" pitchFamily="34" charset="-120"/>
              </a:rPr>
              <a:t>Rather than sending multiple versions of files back and forth via email , which can be confusing ,admin staff nurses can simply share a secure link to a live document . This way everyone in both buildings can view the same information at the same time , in real time , ensuring that everyone is on same page .</a:t>
            </a:r>
          </a:p>
          <a:p>
            <a:pPr marL="342900" indent="-342900">
              <a:buSzPct val="100000"/>
              <a:buChar char="•"/>
            </a:pPr>
            <a:r>
              <a:rPr lang="en-US" sz="1400" b="1" dirty="0">
                <a:solidFill>
                  <a:schemeClr val="tx1">
                    <a:lumMod val="65000"/>
                    <a:lumOff val="35000"/>
                  </a:schemeClr>
                </a:solidFill>
                <a:latin typeface="Calibri" pitchFamily="34" charset="0"/>
                <a:cs typeface="Calibri" pitchFamily="34" charset="-120"/>
              </a:rPr>
              <a:t>Key security features :</a:t>
            </a:r>
            <a:br>
              <a:rPr lang="en-US" sz="1400" b="1" dirty="0">
                <a:solidFill>
                  <a:schemeClr val="tx1">
                    <a:lumMod val="65000"/>
                    <a:lumOff val="35000"/>
                  </a:schemeClr>
                </a:solidFill>
                <a:latin typeface="Calibri" pitchFamily="34" charset="0"/>
                <a:cs typeface="Calibri" pitchFamily="34" charset="-120"/>
              </a:rPr>
            </a:br>
            <a:r>
              <a:rPr lang="en-US" sz="1400" dirty="0">
                <a:solidFill>
                  <a:schemeClr val="tx1">
                    <a:lumMod val="65000"/>
                    <a:lumOff val="35000"/>
                  </a:schemeClr>
                </a:solidFill>
                <a:latin typeface="Calibri" pitchFamily="34" charset="0"/>
                <a:cs typeface="Calibri" pitchFamily="34" charset="-120"/>
              </a:rPr>
              <a:t>OneDrive is a great way to keep our files safe . It uses strong encryption to protect them. </a:t>
            </a:r>
            <a:endParaRPr lang="en-US" sz="1400" dirty="0">
              <a:solidFill>
                <a:schemeClr val="tx1">
                  <a:lumMod val="65000"/>
                  <a:lumOff val="35000"/>
                </a:schemeClr>
              </a:solidFil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Box 11">
            <a:extLst>
              <a:ext uri="{FF2B5EF4-FFF2-40B4-BE49-F238E27FC236}">
                <a16:creationId xmlns:a16="http://schemas.microsoft.com/office/drawing/2014/main" id="{56100E47-94E5-4A13-A7EF-7677EF00E466}"/>
              </a:ext>
            </a:extLst>
          </p:cNvPr>
          <p:cNvSpPr txBox="1"/>
          <p:nvPr/>
        </p:nvSpPr>
        <p:spPr>
          <a:xfrm flipH="1">
            <a:off x="-1" y="1536190"/>
            <a:ext cx="4542243" cy="3539430"/>
          </a:xfrm>
          <a:prstGeom prst="rect">
            <a:avLst/>
          </a:prstGeom>
          <a:noFill/>
        </p:spPr>
        <p:txBody>
          <a:bodyPr wrap="square" rtlCol="0">
            <a:spAutoFit/>
          </a:bodyPr>
          <a:lstStyle/>
          <a:p>
            <a:pPr marL="285750" indent="-285750">
              <a:buFont typeface="Arial" panose="020B0604020202020204" pitchFamily="34" charset="0"/>
              <a:buChar char="•"/>
            </a:pPr>
            <a:r>
              <a:rPr lang="en-GB" sz="1600" b="1" dirty="0"/>
              <a:t>Simpler team work</a:t>
            </a:r>
            <a:r>
              <a:rPr lang="en-GB" sz="1600" dirty="0"/>
              <a:t>: caregivers can now update care plans at the same time from any computer or phone ,whether they are in one building or the other . This way  everyone is always up-to-date and on the same page , which make things a lot easier for everyone involved (Harding,2025).</a:t>
            </a:r>
          </a:p>
          <a:p>
            <a:pPr marL="285750" indent="-285750">
              <a:buFont typeface="Arial" panose="020B0604020202020204" pitchFamily="34" charset="0"/>
              <a:buChar char="•"/>
            </a:pPr>
            <a:r>
              <a:rPr lang="en-GB" sz="1600" b="1" dirty="0"/>
              <a:t>Better protection</a:t>
            </a:r>
            <a:r>
              <a:rPr lang="en-GB" sz="1600" dirty="0"/>
              <a:t>: specific folder its own set of permissions helps keep personal resident information safe and compliant (Lynch,2026).</a:t>
            </a:r>
          </a:p>
          <a:p>
            <a:pPr marL="285750" indent="-285750">
              <a:buFont typeface="Arial" panose="020B0604020202020204" pitchFamily="34" charset="0"/>
              <a:buChar char="•"/>
            </a:pPr>
            <a:r>
              <a:rPr lang="en-GB" sz="1400" b="1" dirty="0"/>
              <a:t>Saves money</a:t>
            </a:r>
            <a:r>
              <a:rPr lang="en-GB" sz="1600" dirty="0"/>
              <a:t>: since it is part of the Microsoft 365 subscription that Riverdale has , there is no need to pay for additional payments.</a:t>
            </a:r>
          </a:p>
        </p:txBody>
      </p:sp>
      <p:sp>
        <p:nvSpPr>
          <p:cNvPr id="15" name="TextBox 14">
            <a:extLst>
              <a:ext uri="{FF2B5EF4-FFF2-40B4-BE49-F238E27FC236}">
                <a16:creationId xmlns:a16="http://schemas.microsoft.com/office/drawing/2014/main" id="{BCD6B132-4130-4407-B4E7-670DCAAB50A4}"/>
              </a:ext>
            </a:extLst>
          </p:cNvPr>
          <p:cNvSpPr txBox="1"/>
          <p:nvPr/>
        </p:nvSpPr>
        <p:spPr>
          <a:xfrm>
            <a:off x="4572001" y="1444752"/>
            <a:ext cx="4535706" cy="3416320"/>
          </a:xfrm>
          <a:prstGeom prst="rect">
            <a:avLst/>
          </a:prstGeom>
          <a:noFill/>
        </p:spPr>
        <p:txBody>
          <a:bodyPr wrap="square" rtlCol="0">
            <a:spAutoFit/>
          </a:bodyPr>
          <a:lstStyle/>
          <a:p>
            <a:pPr marL="285750" indent="-285750">
              <a:buFont typeface="Arial" panose="020B0604020202020204" pitchFamily="34" charset="0"/>
              <a:buChar char="•"/>
            </a:pPr>
            <a:r>
              <a:rPr lang="en-GB" b="1" dirty="0"/>
              <a:t>Big problem with no internet</a:t>
            </a:r>
            <a:r>
              <a:rPr lang="en-GB" dirty="0"/>
              <a:t>: if the WI-FI or internet connection stops working in either nursing home building , the staff can not get to the important files they need online .</a:t>
            </a:r>
          </a:p>
          <a:p>
            <a:pPr marL="285750" indent="-285750">
              <a:buFont typeface="Arial" panose="020B0604020202020204" pitchFamily="34" charset="0"/>
              <a:buChar char="•"/>
            </a:pPr>
            <a:r>
              <a:rPr lang="en-GB" b="1" dirty="0"/>
              <a:t>Getting familiar with the system is crucial</a:t>
            </a:r>
            <a:r>
              <a:rPr lang="en-GB" dirty="0"/>
              <a:t>: when workers switch shifts c, they need to be properly trained to avoid accidentally deleting important files or overwriting updates made by their colleagues , as noted (Marr, 2025).</a:t>
            </a:r>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[Missara Altom]  |  [2545475]</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200" dirty="0">
                <a:solidFill>
                  <a:schemeClr val="tx1">
                    <a:lumMod val="75000"/>
                    <a:lumOff val="25000"/>
                  </a:schemeClr>
                </a:solidFill>
                <a:latin typeface="Calibri" pitchFamily="34" charset="0"/>
                <a:cs typeface="Calibri" pitchFamily="34" charset="-120"/>
              </a:rPr>
              <a:t>Care documentation in nursing home setting involves documenting nursing care plans to support care provision , improve communication among healthcare professionals (Wang, Yu and Hyer, 2015).</a:t>
            </a:r>
            <a:br>
              <a:rPr lang="en-US" sz="1200" dirty="0">
                <a:solidFill>
                  <a:schemeClr val="tx1">
                    <a:lumMod val="75000"/>
                    <a:lumOff val="25000"/>
                  </a:schemeClr>
                </a:solidFill>
                <a:latin typeface="Calibri" pitchFamily="34" charset="0"/>
                <a:cs typeface="Calibri" pitchFamily="34" charset="-120"/>
              </a:rPr>
            </a:br>
            <a:r>
              <a:rPr lang="en-US" sz="1400" dirty="0">
                <a:solidFill>
                  <a:srgbClr val="00B0F0"/>
                </a:solidFill>
                <a:latin typeface="Calibri" pitchFamily="34" charset="0"/>
                <a:cs typeface="Calibri" pitchFamily="34" charset="-120"/>
              </a:rPr>
              <a:t>Why is Microsoft word  suitable for this workplace:</a:t>
            </a:r>
          </a:p>
          <a:p>
            <a:pPr marL="342900" indent="-342900">
              <a:buSzPct val="100000"/>
              <a:buChar char="•"/>
            </a:pPr>
            <a:r>
              <a:rPr lang="en-US" sz="1200" dirty="0">
                <a:solidFill>
                  <a:schemeClr val="tx1">
                    <a:lumMod val="75000"/>
                    <a:lumOff val="25000"/>
                  </a:schemeClr>
                </a:solidFill>
                <a:latin typeface="Calibri" pitchFamily="34" charset="0"/>
                <a:cs typeface="Calibri" pitchFamily="34" charset="-120"/>
              </a:rPr>
              <a:t>Microsoft word is suitable for workplace care documentation clear , organized , and accurate patient care records (mannino and feeg ,2011).</a:t>
            </a:r>
          </a:p>
          <a:p>
            <a:pPr>
              <a:buSzPct val="100000"/>
            </a:pPr>
            <a:r>
              <a:rPr lang="en-US" sz="1200" dirty="0">
                <a:solidFill>
                  <a:schemeClr val="tx1">
                    <a:lumMod val="75000"/>
                    <a:lumOff val="25000"/>
                  </a:schemeClr>
                </a:solidFill>
                <a:latin typeface="Calibri" pitchFamily="34" charset="0"/>
                <a:cs typeface="Calibri" pitchFamily="34" charset="-120"/>
              </a:rPr>
              <a:t>Microsoft word improves efficiency by using templates to create documentation more quickly and consistently . Examples:</a:t>
            </a:r>
            <a:br>
              <a:rPr lang="en-US" sz="1200" dirty="0">
                <a:solidFill>
                  <a:schemeClr val="tx1">
                    <a:lumMod val="75000"/>
                    <a:lumOff val="25000"/>
                  </a:schemeClr>
                </a:solidFill>
                <a:latin typeface="Calibri" pitchFamily="34" charset="0"/>
                <a:cs typeface="Calibri" pitchFamily="34" charset="-120"/>
              </a:rPr>
            </a:br>
            <a:r>
              <a:rPr lang="en-US" sz="1200" dirty="0">
                <a:solidFill>
                  <a:schemeClr val="tx1">
                    <a:lumMod val="75000"/>
                    <a:lumOff val="25000"/>
                  </a:schemeClr>
                </a:solidFill>
                <a:latin typeface="Calibri" pitchFamily="34" charset="0"/>
                <a:cs typeface="Calibri" pitchFamily="34" charset="-120"/>
              </a:rPr>
              <a:t>_ staff use Microsoft word templates to complete care documents.</a:t>
            </a:r>
            <a:br>
              <a:rPr lang="en-US" sz="1200" dirty="0">
                <a:solidFill>
                  <a:schemeClr val="tx1">
                    <a:lumMod val="75000"/>
                    <a:lumOff val="25000"/>
                  </a:schemeClr>
                </a:solidFill>
                <a:latin typeface="Calibri" pitchFamily="34" charset="0"/>
                <a:cs typeface="Calibri" pitchFamily="34" charset="-120"/>
              </a:rPr>
            </a:br>
            <a:r>
              <a:rPr lang="en-US" sz="1200" dirty="0">
                <a:solidFill>
                  <a:schemeClr val="tx1">
                    <a:lumMod val="75000"/>
                    <a:lumOff val="25000"/>
                  </a:schemeClr>
                </a:solidFill>
                <a:latin typeface="Calibri" pitchFamily="34" charset="0"/>
                <a:cs typeface="Calibri" pitchFamily="34" charset="-120"/>
              </a:rPr>
              <a:t>_staff share documentation and review information more effectively.</a:t>
            </a:r>
            <a:br>
              <a:rPr lang="en-US" sz="1200" dirty="0">
                <a:solidFill>
                  <a:schemeClr val="tx1">
                    <a:lumMod val="75000"/>
                    <a:lumOff val="25000"/>
                  </a:schemeClr>
                </a:solidFill>
                <a:latin typeface="Calibri" pitchFamily="34" charset="0"/>
                <a:cs typeface="Calibri" pitchFamily="34" charset="-120"/>
              </a:rPr>
            </a:br>
            <a:r>
              <a:rPr lang="en-US" sz="1200" dirty="0">
                <a:solidFill>
                  <a:schemeClr val="tx1">
                    <a:lumMod val="75000"/>
                    <a:lumOff val="25000"/>
                  </a:schemeClr>
                </a:solidFill>
                <a:latin typeface="Calibri" pitchFamily="34" charset="0"/>
                <a:cs typeface="Calibri" pitchFamily="34" charset="-120"/>
              </a:rPr>
              <a:t>(grave,2010).</a:t>
            </a:r>
          </a:p>
          <a:p>
            <a:pPr>
              <a:buSzPct val="100000"/>
            </a:pPr>
            <a:r>
              <a:rPr lang="en-US" dirty="0">
                <a:solidFill>
                  <a:srgbClr val="00B0F0"/>
                </a:solidFill>
                <a:latin typeface="Calibri" pitchFamily="34" charset="0"/>
                <a:cs typeface="Calibri" pitchFamily="34" charset="-120"/>
              </a:rPr>
              <a:t>Benefits of using Microsoft word in Riverdale home nursing:</a:t>
            </a:r>
          </a:p>
          <a:p>
            <a:pPr marL="285750" indent="-285750">
              <a:buSzPct val="100000"/>
              <a:buFont typeface="Arial" panose="020B0604020202020204" pitchFamily="34" charset="0"/>
              <a:buChar char="•"/>
            </a:pPr>
            <a:r>
              <a:rPr lang="en-US" sz="1200" dirty="0">
                <a:solidFill>
                  <a:schemeClr val="tx1">
                    <a:lumMod val="75000"/>
                    <a:lumOff val="25000"/>
                  </a:schemeClr>
                </a:solidFill>
                <a:latin typeface="Calibri" pitchFamily="34" charset="0"/>
                <a:cs typeface="Calibri" pitchFamily="34" charset="-120"/>
              </a:rPr>
              <a:t>Improves the quality and efficiency of care documentation , support effective care planning through clear and organized records (Abdul Khaled and pangandaman,2025).</a:t>
            </a:r>
          </a:p>
          <a:p>
            <a:pPr marL="285750" indent="-285750">
              <a:buSzPct val="100000"/>
              <a:buFont typeface="Arial" panose="020B0604020202020204" pitchFamily="34" charset="0"/>
              <a:buChar char="•"/>
            </a:pPr>
            <a:r>
              <a:rPr lang="en-US" dirty="0">
                <a:solidFill>
                  <a:srgbClr val="00B0F0"/>
                </a:solidFill>
                <a:latin typeface="Calibri" pitchFamily="34" charset="0"/>
                <a:cs typeface="Calibri" pitchFamily="34" charset="-120"/>
              </a:rPr>
              <a:t>Limitations of using Microsoft word in Riverdale home nursing:</a:t>
            </a:r>
          </a:p>
          <a:p>
            <a:pPr marL="342900" indent="-342900">
              <a:buSzPct val="100000"/>
              <a:buChar char="•"/>
            </a:pPr>
            <a:r>
              <a:rPr lang="en-US" sz="1200" dirty="0">
                <a:solidFill>
                  <a:schemeClr val="tx1">
                    <a:lumMod val="75000"/>
                    <a:lumOff val="25000"/>
                  </a:schemeClr>
                </a:solidFill>
                <a:latin typeface="Calibri" pitchFamily="34" charset="0"/>
                <a:cs typeface="Calibri" pitchFamily="34" charset="-120"/>
              </a:rPr>
              <a:t>Store information as text documents only , also dose not support advanced clinical decision tools (sujansky,1998).</a:t>
            </a:r>
            <a:endParaRPr lang="en-US" sz="1200" dirty="0">
              <a:solidFill>
                <a:schemeClr val="tx1">
                  <a:lumMod val="75000"/>
                  <a:lumOff val="25000"/>
                </a:schemeClr>
              </a:solidFil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5" name="TextBox 14">
            <a:extLst>
              <a:ext uri="{FF2B5EF4-FFF2-40B4-BE49-F238E27FC236}">
                <a16:creationId xmlns:a16="http://schemas.microsoft.com/office/drawing/2014/main" id="{1759DD6F-A9EB-4322-87F7-FB213C82D7FE}"/>
              </a:ext>
            </a:extLst>
          </p:cNvPr>
          <p:cNvSpPr txBox="1"/>
          <p:nvPr/>
        </p:nvSpPr>
        <p:spPr>
          <a:xfrm>
            <a:off x="1" y="1481597"/>
            <a:ext cx="4572000" cy="2862322"/>
          </a:xfrm>
          <a:prstGeom prst="rect">
            <a:avLst/>
          </a:prstGeom>
          <a:noFill/>
        </p:spPr>
        <p:txBody>
          <a:bodyPr wrap="square" rtlCol="0">
            <a:spAutoFit/>
          </a:bodyPr>
          <a:lstStyle/>
          <a:p>
            <a:r>
              <a:rPr lang="en-GB" dirty="0"/>
              <a:t>Improves the quality and efficiency of care documentation.</a:t>
            </a:r>
          </a:p>
          <a:p>
            <a:br>
              <a:rPr lang="en-US" sz="1800" dirty="0">
                <a:solidFill>
                  <a:schemeClr val="tx1">
                    <a:lumMod val="75000"/>
                    <a:lumOff val="25000"/>
                  </a:schemeClr>
                </a:solidFill>
                <a:latin typeface="Calibri" pitchFamily="34" charset="0"/>
                <a:cs typeface="Calibri" pitchFamily="34" charset="-120"/>
              </a:rPr>
            </a:br>
            <a:endParaRPr lang="en-US" sz="1800" dirty="0">
              <a:solidFill>
                <a:schemeClr val="tx1">
                  <a:lumMod val="75000"/>
                  <a:lumOff val="25000"/>
                </a:schemeClr>
              </a:solidFill>
              <a:latin typeface="Calibri" pitchFamily="34" charset="0"/>
              <a:cs typeface="Calibri" pitchFamily="34" charset="-120"/>
            </a:endParaRPr>
          </a:p>
          <a:p>
            <a:r>
              <a:rPr lang="en-GB" dirty="0"/>
              <a:t>Support effective care planning through clear.</a:t>
            </a:r>
          </a:p>
          <a:p>
            <a:r>
              <a:rPr lang="en-GB" dirty="0"/>
              <a:t>Organised records. </a:t>
            </a:r>
          </a:p>
          <a:p>
            <a:r>
              <a:rPr lang="en-GB" dirty="0"/>
              <a:t>                                                          </a:t>
            </a:r>
            <a:r>
              <a:rPr lang="en-US" sz="1800" dirty="0">
                <a:solidFill>
                  <a:schemeClr val="tx1">
                    <a:lumMod val="75000"/>
                    <a:lumOff val="25000"/>
                  </a:schemeClr>
                </a:solidFill>
                <a:latin typeface="Calibri" pitchFamily="34" charset="0"/>
                <a:cs typeface="Calibri" pitchFamily="34" charset="-120"/>
              </a:rPr>
              <a:t>(Abdul Khaled and pangandaman,2025).</a:t>
            </a:r>
          </a:p>
          <a:p>
            <a:endParaRPr lang="en-GB" dirty="0"/>
          </a:p>
        </p:txBody>
      </p:sp>
      <p:sp>
        <p:nvSpPr>
          <p:cNvPr id="18" name="TextBox 17">
            <a:extLst>
              <a:ext uri="{FF2B5EF4-FFF2-40B4-BE49-F238E27FC236}">
                <a16:creationId xmlns:a16="http://schemas.microsoft.com/office/drawing/2014/main" id="{B33D986D-AB06-402F-B724-78B817B4587E}"/>
              </a:ext>
            </a:extLst>
          </p:cNvPr>
          <p:cNvSpPr txBox="1"/>
          <p:nvPr/>
        </p:nvSpPr>
        <p:spPr>
          <a:xfrm flipH="1">
            <a:off x="4601030" y="1444751"/>
            <a:ext cx="4268649" cy="2031325"/>
          </a:xfrm>
          <a:prstGeom prst="rect">
            <a:avLst/>
          </a:prstGeom>
          <a:noFill/>
        </p:spPr>
        <p:txBody>
          <a:bodyPr wrap="square" rtlCol="0">
            <a:spAutoFit/>
          </a:bodyPr>
          <a:lstStyle/>
          <a:p>
            <a:r>
              <a:rPr lang="en-GB" dirty="0"/>
              <a:t>Store information as text documents only.</a:t>
            </a:r>
          </a:p>
          <a:p>
            <a:endParaRPr lang="en-GB" dirty="0"/>
          </a:p>
          <a:p>
            <a:r>
              <a:rPr lang="en-GB" dirty="0"/>
              <a:t>Does not support advanced clinical decision tools.</a:t>
            </a:r>
          </a:p>
          <a:p>
            <a:endParaRPr lang="en-GB" dirty="0"/>
          </a:p>
          <a:p>
            <a:r>
              <a:rPr lang="en-US" sz="1800" dirty="0">
                <a:solidFill>
                  <a:schemeClr val="tx1">
                    <a:lumMod val="75000"/>
                    <a:lumOff val="25000"/>
                  </a:schemeClr>
                </a:solidFill>
                <a:latin typeface="Calibri" pitchFamily="34" charset="0"/>
                <a:cs typeface="Calibri" pitchFamily="34" charset="-120"/>
              </a:rPr>
              <a:t>    (sujansky,1998).</a:t>
            </a:r>
            <a:endParaRPr lang="en-GB"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[Morgan-Rae]  |  [2545641]</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Staff scheduling ensures there are enough cares , nurses and administrative staff work across both Riverdale buildings during day and night shifts . Managers use Rotas to allocate shifts, manage annual leave and sickness , and maintain safe staffing levels .</a:t>
            </a:r>
          </a:p>
          <a:p>
            <a:pPr marL="342900" indent="-342900">
              <a:buSzPct val="100000"/>
              <a:buChar char="•"/>
            </a:pPr>
            <a:endParaRPr lang="en-US" sz="1400" dirty="0">
              <a:solidFill>
                <a:schemeClr val="tx1">
                  <a:lumMod val="65000"/>
                  <a:lumOff val="35000"/>
                </a:schemeClr>
              </a:solidFill>
              <a:latin typeface="Calibri" pitchFamily="34" charset="0"/>
              <a:cs typeface="Calibri" pitchFamily="34" charset="-120"/>
            </a:endParaRPr>
          </a:p>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Microsoft Excel is suitable because it organizes Rota information into tables, automatically calculates staff hours using formulas , and support collaboration through Microsoft365 (Microsoft ,n .d .; Ernst et al;2004) Excel improves efficiency by:</a:t>
            </a:r>
          </a:p>
          <a:p>
            <a:pPr marL="342900" indent="-342900">
              <a:buSzPct val="100000"/>
              <a:buChar char="•"/>
            </a:pPr>
            <a:endParaRPr lang="en-US" sz="1400" dirty="0">
              <a:solidFill>
                <a:schemeClr val="tx1">
                  <a:lumMod val="65000"/>
                  <a:lumOff val="35000"/>
                </a:schemeClr>
              </a:solidFill>
              <a:latin typeface="Calibri" pitchFamily="34" charset="0"/>
              <a:cs typeface="Calibri" pitchFamily="34" charset="-120"/>
            </a:endParaRPr>
          </a:p>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Automatically calculating weekly staff hours using formulas </a:t>
            </a:r>
          </a:p>
          <a:p>
            <a:pPr marL="342900" indent="-342900">
              <a:buSzPct val="100000"/>
              <a:buChar char="•"/>
            </a:pPr>
            <a:endParaRPr lang="en-US" sz="1400" dirty="0">
              <a:solidFill>
                <a:schemeClr val="tx1">
                  <a:lumMod val="65000"/>
                  <a:lumOff val="35000"/>
                </a:schemeClr>
              </a:solidFill>
              <a:latin typeface="Calibri" pitchFamily="34" charset="0"/>
              <a:cs typeface="Calibri" pitchFamily="34" charset="-120"/>
            </a:endParaRPr>
          </a:p>
          <a:p>
            <a:pPr marL="342900" indent="-342900">
              <a:buSzPct val="100000"/>
              <a:buChar char="•"/>
            </a:pPr>
            <a:r>
              <a:rPr lang="en-US" sz="1400" dirty="0">
                <a:solidFill>
                  <a:schemeClr val="tx1">
                    <a:lumMod val="65000"/>
                    <a:lumOff val="35000"/>
                  </a:schemeClr>
                </a:solidFill>
                <a:latin typeface="Calibri" pitchFamily="34" charset="0"/>
                <a:cs typeface="Calibri" pitchFamily="34" charset="-120"/>
              </a:rPr>
              <a:t>Using conditional formatting to color-code shifts.</a:t>
            </a:r>
          </a:p>
          <a:p>
            <a:pPr>
              <a:buSzPct val="100000"/>
            </a:pPr>
            <a:endParaRPr lang="en-US" sz="1600" dirty="0">
              <a:solidFill>
                <a:schemeClr val="tx1">
                  <a:lumMod val="65000"/>
                  <a:lumOff val="35000"/>
                </a:schemeClr>
              </a:solidFill>
              <a:latin typeface="Calibri" pitchFamily="34" charset="0"/>
              <a:cs typeface="Calibri" pitchFamily="34" charset="-120"/>
            </a:endParaRPr>
          </a:p>
          <a:p>
            <a:pPr marL="342900" indent="-342900">
              <a:buSzPct val="100000"/>
              <a:buChar char="•"/>
            </a:pPr>
            <a:r>
              <a:rPr lang="en-US" sz="1600" dirty="0">
                <a:solidFill>
                  <a:schemeClr val="tx1">
                    <a:lumMod val="65000"/>
                    <a:lumOff val="35000"/>
                  </a:schemeClr>
                </a:solidFill>
                <a:latin typeface="Calibri" pitchFamily="34" charset="0"/>
                <a:cs typeface="Calibri" pitchFamily="34" charset="-120"/>
              </a:rPr>
              <a:t>Allowing managers to share the latest rota through OneDrive</a:t>
            </a:r>
            <a:r>
              <a:rPr lang="en-US" dirty="0">
                <a:solidFill>
                  <a:schemeClr val="tx1">
                    <a:lumMod val="65000"/>
                    <a:lumOff val="35000"/>
                  </a:schemeClr>
                </a:solidFill>
                <a:latin typeface="Calibri" pitchFamily="34" charset="0"/>
                <a:cs typeface="Calibri" pitchFamily="34" charset="-120"/>
              </a:rPr>
              <a:t>.</a:t>
            </a: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1" name="TextBox 10">
            <a:extLst>
              <a:ext uri="{FF2B5EF4-FFF2-40B4-BE49-F238E27FC236}">
                <a16:creationId xmlns:a16="http://schemas.microsoft.com/office/drawing/2014/main" id="{88D4757B-63DC-447D-B6AB-1DBB34ACE17F}"/>
              </a:ext>
            </a:extLst>
          </p:cNvPr>
          <p:cNvSpPr txBox="1"/>
          <p:nvPr/>
        </p:nvSpPr>
        <p:spPr>
          <a:xfrm flipH="1">
            <a:off x="0" y="1536191"/>
            <a:ext cx="4572000" cy="2585323"/>
          </a:xfrm>
          <a:prstGeom prst="rect">
            <a:avLst/>
          </a:prstGeom>
          <a:noFill/>
        </p:spPr>
        <p:txBody>
          <a:bodyPr wrap="square" rtlCol="0">
            <a:spAutoFit/>
          </a:bodyPr>
          <a:lstStyle/>
          <a:p>
            <a:pPr marL="285750" indent="-285750">
              <a:buFont typeface="Arial" panose="020B0604020202020204" pitchFamily="34" charset="0"/>
              <a:buChar char="•"/>
            </a:pPr>
            <a:r>
              <a:rPr lang="en-GB" dirty="0"/>
              <a:t>Improves staff scheduling accuracy.</a:t>
            </a:r>
          </a:p>
          <a:p>
            <a:pPr marL="285750" indent="-285750">
              <a:buFont typeface="Arial" panose="020B0604020202020204" pitchFamily="34" charset="0"/>
              <a:buChar char="•"/>
            </a:pPr>
            <a:r>
              <a:rPr lang="en-GB" dirty="0"/>
              <a:t>Saves managers time through automatic calculations.</a:t>
            </a:r>
          </a:p>
          <a:p>
            <a:pPr marL="285750" indent="-285750">
              <a:buFont typeface="Arial" panose="020B0604020202020204" pitchFamily="34" charset="0"/>
              <a:buChar char="•"/>
            </a:pPr>
            <a:r>
              <a:rPr lang="en-GB" dirty="0"/>
              <a:t>Makes rotas easy to read with colour coding.</a:t>
            </a:r>
          </a:p>
          <a:p>
            <a:pPr marL="285750" indent="-285750">
              <a:buFont typeface="Arial" panose="020B0604020202020204" pitchFamily="34" charset="0"/>
              <a:buChar char="•"/>
            </a:pPr>
            <a:r>
              <a:rPr lang="en-GB" dirty="0"/>
              <a:t>Supports collaboration using OneDrive.</a:t>
            </a:r>
          </a:p>
          <a:p>
            <a:pPr marL="285750" indent="-285750">
              <a:buFont typeface="Arial" panose="020B0604020202020204" pitchFamily="34" charset="0"/>
              <a:buChar char="•"/>
            </a:pPr>
            <a:r>
              <a:rPr lang="en-GB" dirty="0"/>
              <a:t>Helps maintain safe staffing levels.</a:t>
            </a:r>
          </a:p>
          <a:p>
            <a:pPr marL="285750" indent="-285750">
              <a:buFont typeface="Arial" panose="020B0604020202020204" pitchFamily="34" charset="0"/>
              <a:buChar char="•"/>
            </a:pPr>
            <a:endParaRPr lang="en-GB" dirty="0"/>
          </a:p>
          <a:p>
            <a:r>
              <a:rPr lang="en-GB" dirty="0"/>
              <a:t>(Microsoft, Nd)</a:t>
            </a:r>
          </a:p>
        </p:txBody>
      </p:sp>
      <p:sp>
        <p:nvSpPr>
          <p:cNvPr id="12" name="TextBox 11">
            <a:extLst>
              <a:ext uri="{FF2B5EF4-FFF2-40B4-BE49-F238E27FC236}">
                <a16:creationId xmlns:a16="http://schemas.microsoft.com/office/drawing/2014/main" id="{5047EAE5-8D0A-4907-9EAC-942528952F74}"/>
              </a:ext>
            </a:extLst>
          </p:cNvPr>
          <p:cNvSpPr txBox="1"/>
          <p:nvPr/>
        </p:nvSpPr>
        <p:spPr>
          <a:xfrm flipH="1">
            <a:off x="4572000" y="1444752"/>
            <a:ext cx="4296224" cy="2585323"/>
          </a:xfrm>
          <a:prstGeom prst="rect">
            <a:avLst/>
          </a:prstGeom>
          <a:noFill/>
        </p:spPr>
        <p:txBody>
          <a:bodyPr wrap="square" rtlCol="0">
            <a:spAutoFit/>
          </a:bodyPr>
          <a:lstStyle/>
          <a:p>
            <a:pPr marL="285750" indent="-285750">
              <a:buFont typeface="Arial" panose="020B0604020202020204" pitchFamily="34" charset="0"/>
              <a:buChar char="•"/>
            </a:pPr>
            <a:r>
              <a:rPr lang="en-GB" dirty="0"/>
              <a:t>Staff require training to use Excel effectively.</a:t>
            </a:r>
          </a:p>
          <a:p>
            <a:pPr marL="285750" indent="-285750">
              <a:buFont typeface="Arial" panose="020B0604020202020204" pitchFamily="34" charset="0"/>
              <a:buChar char="•"/>
            </a:pPr>
            <a:r>
              <a:rPr lang="en-GB" dirty="0"/>
              <a:t>Cloud collaboration depends on internet access.</a:t>
            </a:r>
          </a:p>
          <a:p>
            <a:pPr marL="285750" indent="-285750">
              <a:buFont typeface="Arial" panose="020B0604020202020204" pitchFamily="34" charset="0"/>
              <a:buChar char="•"/>
            </a:pPr>
            <a:r>
              <a:rPr lang="en-GB" dirty="0"/>
              <a:t>Multiple users editing at the same time can cause errors.</a:t>
            </a:r>
          </a:p>
          <a:p>
            <a:pPr marL="285750" indent="-285750">
              <a:buFont typeface="Arial" panose="020B0604020202020204" pitchFamily="34" charset="0"/>
              <a:buChar char="•"/>
            </a:pPr>
            <a:r>
              <a:rPr lang="en-GB" dirty="0"/>
              <a:t>Microsoft 365 licences may increase organisational costs.</a:t>
            </a:r>
          </a:p>
          <a:p>
            <a:r>
              <a:rPr lang="en-GB" dirty="0"/>
              <a:t>(Microsoft, Nd)</a:t>
            </a:r>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[Shahid Mansoor]  |  [2544937]</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600" dirty="0">
                <a:solidFill>
                  <a:schemeClr val="tx1">
                    <a:lumMod val="85000"/>
                    <a:lumOff val="15000"/>
                  </a:schemeClr>
                </a:solidFill>
                <a:latin typeface="Calibri" pitchFamily="34" charset="0"/>
                <a:cs typeface="Calibri" pitchFamily="34" charset="-120"/>
              </a:rPr>
              <a:t>Riverdale uses a slideshow from PowerPoint to train staff by summarizing information and making it easier to understand . This also highlights key point of information that is important .</a:t>
            </a:r>
          </a:p>
          <a:p>
            <a:pPr marL="342900" indent="-342900">
              <a:buSzPct val="100000"/>
              <a:buChar char="•"/>
            </a:pPr>
            <a:r>
              <a:rPr lang="en-US" sz="1600" dirty="0">
                <a:solidFill>
                  <a:schemeClr val="tx1">
                    <a:lumMod val="85000"/>
                    <a:lumOff val="15000"/>
                  </a:schemeClr>
                </a:solidFill>
                <a:latin typeface="Calibri" pitchFamily="34" charset="0"/>
                <a:cs typeface="Calibri" pitchFamily="34" charset="-120"/>
              </a:rPr>
              <a:t>Microsoft PowerPoint is most suitable for this task  because it displays information clearly .sources such as have said when a whole group learns together , presentation standards become more consistent which is shows PowerPoint is good at sending message (forest training,2026).</a:t>
            </a:r>
          </a:p>
          <a:p>
            <a:pPr marL="342900" indent="-342900">
              <a:buSzPct val="100000"/>
              <a:buChar char="•"/>
            </a:pPr>
            <a:r>
              <a:rPr lang="en-US" sz="1600" dirty="0">
                <a:solidFill>
                  <a:schemeClr val="tx1">
                    <a:lumMod val="85000"/>
                    <a:lumOff val="15000"/>
                  </a:schemeClr>
                </a:solidFill>
                <a:latin typeface="Calibri" pitchFamily="34" charset="0"/>
                <a:cs typeface="Calibri" pitchFamily="34" charset="-120"/>
              </a:rPr>
              <a:t>Microsoft PowerPoint uses a feature where people can add comments , which helps the person improve their PowerPoint .</a:t>
            </a:r>
          </a:p>
          <a:p>
            <a:pPr marL="342900" indent="-342900">
              <a:buSzPct val="100000"/>
              <a:buChar char="•"/>
            </a:pPr>
            <a:r>
              <a:rPr lang="en-US" sz="1600" dirty="0">
                <a:solidFill>
                  <a:schemeClr val="tx1">
                    <a:lumMod val="85000"/>
                    <a:lumOff val="15000"/>
                  </a:schemeClr>
                </a:solidFill>
                <a:latin typeface="Calibri" pitchFamily="34" charset="0"/>
                <a:cs typeface="Calibri" pitchFamily="34" charset="-120"/>
              </a:rPr>
              <a:t>Advantage of using Microsoft PowerPoint is that it is easy to use .Another advantage is that has a lot of features ,it is possible to convert PowerPoint presentation into different file formats, including HTML,PDF, and word document(NYIMtraining,2025).</a:t>
            </a:r>
          </a:p>
          <a:p>
            <a:pPr marL="342900" indent="-342900">
              <a:buSzPct val="100000"/>
              <a:buChar char="•"/>
            </a:pPr>
            <a:r>
              <a:rPr lang="en-US" sz="1600" dirty="0">
                <a:solidFill>
                  <a:schemeClr val="tx1">
                    <a:lumMod val="85000"/>
                    <a:lumOff val="15000"/>
                  </a:schemeClr>
                </a:solidFill>
                <a:latin typeface="Calibri" pitchFamily="34" charset="0"/>
                <a:cs typeface="Calibri" pitchFamily="34" charset="-120"/>
              </a:rPr>
              <a:t>Limitations of using Microsoft PowerPoint for this is that it is internet dependent ,the presenter may become lazy and bored of the presentation(The knowledge academy ,2024).</a:t>
            </a:r>
            <a:endParaRPr lang="en-US" sz="1600" dirty="0">
              <a:solidFill>
                <a:schemeClr val="tx1">
                  <a:lumMod val="85000"/>
                  <a:lumOff val="15000"/>
                </a:schemeClr>
              </a:solidFill>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4" name="TextBox 13">
            <a:extLst>
              <a:ext uri="{FF2B5EF4-FFF2-40B4-BE49-F238E27FC236}">
                <a16:creationId xmlns:a16="http://schemas.microsoft.com/office/drawing/2014/main" id="{95AC6532-8DFA-4BC3-B7D2-1D5FA735731C}"/>
              </a:ext>
            </a:extLst>
          </p:cNvPr>
          <p:cNvSpPr txBox="1"/>
          <p:nvPr/>
        </p:nvSpPr>
        <p:spPr>
          <a:xfrm>
            <a:off x="1" y="1536191"/>
            <a:ext cx="4571998" cy="2031325"/>
          </a:xfrm>
          <a:prstGeom prst="rect">
            <a:avLst/>
          </a:prstGeom>
          <a:noFill/>
        </p:spPr>
        <p:txBody>
          <a:bodyPr wrap="square" rtlCol="0">
            <a:spAutoFit/>
          </a:bodyPr>
          <a:lstStyle/>
          <a:p>
            <a:pPr marL="285750" indent="-285750">
              <a:buFont typeface="Arial" panose="020B0604020202020204" pitchFamily="34" charset="0"/>
              <a:buChar char="•"/>
            </a:pPr>
            <a:r>
              <a:rPr lang="en-GB" dirty="0"/>
              <a:t>Easy to share with other people </a:t>
            </a:r>
          </a:p>
          <a:p>
            <a:pPr marL="285750" indent="-285750">
              <a:buFont typeface="Arial" panose="020B0604020202020204" pitchFamily="34" charset="0"/>
              <a:buChar char="•"/>
            </a:pPr>
            <a:r>
              <a:rPr lang="en-GB" dirty="0"/>
              <a:t>Has a comment section to help people have </a:t>
            </a:r>
            <a:br>
              <a:rPr lang="en-GB" dirty="0"/>
            </a:br>
            <a:r>
              <a:rPr lang="en-GB" dirty="0"/>
              <a:t>separate notes for their presentations (</a:t>
            </a:r>
          </a:p>
          <a:p>
            <a:pPr marL="285750" indent="-285750">
              <a:buFont typeface="Arial" panose="020B0604020202020204" pitchFamily="34" charset="0"/>
              <a:buChar char="•"/>
            </a:pPr>
            <a:r>
              <a:rPr lang="en-GB" dirty="0"/>
              <a:t>Accessible for people with different skill set                              (Nimatu,2001).</a:t>
            </a:r>
          </a:p>
        </p:txBody>
      </p:sp>
      <p:sp>
        <p:nvSpPr>
          <p:cNvPr id="17" name="TextBox 16">
            <a:extLst>
              <a:ext uri="{FF2B5EF4-FFF2-40B4-BE49-F238E27FC236}">
                <a16:creationId xmlns:a16="http://schemas.microsoft.com/office/drawing/2014/main" id="{98CEA565-A380-4A1A-A99A-EEA63F6496CF}"/>
              </a:ext>
            </a:extLst>
          </p:cNvPr>
          <p:cNvSpPr txBox="1"/>
          <p:nvPr/>
        </p:nvSpPr>
        <p:spPr>
          <a:xfrm>
            <a:off x="4572000" y="1536191"/>
            <a:ext cx="4571999" cy="1754326"/>
          </a:xfrm>
          <a:prstGeom prst="rect">
            <a:avLst/>
          </a:prstGeom>
          <a:noFill/>
        </p:spPr>
        <p:txBody>
          <a:bodyPr wrap="square" rtlCol="0">
            <a:spAutoFit/>
          </a:bodyPr>
          <a:lstStyle/>
          <a:p>
            <a:pPr marL="285750" indent="-285750">
              <a:buFont typeface="Arial" panose="020B0604020202020204" pitchFamily="34" charset="0"/>
              <a:buChar char="•"/>
            </a:pPr>
            <a:r>
              <a:rPr lang="en-GB" dirty="0"/>
              <a:t>Too much information makes people bored.</a:t>
            </a:r>
          </a:p>
          <a:p>
            <a:pPr marL="285750" indent="-285750">
              <a:buFont typeface="Arial" panose="020B0604020202020204" pitchFamily="34" charset="0"/>
              <a:buChar char="•"/>
            </a:pPr>
            <a:r>
              <a:rPr lang="en-GB" dirty="0"/>
              <a:t>Dependent on the on the internet.</a:t>
            </a:r>
          </a:p>
          <a:p>
            <a:pPr marL="285750" indent="-285750">
              <a:buFont typeface="Arial" panose="020B0604020202020204" pitchFamily="34" charset="0"/>
              <a:buChar char="•"/>
            </a:pPr>
            <a:r>
              <a:rPr lang="en-GB" dirty="0"/>
              <a:t>Presenter may become lazy if the slideshow is too long.</a:t>
            </a:r>
          </a:p>
          <a:p>
            <a:r>
              <a:rPr lang="en-GB" dirty="0"/>
              <a:t>                    (Kossyln et al., 2012).</a:t>
            </a:r>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461485112"/>
              </p:ext>
            </p:extLst>
          </p:nvPr>
        </p:nvGraphicFramePr>
        <p:xfrm>
          <a:off x="411480" y="1097280"/>
          <a:ext cx="8321040" cy="3608832"/>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US" sz="1200" dirty="0"/>
                        <a:t>You can have meetings on video call (Hebert, Upshaw and Rossie, 2022).</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GB" sz="1200" dirty="0"/>
                        <a:t>Chat may become too busy (Doush et al.,2022)</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400" dirty="0"/>
                        <a:t>Simpler team work, Harding,2025)</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GB" sz="1200" dirty="0"/>
                        <a:t>Getting familiar with the system is crucial</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US" sz="1200" dirty="0">
                          <a:solidFill>
                            <a:schemeClr val="tx1">
                              <a:lumMod val="75000"/>
                              <a:lumOff val="25000"/>
                            </a:schemeClr>
                          </a:solidFill>
                          <a:latin typeface="Calibri" pitchFamily="34" charset="0"/>
                          <a:cs typeface="Calibri" pitchFamily="34" charset="-120"/>
                        </a:rPr>
                        <a:t>organized records (Abdul Khaled and pangandaman,2025)</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t>
                      </a:r>
                      <a:r>
                        <a:rPr lang="en-US" sz="1200" dirty="0">
                          <a:solidFill>
                            <a:schemeClr val="tx1">
                              <a:lumMod val="75000"/>
                              <a:lumOff val="25000"/>
                            </a:schemeClr>
                          </a:solidFill>
                          <a:latin typeface="Calibri" pitchFamily="34" charset="0"/>
                          <a:cs typeface="Calibri" pitchFamily="34" charset="-120"/>
                        </a:rPr>
                        <a:t>Store information as text documents only(sujansky,1998) </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GB" sz="1200" dirty="0"/>
                        <a:t>Improves staff scheduling accuracy.</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GB" sz="1200" dirty="0"/>
                        <a:t>Microsoft 365 licences may increase organisational costs.</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GB" sz="1200" dirty="0"/>
                        <a:t>Easy to share with other people (Nimatu,2001)</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US" sz="1300" dirty="0">
                          <a:solidFill>
                            <a:srgbClr val="1A1A1A"/>
                          </a:solidFill>
                          <a:latin typeface="Calibri" pitchFamily="34" charset="0"/>
                          <a:ea typeface="Calibri" pitchFamily="34" charset="-122"/>
                          <a:cs typeface="Calibri" pitchFamily="34" charset="-120"/>
                        </a:rPr>
                        <a:t>[</a:t>
                      </a:r>
                      <a:r>
                        <a:rPr lang="en-GB" sz="1200" dirty="0"/>
                        <a:t>Too much information makes people bored(kosslyn et al.,2012)</a:t>
                      </a:r>
                      <a:r>
                        <a:rPr lang="en-US" sz="1300" dirty="0">
                          <a:solidFill>
                            <a:srgbClr val="1A1A1A"/>
                          </a:solidFill>
                          <a:latin typeface="Calibri" pitchFamily="34" charset="0"/>
                          <a:ea typeface="Calibri" pitchFamily="34" charset="-122"/>
                          <a:cs typeface="Calibri" pitchFamily="34" charset="-120"/>
                        </a:rPr>
                        <a: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2400" dirty="0">
                <a:solidFill>
                  <a:schemeClr val="tx1">
                    <a:lumMod val="95000"/>
                    <a:lumOff val="5000"/>
                  </a:schemeClr>
                </a:solidFill>
              </a:rPr>
              <a:t>In conclusion, using Microsoft 365 tools at Riverdale Nursing Home can improve communication, increase efficiency, support accurate care documentation, and enhance teamwork. Choosing the right tool for each task helps staff provide safer and more effective care.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0" indent="0">
              <a:buNone/>
            </a:pPr>
            <a:r>
              <a:rPr lang="en-US" sz="1400" dirty="0"/>
              <a:t> </a:t>
            </a:r>
            <a:r>
              <a:rPr lang="en-US" sz="1200" dirty="0"/>
              <a:t>Business Com (2026). BusinessCom - 5 Pitfalls That Your Customers Face When Using Microsoft Teams for Communication. [online] Businesscom.eu. Available at: https://www.businesscom.eu/nieuws/5-pitfalls-that-your-customers-face-when-using-microsoft-teams-for-communication [Accessed 28 June 2026].* Callum Steen-Vale (2025). 5 Ways Microsoft Teams Can Benefit Your Workplace | Solutions 4 IT. [online] Solutions 4 IT. Available at: https://www.solutions4it.co.uk/5-ways-microsoft-teams-can-benefit-your-workplace/.* Doush, I.A., Al-Jarrah, A., Alajarmeh, N. and Alnfiai, M. (2022). Learning features and accessibility limitations of video conferencing applications: Are people with visual impairment left behind. Universal Access in the Information Society. </a:t>
            </a:r>
            <a:br>
              <a:rPr lang="en-US" sz="1200" dirty="0"/>
            </a:br>
            <a:r>
              <a:rPr lang="en-US" sz="1200" dirty="0"/>
              <a:t>doi:10.1007/s10209-022-00917-4.</a:t>
            </a:r>
          </a:p>
          <a:p>
            <a:pPr marL="0" indent="0">
              <a:buNone/>
            </a:pPr>
            <a:endParaRPr lang="en-US" sz="1200" dirty="0"/>
          </a:p>
          <a:p>
            <a:pPr marL="0" indent="0">
              <a:buNone/>
            </a:pPr>
            <a:endParaRPr lang="en-US" sz="1200" dirty="0"/>
          </a:p>
          <a:p>
            <a:pPr marL="0" indent="0">
              <a:buNone/>
            </a:pPr>
            <a:r>
              <a:rPr lang="en-US" sz="1200" dirty="0"/>
              <a:t>Task2 references: </a:t>
            </a:r>
            <a:br>
              <a:rPr lang="en-US" sz="1200" dirty="0"/>
            </a:br>
            <a:br>
              <a:rPr lang="en-US" sz="1200" dirty="0"/>
            </a:br>
            <a:r>
              <a:rPr lang="en-US" sz="1200" dirty="0"/>
              <a:t>   Colbert, R., Vance, L. and Sterling, J. (2026) ‘Network infrastructure boundaries in regional residential care settings’, Journal of Healthcare Engineering, 14(2), pp. 112–124.Harding, T. (2025) ‘Transitioning older adult residential care to modern cloud-based ecosystems’, International Journal of Medical Informatics, 89(4), pp. 201–215.Lynch, A. (2026) ‘Advanced Data Loss Prevention (DLP) and credential governance strategies for sensitive patient medical data’, Journal of Integrated Nursing Care, 11(1), pp. 45–58.Marr, B. (2025) The Digital Healthcare Shift: Security and Collaboration in Modern Medicine. 2nd edn. London: Publisher.National Institute of Standards and Technology (NIST) (2023) Guidelines for Protecting Digital Data and Restricting Access Controls. Washington: NIST.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0F0C5E2-BDEE-464E-B532-7A41E5E931EC}"/>
              </a:ext>
            </a:extLst>
          </p:cNvPr>
          <p:cNvSpPr>
            <a:spLocks noGrp="1"/>
          </p:cNvSpPr>
          <p:nvPr>
            <p:ph type="title"/>
          </p:nvPr>
        </p:nvSpPr>
        <p:spPr/>
        <p:txBody>
          <a:bodyPr/>
          <a:lstStyle/>
          <a:p>
            <a:r>
              <a:rPr lang="en-GB" dirty="0"/>
              <a:t>References</a:t>
            </a:r>
            <a:br>
              <a:rPr lang="en-GB" dirty="0"/>
            </a:br>
            <a:endParaRPr lang="en-GB" dirty="0"/>
          </a:p>
        </p:txBody>
      </p:sp>
      <p:sp>
        <p:nvSpPr>
          <p:cNvPr id="7" name="Content Placeholder 6">
            <a:extLst>
              <a:ext uri="{FF2B5EF4-FFF2-40B4-BE49-F238E27FC236}">
                <a16:creationId xmlns:a16="http://schemas.microsoft.com/office/drawing/2014/main" id="{0E67D3E8-F14D-4737-84EF-C8AB02177F07}"/>
              </a:ext>
            </a:extLst>
          </p:cNvPr>
          <p:cNvSpPr>
            <a:spLocks noGrp="1"/>
          </p:cNvSpPr>
          <p:nvPr>
            <p:ph idx="1"/>
          </p:nvPr>
        </p:nvSpPr>
        <p:spPr>
          <a:xfrm>
            <a:off x="290287" y="952500"/>
            <a:ext cx="7046684" cy="3733800"/>
          </a:xfrm>
        </p:spPr>
        <p:txBody>
          <a:bodyPr>
            <a:normAutofit fontScale="85000" lnSpcReduction="20000"/>
          </a:bodyPr>
          <a:lstStyle/>
          <a:p>
            <a:r>
              <a:rPr lang="en-GB" sz="1300" dirty="0"/>
              <a:t>Task3 references: </a:t>
            </a:r>
            <a:br>
              <a:rPr lang="en-GB" sz="1300" dirty="0"/>
            </a:br>
            <a:r>
              <a:rPr lang="en-US" sz="1300" dirty="0"/>
              <a:t>1. Wang, N., P. and Hyer, J. (2015) The quality of paper-based versus electronic nursing care plan in Australian aged care homes: A documentation audit study. International Journal of Medical Informatics, 84(8), pp. 561–569. </a:t>
            </a:r>
          </a:p>
          <a:p>
            <a:r>
              <a:rPr lang="en-US" sz="1300" dirty="0"/>
              <a:t>2. Mannino, J.E. and Feeg, V.D. (2011) Field testing a PC electronic documentation system using the clinical care classification system with nursing students. Journal of Healthcare Engineering, 2(2), pp. 233–240.</a:t>
            </a:r>
          </a:p>
          <a:p>
            <a:r>
              <a:rPr lang="en-US" sz="1300" dirty="0"/>
              <a:t>3. Gavey, P. (2010) Creating a paperless documentation system for nursing continuing education activities. Journal of Continuing Education in Nursing, 41(2), pp. 77–82 .</a:t>
            </a:r>
          </a:p>
          <a:p>
            <a:r>
              <a:rPr lang="en-US" sz="1300" dirty="0"/>
              <a:t>4. Abdul Khaled, S.A.J. and Pangandamn, H.K. (2025) Computer literacy and utilization of health information technology in nurses: Documentation and plan of care. Journal of Client-Centered Nursing Care.</a:t>
            </a:r>
          </a:p>
          <a:p>
            <a:pPr marL="0" indent="0">
              <a:buNone/>
            </a:pPr>
            <a:br>
              <a:rPr lang="en-US" sz="1300" dirty="0"/>
            </a:br>
            <a:endParaRPr lang="en-US" sz="1300" dirty="0"/>
          </a:p>
          <a:p>
            <a:pPr marL="0" indent="0">
              <a:buNone/>
            </a:pPr>
            <a:r>
              <a:rPr lang="en-US" sz="1500" dirty="0"/>
              <a:t>Task4 references: </a:t>
            </a:r>
            <a:br>
              <a:rPr lang="en-US" sz="1500" dirty="0"/>
            </a:br>
            <a:r>
              <a:rPr lang="en-US" sz="1500" dirty="0"/>
              <a:t>Ernst, A.T., Jiang, H., Krishnamoorthy, M. and Sier, D. (2004) Staff scheduling and rostering: A review of applications, methods and models. European Journal of Operational Research, 153(1), pp. 3–27.Microsoft (n.d.) Microsoft Excel. Available at: https://www.microsoft.com/en-gb/microsoft-365/excel (Accessed: 2 July 2026). Microsoft (n.d) Excel help &amp;learning .Available at https://support.microsoft.com/excel (Accessed: 10 July 2026).</a:t>
            </a:r>
            <a:endParaRPr lang="en-GB" sz="1500" dirty="0"/>
          </a:p>
          <a:p>
            <a:endParaRPr lang="en-GB" dirty="0"/>
          </a:p>
        </p:txBody>
      </p:sp>
    </p:spTree>
    <p:extLst>
      <p:ext uri="{BB962C8B-B14F-4D97-AF65-F5344CB8AC3E}">
        <p14:creationId xmlns:p14="http://schemas.microsoft.com/office/powerpoint/2010/main" val="3875937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5F5043-D530-4DDD-BC1E-FD8B1ABC9E1B}"/>
              </a:ext>
            </a:extLst>
          </p:cNvPr>
          <p:cNvSpPr txBox="1"/>
          <p:nvPr/>
        </p:nvSpPr>
        <p:spPr>
          <a:xfrm>
            <a:off x="0" y="-43543"/>
            <a:ext cx="9144000" cy="2677656"/>
          </a:xfrm>
          <a:prstGeom prst="rect">
            <a:avLst/>
          </a:prstGeom>
          <a:noFill/>
        </p:spPr>
        <p:txBody>
          <a:bodyPr wrap="square" rtlCol="0">
            <a:spAutoFit/>
          </a:bodyPr>
          <a:lstStyle/>
          <a:p>
            <a:r>
              <a:rPr lang="en-GB" sz="1400" dirty="0"/>
              <a:t>Shahid (2544937):</a:t>
            </a:r>
            <a:br>
              <a:rPr lang="en-GB" sz="1400" dirty="0"/>
            </a:br>
            <a:r>
              <a:rPr lang="en-US" sz="1400" dirty="0"/>
              <a:t>Kosslyn, S.M., Kievit, R.A., Russell, A.G. and Shephard, J.M. (2012). PowerPoint® presentation flaws and failures: A psychological analysis. Frontiers in Psychology, [online] 3(230). doi:10.3389/fpsyg.2012.00230.Niamtu, J. (2001). The Power of PowerPoint. Plastic and Reconstructive Surgery, 108(2), pp. 466–484. doi:10.1097/00006534-200108000-00030.NYIM Training (2025). Why Learn Microsoft PowerPoint? 7 Reasons to Master PowerPoint. [online] Available at: https://training-nyc.com/learn/powerpoint/why-learn-powerpoint [Accessed 28 Jun. 2026].The Knowledge Academy (2024). Advantages and Disadvantages of PowerPoint: A Complete Guide. [online] Available at: https://www.theknowledgeacademy.com/blog/advantages-and-disadvantages-of-powerpoint/ [Accessed 28 Jun. 2026].Training, F. (2026). Why Take PowerPoint Training at Work – Forrest Training. [online] Forrest Training. Available at: https://forresttraining.com.au/why-take-powerpoint-training-at-work/ [Accessed 27 Jun. 2026].</a:t>
            </a:r>
            <a:endParaRPr lang="en-GB" sz="1400" dirty="0"/>
          </a:p>
        </p:txBody>
      </p:sp>
    </p:spTree>
    <p:extLst>
      <p:ext uri="{BB962C8B-B14F-4D97-AF65-F5344CB8AC3E}">
        <p14:creationId xmlns:p14="http://schemas.microsoft.com/office/powerpoint/2010/main" val="40860780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6924</TotalTime>
  <Words>3722</Words>
  <Application>Microsoft Office PowerPoint</Application>
  <PresentationFormat>On-screen Show (16:9)</PresentationFormat>
  <Paragraphs>222</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Missara Altom Hamed</cp:lastModifiedBy>
  <cp:revision>70</cp:revision>
  <dcterms:created xsi:type="dcterms:W3CDTF">2026-06-21T15:50:06Z</dcterms:created>
  <dcterms:modified xsi:type="dcterms:W3CDTF">2026-07-11T13:46:34Z</dcterms:modified>
</cp:coreProperties>
</file>