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1"/>
  </p:notesMasterIdLst>
  <p:sldIdLst>
    <p:sldId id="256" r:id="rId2"/>
    <p:sldId id="257" r:id="rId3"/>
    <p:sldId id="258" r:id="rId4"/>
    <p:sldId id="276" r:id="rId5"/>
    <p:sldId id="260" r:id="rId6"/>
    <p:sldId id="259" r:id="rId7"/>
    <p:sldId id="275" r:id="rId8"/>
    <p:sldId id="261" r:id="rId9"/>
    <p:sldId id="262" r:id="rId10"/>
    <p:sldId id="263" r:id="rId11"/>
    <p:sldId id="264" r:id="rId12"/>
    <p:sldId id="265" r:id="rId13"/>
    <p:sldId id="266" r:id="rId14"/>
    <p:sldId id="269" r:id="rId15"/>
    <p:sldId id="270" r:id="rId16"/>
    <p:sldId id="279" r:id="rId17"/>
    <p:sldId id="271" r:id="rId18"/>
    <p:sldId id="277" r:id="rId19"/>
    <p:sldId id="286" r:id="rId20"/>
    <p:sldId id="273" r:id="rId21"/>
    <p:sldId id="274" r:id="rId22"/>
    <p:sldId id="281" r:id="rId23"/>
    <p:sldId id="272" r:id="rId24"/>
    <p:sldId id="283" r:id="rId25"/>
    <p:sldId id="282" r:id="rId26"/>
    <p:sldId id="285" r:id="rId27"/>
    <p:sldId id="267" r:id="rId28"/>
    <p:sldId id="268" r:id="rId29"/>
    <p:sldId id="284"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2" d="100"/>
          <a:sy n="72" d="100"/>
        </p:scale>
        <p:origin x="-840"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0B0D32-837F-134F-96E4-C7F0AF801354}" type="doc">
      <dgm:prSet loTypeId="urn:microsoft.com/office/officeart/2005/8/layout/radial6" loCatId="" qsTypeId="urn:microsoft.com/office/officeart/2005/8/quickstyle/simple4" qsCatId="simple" csTypeId="urn:microsoft.com/office/officeart/2005/8/colors/accent1_2" csCatId="accent1" phldr="1"/>
      <dgm:spPr/>
      <dgm:t>
        <a:bodyPr/>
        <a:lstStyle/>
        <a:p>
          <a:endParaRPr lang="en-US"/>
        </a:p>
      </dgm:t>
    </dgm:pt>
    <dgm:pt modelId="{3A18ECE4-23D9-3C40-BC96-2D3390889913}">
      <dgm:prSet phldrT="[Text]">
        <dgm:style>
          <a:lnRef idx="1">
            <a:schemeClr val="dk1"/>
          </a:lnRef>
          <a:fillRef idx="2">
            <a:schemeClr val="dk1"/>
          </a:fillRef>
          <a:effectRef idx="1">
            <a:schemeClr val="dk1"/>
          </a:effectRef>
          <a:fontRef idx="minor">
            <a:schemeClr val="dk1"/>
          </a:fontRef>
        </dgm:style>
      </dgm:prSet>
      <dgm:spPr/>
      <dgm:t>
        <a:bodyPr/>
        <a:lstStyle/>
        <a:p>
          <a:r>
            <a:rPr lang="en-US" dirty="0" smtClean="0"/>
            <a:t>FIFA</a:t>
          </a:r>
          <a:endParaRPr lang="en-US" dirty="0"/>
        </a:p>
      </dgm:t>
    </dgm:pt>
    <dgm:pt modelId="{1CB24D70-348B-D946-9A18-53F4A4780710}" type="parTrans" cxnId="{0DD10B5F-6DFA-3E49-9715-F601872E44DB}">
      <dgm:prSet/>
      <dgm:spPr/>
      <dgm:t>
        <a:bodyPr/>
        <a:lstStyle/>
        <a:p>
          <a:endParaRPr lang="en-US"/>
        </a:p>
      </dgm:t>
    </dgm:pt>
    <dgm:pt modelId="{7F32F8A8-4CA9-C94C-8357-EC869ABF9207}" type="sibTrans" cxnId="{0DD10B5F-6DFA-3E49-9715-F601872E44DB}">
      <dgm:prSet/>
      <dgm:spPr/>
      <dgm:t>
        <a:bodyPr/>
        <a:lstStyle/>
        <a:p>
          <a:endParaRPr lang="en-US"/>
        </a:p>
      </dgm:t>
    </dgm:pt>
    <dgm:pt modelId="{05D961D0-2D9E-8840-B27C-AE359AFDD5C3}">
      <dgm:prSet phldrT="[Text]">
        <dgm:style>
          <a:lnRef idx="1">
            <a:schemeClr val="accent4"/>
          </a:lnRef>
          <a:fillRef idx="2">
            <a:schemeClr val="accent4"/>
          </a:fillRef>
          <a:effectRef idx="1">
            <a:schemeClr val="accent4"/>
          </a:effectRef>
          <a:fontRef idx="minor">
            <a:schemeClr val="dk1"/>
          </a:fontRef>
        </dgm:style>
      </dgm:prSet>
      <dgm:spPr/>
      <dgm:t>
        <a:bodyPr/>
        <a:lstStyle/>
        <a:p>
          <a:r>
            <a:rPr lang="en-US" dirty="0" smtClean="0"/>
            <a:t>Sponsors and Endorsers</a:t>
          </a:r>
          <a:endParaRPr lang="en-US" dirty="0"/>
        </a:p>
      </dgm:t>
    </dgm:pt>
    <dgm:pt modelId="{D05BBFAD-7108-744D-B699-FF57CCD26427}" type="parTrans" cxnId="{3DD40D87-E286-8645-861B-1CF161B37C12}">
      <dgm:prSet/>
      <dgm:spPr/>
      <dgm:t>
        <a:bodyPr/>
        <a:lstStyle/>
        <a:p>
          <a:endParaRPr lang="en-US"/>
        </a:p>
      </dgm:t>
    </dgm:pt>
    <dgm:pt modelId="{A17A4C5C-84DE-D741-BEBB-715F494674F2}" type="sibTrans" cxnId="{3DD40D87-E286-8645-861B-1CF161B37C12}">
      <dgm:prSet>
        <dgm:style>
          <a:lnRef idx="1">
            <a:schemeClr val="accent4"/>
          </a:lnRef>
          <a:fillRef idx="2">
            <a:schemeClr val="accent4"/>
          </a:fillRef>
          <a:effectRef idx="1">
            <a:schemeClr val="accent4"/>
          </a:effectRef>
          <a:fontRef idx="minor">
            <a:schemeClr val="dk1"/>
          </a:fontRef>
        </dgm:style>
      </dgm:prSet>
      <dgm:spPr/>
      <dgm:t>
        <a:bodyPr/>
        <a:lstStyle/>
        <a:p>
          <a:endParaRPr lang="en-US"/>
        </a:p>
      </dgm:t>
    </dgm:pt>
    <dgm:pt modelId="{8D09C55F-2263-ED4F-8E59-76E48C2293EA}">
      <dgm:prSet phldrT="[Text]">
        <dgm:style>
          <a:lnRef idx="1">
            <a:schemeClr val="accent4"/>
          </a:lnRef>
          <a:fillRef idx="2">
            <a:schemeClr val="accent4"/>
          </a:fillRef>
          <a:effectRef idx="1">
            <a:schemeClr val="accent4"/>
          </a:effectRef>
          <a:fontRef idx="minor">
            <a:schemeClr val="dk1"/>
          </a:fontRef>
        </dgm:style>
      </dgm:prSet>
      <dgm:spPr/>
      <dgm:t>
        <a:bodyPr/>
        <a:lstStyle/>
        <a:p>
          <a:r>
            <a:rPr lang="en-US" dirty="0" smtClean="0"/>
            <a:t>Customers, Fans and Professionals</a:t>
          </a:r>
          <a:endParaRPr lang="en-US" dirty="0"/>
        </a:p>
      </dgm:t>
    </dgm:pt>
    <dgm:pt modelId="{C23A7B64-4FE8-A447-8CDE-5E93583956C5}" type="parTrans" cxnId="{621048A6-7656-9D40-81AE-CB1981F84DA9}">
      <dgm:prSet/>
      <dgm:spPr/>
      <dgm:t>
        <a:bodyPr/>
        <a:lstStyle/>
        <a:p>
          <a:endParaRPr lang="en-US"/>
        </a:p>
      </dgm:t>
    </dgm:pt>
    <dgm:pt modelId="{9EE6267D-C24A-9249-A015-CB53C3892681}" type="sibTrans" cxnId="{621048A6-7656-9D40-81AE-CB1981F84DA9}">
      <dgm:prSet>
        <dgm:style>
          <a:lnRef idx="1">
            <a:schemeClr val="accent4"/>
          </a:lnRef>
          <a:fillRef idx="2">
            <a:schemeClr val="accent4"/>
          </a:fillRef>
          <a:effectRef idx="1">
            <a:schemeClr val="accent4"/>
          </a:effectRef>
          <a:fontRef idx="minor">
            <a:schemeClr val="dk1"/>
          </a:fontRef>
        </dgm:style>
      </dgm:prSet>
      <dgm:spPr/>
      <dgm:t>
        <a:bodyPr/>
        <a:lstStyle/>
        <a:p>
          <a:endParaRPr lang="en-US"/>
        </a:p>
      </dgm:t>
    </dgm:pt>
    <dgm:pt modelId="{6C11F3FA-2A89-134B-9951-172C722EEBDA}">
      <dgm:prSet phldrT="[Text]">
        <dgm:style>
          <a:lnRef idx="1">
            <a:schemeClr val="accent4"/>
          </a:lnRef>
          <a:fillRef idx="2">
            <a:schemeClr val="accent4"/>
          </a:fillRef>
          <a:effectRef idx="1">
            <a:schemeClr val="accent4"/>
          </a:effectRef>
          <a:fontRef idx="minor">
            <a:schemeClr val="dk1"/>
          </a:fontRef>
        </dgm:style>
      </dgm:prSet>
      <dgm:spPr/>
      <dgm:t>
        <a:bodyPr/>
        <a:lstStyle/>
        <a:p>
          <a:r>
            <a:rPr lang="en-US" dirty="0" smtClean="0"/>
            <a:t>Employees</a:t>
          </a:r>
          <a:endParaRPr lang="en-US" dirty="0"/>
        </a:p>
      </dgm:t>
    </dgm:pt>
    <dgm:pt modelId="{30BCCC2F-1529-AA49-87B5-F568EDDC110C}" type="parTrans" cxnId="{0A372561-A0B6-7040-B8DA-A799855221AC}">
      <dgm:prSet/>
      <dgm:spPr/>
      <dgm:t>
        <a:bodyPr/>
        <a:lstStyle/>
        <a:p>
          <a:endParaRPr lang="en-US"/>
        </a:p>
      </dgm:t>
    </dgm:pt>
    <dgm:pt modelId="{F294BAD4-2855-8E4F-9211-E66936F70B05}" type="sibTrans" cxnId="{0A372561-A0B6-7040-B8DA-A799855221AC}">
      <dgm:prSet>
        <dgm:style>
          <a:lnRef idx="1">
            <a:schemeClr val="accent4"/>
          </a:lnRef>
          <a:fillRef idx="2">
            <a:schemeClr val="accent4"/>
          </a:fillRef>
          <a:effectRef idx="1">
            <a:schemeClr val="accent4"/>
          </a:effectRef>
          <a:fontRef idx="minor">
            <a:schemeClr val="dk1"/>
          </a:fontRef>
        </dgm:style>
      </dgm:prSet>
      <dgm:spPr/>
      <dgm:t>
        <a:bodyPr/>
        <a:lstStyle/>
        <a:p>
          <a:endParaRPr lang="en-US"/>
        </a:p>
      </dgm:t>
    </dgm:pt>
    <dgm:pt modelId="{F38D96C4-EA56-1D45-AC0C-FA707E03BCFB}">
      <dgm:prSet phldrT="[Text]">
        <dgm:style>
          <a:lnRef idx="1">
            <a:schemeClr val="accent4"/>
          </a:lnRef>
          <a:fillRef idx="2">
            <a:schemeClr val="accent4"/>
          </a:fillRef>
          <a:effectRef idx="1">
            <a:schemeClr val="accent4"/>
          </a:effectRef>
          <a:fontRef idx="minor">
            <a:schemeClr val="dk1"/>
          </a:fontRef>
        </dgm:style>
      </dgm:prSet>
      <dgm:spPr/>
      <dgm:t>
        <a:bodyPr/>
        <a:lstStyle/>
        <a:p>
          <a:r>
            <a:rPr lang="en-US" dirty="0" smtClean="0"/>
            <a:t>International FA’s and Governments</a:t>
          </a:r>
          <a:endParaRPr lang="en-US" dirty="0"/>
        </a:p>
      </dgm:t>
    </dgm:pt>
    <dgm:pt modelId="{E81C611D-2940-B340-A834-E5E691A7D7C8}" type="parTrans" cxnId="{3DC99665-1585-0348-AC1F-BD118C9260C0}">
      <dgm:prSet/>
      <dgm:spPr/>
      <dgm:t>
        <a:bodyPr/>
        <a:lstStyle/>
        <a:p>
          <a:endParaRPr lang="en-US"/>
        </a:p>
      </dgm:t>
    </dgm:pt>
    <dgm:pt modelId="{A13A31F8-8C85-BD41-B804-B1ABDFF5B29D}" type="sibTrans" cxnId="{3DC99665-1585-0348-AC1F-BD118C9260C0}">
      <dgm:prSet>
        <dgm:style>
          <a:lnRef idx="1">
            <a:schemeClr val="accent4"/>
          </a:lnRef>
          <a:fillRef idx="2">
            <a:schemeClr val="accent4"/>
          </a:fillRef>
          <a:effectRef idx="1">
            <a:schemeClr val="accent4"/>
          </a:effectRef>
          <a:fontRef idx="minor">
            <a:schemeClr val="dk1"/>
          </a:fontRef>
        </dgm:style>
      </dgm:prSet>
      <dgm:spPr/>
      <dgm:t>
        <a:bodyPr/>
        <a:lstStyle/>
        <a:p>
          <a:endParaRPr lang="en-US"/>
        </a:p>
      </dgm:t>
    </dgm:pt>
    <dgm:pt modelId="{3B82CC6A-2EB0-0F42-84FC-66B958CBCE1C}" type="pres">
      <dgm:prSet presAssocID="{E80B0D32-837F-134F-96E4-C7F0AF801354}" presName="Name0" presStyleCnt="0">
        <dgm:presLayoutVars>
          <dgm:chMax val="1"/>
          <dgm:dir/>
          <dgm:animLvl val="ctr"/>
          <dgm:resizeHandles val="exact"/>
        </dgm:presLayoutVars>
      </dgm:prSet>
      <dgm:spPr/>
    </dgm:pt>
    <dgm:pt modelId="{BE7BBFD5-E0E7-8D42-9B97-A716AA0208C9}" type="pres">
      <dgm:prSet presAssocID="{3A18ECE4-23D9-3C40-BC96-2D3390889913}" presName="centerShape" presStyleLbl="node0" presStyleIdx="0" presStyleCnt="1"/>
      <dgm:spPr/>
    </dgm:pt>
    <dgm:pt modelId="{5B9E87AE-DA40-9E49-8B4E-CDDE1ACA7D94}" type="pres">
      <dgm:prSet presAssocID="{05D961D0-2D9E-8840-B27C-AE359AFDD5C3}" presName="node" presStyleLbl="node1" presStyleIdx="0" presStyleCnt="4">
        <dgm:presLayoutVars>
          <dgm:bulletEnabled val="1"/>
        </dgm:presLayoutVars>
      </dgm:prSet>
      <dgm:spPr/>
      <dgm:t>
        <a:bodyPr/>
        <a:lstStyle/>
        <a:p>
          <a:endParaRPr lang="en-US"/>
        </a:p>
      </dgm:t>
    </dgm:pt>
    <dgm:pt modelId="{C1D83DAE-7BFB-2B49-9A7D-D51157F984E7}" type="pres">
      <dgm:prSet presAssocID="{05D961D0-2D9E-8840-B27C-AE359AFDD5C3}" presName="dummy" presStyleCnt="0"/>
      <dgm:spPr/>
    </dgm:pt>
    <dgm:pt modelId="{45AA6B3D-5141-234B-B1F2-65D221141300}" type="pres">
      <dgm:prSet presAssocID="{A17A4C5C-84DE-D741-BEBB-715F494674F2}" presName="sibTrans" presStyleLbl="sibTrans2D1" presStyleIdx="0" presStyleCnt="4"/>
      <dgm:spPr/>
    </dgm:pt>
    <dgm:pt modelId="{B7935555-DE5E-EA4E-8869-A3FA36C07DEE}" type="pres">
      <dgm:prSet presAssocID="{8D09C55F-2263-ED4F-8E59-76E48C2293EA}" presName="node" presStyleLbl="node1" presStyleIdx="1" presStyleCnt="4">
        <dgm:presLayoutVars>
          <dgm:bulletEnabled val="1"/>
        </dgm:presLayoutVars>
      </dgm:prSet>
      <dgm:spPr/>
      <dgm:t>
        <a:bodyPr/>
        <a:lstStyle/>
        <a:p>
          <a:endParaRPr lang="en-US"/>
        </a:p>
      </dgm:t>
    </dgm:pt>
    <dgm:pt modelId="{34B2CA6B-72AC-004B-9E6A-329FE955E25C}" type="pres">
      <dgm:prSet presAssocID="{8D09C55F-2263-ED4F-8E59-76E48C2293EA}" presName="dummy" presStyleCnt="0"/>
      <dgm:spPr/>
    </dgm:pt>
    <dgm:pt modelId="{8DEAD140-C0AD-6345-A739-3FE64EB5AE91}" type="pres">
      <dgm:prSet presAssocID="{9EE6267D-C24A-9249-A015-CB53C3892681}" presName="sibTrans" presStyleLbl="sibTrans2D1" presStyleIdx="1" presStyleCnt="4"/>
      <dgm:spPr/>
    </dgm:pt>
    <dgm:pt modelId="{EF6428BA-2430-C344-9520-6622B697DFC1}" type="pres">
      <dgm:prSet presAssocID="{6C11F3FA-2A89-134B-9951-172C722EEBDA}" presName="node" presStyleLbl="node1" presStyleIdx="2" presStyleCnt="4">
        <dgm:presLayoutVars>
          <dgm:bulletEnabled val="1"/>
        </dgm:presLayoutVars>
      </dgm:prSet>
      <dgm:spPr/>
      <dgm:t>
        <a:bodyPr/>
        <a:lstStyle/>
        <a:p>
          <a:endParaRPr lang="en-US"/>
        </a:p>
      </dgm:t>
    </dgm:pt>
    <dgm:pt modelId="{5CFBF5BB-2C2B-324C-84EB-8C16D38D59FD}" type="pres">
      <dgm:prSet presAssocID="{6C11F3FA-2A89-134B-9951-172C722EEBDA}" presName="dummy" presStyleCnt="0"/>
      <dgm:spPr/>
    </dgm:pt>
    <dgm:pt modelId="{3FAFFE28-0149-534B-88C5-43BE566E29C7}" type="pres">
      <dgm:prSet presAssocID="{F294BAD4-2855-8E4F-9211-E66936F70B05}" presName="sibTrans" presStyleLbl="sibTrans2D1" presStyleIdx="2" presStyleCnt="4"/>
      <dgm:spPr/>
    </dgm:pt>
    <dgm:pt modelId="{A19F5562-1DB5-DC4A-B7D8-53BF2FADFB1F}" type="pres">
      <dgm:prSet presAssocID="{F38D96C4-EA56-1D45-AC0C-FA707E03BCFB}" presName="node" presStyleLbl="node1" presStyleIdx="3" presStyleCnt="4">
        <dgm:presLayoutVars>
          <dgm:bulletEnabled val="1"/>
        </dgm:presLayoutVars>
      </dgm:prSet>
      <dgm:spPr/>
      <dgm:t>
        <a:bodyPr/>
        <a:lstStyle/>
        <a:p>
          <a:endParaRPr lang="en-US"/>
        </a:p>
      </dgm:t>
    </dgm:pt>
    <dgm:pt modelId="{7EE6FC84-0215-8847-9B11-CFCD1C7AB53B}" type="pres">
      <dgm:prSet presAssocID="{F38D96C4-EA56-1D45-AC0C-FA707E03BCFB}" presName="dummy" presStyleCnt="0"/>
      <dgm:spPr/>
    </dgm:pt>
    <dgm:pt modelId="{B303DEB0-6D2D-8C41-A77D-6F5A43593AEE}" type="pres">
      <dgm:prSet presAssocID="{A13A31F8-8C85-BD41-B804-B1ABDFF5B29D}" presName="sibTrans" presStyleLbl="sibTrans2D1" presStyleIdx="3" presStyleCnt="4"/>
      <dgm:spPr/>
    </dgm:pt>
  </dgm:ptLst>
  <dgm:cxnLst>
    <dgm:cxn modelId="{38C2EFC3-9FF0-9A47-8D4A-0DA16D8E6880}" type="presOf" srcId="{A13A31F8-8C85-BD41-B804-B1ABDFF5B29D}" destId="{B303DEB0-6D2D-8C41-A77D-6F5A43593AEE}" srcOrd="0" destOrd="0" presId="urn:microsoft.com/office/officeart/2005/8/layout/radial6"/>
    <dgm:cxn modelId="{72B7EA08-7DA3-9A41-803A-CE80B04651F1}" type="presOf" srcId="{9EE6267D-C24A-9249-A015-CB53C3892681}" destId="{8DEAD140-C0AD-6345-A739-3FE64EB5AE91}" srcOrd="0" destOrd="0" presId="urn:microsoft.com/office/officeart/2005/8/layout/radial6"/>
    <dgm:cxn modelId="{946F1462-EF60-6345-A86E-E229C1A2AB6A}" type="presOf" srcId="{6C11F3FA-2A89-134B-9951-172C722EEBDA}" destId="{EF6428BA-2430-C344-9520-6622B697DFC1}" srcOrd="0" destOrd="0" presId="urn:microsoft.com/office/officeart/2005/8/layout/radial6"/>
    <dgm:cxn modelId="{BD168B22-EBE6-624A-9AB1-A3D60FB14669}" type="presOf" srcId="{E80B0D32-837F-134F-96E4-C7F0AF801354}" destId="{3B82CC6A-2EB0-0F42-84FC-66B958CBCE1C}" srcOrd="0" destOrd="0" presId="urn:microsoft.com/office/officeart/2005/8/layout/radial6"/>
    <dgm:cxn modelId="{01785DC5-9A1F-714A-9EF6-5D6A14AFEBC4}" type="presOf" srcId="{05D961D0-2D9E-8840-B27C-AE359AFDD5C3}" destId="{5B9E87AE-DA40-9E49-8B4E-CDDE1ACA7D94}" srcOrd="0" destOrd="0" presId="urn:microsoft.com/office/officeart/2005/8/layout/radial6"/>
    <dgm:cxn modelId="{13A38862-4CD5-0840-8DE3-61FE80472898}" type="presOf" srcId="{F294BAD4-2855-8E4F-9211-E66936F70B05}" destId="{3FAFFE28-0149-534B-88C5-43BE566E29C7}" srcOrd="0" destOrd="0" presId="urn:microsoft.com/office/officeart/2005/8/layout/radial6"/>
    <dgm:cxn modelId="{0DD10B5F-6DFA-3E49-9715-F601872E44DB}" srcId="{E80B0D32-837F-134F-96E4-C7F0AF801354}" destId="{3A18ECE4-23D9-3C40-BC96-2D3390889913}" srcOrd="0" destOrd="0" parTransId="{1CB24D70-348B-D946-9A18-53F4A4780710}" sibTransId="{7F32F8A8-4CA9-C94C-8357-EC869ABF9207}"/>
    <dgm:cxn modelId="{3DC99665-1585-0348-AC1F-BD118C9260C0}" srcId="{3A18ECE4-23D9-3C40-BC96-2D3390889913}" destId="{F38D96C4-EA56-1D45-AC0C-FA707E03BCFB}" srcOrd="3" destOrd="0" parTransId="{E81C611D-2940-B340-A834-E5E691A7D7C8}" sibTransId="{A13A31F8-8C85-BD41-B804-B1ABDFF5B29D}"/>
    <dgm:cxn modelId="{621048A6-7656-9D40-81AE-CB1981F84DA9}" srcId="{3A18ECE4-23D9-3C40-BC96-2D3390889913}" destId="{8D09C55F-2263-ED4F-8E59-76E48C2293EA}" srcOrd="1" destOrd="0" parTransId="{C23A7B64-4FE8-A447-8CDE-5E93583956C5}" sibTransId="{9EE6267D-C24A-9249-A015-CB53C3892681}"/>
    <dgm:cxn modelId="{0A372561-A0B6-7040-B8DA-A799855221AC}" srcId="{3A18ECE4-23D9-3C40-BC96-2D3390889913}" destId="{6C11F3FA-2A89-134B-9951-172C722EEBDA}" srcOrd="2" destOrd="0" parTransId="{30BCCC2F-1529-AA49-87B5-F568EDDC110C}" sibTransId="{F294BAD4-2855-8E4F-9211-E66936F70B05}"/>
    <dgm:cxn modelId="{1A3EB12F-8D4A-6A4F-AE67-324ABFDFDB84}" type="presOf" srcId="{8D09C55F-2263-ED4F-8E59-76E48C2293EA}" destId="{B7935555-DE5E-EA4E-8869-A3FA36C07DEE}" srcOrd="0" destOrd="0" presId="urn:microsoft.com/office/officeart/2005/8/layout/radial6"/>
    <dgm:cxn modelId="{3DD40D87-E286-8645-861B-1CF161B37C12}" srcId="{3A18ECE4-23D9-3C40-BC96-2D3390889913}" destId="{05D961D0-2D9E-8840-B27C-AE359AFDD5C3}" srcOrd="0" destOrd="0" parTransId="{D05BBFAD-7108-744D-B699-FF57CCD26427}" sibTransId="{A17A4C5C-84DE-D741-BEBB-715F494674F2}"/>
    <dgm:cxn modelId="{1C33632A-35EB-1B43-9A0B-C64AE0857D81}" type="presOf" srcId="{3A18ECE4-23D9-3C40-BC96-2D3390889913}" destId="{BE7BBFD5-E0E7-8D42-9B97-A716AA0208C9}" srcOrd="0" destOrd="0" presId="urn:microsoft.com/office/officeart/2005/8/layout/radial6"/>
    <dgm:cxn modelId="{ED7AAB72-4A79-5F4C-8B3A-45F494A718EB}" type="presOf" srcId="{F38D96C4-EA56-1D45-AC0C-FA707E03BCFB}" destId="{A19F5562-1DB5-DC4A-B7D8-53BF2FADFB1F}" srcOrd="0" destOrd="0" presId="urn:microsoft.com/office/officeart/2005/8/layout/radial6"/>
    <dgm:cxn modelId="{7B5CA47E-6A23-E14D-B252-9FA594A6CFC7}" type="presOf" srcId="{A17A4C5C-84DE-D741-BEBB-715F494674F2}" destId="{45AA6B3D-5141-234B-B1F2-65D221141300}" srcOrd="0" destOrd="0" presId="urn:microsoft.com/office/officeart/2005/8/layout/radial6"/>
    <dgm:cxn modelId="{92750A02-4970-C240-9509-27475D492F03}" type="presParOf" srcId="{3B82CC6A-2EB0-0F42-84FC-66B958CBCE1C}" destId="{BE7BBFD5-E0E7-8D42-9B97-A716AA0208C9}" srcOrd="0" destOrd="0" presId="urn:microsoft.com/office/officeart/2005/8/layout/radial6"/>
    <dgm:cxn modelId="{E36C4B2E-4EC9-A74C-ACA9-F427F242D026}" type="presParOf" srcId="{3B82CC6A-2EB0-0F42-84FC-66B958CBCE1C}" destId="{5B9E87AE-DA40-9E49-8B4E-CDDE1ACA7D94}" srcOrd="1" destOrd="0" presId="urn:microsoft.com/office/officeart/2005/8/layout/radial6"/>
    <dgm:cxn modelId="{18434928-3FB5-234B-8036-E41DE9767D70}" type="presParOf" srcId="{3B82CC6A-2EB0-0F42-84FC-66B958CBCE1C}" destId="{C1D83DAE-7BFB-2B49-9A7D-D51157F984E7}" srcOrd="2" destOrd="0" presId="urn:microsoft.com/office/officeart/2005/8/layout/radial6"/>
    <dgm:cxn modelId="{7380101E-613B-4A48-822C-2B25AE06D894}" type="presParOf" srcId="{3B82CC6A-2EB0-0F42-84FC-66B958CBCE1C}" destId="{45AA6B3D-5141-234B-B1F2-65D221141300}" srcOrd="3" destOrd="0" presId="urn:microsoft.com/office/officeart/2005/8/layout/radial6"/>
    <dgm:cxn modelId="{68A566C6-74A7-DD42-AEAC-49A2C422600B}" type="presParOf" srcId="{3B82CC6A-2EB0-0F42-84FC-66B958CBCE1C}" destId="{B7935555-DE5E-EA4E-8869-A3FA36C07DEE}" srcOrd="4" destOrd="0" presId="urn:microsoft.com/office/officeart/2005/8/layout/radial6"/>
    <dgm:cxn modelId="{89B8E1E3-7AF7-D04C-A46B-DF854B23C485}" type="presParOf" srcId="{3B82CC6A-2EB0-0F42-84FC-66B958CBCE1C}" destId="{34B2CA6B-72AC-004B-9E6A-329FE955E25C}" srcOrd="5" destOrd="0" presId="urn:microsoft.com/office/officeart/2005/8/layout/radial6"/>
    <dgm:cxn modelId="{6D70BF03-E4E4-AA44-B16C-518D6D8E4B99}" type="presParOf" srcId="{3B82CC6A-2EB0-0F42-84FC-66B958CBCE1C}" destId="{8DEAD140-C0AD-6345-A739-3FE64EB5AE91}" srcOrd="6" destOrd="0" presId="urn:microsoft.com/office/officeart/2005/8/layout/radial6"/>
    <dgm:cxn modelId="{BABFCEAD-5A30-0848-8350-E15260539C22}" type="presParOf" srcId="{3B82CC6A-2EB0-0F42-84FC-66B958CBCE1C}" destId="{EF6428BA-2430-C344-9520-6622B697DFC1}" srcOrd="7" destOrd="0" presId="urn:microsoft.com/office/officeart/2005/8/layout/radial6"/>
    <dgm:cxn modelId="{E6C8A42B-C69C-3B40-94EF-71160063A467}" type="presParOf" srcId="{3B82CC6A-2EB0-0F42-84FC-66B958CBCE1C}" destId="{5CFBF5BB-2C2B-324C-84EB-8C16D38D59FD}" srcOrd="8" destOrd="0" presId="urn:microsoft.com/office/officeart/2005/8/layout/radial6"/>
    <dgm:cxn modelId="{CE1C9A6B-97C0-2C42-8D14-779CE9A4BA59}" type="presParOf" srcId="{3B82CC6A-2EB0-0F42-84FC-66B958CBCE1C}" destId="{3FAFFE28-0149-534B-88C5-43BE566E29C7}" srcOrd="9" destOrd="0" presId="urn:microsoft.com/office/officeart/2005/8/layout/radial6"/>
    <dgm:cxn modelId="{8296CF43-E421-8B48-B318-EE6B6A58E6F9}" type="presParOf" srcId="{3B82CC6A-2EB0-0F42-84FC-66B958CBCE1C}" destId="{A19F5562-1DB5-DC4A-B7D8-53BF2FADFB1F}" srcOrd="10" destOrd="0" presId="urn:microsoft.com/office/officeart/2005/8/layout/radial6"/>
    <dgm:cxn modelId="{7469AE67-38B6-6540-B71C-64011C16F4DE}" type="presParOf" srcId="{3B82CC6A-2EB0-0F42-84FC-66B958CBCE1C}" destId="{7EE6FC84-0215-8847-9B11-CFCD1C7AB53B}" srcOrd="11" destOrd="0" presId="urn:microsoft.com/office/officeart/2005/8/layout/radial6"/>
    <dgm:cxn modelId="{CC86F29B-C3DB-0443-B143-B8BAED727BEB}" type="presParOf" srcId="{3B82CC6A-2EB0-0F42-84FC-66B958CBCE1C}" destId="{B303DEB0-6D2D-8C41-A77D-6F5A43593AEE}" srcOrd="12" destOrd="0" presId="urn:microsoft.com/office/officeart/2005/8/layout/radial6"/>
  </dgm:cxnLst>
  <dgm:bg/>
  <dgm:whole>
    <a:effectLst>
      <a:reflection blurRad="6350" stA="50000" endA="300" endPos="55500" dist="50800" dir="5400000" sy="-100000" algn="bl" rotWithShape="0"/>
    </a:effectLst>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3DEB0-6D2D-8C41-A77D-6F5A43593AEE}">
      <dsp:nvSpPr>
        <dsp:cNvPr id="0" name=""/>
        <dsp:cNvSpPr/>
      </dsp:nvSpPr>
      <dsp:spPr>
        <a:xfrm>
          <a:off x="2237625" y="561225"/>
          <a:ext cx="3754349" cy="3754349"/>
        </a:xfrm>
        <a:prstGeom prst="blockArc">
          <a:avLst>
            <a:gd name="adj1" fmla="val 10800000"/>
            <a:gd name="adj2" fmla="val 16200000"/>
            <a:gd name="adj3" fmla="val 4639"/>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sp>
    <dsp:sp modelId="{3FAFFE28-0149-534B-88C5-43BE566E29C7}">
      <dsp:nvSpPr>
        <dsp:cNvPr id="0" name=""/>
        <dsp:cNvSpPr/>
      </dsp:nvSpPr>
      <dsp:spPr>
        <a:xfrm>
          <a:off x="2237625" y="561225"/>
          <a:ext cx="3754349" cy="3754349"/>
        </a:xfrm>
        <a:prstGeom prst="blockArc">
          <a:avLst>
            <a:gd name="adj1" fmla="val 5400000"/>
            <a:gd name="adj2" fmla="val 10800000"/>
            <a:gd name="adj3" fmla="val 4639"/>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sp>
    <dsp:sp modelId="{8DEAD140-C0AD-6345-A739-3FE64EB5AE91}">
      <dsp:nvSpPr>
        <dsp:cNvPr id="0" name=""/>
        <dsp:cNvSpPr/>
      </dsp:nvSpPr>
      <dsp:spPr>
        <a:xfrm>
          <a:off x="2237625" y="561225"/>
          <a:ext cx="3754349" cy="3754349"/>
        </a:xfrm>
        <a:prstGeom prst="blockArc">
          <a:avLst>
            <a:gd name="adj1" fmla="val 0"/>
            <a:gd name="adj2" fmla="val 5400000"/>
            <a:gd name="adj3" fmla="val 4639"/>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sp>
    <dsp:sp modelId="{45AA6B3D-5141-234B-B1F2-65D221141300}">
      <dsp:nvSpPr>
        <dsp:cNvPr id="0" name=""/>
        <dsp:cNvSpPr/>
      </dsp:nvSpPr>
      <dsp:spPr>
        <a:xfrm>
          <a:off x="2237625" y="561225"/>
          <a:ext cx="3754349" cy="3754349"/>
        </a:xfrm>
        <a:prstGeom prst="blockArc">
          <a:avLst>
            <a:gd name="adj1" fmla="val 16200000"/>
            <a:gd name="adj2" fmla="val 0"/>
            <a:gd name="adj3" fmla="val 4639"/>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sp>
    <dsp:sp modelId="{BE7BBFD5-E0E7-8D42-9B97-A716AA0208C9}">
      <dsp:nvSpPr>
        <dsp:cNvPr id="0" name=""/>
        <dsp:cNvSpPr/>
      </dsp:nvSpPr>
      <dsp:spPr>
        <a:xfrm>
          <a:off x="3250852" y="1574452"/>
          <a:ext cx="1727894" cy="1727894"/>
        </a:xfrm>
        <a:prstGeom prst="ellipse">
          <a:avLst/>
        </a:prstGeom>
        <a:gradFill rotWithShape="1">
          <a:gsLst>
            <a:gs pos="0">
              <a:schemeClr val="dk1">
                <a:tint val="50000"/>
                <a:shade val="86000"/>
                <a:satMod val="140000"/>
              </a:schemeClr>
            </a:gs>
            <a:gs pos="45000">
              <a:schemeClr val="dk1">
                <a:tint val="48000"/>
                <a:satMod val="150000"/>
              </a:schemeClr>
            </a:gs>
            <a:gs pos="100000">
              <a:schemeClr val="dk1">
                <a:tint val="28000"/>
                <a:satMod val="160000"/>
              </a:schemeClr>
            </a:gs>
          </a:gsLst>
          <a:path path="circle">
            <a:fillToRect l="100000" t="100000" r="100000" b="100000"/>
          </a:path>
        </a:gradFill>
        <a:ln w="9525" cap="flat" cmpd="sng" algn="ctr">
          <a:solidFill>
            <a:schemeClr val="dk1"/>
          </a:solidFill>
          <a:prstDash val="solid"/>
        </a:ln>
        <a:effectLst/>
      </dsp:spPr>
      <dsp:style>
        <a:lnRef idx="1">
          <a:schemeClr val="dk1"/>
        </a:lnRef>
        <a:fillRef idx="2">
          <a:schemeClr val="dk1"/>
        </a:fillRef>
        <a:effectRef idx="1">
          <a:schemeClr val="dk1"/>
        </a:effectRef>
        <a:fontRef idx="minor">
          <a:schemeClr val="dk1"/>
        </a:fontRef>
      </dsp:style>
      <dsp:txBody>
        <a:bodyPr spcFirstLastPara="0" vert="horz" wrap="square" lIns="52070" tIns="52070" rIns="52070" bIns="52070" numCol="1" spcCol="1270" anchor="ctr" anchorCtr="0">
          <a:noAutofit/>
        </a:bodyPr>
        <a:lstStyle/>
        <a:p>
          <a:pPr lvl="0" algn="ctr" defTabSz="1822450">
            <a:lnSpc>
              <a:spcPct val="90000"/>
            </a:lnSpc>
            <a:spcBef>
              <a:spcPct val="0"/>
            </a:spcBef>
            <a:spcAft>
              <a:spcPct val="35000"/>
            </a:spcAft>
          </a:pPr>
          <a:r>
            <a:rPr lang="en-US" sz="4100" kern="1200" dirty="0" smtClean="0"/>
            <a:t>FIFA</a:t>
          </a:r>
          <a:endParaRPr lang="en-US" sz="4100" kern="1200" dirty="0"/>
        </a:p>
      </dsp:txBody>
      <dsp:txXfrm>
        <a:off x="3503896" y="1827496"/>
        <a:ext cx="1221806" cy="1221806"/>
      </dsp:txXfrm>
    </dsp:sp>
    <dsp:sp modelId="{5B9E87AE-DA40-9E49-8B4E-CDDE1ACA7D94}">
      <dsp:nvSpPr>
        <dsp:cNvPr id="0" name=""/>
        <dsp:cNvSpPr/>
      </dsp:nvSpPr>
      <dsp:spPr>
        <a:xfrm>
          <a:off x="3510036" y="4"/>
          <a:ext cx="1209526" cy="1209526"/>
        </a:xfrm>
        <a:prstGeom prst="ellipse">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Sponsors and Endorsers</a:t>
          </a:r>
          <a:endParaRPr lang="en-US" sz="1000" kern="1200" dirty="0"/>
        </a:p>
      </dsp:txBody>
      <dsp:txXfrm>
        <a:off x="3687167" y="177135"/>
        <a:ext cx="855264" cy="855264"/>
      </dsp:txXfrm>
    </dsp:sp>
    <dsp:sp modelId="{B7935555-DE5E-EA4E-8869-A3FA36C07DEE}">
      <dsp:nvSpPr>
        <dsp:cNvPr id="0" name=""/>
        <dsp:cNvSpPr/>
      </dsp:nvSpPr>
      <dsp:spPr>
        <a:xfrm>
          <a:off x="5343668" y="1833636"/>
          <a:ext cx="1209526" cy="1209526"/>
        </a:xfrm>
        <a:prstGeom prst="ellipse">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Customers, Fans and Professionals</a:t>
          </a:r>
          <a:endParaRPr lang="en-US" sz="1000" kern="1200" dirty="0"/>
        </a:p>
      </dsp:txBody>
      <dsp:txXfrm>
        <a:off x="5520799" y="2010767"/>
        <a:ext cx="855264" cy="855264"/>
      </dsp:txXfrm>
    </dsp:sp>
    <dsp:sp modelId="{EF6428BA-2430-C344-9520-6622B697DFC1}">
      <dsp:nvSpPr>
        <dsp:cNvPr id="0" name=""/>
        <dsp:cNvSpPr/>
      </dsp:nvSpPr>
      <dsp:spPr>
        <a:xfrm>
          <a:off x="3510036" y="3667268"/>
          <a:ext cx="1209526" cy="1209526"/>
        </a:xfrm>
        <a:prstGeom prst="ellipse">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Employees</a:t>
          </a:r>
          <a:endParaRPr lang="en-US" sz="1000" kern="1200" dirty="0"/>
        </a:p>
      </dsp:txBody>
      <dsp:txXfrm>
        <a:off x="3687167" y="3844399"/>
        <a:ext cx="855264" cy="855264"/>
      </dsp:txXfrm>
    </dsp:sp>
    <dsp:sp modelId="{A19F5562-1DB5-DC4A-B7D8-53BF2FADFB1F}">
      <dsp:nvSpPr>
        <dsp:cNvPr id="0" name=""/>
        <dsp:cNvSpPr/>
      </dsp:nvSpPr>
      <dsp:spPr>
        <a:xfrm>
          <a:off x="1676404" y="1833636"/>
          <a:ext cx="1209526" cy="1209526"/>
        </a:xfrm>
        <a:prstGeom prst="ellipse">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International FA’s and Governments</a:t>
          </a:r>
          <a:endParaRPr lang="en-US" sz="1000" kern="1200" dirty="0"/>
        </a:p>
      </dsp:txBody>
      <dsp:txXfrm>
        <a:off x="1853535" y="2010767"/>
        <a:ext cx="855264" cy="855264"/>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EAE0C90-B289-964F-A4AF-3D82A122D925}" type="datetimeFigureOut">
              <a:rPr lang="en-US" smtClean="0"/>
              <a:t>23/04/18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F2FB44-00DF-4841-8733-0273E5059B03}" type="slidenum">
              <a:rPr lang="en-US" smtClean="0"/>
              <a:t>‹#›</a:t>
            </a:fld>
            <a:endParaRPr lang="en-US"/>
          </a:p>
        </p:txBody>
      </p:sp>
    </p:spTree>
    <p:extLst>
      <p:ext uri="{BB962C8B-B14F-4D97-AF65-F5344CB8AC3E}">
        <p14:creationId xmlns:p14="http://schemas.microsoft.com/office/powerpoint/2010/main" val="202468800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a:t>
            </a:fld>
            <a:endParaRPr lang="en-US"/>
          </a:p>
        </p:txBody>
      </p:sp>
    </p:spTree>
    <p:extLst>
      <p:ext uri="{BB962C8B-B14F-4D97-AF65-F5344CB8AC3E}">
        <p14:creationId xmlns:p14="http://schemas.microsoft.com/office/powerpoint/2010/main" val="18683138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In</a:t>
            </a:r>
            <a:r>
              <a:rPr lang="en-US" baseline="0" dirty="0" smtClean="0"/>
              <a:t> essence, much like the Welsh Football Association or English Football Association, but on an International level encompassing all the Football Associations Internationally</a:t>
            </a:r>
          </a:p>
          <a:p>
            <a:pPr marL="171450" indent="-171450">
              <a:buFont typeface="Arial"/>
              <a:buChar char="•"/>
            </a:pPr>
            <a:r>
              <a:rPr lang="en-US" baseline="0" dirty="0" smtClean="0"/>
              <a:t>Constantly looking to improve football, right from the bottom, to the top, through better investment in grassroots football, to improving the medical staff and capabilities in international tournaments and dealing with areas such </a:t>
            </a:r>
            <a:r>
              <a:rPr lang="en-US" baseline="0" dirty="0" err="1" smtClean="0"/>
              <a:t>asracism</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3</a:t>
            </a:fld>
            <a:endParaRPr lang="en-US"/>
          </a:p>
        </p:txBody>
      </p:sp>
    </p:spTree>
    <p:extLst>
      <p:ext uri="{BB962C8B-B14F-4D97-AF65-F5344CB8AC3E}">
        <p14:creationId xmlns:p14="http://schemas.microsoft.com/office/powerpoint/2010/main" val="3224204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are more names</a:t>
            </a:r>
            <a:r>
              <a:rPr lang="en-US" baseline="0" dirty="0" smtClean="0"/>
              <a:t> than the ones mentioned above, available at the reference at the end of the presentation, however, </a:t>
            </a:r>
            <a:r>
              <a:rPr lang="en-US" baseline="0" dirty="0" smtClean="0"/>
              <a:t>I</a:t>
            </a:r>
            <a:r>
              <a:rPr lang="en-US" baseline="0" dirty="0" smtClean="0"/>
              <a:t> decided on including these names here purely based on their roles. Look at the influence these people have, presidents and vice-presidents, the control and influence they will be able to sway if they choose to do so is remarkable.</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4</a:t>
            </a:fld>
            <a:endParaRPr lang="en-US"/>
          </a:p>
        </p:txBody>
      </p:sp>
    </p:spTree>
    <p:extLst>
      <p:ext uri="{BB962C8B-B14F-4D97-AF65-F5344CB8AC3E}">
        <p14:creationId xmlns:p14="http://schemas.microsoft.com/office/powerpoint/2010/main" val="583825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FIFA</a:t>
            </a:r>
            <a:r>
              <a:rPr lang="en-US" baseline="0" dirty="0" smtClean="0"/>
              <a:t> have the legal final say on any matters in professional football, for example with the Poppy symbol not that long ago where both England and Wales were fined for having Poppy symbols on their arms out of respect, however, FIFA saw this as ‘war promotion’</a:t>
            </a:r>
          </a:p>
          <a:p>
            <a:pPr marL="171450" indent="-171450">
              <a:buFont typeface="Arial"/>
              <a:buChar char="•"/>
            </a:pPr>
            <a:r>
              <a:rPr lang="en-US" baseline="0" dirty="0" smtClean="0"/>
              <a:t>Invest in clubs, particularly in youth development, for example, they would give finance for clubs such as Swansea for example, for investing a certain amount in their youth development squad/</a:t>
            </a:r>
            <a:r>
              <a:rPr lang="en-US" baseline="0" dirty="0" err="1" smtClean="0"/>
              <a:t>programme</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5</a:t>
            </a:fld>
            <a:endParaRPr lang="en-US"/>
          </a:p>
        </p:txBody>
      </p:sp>
    </p:spTree>
    <p:extLst>
      <p:ext uri="{BB962C8B-B14F-4D97-AF65-F5344CB8AC3E}">
        <p14:creationId xmlns:p14="http://schemas.microsoft.com/office/powerpoint/2010/main" val="1703702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For an</a:t>
            </a:r>
            <a:r>
              <a:rPr lang="en-US" baseline="0" dirty="0" smtClean="0"/>
              <a:t> average, mid table club, taking Swansea City for example, over £100,000,000. Granted a lot of this will go on player salaries; still begs the question even more so, players earning so much, justifiable?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9</a:t>
            </a:fld>
            <a:endParaRPr lang="en-US"/>
          </a:p>
        </p:txBody>
      </p:sp>
    </p:spTree>
    <p:extLst>
      <p:ext uri="{BB962C8B-B14F-4D97-AF65-F5344CB8AC3E}">
        <p14:creationId xmlns:p14="http://schemas.microsoft.com/office/powerpoint/2010/main" val="3763843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From 3 years ago,</a:t>
            </a:r>
            <a:r>
              <a:rPr lang="en-US" baseline="0" dirty="0" smtClean="0"/>
              <a:t> the figure has almost doubled. Mainly due to BT and SKY now competing for broadcasting rights, nevertheless, the figures are absolutely astronomical.</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10</a:t>
            </a:fld>
            <a:endParaRPr lang="en-US"/>
          </a:p>
        </p:txBody>
      </p:sp>
    </p:spTree>
    <p:extLst>
      <p:ext uri="{BB962C8B-B14F-4D97-AF65-F5344CB8AC3E}">
        <p14:creationId xmlns:p14="http://schemas.microsoft.com/office/powerpoint/2010/main" val="4286785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The following section of</a:t>
            </a:r>
            <a:r>
              <a:rPr lang="en-US" baseline="0" dirty="0" smtClean="0"/>
              <a:t> the presentation will cover a number of scandals that have occurred with regard to FIFA, how money ended up with certain individuals/families even FA’s; and other payments being made and so on. All of which went on during the presidential reign of one, controversial,  </a:t>
            </a:r>
            <a:r>
              <a:rPr lang="en-US" baseline="0" dirty="0" err="1" smtClean="0"/>
              <a:t>Sepp</a:t>
            </a:r>
            <a:r>
              <a:rPr lang="en-US" baseline="0" dirty="0" smtClean="0"/>
              <a:t> </a:t>
            </a:r>
            <a:r>
              <a:rPr lang="en-US" baseline="0" dirty="0" err="1" smtClean="0"/>
              <a:t>Blatter</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11</a:t>
            </a:fld>
            <a:endParaRPr lang="en-US"/>
          </a:p>
        </p:txBody>
      </p:sp>
    </p:spTree>
    <p:extLst>
      <p:ext uri="{BB962C8B-B14F-4D97-AF65-F5344CB8AC3E}">
        <p14:creationId xmlns:p14="http://schemas.microsoft.com/office/powerpoint/2010/main" val="3729899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a:t>
            </a:r>
            <a:r>
              <a:rPr lang="en-US" dirty="0" smtClean="0"/>
              <a:t>u</a:t>
            </a:r>
            <a:r>
              <a:rPr lang="en-US" dirty="0" smtClean="0"/>
              <a:t>ring a World Cup qualifying match</a:t>
            </a:r>
            <a:r>
              <a:rPr lang="en-US" baseline="0" dirty="0" smtClean="0"/>
              <a:t> between France and Ireland, there was a handball during the game by one of the French players, a Thierry Henry. The foul was not called and from this France went on to win the game. Ireland thought they had a legitimate legal case for the game due to the handball, however, the case was ‘</a:t>
            </a:r>
            <a:r>
              <a:rPr lang="en-US" i="1" baseline="0" dirty="0" smtClean="0"/>
              <a:t>laughed off’ </a:t>
            </a:r>
            <a:r>
              <a:rPr lang="en-US" i="0" baseline="0" dirty="0" smtClean="0"/>
              <a:t>and latterly a payment was made; ‘a loan for a stadium which was then written off’; had Ireland qualified for the following World Cup, they would not have to pay the loan back, they did not qualify, but however they still did not have to repay the loan to FIFA. This loan contained a confidentiality agreement, and is thought to be used in order to Ireland to drop any legal accusations against FIFA.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13</a:t>
            </a:fld>
            <a:endParaRPr lang="en-US"/>
          </a:p>
        </p:txBody>
      </p:sp>
    </p:spTree>
    <p:extLst>
      <p:ext uri="{BB962C8B-B14F-4D97-AF65-F5344CB8AC3E}">
        <p14:creationId xmlns:p14="http://schemas.microsoft.com/office/powerpoint/2010/main" val="1682095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high level of controversy</a:t>
            </a:r>
            <a:r>
              <a:rPr lang="en-US" baseline="0" dirty="0" smtClean="0"/>
              <a:t> surrounded FIFA at the announcement of both the Russia World Cup bid and the Qatar bid whereby various payments were made, meetings with FIFA executives and lavishly funded state and sports agencies. However, as of less than a year ago, FIFA themselves released a report of their own investigation whereby they found that no wrong-doing had been crossed, and no rules broken by neither the Russians nor Qatari (Associated Press, 2017).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14</a:t>
            </a:fld>
            <a:endParaRPr lang="en-US"/>
          </a:p>
        </p:txBody>
      </p:sp>
    </p:spTree>
    <p:extLst>
      <p:ext uri="{BB962C8B-B14F-4D97-AF65-F5344CB8AC3E}">
        <p14:creationId xmlns:p14="http://schemas.microsoft.com/office/powerpoint/2010/main" val="11140622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15</a:t>
            </a:fld>
            <a:endParaRPr lang="en-US"/>
          </a:p>
        </p:txBody>
      </p:sp>
    </p:spTree>
    <p:extLst>
      <p:ext uri="{BB962C8B-B14F-4D97-AF65-F5344CB8AC3E}">
        <p14:creationId xmlns:p14="http://schemas.microsoft.com/office/powerpoint/2010/main" val="3497464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Following</a:t>
            </a:r>
            <a:r>
              <a:rPr lang="en-US" baseline="0" dirty="0" smtClean="0"/>
              <a:t> these scandals, the majority of stakeholders of FIFA saw the organisation in a different light, before seeing this organisation of almost the justice of football and yet were the very ones that were corrupt has had its effect. However, almost 3 years on, do we really still see FIFA in that poor light? Or like almost everything news-related, forgotten about?</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There</a:t>
            </a:r>
            <a:r>
              <a:rPr lang="en-GB" sz="1200" kern="1200" baseline="0" dirty="0" smtClean="0">
                <a:solidFill>
                  <a:schemeClr val="tx1"/>
                </a:solidFill>
                <a:effectLst/>
                <a:latin typeface="+mn-lt"/>
                <a:ea typeface="+mn-ea"/>
                <a:cs typeface="+mn-cs"/>
              </a:rPr>
              <a:t> is a severe l</a:t>
            </a:r>
            <a:r>
              <a:rPr lang="en-GB" sz="1200" kern="1200" dirty="0" smtClean="0">
                <a:solidFill>
                  <a:schemeClr val="tx1"/>
                </a:solidFill>
                <a:effectLst/>
                <a:latin typeface="+mn-lt"/>
                <a:ea typeface="+mn-ea"/>
                <a:cs typeface="+mn-cs"/>
              </a:rPr>
              <a:t>ack of accountability;</a:t>
            </a:r>
            <a:r>
              <a:rPr lang="en-GB" sz="1200" kern="1200" baseline="0" dirty="0" smtClean="0">
                <a:solidFill>
                  <a:schemeClr val="tx1"/>
                </a:solidFill>
                <a:effectLst/>
                <a:latin typeface="+mn-lt"/>
                <a:ea typeface="+mn-ea"/>
                <a:cs typeface="+mn-cs"/>
              </a:rPr>
              <a:t> or at least there was. FIFA are in control of themselves, which is something that I will come onto later in the presentation.</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However, for now,</a:t>
            </a:r>
            <a:r>
              <a:rPr lang="en-GB" sz="1200" kern="1200" dirty="0" smtClean="0">
                <a:solidFill>
                  <a:schemeClr val="tx1"/>
                </a:solidFill>
                <a:effectLst/>
                <a:latin typeface="+mn-lt"/>
                <a:ea typeface="+mn-ea"/>
                <a:cs typeface="+mn-cs"/>
              </a:rPr>
              <a:t> will TV Companies still pay millions of pounds for television rights with FIFA for their tournaments? Yes. Will countries still desperately seek to host the World Cup? Yes. There is no true accountability for FIFA if the organisation misbehaves. Almost</a:t>
            </a:r>
            <a:r>
              <a:rPr lang="en-GB" sz="1200" kern="1200" baseline="0" dirty="0" smtClean="0">
                <a:solidFill>
                  <a:schemeClr val="tx1"/>
                </a:solidFill>
                <a:effectLst/>
                <a:latin typeface="+mn-lt"/>
                <a:ea typeface="+mn-ea"/>
                <a:cs typeface="+mn-cs"/>
              </a:rPr>
              <a:t> unlike any other business, and it is rather unique,  FIFA </a:t>
            </a:r>
            <a:r>
              <a:rPr lang="en-GB" sz="1200" kern="1200" dirty="0" smtClean="0">
                <a:solidFill>
                  <a:schemeClr val="tx1"/>
                </a:solidFill>
                <a:effectLst/>
                <a:latin typeface="+mn-lt"/>
                <a:ea typeface="+mn-ea"/>
                <a:cs typeface="+mn-cs"/>
              </a:rPr>
              <a:t>has a product with massive demand that no scandal seems to diminish,</a:t>
            </a:r>
            <a:r>
              <a:rPr lang="en-GB" sz="1200" kern="1200" baseline="0" dirty="0" smtClean="0">
                <a:solidFill>
                  <a:schemeClr val="tx1"/>
                </a:solidFill>
                <a:effectLst/>
                <a:latin typeface="+mn-lt"/>
                <a:ea typeface="+mn-ea"/>
                <a:cs typeface="+mn-cs"/>
              </a:rPr>
              <a:t> the economic gains that a country can obtain through hosting the World Cup is astonishing, however,</a:t>
            </a:r>
            <a:r>
              <a:rPr lang="en-GB" sz="1200" kern="1200" dirty="0" smtClean="0">
                <a:solidFill>
                  <a:schemeClr val="tx1"/>
                </a:solidFill>
                <a:effectLst/>
                <a:latin typeface="+mn-lt"/>
                <a:ea typeface="+mn-ea"/>
                <a:cs typeface="+mn-cs"/>
              </a:rPr>
              <a:t> FIFA seems</a:t>
            </a:r>
            <a:r>
              <a:rPr lang="en-GB" sz="1200" kern="1200" baseline="0" dirty="0" smtClean="0">
                <a:solidFill>
                  <a:schemeClr val="tx1"/>
                </a:solidFill>
                <a:effectLst/>
                <a:latin typeface="+mn-lt"/>
                <a:ea typeface="+mn-ea"/>
                <a:cs typeface="+mn-cs"/>
              </a:rPr>
              <a:t> to be</a:t>
            </a:r>
            <a:r>
              <a:rPr lang="en-GB" sz="1200" kern="1200" dirty="0" smtClean="0">
                <a:solidFill>
                  <a:schemeClr val="tx1"/>
                </a:solidFill>
                <a:effectLst/>
                <a:latin typeface="+mn-lt"/>
                <a:ea typeface="+mn-ea"/>
                <a:cs typeface="+mn-cs"/>
              </a:rPr>
              <a:t> immune from the pressure of any public opinion and media scrutiny (Coombs,</a:t>
            </a:r>
            <a:r>
              <a:rPr lang="en-GB" sz="1200" kern="1200" baseline="0" dirty="0" smtClean="0">
                <a:solidFill>
                  <a:schemeClr val="tx1"/>
                </a:solidFill>
                <a:effectLst/>
                <a:latin typeface="+mn-lt"/>
                <a:ea typeface="+mn-ea"/>
                <a:cs typeface="+mn-cs"/>
              </a:rPr>
              <a:t> 2015)</a:t>
            </a:r>
            <a:r>
              <a:rPr lang="en-GB" sz="1200" kern="1200" dirty="0" smtClean="0">
                <a:solidFill>
                  <a:schemeClr val="tx1"/>
                </a:solidFill>
                <a:effectLst/>
                <a:latin typeface="+mn-lt"/>
                <a:ea typeface="+mn-ea"/>
                <a:cs typeface="+mn-cs"/>
              </a:rPr>
              <a:t>.</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16</a:t>
            </a:fld>
            <a:endParaRPr lang="en-US"/>
          </a:p>
        </p:txBody>
      </p:sp>
    </p:spTree>
    <p:extLst>
      <p:ext uri="{BB962C8B-B14F-4D97-AF65-F5344CB8AC3E}">
        <p14:creationId xmlns:p14="http://schemas.microsoft.com/office/powerpoint/2010/main" val="1003063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Brief</a:t>
            </a:r>
            <a:r>
              <a:rPr lang="en-US" baseline="0" dirty="0" smtClean="0"/>
              <a:t> summary of the statement released by FIFA regarding the scandal by </a:t>
            </a:r>
            <a:r>
              <a:rPr lang="en-US" baseline="0" dirty="0" err="1" smtClean="0"/>
              <a:t>Sepp</a:t>
            </a:r>
            <a:r>
              <a:rPr lang="en-US" baseline="0" dirty="0" smtClean="0"/>
              <a:t> </a:t>
            </a:r>
            <a:r>
              <a:rPr lang="en-US" baseline="0" dirty="0" err="1" smtClean="0"/>
              <a:t>Blatter</a:t>
            </a:r>
            <a:r>
              <a:rPr lang="en-US" baseline="0" dirty="0" smtClean="0"/>
              <a:t> himself, after his re-election but before his resignation (FIFA, 2015). Interesting that when it was almost too late, the organisation finally employed an independ</a:t>
            </a:r>
            <a:r>
              <a:rPr lang="en-US" baseline="0" dirty="0" smtClean="0"/>
              <a:t>e</a:t>
            </a:r>
            <a:r>
              <a:rPr lang="en-US" baseline="0" dirty="0" smtClean="0"/>
              <a:t>nt ethics committe</a:t>
            </a:r>
            <a:r>
              <a:rPr lang="en-US" baseline="0" dirty="0" smtClean="0"/>
              <a:t>e</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18</a:t>
            </a:fld>
            <a:endParaRPr lang="en-US"/>
          </a:p>
        </p:txBody>
      </p:sp>
    </p:spTree>
    <p:extLst>
      <p:ext uri="{BB962C8B-B14F-4D97-AF65-F5344CB8AC3E}">
        <p14:creationId xmlns:p14="http://schemas.microsoft.com/office/powerpoint/2010/main" val="146112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following analysis</a:t>
            </a:r>
            <a:r>
              <a:rPr lang="en-US" baseline="0" dirty="0" smtClean="0"/>
              <a:t> has been adapted to fit the stakeholders of FIFA, to show who has been affected both internally and externally by FIFA and their corruption.</a:t>
            </a:r>
          </a:p>
          <a:p>
            <a:r>
              <a:rPr lang="en-US" baseline="0" dirty="0" smtClean="0"/>
              <a:t>The most effected are the customers and the fans such as you and I, it</a:t>
            </a:r>
            <a:r>
              <a:rPr lang="mr-IN" baseline="0" dirty="0" smtClean="0"/>
              <a:t>’</a:t>
            </a:r>
            <a:r>
              <a:rPr lang="en-US" baseline="0" dirty="0" smtClean="0"/>
              <a:t>s the most popular sport on the planet for a reason and for this to have been abused, makes fans such as myself feel a sense of injustice and betrayal.</a:t>
            </a:r>
          </a:p>
          <a:p>
            <a:r>
              <a:rPr lang="en-US" baseline="0" dirty="0" smtClean="0"/>
              <a:t>Sponsors have also been badly effected, maybe not so much on an emotional standpoint but from a financial one. They believe that to be associated with FIFA would cost them financially, again by the likes of myself not wanting to put any money toward this company. </a:t>
            </a:r>
          </a:p>
          <a:p>
            <a:r>
              <a:rPr lang="en-US" baseline="0" dirty="0" smtClean="0"/>
              <a:t>Thirdly, and almost the least thought of, the employees would be effected also. They, just like myself, love the game, and will more-so feel betrayed by the company they work for. </a:t>
            </a:r>
          </a:p>
          <a:p>
            <a:r>
              <a:rPr lang="en-US" baseline="0" dirty="0" smtClean="0"/>
              <a:t>Finally, the FA’s will also be effected. A substantial amount will feel a huge amount of betrayal; they have made world cup bids and so on, and to find that many have beaten them to it by unethical means will justifiably feel a great betrayal by FIFA.</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19</a:t>
            </a:fld>
            <a:endParaRPr lang="en-US"/>
          </a:p>
        </p:txBody>
      </p:sp>
    </p:spTree>
    <p:extLst>
      <p:ext uri="{BB962C8B-B14F-4D97-AF65-F5344CB8AC3E}">
        <p14:creationId xmlns:p14="http://schemas.microsoft.com/office/powerpoint/2010/main" val="3217998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t>
            </a:r>
            <a:r>
              <a:rPr lang="en-US" dirty="0" err="1" smtClean="0"/>
              <a:t>Rumbsy</a:t>
            </a:r>
            <a:r>
              <a:rPr lang="en-US" dirty="0" smtClean="0"/>
              <a:t>, 2016).</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20</a:t>
            </a:fld>
            <a:endParaRPr lang="en-US"/>
          </a:p>
        </p:txBody>
      </p:sp>
    </p:spTree>
    <p:extLst>
      <p:ext uri="{BB962C8B-B14F-4D97-AF65-F5344CB8AC3E}">
        <p14:creationId xmlns:p14="http://schemas.microsoft.com/office/powerpoint/2010/main" val="2520994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21</a:t>
            </a:fld>
            <a:endParaRPr lang="en-US"/>
          </a:p>
        </p:txBody>
      </p:sp>
    </p:spTree>
    <p:extLst>
      <p:ext uri="{BB962C8B-B14F-4D97-AF65-F5344CB8AC3E}">
        <p14:creationId xmlns:p14="http://schemas.microsoft.com/office/powerpoint/2010/main" val="9895555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t>
            </a:r>
            <a:r>
              <a:rPr lang="en-US" dirty="0" err="1" smtClean="0"/>
              <a:t>UniversityofTexas</a:t>
            </a:r>
            <a:r>
              <a:rPr lang="en-US" dirty="0" smtClean="0"/>
              <a:t>,</a:t>
            </a:r>
            <a:r>
              <a:rPr lang="en-US" baseline="0" dirty="0" smtClean="0"/>
              <a:t> 2018).</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22</a:t>
            </a:fld>
            <a:endParaRPr lang="en-US"/>
          </a:p>
        </p:txBody>
      </p:sp>
    </p:spTree>
    <p:extLst>
      <p:ext uri="{BB962C8B-B14F-4D97-AF65-F5344CB8AC3E}">
        <p14:creationId xmlns:p14="http://schemas.microsoft.com/office/powerpoint/2010/main" val="33192379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President</a:t>
            </a:r>
            <a:r>
              <a:rPr lang="en-US" baseline="0" dirty="0" smtClean="0"/>
              <a:t> </a:t>
            </a:r>
            <a:r>
              <a:rPr lang="en-US" baseline="0" dirty="0" err="1" smtClean="0"/>
              <a:t>Infantino</a:t>
            </a:r>
            <a:r>
              <a:rPr lang="en-US" baseline="0" dirty="0" smtClean="0"/>
              <a:t> is known as the ‘sole ruler’ off the record within the FIFA headquarters where this is a ‘climate of fear’ within his reign, and these are not just words of those unsettled within the organisation, its backed up by the over 80 former employees who have left the organisation since his presidential status.  </a:t>
            </a:r>
          </a:p>
          <a:p>
            <a:r>
              <a:rPr lang="en-US" baseline="0" dirty="0" smtClean="0"/>
              <a:t>(DW, 2017)</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24</a:t>
            </a:fld>
            <a:endParaRPr lang="en-US"/>
          </a:p>
        </p:txBody>
      </p:sp>
    </p:spTree>
    <p:extLst>
      <p:ext uri="{BB962C8B-B14F-4D97-AF65-F5344CB8AC3E}">
        <p14:creationId xmlns:p14="http://schemas.microsoft.com/office/powerpoint/2010/main" val="23164155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the most</a:t>
            </a:r>
            <a:r>
              <a:rPr lang="en-US" baseline="0" dirty="0" smtClean="0"/>
              <a:t> important as this would build the trust back up between FIFA and stakeholders. </a:t>
            </a:r>
          </a:p>
          <a:p>
            <a:r>
              <a:rPr lang="en-US" baseline="0" dirty="0" smtClean="0"/>
              <a:t>Having an external ethics board to monitor the organisation would go a long way in again, building trust. This would mean no bias would take place as it would be by an objective team. This would improve the image of the company, and go a long way in getting the lost sponsors back on board that are so important to FIFA. </a:t>
            </a:r>
          </a:p>
          <a:p>
            <a:r>
              <a:rPr lang="en-US" baseline="0" dirty="0" smtClean="0"/>
              <a:t>The last three are important; they need to reshape, both for public perception and to continue to be successful, reform internally by introducing more external audits and to reevaluate themselves and create a more transparent organisation and go back to what their objectives were in the first place; Improve football at all levels.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25</a:t>
            </a:fld>
            <a:endParaRPr lang="en-US"/>
          </a:p>
        </p:txBody>
      </p:sp>
    </p:spTree>
    <p:extLst>
      <p:ext uri="{BB962C8B-B14F-4D97-AF65-F5344CB8AC3E}">
        <p14:creationId xmlns:p14="http://schemas.microsoft.com/office/powerpoint/2010/main" val="985773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GB"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C9D5DBB6-3519-B44B-9EE4-E2A7A482265F}" type="datetimeFigureOut">
              <a:rPr lang="en-US" smtClean="0"/>
              <a:t>23/04/18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6085A4-7545-774D-893E-1D7EEAEBB075}"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9D5DBB6-3519-B44B-9EE4-E2A7A482265F}" type="datetimeFigureOut">
              <a:rPr lang="en-US" smtClean="0"/>
              <a:t>23/04/18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GB"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9D5DBB6-3519-B44B-9EE4-E2A7A482265F}" type="datetimeFigureOut">
              <a:rPr lang="en-US" smtClean="0"/>
              <a:t>23/04/18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6085A4-7545-774D-893E-1D7EEAEBB075}"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C9D5DBB6-3519-B44B-9EE4-E2A7A482265F}" type="datetimeFigureOut">
              <a:rPr lang="en-US" smtClean="0"/>
              <a:t>23/04/18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C9D5DBB6-3519-B44B-9EE4-E2A7A482265F}" type="datetimeFigureOut">
              <a:rPr lang="en-US" smtClean="0"/>
              <a:t>23/04/18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16085A4-7545-774D-893E-1D7EEAEBB075}"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9D5DBB6-3519-B44B-9EE4-E2A7A482265F}" type="datetimeFigureOut">
              <a:rPr lang="en-US" smtClean="0"/>
              <a:t>23/04/18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D5DBB6-3519-B44B-9EE4-E2A7A482265F}" type="datetimeFigureOut">
              <a:rPr lang="en-US" smtClean="0"/>
              <a:t>23/04/18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GB"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9D5DBB6-3519-B44B-9EE4-E2A7A482265F}" type="datetimeFigureOut">
              <a:rPr lang="en-US" smtClean="0"/>
              <a:t>23/04/18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6085A4-7545-774D-893E-1D7EEAEBB075}"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GB"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9D5DBB6-3519-B44B-9EE4-E2A7A482265F}" type="datetimeFigureOut">
              <a:rPr lang="en-US" smtClean="0"/>
              <a:t>23/04/18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9D5DBB6-3519-B44B-9EE4-E2A7A482265F}" type="datetimeFigureOut">
              <a:rPr lang="en-US" smtClean="0"/>
              <a:t>23/04/18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C9D5DBB6-3519-B44B-9EE4-E2A7A482265F}" type="datetimeFigureOut">
              <a:rPr lang="en-US" smtClean="0"/>
              <a:t>23/04/18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C9D5DBB6-3519-B44B-9EE4-E2A7A482265F}" type="datetimeFigureOut">
              <a:rPr lang="en-US" smtClean="0"/>
              <a:t>23/04/18</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016085A4-7545-774D-893E-1D7EEAEBB07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4" Type="http://schemas.openxmlformats.org/officeDocument/2006/relationships/image" Target="../media/image3.jp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4" Type="http://schemas.openxmlformats.org/officeDocument/2006/relationships/image" Target="../media/image8.png"/><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5.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6.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7.gi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8.tif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20.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1.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27.xml.rels><?xml version="1.0" encoding="UTF-8" standalone="yes"?>
<Relationships xmlns="http://schemas.openxmlformats.org/package/2006/relationships"><Relationship Id="rId3" Type="http://schemas.openxmlformats.org/officeDocument/2006/relationships/hyperlink" Target="http://www.bbc.co.uk/news/world-latin-america-32897171" TargetMode="External"/><Relationship Id="rId4" Type="http://schemas.openxmlformats.org/officeDocument/2006/relationships/hyperlink" Target="https://instituteforpr.org/fifa-slow-adopt-effective-crisis-response/" TargetMode="External"/><Relationship Id="rId5" Type="http://schemas.openxmlformats.org/officeDocument/2006/relationships/hyperlink" Target="http://www.dw.com/en/a-year-of-infantino-what-has-changed-at-fifa/a-37718240" TargetMode="External"/><Relationship Id="rId6" Type="http://schemas.openxmlformats.org/officeDocument/2006/relationships/hyperlink" Target="http://www.fifa.com/about-fifa/index.html" TargetMode="External"/><Relationship Id="rId1" Type="http://schemas.openxmlformats.org/officeDocument/2006/relationships/slideLayout" Target="../slideLayouts/slideLayout2.xml"/><Relationship Id="rId2" Type="http://schemas.openxmlformats.org/officeDocument/2006/relationships/hyperlink" Target="http://www.latimes.com/sports/soccer/la-sp-fifa-garcia-report-20170627-story.html"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www.fifa.com/about-fifa/who-we-are/" TargetMode="External"/><Relationship Id="rId4" Type="http://schemas.openxmlformats.org/officeDocument/2006/relationships/hyperlink" Target="http://www.latimes.com/sports/soccer/la-sp-fifa-scandal-timeline-20150603-story.html" TargetMode="External"/><Relationship Id="rId5" Type="http://schemas.openxmlformats.org/officeDocument/2006/relationships/hyperlink" Target="https://www.premierleague.com/news/405400" TargetMode="External"/><Relationship Id="rId6" Type="http://schemas.openxmlformats.org/officeDocument/2006/relationships/hyperlink" Target="https://www.reuters.com/article/us-soccer-fifa-finance/fifa-sees-widening-losses-this-year-after-corruption-scandal-idUSKBN179274" TargetMode="External"/><Relationship Id="rId1" Type="http://schemas.openxmlformats.org/officeDocument/2006/relationships/slideLayout" Target="../slideLayouts/slideLayout2.xml"/><Relationship Id="rId2" Type="http://schemas.openxmlformats.org/officeDocument/2006/relationships/hyperlink" Target="http://www.fifa.com/about-fifa/news/y=2015/m=5/news=statement-by-fifa-president-blatter-2609360.html"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telegraph.co.uk/football/2016/03/05/new-fifa-president-gianni-infantino-promises-an-absolutely-bulle/" TargetMode="External"/><Relationship Id="rId4" Type="http://schemas.openxmlformats.org/officeDocument/2006/relationships/hyperlink" Target="https://www.theguardian.com/football/2015/jun/04/fifa-paid-fai-after-thierry-henry-handball-john-delaney" TargetMode="External"/><Relationship Id="rId5" Type="http://schemas.openxmlformats.org/officeDocument/2006/relationships/hyperlink" Target="https://www.statista.com/statistics/385002/premier-league-tv-rights-revenue/" TargetMode="External"/><Relationship Id="rId6" Type="http://schemas.openxmlformats.org/officeDocument/2006/relationships/hyperlink" Target="http://ethicsunwrapped.utexas.edu/glossary/framing" TargetMode="External"/><Relationship Id="rId7" Type="http://schemas.openxmlformats.org/officeDocument/2006/relationships/hyperlink" Target="https://www.bloomberg.com/news/articles/2015-05-28/corruption-cup-2016-soccer-matches-built-on-bribes-u-s-says" TargetMode="External"/><Relationship Id="rId1" Type="http://schemas.openxmlformats.org/officeDocument/2006/relationships/slideLayout" Target="../slideLayouts/slideLayout2.xml"/><Relationship Id="rId2" Type="http://schemas.openxmlformats.org/officeDocument/2006/relationships/hyperlink" Target="https://www.telegraph.co.uk/sport/football/fifa/11680400/Swiss-investigation-into-Fifa-corruption-and-awarding-of-World-Cups-to-Russia-and-Qatar-could-take-year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89474"/>
            <a:ext cx="7848600" cy="1927225"/>
          </a:xfrm>
        </p:spPr>
        <p:txBody>
          <a:bodyPr/>
          <a:lstStyle/>
          <a:p>
            <a:r>
              <a:rPr lang="en-US" dirty="0" smtClean="0"/>
              <a:t>MBA </a:t>
            </a:r>
            <a:br>
              <a:rPr lang="en-US" dirty="0" smtClean="0"/>
            </a:br>
            <a:r>
              <a:rPr lang="en-US" dirty="0" smtClean="0"/>
              <a:t>Management Ethics</a:t>
            </a:r>
            <a:endParaRPr lang="en-US" dirty="0"/>
          </a:p>
        </p:txBody>
      </p:sp>
      <p:sp>
        <p:nvSpPr>
          <p:cNvPr id="3" name="Subtitle 2"/>
          <p:cNvSpPr>
            <a:spLocks noGrp="1"/>
          </p:cNvSpPr>
          <p:nvPr>
            <p:ph type="subTitle" idx="1"/>
          </p:nvPr>
        </p:nvSpPr>
        <p:spPr>
          <a:xfrm>
            <a:off x="685800" y="3505201"/>
            <a:ext cx="6400800" cy="1752600"/>
          </a:xfrm>
        </p:spPr>
        <p:txBody>
          <a:bodyPr/>
          <a:lstStyle/>
          <a:p>
            <a:r>
              <a:rPr lang="en-US" dirty="0" smtClean="0"/>
              <a:t>FIFA Corruption Scandal, Background, Consequences, Reform &amp; Theory</a:t>
            </a:r>
            <a:endParaRPr lang="en-US" dirty="0"/>
          </a:p>
        </p:txBody>
      </p:sp>
      <p:pic>
        <p:nvPicPr>
          <p:cNvPr id="5" name="Picture 4" descr="FIFA.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3309" y="4558574"/>
            <a:ext cx="3986581" cy="2176674"/>
          </a:xfrm>
          <a:prstGeom prst="rect">
            <a:avLst/>
          </a:prstGeom>
          <a:ln>
            <a:noFill/>
          </a:ln>
          <a:effectLst>
            <a:softEdge rad="112500"/>
          </a:effectLst>
        </p:spPr>
      </p:pic>
      <p:pic>
        <p:nvPicPr>
          <p:cNvPr id="6" name="Picture 5" descr="UWTSD-Logo.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558" y="4743096"/>
            <a:ext cx="4005060" cy="1603042"/>
          </a:xfrm>
          <a:prstGeom prst="rect">
            <a:avLst/>
          </a:prstGeom>
        </p:spPr>
      </p:pic>
    </p:spTree>
    <p:extLst>
      <p:ext uri="{BB962C8B-B14F-4D97-AF65-F5344CB8AC3E}">
        <p14:creationId xmlns:p14="http://schemas.microsoft.com/office/powerpoint/2010/main" val="260350107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Objectives of the Following Presentation</a:t>
            </a:r>
            <a:endParaRPr lang="en-US" dirty="0"/>
          </a:p>
        </p:txBody>
      </p:sp>
      <p:sp>
        <p:nvSpPr>
          <p:cNvPr id="3" name="Content Placeholder 2"/>
          <p:cNvSpPr>
            <a:spLocks noGrp="1"/>
          </p:cNvSpPr>
          <p:nvPr>
            <p:ph idx="1"/>
          </p:nvPr>
        </p:nvSpPr>
        <p:spPr/>
        <p:txBody>
          <a:bodyPr>
            <a:normAutofit/>
          </a:bodyPr>
          <a:lstStyle/>
          <a:p>
            <a:r>
              <a:rPr lang="en-US" dirty="0" smtClean="0"/>
              <a:t>To give an understanding on FIFA and the corruption scandal that occur</a:t>
            </a:r>
            <a:r>
              <a:rPr lang="en-US" dirty="0" smtClean="0"/>
              <a:t>r</a:t>
            </a:r>
            <a:r>
              <a:rPr lang="en-US" dirty="0" smtClean="0"/>
              <a:t>ed</a:t>
            </a:r>
          </a:p>
          <a:p>
            <a:r>
              <a:rPr lang="en-US" dirty="0" smtClean="0"/>
              <a:t>Brief insight into those who were affected or played a part in the corruption</a:t>
            </a:r>
          </a:p>
          <a:p>
            <a:r>
              <a:rPr lang="en-US" dirty="0" smtClean="0"/>
              <a:t>Theories applicable to the FIFA corruption</a:t>
            </a:r>
          </a:p>
          <a:p>
            <a:r>
              <a:rPr lang="en-US" dirty="0" smtClean="0"/>
              <a:t>How FIFA have recovered, reformed and re-evaluated themselves for the future of football</a:t>
            </a:r>
          </a:p>
          <a:p>
            <a:r>
              <a:rPr lang="en-US" dirty="0" smtClean="0"/>
              <a:t>Conclusion and Recommendation for the future of FIFA as an organisation</a:t>
            </a:r>
          </a:p>
          <a:p>
            <a:endParaRPr lang="en-US" dirty="0"/>
          </a:p>
        </p:txBody>
      </p:sp>
    </p:spTree>
    <p:extLst>
      <p:ext uri="{BB962C8B-B14F-4D97-AF65-F5344CB8AC3E}">
        <p14:creationId xmlns:p14="http://schemas.microsoft.com/office/powerpoint/2010/main" val="138376752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Effect transition="in" filter="fade">
                                      <p:cBhvr>
                                        <p:cTn id="27" dur="1000"/>
                                        <p:tgtEl>
                                          <p:spTgt spid="3">
                                            <p:txEl>
                                              <p:pRg st="0" end="0"/>
                                            </p:txEl>
                                          </p:spTgt>
                                        </p:tgtEl>
                                      </p:cBhvr>
                                    </p:animEffect>
                                    <p:anim calcmode="lin" valueType="num">
                                      <p:cBhvr>
                                        <p:cTn id="2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Background Check: Who/What is FIFA?</a:t>
            </a:r>
            <a:endParaRPr lang="en-US" dirty="0"/>
          </a:p>
        </p:txBody>
      </p:sp>
      <p:sp>
        <p:nvSpPr>
          <p:cNvPr id="3" name="Content Placeholder 2"/>
          <p:cNvSpPr>
            <a:spLocks noGrp="1"/>
          </p:cNvSpPr>
          <p:nvPr>
            <p:ph idx="1"/>
          </p:nvPr>
        </p:nvSpPr>
        <p:spPr/>
        <p:txBody>
          <a:bodyPr/>
          <a:lstStyle/>
          <a:p>
            <a:r>
              <a:rPr lang="en-US" dirty="0" smtClean="0"/>
              <a:t>‘</a:t>
            </a:r>
            <a:r>
              <a:rPr lang="en-US" i="1" dirty="0" smtClean="0"/>
              <a:t>The F</a:t>
            </a:r>
            <a:r>
              <a:rPr lang="en-US" i="1" dirty="0" smtClean="0"/>
              <a:t>édération Internationale de Football Association</a:t>
            </a:r>
            <a:r>
              <a:rPr lang="en-US" dirty="0" smtClean="0"/>
              <a:t>’ </a:t>
            </a:r>
          </a:p>
          <a:p>
            <a:r>
              <a:rPr lang="en-US" dirty="0" smtClean="0"/>
              <a:t>Headquarters based in Switzerland</a:t>
            </a:r>
          </a:p>
          <a:p>
            <a:r>
              <a:rPr lang="en-US" dirty="0" smtClean="0"/>
              <a:t>Seek to constantly improve football from grassroots level up to international level</a:t>
            </a:r>
          </a:p>
          <a:p>
            <a:r>
              <a:rPr lang="en-US" dirty="0" smtClean="0"/>
              <a:t>Achieve this through areas both on the football pitch and off the pitch</a:t>
            </a:r>
            <a:endParaRPr lang="en-US" dirty="0"/>
          </a:p>
        </p:txBody>
      </p:sp>
      <p:sp>
        <p:nvSpPr>
          <p:cNvPr id="4" name="TextBox 3"/>
          <p:cNvSpPr txBox="1"/>
          <p:nvPr/>
        </p:nvSpPr>
        <p:spPr>
          <a:xfrm>
            <a:off x="6985337" y="6297893"/>
            <a:ext cx="1958011" cy="369332"/>
          </a:xfrm>
          <a:prstGeom prst="rect">
            <a:avLst/>
          </a:prstGeom>
          <a:noFill/>
        </p:spPr>
        <p:txBody>
          <a:bodyPr wrap="square" rtlCol="0">
            <a:spAutoFit/>
          </a:bodyPr>
          <a:lstStyle/>
          <a:p>
            <a:r>
              <a:rPr lang="en-US" dirty="0" smtClean="0"/>
              <a:t>FIFA, 2018</a:t>
            </a:r>
            <a:endParaRPr lang="en-US" dirty="0"/>
          </a:p>
        </p:txBody>
      </p:sp>
      <p:pic>
        <p:nvPicPr>
          <p:cNvPr id="5" name="Picture 4" descr="Background Check.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51924" y="3920165"/>
            <a:ext cx="4533413" cy="2715316"/>
          </a:xfrm>
          <a:prstGeom prst="rect">
            <a:avLst/>
          </a:prstGeom>
          <a:ln>
            <a:noFill/>
          </a:ln>
          <a:effectLst>
            <a:softEdge rad="112500"/>
          </a:effectLst>
        </p:spPr>
      </p:pic>
    </p:spTree>
    <p:extLst>
      <p:ext uri="{BB962C8B-B14F-4D97-AF65-F5344CB8AC3E}">
        <p14:creationId xmlns:p14="http://schemas.microsoft.com/office/powerpoint/2010/main" val="298495094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Key Members at the Time of Scandals</a:t>
            </a:r>
            <a:endParaRPr lang="en-US" dirty="0"/>
          </a:p>
        </p:txBody>
      </p:sp>
      <p:sp>
        <p:nvSpPr>
          <p:cNvPr id="3" name="Content Placeholder 2"/>
          <p:cNvSpPr>
            <a:spLocks noGrp="1"/>
          </p:cNvSpPr>
          <p:nvPr>
            <p:ph idx="1"/>
          </p:nvPr>
        </p:nvSpPr>
        <p:spPr/>
        <p:txBody>
          <a:bodyPr>
            <a:normAutofit/>
          </a:bodyPr>
          <a:lstStyle/>
          <a:p>
            <a:r>
              <a:rPr lang="en-US" dirty="0" err="1" smtClean="0"/>
              <a:t>Sepp</a:t>
            </a:r>
            <a:r>
              <a:rPr lang="en-US" dirty="0" smtClean="0"/>
              <a:t> </a:t>
            </a:r>
            <a:r>
              <a:rPr lang="en-US" dirty="0" err="1" smtClean="0"/>
              <a:t>Blatter</a:t>
            </a:r>
            <a:r>
              <a:rPr lang="en-US" dirty="0"/>
              <a:t> </a:t>
            </a:r>
            <a:r>
              <a:rPr lang="mr-IN" dirty="0" smtClean="0"/>
              <a:t>–</a:t>
            </a:r>
            <a:r>
              <a:rPr lang="en-US" dirty="0" smtClean="0"/>
              <a:t> FIFA President </a:t>
            </a:r>
          </a:p>
          <a:p>
            <a:r>
              <a:rPr lang="en-US" dirty="0" smtClean="0"/>
              <a:t>Alfredo </a:t>
            </a:r>
            <a:r>
              <a:rPr lang="en-US" dirty="0" err="1" smtClean="0"/>
              <a:t>Hawit</a:t>
            </a:r>
            <a:r>
              <a:rPr lang="en-US" dirty="0" smtClean="0"/>
              <a:t> </a:t>
            </a:r>
            <a:r>
              <a:rPr lang="mr-IN" dirty="0" smtClean="0"/>
              <a:t>–</a:t>
            </a:r>
            <a:r>
              <a:rPr lang="en-US" dirty="0" smtClean="0"/>
              <a:t> FIFA Vice President</a:t>
            </a:r>
          </a:p>
          <a:p>
            <a:r>
              <a:rPr lang="en-US" dirty="0" smtClean="0"/>
              <a:t>Juan Angel </a:t>
            </a:r>
            <a:r>
              <a:rPr lang="en-US" dirty="0" err="1" smtClean="0"/>
              <a:t>Napout</a:t>
            </a:r>
            <a:r>
              <a:rPr lang="en-US" dirty="0" smtClean="0"/>
              <a:t> </a:t>
            </a:r>
            <a:r>
              <a:rPr lang="mr-IN" dirty="0" smtClean="0"/>
              <a:t>–</a:t>
            </a:r>
            <a:r>
              <a:rPr lang="en-US" dirty="0" smtClean="0"/>
              <a:t> FIFA Vice President</a:t>
            </a:r>
          </a:p>
          <a:p>
            <a:r>
              <a:rPr lang="en-US" dirty="0" smtClean="0"/>
              <a:t>Jeffrey Webb </a:t>
            </a:r>
            <a:r>
              <a:rPr lang="mr-IN" dirty="0" smtClean="0"/>
              <a:t>–</a:t>
            </a:r>
            <a:r>
              <a:rPr lang="en-US" dirty="0" smtClean="0"/>
              <a:t> Vice President</a:t>
            </a:r>
          </a:p>
          <a:p>
            <a:r>
              <a:rPr lang="en-US" dirty="0" smtClean="0"/>
              <a:t>Jack Warner </a:t>
            </a:r>
            <a:r>
              <a:rPr lang="mr-IN" dirty="0" smtClean="0"/>
              <a:t>–</a:t>
            </a:r>
            <a:r>
              <a:rPr lang="en-US" dirty="0" smtClean="0"/>
              <a:t> Former Vice President</a:t>
            </a:r>
          </a:p>
          <a:p>
            <a:r>
              <a:rPr lang="en-US" dirty="0" smtClean="0"/>
              <a:t>Eduardo Li </a:t>
            </a:r>
            <a:r>
              <a:rPr lang="mr-IN" dirty="0" smtClean="0"/>
              <a:t>–</a:t>
            </a:r>
            <a:r>
              <a:rPr lang="en-US" dirty="0" smtClean="0"/>
              <a:t> </a:t>
            </a:r>
            <a:r>
              <a:rPr lang="en-US" dirty="0" err="1" smtClean="0"/>
              <a:t>Concacaf</a:t>
            </a:r>
            <a:endParaRPr lang="en-US" dirty="0" smtClean="0"/>
          </a:p>
          <a:p>
            <a:r>
              <a:rPr lang="en-US" dirty="0" smtClean="0"/>
              <a:t>Marco Polo del Nero </a:t>
            </a:r>
            <a:r>
              <a:rPr lang="mr-IN" dirty="0" smtClean="0"/>
              <a:t>–</a:t>
            </a:r>
            <a:r>
              <a:rPr lang="en-US" dirty="0" smtClean="0"/>
              <a:t> Brazil Football President</a:t>
            </a:r>
          </a:p>
          <a:p>
            <a:r>
              <a:rPr lang="en-US" dirty="0" smtClean="0"/>
              <a:t>Jose Maria Marin </a:t>
            </a:r>
            <a:r>
              <a:rPr lang="mr-IN" dirty="0" smtClean="0"/>
              <a:t>–</a:t>
            </a:r>
            <a:r>
              <a:rPr lang="en-US" dirty="0" smtClean="0"/>
              <a:t> Brazilian FA</a:t>
            </a:r>
          </a:p>
          <a:p>
            <a:r>
              <a:rPr lang="en-US" dirty="0" smtClean="0"/>
              <a:t>Rafael </a:t>
            </a:r>
            <a:r>
              <a:rPr lang="en-US" dirty="0" err="1" smtClean="0"/>
              <a:t>Callejas</a:t>
            </a:r>
            <a:r>
              <a:rPr lang="en-US" dirty="0" smtClean="0"/>
              <a:t> </a:t>
            </a:r>
            <a:r>
              <a:rPr lang="mr-IN" dirty="0" smtClean="0"/>
              <a:t>–</a:t>
            </a:r>
            <a:r>
              <a:rPr lang="en-US" dirty="0" smtClean="0"/>
              <a:t> FIFA TV and Marketing Com</a:t>
            </a:r>
            <a:r>
              <a:rPr lang="en-US" dirty="0" smtClean="0"/>
              <a:t>m</a:t>
            </a:r>
            <a:r>
              <a:rPr lang="en-US" dirty="0" smtClean="0"/>
              <a:t>ittee</a:t>
            </a:r>
          </a:p>
          <a:p>
            <a:r>
              <a:rPr lang="en-US" dirty="0" err="1" smtClean="0"/>
              <a:t>Brayan</a:t>
            </a:r>
            <a:r>
              <a:rPr lang="en-US" dirty="0" smtClean="0"/>
              <a:t> Jimenez </a:t>
            </a:r>
            <a:r>
              <a:rPr lang="mr-IN" dirty="0" smtClean="0"/>
              <a:t>–</a:t>
            </a:r>
            <a:r>
              <a:rPr lang="en-US" dirty="0" smtClean="0"/>
              <a:t> FIFA Fair Play Committee</a:t>
            </a:r>
          </a:p>
          <a:p>
            <a:endParaRPr lang="en-US" dirty="0"/>
          </a:p>
        </p:txBody>
      </p:sp>
      <p:sp>
        <p:nvSpPr>
          <p:cNvPr id="4" name="TextBox 3"/>
          <p:cNvSpPr txBox="1"/>
          <p:nvPr/>
        </p:nvSpPr>
        <p:spPr>
          <a:xfrm>
            <a:off x="6932418" y="6297893"/>
            <a:ext cx="1622856" cy="369332"/>
          </a:xfrm>
          <a:prstGeom prst="rect">
            <a:avLst/>
          </a:prstGeom>
          <a:noFill/>
        </p:spPr>
        <p:txBody>
          <a:bodyPr wrap="square" rtlCol="0">
            <a:spAutoFit/>
          </a:bodyPr>
          <a:lstStyle/>
          <a:p>
            <a:r>
              <a:rPr lang="en-US" dirty="0" smtClean="0"/>
              <a:t>BBC, 2016</a:t>
            </a:r>
            <a:endParaRPr lang="en-US" dirty="0"/>
          </a:p>
        </p:txBody>
      </p:sp>
    </p:spTree>
    <p:extLst>
      <p:ext uri="{BB962C8B-B14F-4D97-AF65-F5344CB8AC3E}">
        <p14:creationId xmlns:p14="http://schemas.microsoft.com/office/powerpoint/2010/main" val="174203306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does FIFA do?</a:t>
            </a:r>
            <a:endParaRPr lang="en-US" dirty="0"/>
          </a:p>
        </p:txBody>
      </p:sp>
      <p:sp>
        <p:nvSpPr>
          <p:cNvPr id="3" name="Content Placeholder 2"/>
          <p:cNvSpPr>
            <a:spLocks noGrp="1"/>
          </p:cNvSpPr>
          <p:nvPr>
            <p:ph idx="1"/>
          </p:nvPr>
        </p:nvSpPr>
        <p:spPr/>
        <p:txBody>
          <a:bodyPr/>
          <a:lstStyle/>
          <a:p>
            <a:r>
              <a:rPr lang="en-US" dirty="0" smtClean="0"/>
              <a:t>Overall governing body of Football, they have the final say on matters both on field and off the field relating to football</a:t>
            </a:r>
          </a:p>
          <a:p>
            <a:r>
              <a:rPr lang="en-US" dirty="0" smtClean="0"/>
              <a:t>Hold competitions and tournaments</a:t>
            </a:r>
          </a:p>
          <a:p>
            <a:r>
              <a:rPr lang="en-US" dirty="0" smtClean="0"/>
              <a:t>Handle finances</a:t>
            </a:r>
          </a:p>
          <a:p>
            <a:r>
              <a:rPr lang="en-US" dirty="0" smtClean="0"/>
              <a:t>Investment in development of clubs</a:t>
            </a:r>
            <a:endParaRPr lang="en-US" dirty="0"/>
          </a:p>
        </p:txBody>
      </p:sp>
      <p:pic>
        <p:nvPicPr>
          <p:cNvPr id="4" name="Picture 3" descr="The Thinke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21114" y="3293522"/>
            <a:ext cx="3164128" cy="3440989"/>
          </a:xfrm>
          <a:prstGeom prst="rect">
            <a:avLst/>
          </a:prstGeom>
          <a:ln>
            <a:noFill/>
          </a:ln>
          <a:effectLst>
            <a:softEdge rad="112500"/>
          </a:effectLst>
        </p:spPr>
      </p:pic>
    </p:spTree>
    <p:extLst>
      <p:ext uri="{BB962C8B-B14F-4D97-AF65-F5344CB8AC3E}">
        <p14:creationId xmlns:p14="http://schemas.microsoft.com/office/powerpoint/2010/main" val="99259608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does FIFA achieve this?</a:t>
            </a:r>
            <a:endParaRPr lang="en-US" dirty="0"/>
          </a:p>
        </p:txBody>
      </p:sp>
      <p:sp>
        <p:nvSpPr>
          <p:cNvPr id="3" name="Content Placeholder 2"/>
          <p:cNvSpPr>
            <a:spLocks noGrp="1"/>
          </p:cNvSpPr>
          <p:nvPr>
            <p:ph idx="1"/>
          </p:nvPr>
        </p:nvSpPr>
        <p:spPr>
          <a:xfrm>
            <a:off x="457200" y="1935381"/>
            <a:ext cx="8229600" cy="2704242"/>
          </a:xfrm>
        </p:spPr>
        <p:txBody>
          <a:bodyPr/>
          <a:lstStyle/>
          <a:p>
            <a:r>
              <a:rPr lang="en-US" dirty="0" smtClean="0"/>
              <a:t>Number of different secretaries, communities, associations, confederations and committees, that each play a part in achieving their objectives as an organisation </a:t>
            </a:r>
            <a:endParaRPr lang="en-US" dirty="0"/>
          </a:p>
        </p:txBody>
      </p:sp>
      <p:sp>
        <p:nvSpPr>
          <p:cNvPr id="4" name="TextBox 3"/>
          <p:cNvSpPr txBox="1"/>
          <p:nvPr/>
        </p:nvSpPr>
        <p:spPr>
          <a:xfrm>
            <a:off x="7567448" y="6350817"/>
            <a:ext cx="1393540" cy="369332"/>
          </a:xfrm>
          <a:prstGeom prst="rect">
            <a:avLst/>
          </a:prstGeom>
          <a:noFill/>
        </p:spPr>
        <p:txBody>
          <a:bodyPr wrap="square" rtlCol="0">
            <a:spAutoFit/>
          </a:bodyPr>
          <a:lstStyle/>
          <a:p>
            <a:r>
              <a:rPr lang="en-US" dirty="0" smtClean="0"/>
              <a:t>FIFA, 2018</a:t>
            </a:r>
            <a:endParaRPr lang="en-US" dirty="0"/>
          </a:p>
        </p:txBody>
      </p:sp>
    </p:spTree>
    <p:extLst>
      <p:ext uri="{BB962C8B-B14F-4D97-AF65-F5344CB8AC3E}">
        <p14:creationId xmlns:p14="http://schemas.microsoft.com/office/powerpoint/2010/main" val="3123592491"/>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Stakeholders of FIFA</a:t>
            </a:r>
            <a:endParaRPr lang="en-US" dirty="0"/>
          </a:p>
        </p:txBody>
      </p:sp>
      <p:sp>
        <p:nvSpPr>
          <p:cNvPr id="3" name="Content Placeholder 2"/>
          <p:cNvSpPr>
            <a:spLocks noGrp="1"/>
          </p:cNvSpPr>
          <p:nvPr>
            <p:ph idx="1"/>
          </p:nvPr>
        </p:nvSpPr>
        <p:spPr/>
        <p:txBody>
          <a:bodyPr/>
          <a:lstStyle/>
          <a:p>
            <a:r>
              <a:rPr lang="en-US" dirty="0" smtClean="0"/>
              <a:t>Fans</a:t>
            </a:r>
          </a:p>
          <a:p>
            <a:r>
              <a:rPr lang="en-US" dirty="0" smtClean="0"/>
              <a:t>Professional Athletes</a:t>
            </a:r>
          </a:p>
          <a:p>
            <a:r>
              <a:rPr lang="en-US" dirty="0" smtClean="0"/>
              <a:t>The Football Association of each Country</a:t>
            </a:r>
          </a:p>
          <a:p>
            <a:r>
              <a:rPr lang="en-US" dirty="0" smtClean="0"/>
              <a:t>The Sponsors </a:t>
            </a:r>
          </a:p>
          <a:p>
            <a:r>
              <a:rPr lang="en-US" dirty="0" smtClean="0"/>
              <a:t>Endorsers</a:t>
            </a:r>
          </a:p>
          <a:p>
            <a:endParaRPr lang="en-US" dirty="0"/>
          </a:p>
        </p:txBody>
      </p:sp>
      <p:pic>
        <p:nvPicPr>
          <p:cNvPr id="4" name="Picture 3" descr="Adidas Logo.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7139" y="4410289"/>
            <a:ext cx="3312823" cy="2237812"/>
          </a:xfrm>
          <a:prstGeom prst="rect">
            <a:avLst/>
          </a:prstGeom>
        </p:spPr>
      </p:pic>
      <p:pic>
        <p:nvPicPr>
          <p:cNvPr id="5" name="Picture 4" descr="Visa Logo.jpg"/>
          <p:cNvPicPr>
            <a:picLocks noChangeAspect="1"/>
          </p:cNvPicPr>
          <p:nvPr/>
        </p:nvPicPr>
        <p:blipFill rotWithShape="1">
          <a:blip r:embed="rId3">
            <a:extLst>
              <a:ext uri="{28A0092B-C50C-407E-A947-70E740481C1C}">
                <a14:useLocalDpi xmlns:a14="http://schemas.microsoft.com/office/drawing/2010/main" val="0"/>
              </a:ext>
            </a:extLst>
          </a:blip>
          <a:srcRect l="16855" b="50416"/>
          <a:stretch/>
        </p:blipFill>
        <p:spPr>
          <a:xfrm>
            <a:off x="0" y="5552389"/>
            <a:ext cx="3273414" cy="1095712"/>
          </a:xfrm>
          <a:prstGeom prst="rect">
            <a:avLst/>
          </a:prstGeom>
        </p:spPr>
      </p:pic>
      <p:pic>
        <p:nvPicPr>
          <p:cNvPr id="6" name="Picture 5" descr="Coca Cola Logo.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45961" y="3780262"/>
            <a:ext cx="3799158" cy="1260054"/>
          </a:xfrm>
          <a:prstGeom prst="rect">
            <a:avLst/>
          </a:prstGeom>
        </p:spPr>
      </p:pic>
    </p:spTree>
    <p:extLst>
      <p:ext uri="{BB962C8B-B14F-4D97-AF65-F5344CB8AC3E}">
        <p14:creationId xmlns:p14="http://schemas.microsoft.com/office/powerpoint/2010/main" val="8859331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par>
                                <p:cTn id="8" presetID="9"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dissolve">
                                      <p:cBhvr>
                                        <p:cTn id="10" dur="500"/>
                                        <p:tgtEl>
                                          <p:spTgt spid="6"/>
                                        </p:tgtEl>
                                      </p:cBhvr>
                                    </p:animEffect>
                                  </p:childTnLst>
                                </p:cTn>
                              </p:par>
                              <p:par>
                                <p:cTn id="11" presetID="9"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Rise in Premier League TV Income</a:t>
            </a:r>
            <a:endParaRPr lang="en-US" dirty="0"/>
          </a:p>
        </p:txBody>
      </p:sp>
      <p:sp>
        <p:nvSpPr>
          <p:cNvPr id="3" name="Content Placeholder 2"/>
          <p:cNvSpPr>
            <a:spLocks noGrp="1"/>
          </p:cNvSpPr>
          <p:nvPr>
            <p:ph idx="1"/>
          </p:nvPr>
        </p:nvSpPr>
        <p:spPr>
          <a:xfrm>
            <a:off x="457200" y="1600201"/>
            <a:ext cx="8229600" cy="3374606"/>
          </a:xfrm>
        </p:spPr>
        <p:txBody>
          <a:bodyPr>
            <a:normAutofit/>
          </a:bodyPr>
          <a:lstStyle/>
          <a:p>
            <a:r>
              <a:rPr lang="en-US" dirty="0" smtClean="0"/>
              <a:t>On the following two slides are the stats for both the Premier League TV income as a whole, and at a club level</a:t>
            </a:r>
          </a:p>
          <a:p>
            <a:r>
              <a:rPr lang="en-US" dirty="0" smtClean="0"/>
              <a:t>Interesting in order to get a good idea of the staggering numbers involved in the game at present</a:t>
            </a:r>
          </a:p>
          <a:p>
            <a:r>
              <a:rPr lang="en-US" dirty="0" smtClean="0"/>
              <a:t>Is football becoming more and more just about money?</a:t>
            </a:r>
            <a:endParaRPr lang="en-US" dirty="0"/>
          </a:p>
        </p:txBody>
      </p:sp>
      <p:pic>
        <p:nvPicPr>
          <p:cNvPr id="5" name="Picture 4" descr="Mone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7077" y="4569060"/>
            <a:ext cx="3269967" cy="2180816"/>
          </a:xfrm>
          <a:prstGeom prst="rect">
            <a:avLst/>
          </a:prstGeom>
          <a:ln>
            <a:noFill/>
          </a:ln>
          <a:effectLst>
            <a:softEdge rad="112500"/>
          </a:effectLst>
        </p:spPr>
      </p:pic>
    </p:spTree>
    <p:extLst>
      <p:ext uri="{BB962C8B-B14F-4D97-AF65-F5344CB8AC3E}">
        <p14:creationId xmlns:p14="http://schemas.microsoft.com/office/powerpoint/2010/main" val="202035402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Club Payments after 16/17 Season</a:t>
            </a:r>
            <a:endParaRPr lang="en-US" dirty="0"/>
          </a:p>
        </p:txBody>
      </p:sp>
      <p:pic>
        <p:nvPicPr>
          <p:cNvPr id="4" name="Content Placeholder 3" descr="PL Club Income 16:17.png"/>
          <p:cNvPicPr>
            <a:picLocks noGrp="1" noChangeAspect="1"/>
          </p:cNvPicPr>
          <p:nvPr>
            <p:ph idx="1"/>
          </p:nvPr>
        </p:nvPicPr>
        <p:blipFill>
          <a:blip r:embed="rId3">
            <a:extLst>
              <a:ext uri="{28A0092B-C50C-407E-A947-70E740481C1C}">
                <a14:useLocalDpi xmlns:a14="http://schemas.microsoft.com/office/drawing/2010/main" val="0"/>
              </a:ext>
            </a:extLst>
          </a:blip>
          <a:srcRect l="2562" r="2562"/>
          <a:stretch>
            <a:fillRect/>
          </a:stretch>
        </p:blipFill>
        <p:spPr>
          <a:xfrm>
            <a:off x="457200" y="1311078"/>
            <a:ext cx="8229600" cy="4876800"/>
          </a:xfrm>
        </p:spPr>
      </p:pic>
      <p:sp>
        <p:nvSpPr>
          <p:cNvPr id="5" name="TextBox 4"/>
          <p:cNvSpPr txBox="1"/>
          <p:nvPr/>
        </p:nvSpPr>
        <p:spPr>
          <a:xfrm>
            <a:off x="7108815" y="6187878"/>
            <a:ext cx="1895500" cy="646331"/>
          </a:xfrm>
          <a:prstGeom prst="rect">
            <a:avLst/>
          </a:prstGeom>
          <a:noFill/>
        </p:spPr>
        <p:txBody>
          <a:bodyPr wrap="square" rtlCol="0">
            <a:spAutoFit/>
          </a:bodyPr>
          <a:lstStyle/>
          <a:p>
            <a:r>
              <a:rPr lang="en-US" dirty="0" smtClean="0"/>
              <a:t>Premier League, 2017</a:t>
            </a:r>
            <a:endParaRPr lang="en-US" dirty="0"/>
          </a:p>
        </p:txBody>
      </p:sp>
    </p:spTree>
    <p:extLst>
      <p:ext uri="{BB962C8B-B14F-4D97-AF65-F5344CB8AC3E}">
        <p14:creationId xmlns:p14="http://schemas.microsoft.com/office/powerpoint/2010/main" val="321848282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Premier League Income from TV Rights</a:t>
            </a:r>
            <a:endParaRPr lang="en-US" dirty="0"/>
          </a:p>
        </p:txBody>
      </p:sp>
      <p:pic>
        <p:nvPicPr>
          <p:cNvPr id="4" name="Content Placeholder 3" descr="PL TV Income.png"/>
          <p:cNvPicPr>
            <a:picLocks noGrp="1" noChangeAspect="1"/>
          </p:cNvPicPr>
          <p:nvPr>
            <p:ph idx="1"/>
          </p:nvPr>
        </p:nvPicPr>
        <p:blipFill>
          <a:blip r:embed="rId3">
            <a:extLst>
              <a:ext uri="{28A0092B-C50C-407E-A947-70E740481C1C}">
                <a14:useLocalDpi xmlns:a14="http://schemas.microsoft.com/office/drawing/2010/main" val="0"/>
              </a:ext>
            </a:extLst>
          </a:blip>
          <a:srcRect t="12990" b="12990"/>
          <a:stretch>
            <a:fillRect/>
          </a:stretch>
        </p:blipFill>
        <p:spPr>
          <a:xfrm>
            <a:off x="242799" y="1417638"/>
            <a:ext cx="8585119" cy="4721485"/>
          </a:xfrm>
        </p:spPr>
      </p:pic>
      <p:sp>
        <p:nvSpPr>
          <p:cNvPr id="5" name="TextBox 4"/>
          <p:cNvSpPr txBox="1"/>
          <p:nvPr/>
        </p:nvSpPr>
        <p:spPr>
          <a:xfrm>
            <a:off x="6879498" y="6297893"/>
            <a:ext cx="1807302" cy="369332"/>
          </a:xfrm>
          <a:prstGeom prst="rect">
            <a:avLst/>
          </a:prstGeom>
          <a:noFill/>
        </p:spPr>
        <p:txBody>
          <a:bodyPr wrap="square" rtlCol="0">
            <a:spAutoFit/>
          </a:bodyPr>
          <a:lstStyle/>
          <a:p>
            <a:r>
              <a:rPr lang="en-US" dirty="0" err="1" smtClean="0"/>
              <a:t>Statista</a:t>
            </a:r>
            <a:r>
              <a:rPr lang="en-US" dirty="0" smtClean="0"/>
              <a:t>, 2018</a:t>
            </a:r>
            <a:endParaRPr lang="en-US" dirty="0"/>
          </a:p>
        </p:txBody>
      </p:sp>
    </p:spTree>
    <p:extLst>
      <p:ext uri="{BB962C8B-B14F-4D97-AF65-F5344CB8AC3E}">
        <p14:creationId xmlns:p14="http://schemas.microsoft.com/office/powerpoint/2010/main" val="1516374718"/>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Corruption</a:t>
            </a:r>
            <a:endParaRPr lang="en-US" dirty="0"/>
          </a:p>
        </p:txBody>
      </p:sp>
      <p:sp>
        <p:nvSpPr>
          <p:cNvPr id="3" name="Content Placeholder 2"/>
          <p:cNvSpPr>
            <a:spLocks noGrp="1"/>
          </p:cNvSpPr>
          <p:nvPr>
            <p:ph idx="1"/>
          </p:nvPr>
        </p:nvSpPr>
        <p:spPr/>
        <p:txBody>
          <a:bodyPr/>
          <a:lstStyle/>
          <a:p>
            <a:r>
              <a:rPr lang="en-US" dirty="0" smtClean="0"/>
              <a:t>The following section of the presentation will cover a number of scandals that have occur</a:t>
            </a:r>
            <a:r>
              <a:rPr lang="en-US" dirty="0" smtClean="0"/>
              <a:t>r</a:t>
            </a:r>
            <a:r>
              <a:rPr lang="en-US" dirty="0" smtClean="0"/>
              <a:t>ed</a:t>
            </a:r>
            <a:endParaRPr lang="en-US" dirty="0"/>
          </a:p>
        </p:txBody>
      </p:sp>
      <p:pic>
        <p:nvPicPr>
          <p:cNvPr id="4" name="Picture 3" descr="Sepp Blatter Mon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2893" y="2663942"/>
            <a:ext cx="6348441" cy="3813058"/>
          </a:xfrm>
          <a:prstGeom prst="rect">
            <a:avLst/>
          </a:prstGeom>
          <a:ln>
            <a:noFill/>
          </a:ln>
          <a:effectLst>
            <a:softEdge rad="112500"/>
          </a:effectLst>
        </p:spPr>
      </p:pic>
    </p:spTree>
    <p:extLst>
      <p:ext uri="{BB962C8B-B14F-4D97-AF65-F5344CB8AC3E}">
        <p14:creationId xmlns:p14="http://schemas.microsoft.com/office/powerpoint/2010/main" val="424672643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Brief Overview of Scandals</a:t>
            </a:r>
            <a:endParaRPr lang="en-US" dirty="0"/>
          </a:p>
        </p:txBody>
      </p:sp>
      <p:sp>
        <p:nvSpPr>
          <p:cNvPr id="3" name="Content Placeholder 2"/>
          <p:cNvSpPr>
            <a:spLocks noGrp="1"/>
          </p:cNvSpPr>
          <p:nvPr>
            <p:ph idx="1"/>
          </p:nvPr>
        </p:nvSpPr>
        <p:spPr/>
        <p:txBody>
          <a:bodyPr>
            <a:normAutofit/>
          </a:bodyPr>
          <a:lstStyle/>
          <a:p>
            <a:r>
              <a:rPr lang="en-US" dirty="0" smtClean="0"/>
              <a:t>Multiple accounts of racketeering, wire fraud and money laundering of different football associations, in particular South American and African footballing associations and also FIFA themselves</a:t>
            </a:r>
          </a:p>
          <a:p>
            <a:r>
              <a:rPr lang="en-US" dirty="0" smtClean="0"/>
              <a:t>Acts of bribery to FIFA officials</a:t>
            </a:r>
          </a:p>
          <a:p>
            <a:r>
              <a:rPr lang="en-US" dirty="0" smtClean="0"/>
              <a:t>Suspected accounts of bribes for international tournaments such as the Copa America and also the World Cup</a:t>
            </a:r>
            <a:endParaRPr lang="en-US" dirty="0"/>
          </a:p>
        </p:txBody>
      </p:sp>
    </p:spTree>
    <p:extLst>
      <p:ext uri="{BB962C8B-B14F-4D97-AF65-F5344CB8AC3E}">
        <p14:creationId xmlns:p14="http://schemas.microsoft.com/office/powerpoint/2010/main" val="3604469995"/>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FIFA made ‘</a:t>
            </a:r>
            <a:r>
              <a:rPr lang="en-US" i="1" dirty="0" smtClean="0"/>
              <a:t>stadium</a:t>
            </a:r>
            <a:r>
              <a:rPr lang="en-US" dirty="0" smtClean="0"/>
              <a:t>’ payment to Football Association of Ireland</a:t>
            </a:r>
            <a:endParaRPr lang="en-US" dirty="0"/>
          </a:p>
        </p:txBody>
      </p:sp>
      <p:sp>
        <p:nvSpPr>
          <p:cNvPr id="3" name="Content Placeholder 2"/>
          <p:cNvSpPr>
            <a:spLocks noGrp="1"/>
          </p:cNvSpPr>
          <p:nvPr>
            <p:ph idx="1"/>
          </p:nvPr>
        </p:nvSpPr>
        <p:spPr/>
        <p:txBody>
          <a:bodyPr/>
          <a:lstStyle/>
          <a:p>
            <a:r>
              <a:rPr lang="en-US" dirty="0" smtClean="0"/>
              <a:t>Following a World Cup qualifier between Ireland and France a match that contained a little controversy</a:t>
            </a:r>
          </a:p>
          <a:p>
            <a:r>
              <a:rPr lang="en-US" dirty="0" smtClean="0"/>
              <a:t>Payment was made to Irelands Football Association in the week following this match of approximately €5 million</a:t>
            </a:r>
          </a:p>
          <a:p>
            <a:pPr marL="0" indent="0">
              <a:buNone/>
            </a:pPr>
            <a:endParaRPr lang="en-US" dirty="0"/>
          </a:p>
        </p:txBody>
      </p:sp>
      <p:sp>
        <p:nvSpPr>
          <p:cNvPr id="4" name="TextBox 3"/>
          <p:cNvSpPr txBox="1"/>
          <p:nvPr/>
        </p:nvSpPr>
        <p:spPr>
          <a:xfrm>
            <a:off x="7002977" y="6386099"/>
            <a:ext cx="1683823" cy="369332"/>
          </a:xfrm>
          <a:prstGeom prst="rect">
            <a:avLst/>
          </a:prstGeom>
          <a:noFill/>
        </p:spPr>
        <p:txBody>
          <a:bodyPr wrap="square" rtlCol="0">
            <a:spAutoFit/>
          </a:bodyPr>
          <a:lstStyle/>
          <a:p>
            <a:r>
              <a:rPr lang="en-US" dirty="0" smtClean="0"/>
              <a:t>Smith, 2015</a:t>
            </a:r>
            <a:endParaRPr lang="en-US" dirty="0"/>
          </a:p>
        </p:txBody>
      </p:sp>
      <p:pic>
        <p:nvPicPr>
          <p:cNvPr id="5" name="Picture 4" descr="FAI Logo.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380" y="3920665"/>
            <a:ext cx="2108200" cy="2108200"/>
          </a:xfrm>
          <a:prstGeom prst="rect">
            <a:avLst/>
          </a:prstGeom>
        </p:spPr>
      </p:pic>
      <p:pic>
        <p:nvPicPr>
          <p:cNvPr id="6" name="Picture 5" descr="FFF Logo.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6456" y="3594594"/>
            <a:ext cx="2593042" cy="2593042"/>
          </a:xfrm>
          <a:prstGeom prst="rect">
            <a:avLst/>
          </a:prstGeom>
        </p:spPr>
      </p:pic>
    </p:spTree>
    <p:extLst>
      <p:ext uri="{BB962C8B-B14F-4D97-AF65-F5344CB8AC3E}">
        <p14:creationId xmlns:p14="http://schemas.microsoft.com/office/powerpoint/2010/main" val="1432992612"/>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Qatar and Russia World Cup Bids</a:t>
            </a:r>
            <a:endParaRPr lang="en-US" dirty="0"/>
          </a:p>
        </p:txBody>
      </p:sp>
      <p:sp>
        <p:nvSpPr>
          <p:cNvPr id="3" name="Content Placeholder 2"/>
          <p:cNvSpPr>
            <a:spLocks noGrp="1"/>
          </p:cNvSpPr>
          <p:nvPr>
            <p:ph idx="1"/>
          </p:nvPr>
        </p:nvSpPr>
        <p:spPr/>
        <p:txBody>
          <a:bodyPr>
            <a:normAutofit/>
          </a:bodyPr>
          <a:lstStyle/>
          <a:p>
            <a:r>
              <a:rPr lang="en-US" dirty="0" smtClean="0"/>
              <a:t>The result to award the following two World Cup Tournaments to these two countries is shrouded in controversy</a:t>
            </a:r>
          </a:p>
          <a:p>
            <a:r>
              <a:rPr lang="en-US" dirty="0" smtClean="0"/>
              <a:t>This follows a recent report that a sum of $2 million was sent to a 10 year old daughter of a FIFA official days before the announcement of the Qatar result</a:t>
            </a:r>
          </a:p>
          <a:p>
            <a:r>
              <a:rPr lang="en-US" dirty="0" smtClean="0"/>
              <a:t>Russia is being investigated after allegations that they have state-backed doping in the country’s football association</a:t>
            </a:r>
            <a:endParaRPr lang="en-US" dirty="0"/>
          </a:p>
        </p:txBody>
      </p:sp>
      <p:sp>
        <p:nvSpPr>
          <p:cNvPr id="4" name="TextBox 3"/>
          <p:cNvSpPr txBox="1"/>
          <p:nvPr/>
        </p:nvSpPr>
        <p:spPr>
          <a:xfrm>
            <a:off x="6614902" y="6126163"/>
            <a:ext cx="2071898" cy="369332"/>
          </a:xfrm>
          <a:prstGeom prst="rect">
            <a:avLst/>
          </a:prstGeom>
          <a:noFill/>
        </p:spPr>
        <p:txBody>
          <a:bodyPr wrap="square" rtlCol="0">
            <a:spAutoFit/>
          </a:bodyPr>
          <a:lstStyle/>
          <a:p>
            <a:r>
              <a:rPr lang="en-US" dirty="0" err="1" smtClean="0"/>
              <a:t>Rumsby</a:t>
            </a:r>
            <a:r>
              <a:rPr lang="en-US" dirty="0" smtClean="0"/>
              <a:t>, 2015</a:t>
            </a:r>
            <a:endParaRPr lang="en-US" dirty="0"/>
          </a:p>
        </p:txBody>
      </p:sp>
    </p:spTree>
    <p:extLst>
      <p:ext uri="{BB962C8B-B14F-4D97-AF65-F5344CB8AC3E}">
        <p14:creationId xmlns:p14="http://schemas.microsoft.com/office/powerpoint/2010/main" val="2179095395"/>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Copa America</a:t>
            </a:r>
            <a:endParaRPr lang="en-US" dirty="0"/>
          </a:p>
        </p:txBody>
      </p:sp>
      <p:sp>
        <p:nvSpPr>
          <p:cNvPr id="3" name="Content Placeholder 2"/>
          <p:cNvSpPr>
            <a:spLocks noGrp="1"/>
          </p:cNvSpPr>
          <p:nvPr>
            <p:ph idx="1"/>
          </p:nvPr>
        </p:nvSpPr>
        <p:spPr>
          <a:xfrm>
            <a:off x="457200" y="1600200"/>
            <a:ext cx="7745279" cy="3039423"/>
          </a:xfrm>
        </p:spPr>
        <p:txBody>
          <a:bodyPr>
            <a:normAutofit/>
          </a:bodyPr>
          <a:lstStyle/>
          <a:p>
            <a:r>
              <a:rPr lang="en-US" dirty="0" smtClean="0"/>
              <a:t>One of the Biggest Sports Tournaments in the World outside of the World Cup and Euros</a:t>
            </a:r>
          </a:p>
          <a:p>
            <a:r>
              <a:rPr lang="en-US" dirty="0" smtClean="0"/>
              <a:t>Also the oldest International standard Tournament</a:t>
            </a:r>
          </a:p>
          <a:p>
            <a:r>
              <a:rPr lang="en-US" dirty="0" smtClean="0"/>
              <a:t>However, </a:t>
            </a:r>
            <a:r>
              <a:rPr lang="en-US" dirty="0" err="1" smtClean="0"/>
              <a:t>Datisa</a:t>
            </a:r>
            <a:r>
              <a:rPr lang="en-US" dirty="0" smtClean="0"/>
              <a:t>, the owners of the rights to the Copa America, their executives find themselves in a $110 million bribery investigation</a:t>
            </a:r>
            <a:endParaRPr lang="en-US" dirty="0"/>
          </a:p>
        </p:txBody>
      </p:sp>
      <p:sp>
        <p:nvSpPr>
          <p:cNvPr id="4" name="TextBox 3"/>
          <p:cNvSpPr txBox="1"/>
          <p:nvPr/>
        </p:nvSpPr>
        <p:spPr>
          <a:xfrm>
            <a:off x="5574158" y="6280252"/>
            <a:ext cx="3112642" cy="369332"/>
          </a:xfrm>
          <a:prstGeom prst="rect">
            <a:avLst/>
          </a:prstGeom>
          <a:noFill/>
        </p:spPr>
        <p:txBody>
          <a:bodyPr wrap="square" rtlCol="0">
            <a:spAutoFit/>
          </a:bodyPr>
          <a:lstStyle/>
          <a:p>
            <a:r>
              <a:rPr lang="en-US" dirty="0" err="1" smtClean="0"/>
              <a:t>Voreacos</a:t>
            </a:r>
            <a:r>
              <a:rPr lang="en-US" dirty="0" smtClean="0"/>
              <a:t> &amp; </a:t>
            </a:r>
            <a:r>
              <a:rPr lang="en-US" dirty="0" err="1" smtClean="0"/>
              <a:t>Panja</a:t>
            </a:r>
            <a:r>
              <a:rPr lang="en-US" dirty="0" smtClean="0"/>
              <a:t>, 2015</a:t>
            </a:r>
            <a:endParaRPr lang="en-US" dirty="0"/>
          </a:p>
        </p:txBody>
      </p:sp>
      <p:pic>
        <p:nvPicPr>
          <p:cNvPr id="5" name="Picture 4" descr="Copa America.jpg"/>
          <p:cNvPicPr>
            <a:picLocks noChangeAspect="1"/>
          </p:cNvPicPr>
          <p:nvPr/>
        </p:nvPicPr>
        <p:blipFill rotWithShape="1">
          <a:blip r:embed="rId3">
            <a:extLst>
              <a:ext uri="{28A0092B-C50C-407E-A947-70E740481C1C}">
                <a14:useLocalDpi xmlns:a14="http://schemas.microsoft.com/office/drawing/2010/main" val="0"/>
              </a:ext>
            </a:extLst>
          </a:blip>
          <a:srcRect l="17362" t="6295" r="12611" b="17172"/>
          <a:stretch/>
        </p:blipFill>
        <p:spPr>
          <a:xfrm>
            <a:off x="1093663" y="4151440"/>
            <a:ext cx="3333912" cy="2608560"/>
          </a:xfrm>
          <a:prstGeom prst="rect">
            <a:avLst/>
          </a:prstGeom>
          <a:ln>
            <a:noFill/>
          </a:ln>
          <a:effectLst>
            <a:softEdge rad="112500"/>
          </a:effectLst>
        </p:spPr>
      </p:pic>
    </p:spTree>
    <p:extLst>
      <p:ext uri="{BB962C8B-B14F-4D97-AF65-F5344CB8AC3E}">
        <p14:creationId xmlns:p14="http://schemas.microsoft.com/office/powerpoint/2010/main" val="316191605"/>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 of Scandals</a:t>
            </a:r>
            <a:endParaRPr lang="en-US" dirty="0"/>
          </a:p>
        </p:txBody>
      </p:sp>
      <p:sp>
        <p:nvSpPr>
          <p:cNvPr id="3" name="Content Placeholder 2"/>
          <p:cNvSpPr>
            <a:spLocks noGrp="1"/>
          </p:cNvSpPr>
          <p:nvPr>
            <p:ph idx="1"/>
          </p:nvPr>
        </p:nvSpPr>
        <p:spPr/>
        <p:txBody>
          <a:bodyPr/>
          <a:lstStyle/>
          <a:p>
            <a:r>
              <a:rPr lang="en-US" dirty="0" smtClean="0"/>
              <a:t>The main impact of these scandals coming to light were reputational and the damage it caused to their ‘</a:t>
            </a:r>
            <a:r>
              <a:rPr lang="en-US" i="1" dirty="0" smtClean="0"/>
              <a:t>brand’ </a:t>
            </a:r>
            <a:r>
              <a:rPr lang="en-US" dirty="0" smtClean="0"/>
              <a:t>image</a:t>
            </a:r>
          </a:p>
          <a:p>
            <a:r>
              <a:rPr lang="en-US" dirty="0" smtClean="0"/>
              <a:t>Severe lack of Accountability </a:t>
            </a:r>
          </a:p>
          <a:p>
            <a:r>
              <a:rPr lang="en-US" dirty="0" smtClean="0"/>
              <a:t>£391 million pre-tax loss </a:t>
            </a:r>
            <a:r>
              <a:rPr lang="mr-IN" dirty="0" smtClean="0"/>
              <a:t>–</a:t>
            </a:r>
            <a:r>
              <a:rPr lang="en-US" dirty="0" smtClean="0"/>
              <a:t> year after corruption scandal</a:t>
            </a:r>
            <a:endParaRPr lang="en-US" dirty="0"/>
          </a:p>
        </p:txBody>
      </p:sp>
      <p:sp>
        <p:nvSpPr>
          <p:cNvPr id="4" name="TextBox 3"/>
          <p:cNvSpPr txBox="1"/>
          <p:nvPr/>
        </p:nvSpPr>
        <p:spPr>
          <a:xfrm>
            <a:off x="7214653" y="6421381"/>
            <a:ext cx="1472147" cy="369332"/>
          </a:xfrm>
          <a:prstGeom prst="rect">
            <a:avLst/>
          </a:prstGeom>
          <a:noFill/>
        </p:spPr>
        <p:txBody>
          <a:bodyPr wrap="square" rtlCol="0">
            <a:spAutoFit/>
          </a:bodyPr>
          <a:lstStyle/>
          <a:p>
            <a:r>
              <a:rPr lang="en-US" dirty="0" err="1" smtClean="0"/>
              <a:t>Revill</a:t>
            </a:r>
            <a:r>
              <a:rPr lang="en-US" dirty="0" smtClean="0"/>
              <a:t>, 2017</a:t>
            </a:r>
            <a:endParaRPr lang="en-US" dirty="0"/>
          </a:p>
        </p:txBody>
      </p:sp>
      <p:pic>
        <p:nvPicPr>
          <p:cNvPr id="5" name="Picture 4" descr="Judg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2856" y="3933075"/>
            <a:ext cx="5080245" cy="2857638"/>
          </a:xfrm>
          <a:prstGeom prst="rect">
            <a:avLst/>
          </a:prstGeom>
          <a:ln>
            <a:noFill/>
          </a:ln>
          <a:effectLst>
            <a:softEdge rad="112500"/>
          </a:effectLst>
        </p:spPr>
      </p:pic>
    </p:spTree>
    <p:extLst>
      <p:ext uri="{BB962C8B-B14F-4D97-AF65-F5344CB8AC3E}">
        <p14:creationId xmlns:p14="http://schemas.microsoft.com/office/powerpoint/2010/main" val="3683278482"/>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Escalation and Subsequent Investigation by the FBI</a:t>
            </a:r>
            <a:endParaRPr lang="en-US" dirty="0"/>
          </a:p>
        </p:txBody>
      </p:sp>
      <p:sp>
        <p:nvSpPr>
          <p:cNvPr id="3" name="Content Placeholder 2"/>
          <p:cNvSpPr>
            <a:spLocks noGrp="1"/>
          </p:cNvSpPr>
          <p:nvPr>
            <p:ph idx="1"/>
          </p:nvPr>
        </p:nvSpPr>
        <p:spPr>
          <a:xfrm>
            <a:off x="457200" y="2217641"/>
            <a:ext cx="8229600" cy="3321683"/>
          </a:xfrm>
        </p:spPr>
        <p:txBody>
          <a:bodyPr>
            <a:normAutofit/>
          </a:bodyPr>
          <a:lstStyle/>
          <a:p>
            <a:r>
              <a:rPr lang="en-US" dirty="0" smtClean="0"/>
              <a:t>May 27</a:t>
            </a:r>
            <a:r>
              <a:rPr lang="en-US" baseline="30000" dirty="0" smtClean="0"/>
              <a:t>th</a:t>
            </a:r>
            <a:r>
              <a:rPr lang="en-US" dirty="0" smtClean="0"/>
              <a:t> 2015 Loretta Lynch, announces an investigation into FIFA that has exposed decades of bribery and fraud totaling more than $150 million. </a:t>
            </a:r>
          </a:p>
          <a:p>
            <a:r>
              <a:rPr lang="en-US" dirty="0" smtClean="0"/>
              <a:t>From here a total of 21 were charged with racketeering where 7 of which were arrested.</a:t>
            </a:r>
          </a:p>
          <a:p>
            <a:r>
              <a:rPr lang="en-US" dirty="0" smtClean="0"/>
              <a:t>FIFA officials were also charged for buying and selling votes to deliver the 2010 World Cup to South Africa </a:t>
            </a:r>
            <a:endParaRPr lang="en-US" dirty="0"/>
          </a:p>
        </p:txBody>
      </p:sp>
      <p:sp>
        <p:nvSpPr>
          <p:cNvPr id="4" name="TextBox 3"/>
          <p:cNvSpPr txBox="1"/>
          <p:nvPr/>
        </p:nvSpPr>
        <p:spPr>
          <a:xfrm>
            <a:off x="5997511" y="6126163"/>
            <a:ext cx="2689289" cy="369332"/>
          </a:xfrm>
          <a:prstGeom prst="rect">
            <a:avLst/>
          </a:prstGeom>
          <a:noFill/>
        </p:spPr>
        <p:txBody>
          <a:bodyPr wrap="square" rtlCol="0">
            <a:spAutoFit/>
          </a:bodyPr>
          <a:lstStyle/>
          <a:p>
            <a:r>
              <a:rPr lang="en-US" dirty="0" smtClean="0"/>
              <a:t>Knoblauch &amp; </a:t>
            </a:r>
            <a:r>
              <a:rPr lang="en-US" dirty="0" err="1" smtClean="0"/>
              <a:t>Stavro</a:t>
            </a:r>
            <a:r>
              <a:rPr lang="en-US" dirty="0" smtClean="0"/>
              <a:t>, 2015</a:t>
            </a:r>
            <a:endParaRPr lang="en-US" dirty="0"/>
          </a:p>
        </p:txBody>
      </p:sp>
    </p:spTree>
    <p:extLst>
      <p:ext uri="{BB962C8B-B14F-4D97-AF65-F5344CB8AC3E}">
        <p14:creationId xmlns:p14="http://schemas.microsoft.com/office/powerpoint/2010/main" val="858700971"/>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Consequential Response from FIFA</a:t>
            </a:r>
            <a:endParaRPr lang="en-US" dirty="0"/>
          </a:p>
        </p:txBody>
      </p:sp>
      <p:sp>
        <p:nvSpPr>
          <p:cNvPr id="3" name="Content Placeholder 2"/>
          <p:cNvSpPr>
            <a:spLocks noGrp="1"/>
          </p:cNvSpPr>
          <p:nvPr>
            <p:ph idx="1"/>
          </p:nvPr>
        </p:nvSpPr>
        <p:spPr/>
        <p:txBody>
          <a:bodyPr>
            <a:normAutofit lnSpcReduction="10000"/>
          </a:bodyPr>
          <a:lstStyle/>
          <a:p>
            <a:r>
              <a:rPr lang="en-US" dirty="0" smtClean="0"/>
              <a:t>‘</a:t>
            </a:r>
            <a:r>
              <a:rPr lang="en-GB" i="1" dirty="0"/>
              <a:t>This is a difficult time for football, the fans and for FIFA as an </a:t>
            </a:r>
            <a:r>
              <a:rPr lang="en-GB" i="1" dirty="0" smtClean="0"/>
              <a:t>organisation</a:t>
            </a:r>
            <a:r>
              <a:rPr lang="mr-IN" i="1" dirty="0" smtClean="0"/>
              <a:t>…</a:t>
            </a:r>
            <a:r>
              <a:rPr lang="en-GB" i="1" dirty="0"/>
              <a:t>will impact the way in which many people view </a:t>
            </a:r>
            <a:r>
              <a:rPr lang="en-GB" i="1" dirty="0" smtClean="0"/>
              <a:t>us</a:t>
            </a:r>
            <a:r>
              <a:rPr lang="mr-IN" i="1" dirty="0" smtClean="0"/>
              <a:t>…</a:t>
            </a:r>
            <a:r>
              <a:rPr lang="en-GB" i="1" dirty="0" smtClean="0"/>
              <a:t>’</a:t>
            </a:r>
          </a:p>
          <a:p>
            <a:endParaRPr lang="en-GB" i="1" dirty="0" smtClean="0"/>
          </a:p>
          <a:p>
            <a:r>
              <a:rPr lang="en-GB" i="1" dirty="0" smtClean="0"/>
              <a:t>‘</a:t>
            </a:r>
            <a:r>
              <a:rPr lang="mr-IN" i="1" dirty="0" smtClean="0"/>
              <a:t>…</a:t>
            </a:r>
            <a:r>
              <a:rPr lang="en-GB" i="1" dirty="0"/>
              <a:t>we welcome the actions and the investigations by the US and Swiss authorities and believe that it will help to reinforce measures that FIFA has already taken to root out any wrongdoing in </a:t>
            </a:r>
            <a:r>
              <a:rPr lang="en-GB" i="1" dirty="0" smtClean="0"/>
              <a:t>football</a:t>
            </a:r>
            <a:r>
              <a:rPr lang="mr-IN" i="1" dirty="0" smtClean="0"/>
              <a:t>…</a:t>
            </a:r>
            <a:r>
              <a:rPr lang="en-GB" i="1" dirty="0" smtClean="0"/>
              <a:t>’</a:t>
            </a:r>
          </a:p>
          <a:p>
            <a:endParaRPr lang="en-GB" i="1" dirty="0" smtClean="0"/>
          </a:p>
          <a:p>
            <a:r>
              <a:rPr lang="en-GB" i="1" dirty="0" smtClean="0"/>
              <a:t>‘</a:t>
            </a:r>
            <a:r>
              <a:rPr lang="mr-IN" i="1" dirty="0" smtClean="0"/>
              <a:t>…</a:t>
            </a:r>
            <a:r>
              <a:rPr lang="en-GB" i="1" dirty="0"/>
              <a:t>We will continue to work with the relevant authorities and we will work vigorously within FIFA in order to root out any misconduct, to regain your trust and ensure that football worldwide is free from wrongdoing</a:t>
            </a:r>
            <a:r>
              <a:rPr lang="en-GB" i="1" dirty="0" smtClean="0"/>
              <a:t>.’</a:t>
            </a:r>
            <a:endParaRPr lang="en-GB" i="1" dirty="0"/>
          </a:p>
          <a:p>
            <a:endParaRPr lang="en-GB" i="1" dirty="0"/>
          </a:p>
          <a:p>
            <a:endParaRPr lang="en-GB" i="1" dirty="0"/>
          </a:p>
          <a:p>
            <a:endParaRPr lang="en-GB" i="1" dirty="0"/>
          </a:p>
          <a:p>
            <a:endParaRPr lang="en-US" dirty="0"/>
          </a:p>
        </p:txBody>
      </p:sp>
    </p:spTree>
    <p:extLst>
      <p:ext uri="{BB962C8B-B14F-4D97-AF65-F5344CB8AC3E}">
        <p14:creationId xmlns:p14="http://schemas.microsoft.com/office/powerpoint/2010/main" val="62088495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Stakeholder Analysis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67900544"/>
              </p:ext>
            </p:extLst>
          </p:nvPr>
        </p:nvGraphicFramePr>
        <p:xfrm>
          <a:off x="457200" y="1600200"/>
          <a:ext cx="8229600" cy="487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6385586" y="6262611"/>
            <a:ext cx="2301214" cy="646331"/>
          </a:xfrm>
          <a:prstGeom prst="rect">
            <a:avLst/>
          </a:prstGeom>
          <a:noFill/>
        </p:spPr>
        <p:txBody>
          <a:bodyPr wrap="square" rtlCol="0">
            <a:spAutoFit/>
          </a:bodyPr>
          <a:lstStyle/>
          <a:p>
            <a:r>
              <a:rPr lang="en-US" dirty="0" smtClean="0"/>
              <a:t>Freeman, 2010. Adapted to fit.</a:t>
            </a:r>
            <a:endParaRPr lang="en-US" dirty="0"/>
          </a:p>
        </p:txBody>
      </p:sp>
    </p:spTree>
    <p:extLst>
      <p:ext uri="{BB962C8B-B14F-4D97-AF65-F5344CB8AC3E}">
        <p14:creationId xmlns:p14="http://schemas.microsoft.com/office/powerpoint/2010/main" val="307400696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Solutions and Promises Made</a:t>
            </a:r>
            <a:endParaRPr lang="en-US" dirty="0"/>
          </a:p>
        </p:txBody>
      </p:sp>
      <p:sp>
        <p:nvSpPr>
          <p:cNvPr id="3" name="Content Placeholder 2"/>
          <p:cNvSpPr>
            <a:spLocks noGrp="1"/>
          </p:cNvSpPr>
          <p:nvPr>
            <p:ph idx="1"/>
          </p:nvPr>
        </p:nvSpPr>
        <p:spPr>
          <a:xfrm>
            <a:off x="457200" y="1882458"/>
            <a:ext cx="8229600" cy="2545472"/>
          </a:xfrm>
        </p:spPr>
        <p:txBody>
          <a:bodyPr/>
          <a:lstStyle/>
          <a:p>
            <a:r>
              <a:rPr lang="en-US" dirty="0" smtClean="0"/>
              <a:t>Appointed a new Auditor to ‘</a:t>
            </a:r>
            <a:r>
              <a:rPr lang="en-US" i="1" dirty="0" smtClean="0"/>
              <a:t>clean-up’ </a:t>
            </a:r>
            <a:r>
              <a:rPr lang="en-US" dirty="0" smtClean="0"/>
              <a:t>after the Scandal </a:t>
            </a:r>
          </a:p>
          <a:p>
            <a:r>
              <a:rPr lang="en-US" dirty="0" smtClean="0"/>
              <a:t>Set a ‘</a:t>
            </a:r>
            <a:r>
              <a:rPr lang="en-US" i="1" dirty="0" smtClean="0"/>
              <a:t>No Tolerance’ </a:t>
            </a:r>
            <a:r>
              <a:rPr lang="en-US" dirty="0" smtClean="0"/>
              <a:t>Policy, in relation to bribery or fraud of any kind</a:t>
            </a:r>
          </a:p>
          <a:p>
            <a:r>
              <a:rPr lang="en-US" dirty="0" smtClean="0"/>
              <a:t>Promised an ‘</a:t>
            </a:r>
            <a:r>
              <a:rPr lang="en-US" i="1" dirty="0" smtClean="0"/>
              <a:t>Absolutely Bullet-Proof’ </a:t>
            </a:r>
            <a:r>
              <a:rPr lang="en-US" dirty="0" smtClean="0"/>
              <a:t>World Cup Bidding Process</a:t>
            </a:r>
            <a:endParaRPr lang="en-US" dirty="0"/>
          </a:p>
        </p:txBody>
      </p:sp>
    </p:spTree>
    <p:extLst>
      <p:ext uri="{BB962C8B-B14F-4D97-AF65-F5344CB8AC3E}">
        <p14:creationId xmlns:p14="http://schemas.microsoft.com/office/powerpoint/2010/main" val="2807543756"/>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Corporate Social Responsibility</a:t>
            </a:r>
            <a:endParaRPr lang="en-US" dirty="0"/>
          </a:p>
        </p:txBody>
      </p:sp>
      <p:sp>
        <p:nvSpPr>
          <p:cNvPr id="3" name="Content Placeholder 2"/>
          <p:cNvSpPr>
            <a:spLocks noGrp="1"/>
          </p:cNvSpPr>
          <p:nvPr>
            <p:ph idx="1"/>
          </p:nvPr>
        </p:nvSpPr>
        <p:spPr>
          <a:xfrm>
            <a:off x="457200" y="1600200"/>
            <a:ext cx="8229600" cy="2739525"/>
          </a:xfrm>
        </p:spPr>
        <p:txBody>
          <a:bodyPr>
            <a:normAutofit fontScale="92500"/>
          </a:bodyPr>
          <a:lstStyle/>
          <a:p>
            <a:r>
              <a:rPr lang="en-US" dirty="0" smtClean="0"/>
              <a:t>Two famous men in their own field, had to completely apposing stances when it came to Corporate Social Responsibility</a:t>
            </a:r>
          </a:p>
          <a:p>
            <a:r>
              <a:rPr lang="en-US" dirty="0" smtClean="0"/>
              <a:t>Edward Freeman (1988) suggested that ‘</a:t>
            </a:r>
            <a:r>
              <a:rPr lang="en-US" i="1" dirty="0" smtClean="0"/>
              <a:t>shareholders are merely one of many stakeholders in a company’.</a:t>
            </a:r>
          </a:p>
          <a:p>
            <a:r>
              <a:rPr lang="en-US" dirty="0" smtClean="0"/>
              <a:t>Milton Friedman (1970) however believed that the sole purpose of business is to engage in activities ‘</a:t>
            </a:r>
            <a:r>
              <a:rPr lang="en-US" i="1" dirty="0" smtClean="0"/>
              <a:t>designed to increase profits’.</a:t>
            </a:r>
            <a:endParaRPr lang="en-US" dirty="0"/>
          </a:p>
        </p:txBody>
      </p:sp>
      <p:pic>
        <p:nvPicPr>
          <p:cNvPr id="4" name="Picture 3" descr="CSR Pyramid.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09936" y="3915307"/>
            <a:ext cx="3756164" cy="2888339"/>
          </a:xfrm>
          <a:prstGeom prst="rect">
            <a:avLst/>
          </a:prstGeom>
        </p:spPr>
      </p:pic>
      <p:sp>
        <p:nvSpPr>
          <p:cNvPr id="5" name="TextBox 4"/>
          <p:cNvSpPr txBox="1"/>
          <p:nvPr/>
        </p:nvSpPr>
        <p:spPr>
          <a:xfrm>
            <a:off x="457200" y="6299875"/>
            <a:ext cx="1871246" cy="646331"/>
          </a:xfrm>
          <a:prstGeom prst="rect">
            <a:avLst/>
          </a:prstGeom>
          <a:noFill/>
        </p:spPr>
        <p:txBody>
          <a:bodyPr wrap="square" rtlCol="0">
            <a:spAutoFit/>
          </a:bodyPr>
          <a:lstStyle/>
          <a:p>
            <a:r>
              <a:rPr lang="en-US" dirty="0" smtClean="0"/>
              <a:t>(Carroll,</a:t>
            </a:r>
            <a:r>
              <a:rPr lang="en-US" baseline="0" dirty="0" smtClean="0"/>
              <a:t> 1991).</a:t>
            </a:r>
            <a:endParaRPr lang="en-US" dirty="0" smtClean="0"/>
          </a:p>
          <a:p>
            <a:endParaRPr lang="en-US" dirty="0"/>
          </a:p>
        </p:txBody>
      </p:sp>
    </p:spTree>
    <p:extLst>
      <p:ext uri="{BB962C8B-B14F-4D97-AF65-F5344CB8AC3E}">
        <p14:creationId xmlns:p14="http://schemas.microsoft.com/office/powerpoint/2010/main" val="2634225558"/>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Ethical Framing</a:t>
            </a:r>
            <a:endParaRPr lang="en-US" dirty="0"/>
          </a:p>
        </p:txBody>
      </p:sp>
      <p:sp>
        <p:nvSpPr>
          <p:cNvPr id="3" name="Content Placeholder 2"/>
          <p:cNvSpPr>
            <a:spLocks noGrp="1"/>
          </p:cNvSpPr>
          <p:nvPr>
            <p:ph idx="1"/>
          </p:nvPr>
        </p:nvSpPr>
        <p:spPr/>
        <p:txBody>
          <a:bodyPr/>
          <a:lstStyle/>
          <a:p>
            <a:r>
              <a:rPr lang="en-GB" i="1" dirty="0" smtClean="0"/>
              <a:t>‘A frame of reference, or point of view, refers to the way we look at a given situation. How a person views that situation can affect her understanding of the facts and influence how she determines right from wrong.’</a:t>
            </a:r>
          </a:p>
          <a:p>
            <a:r>
              <a:rPr lang="en-US" dirty="0" smtClean="0"/>
              <a:t>This played a big part with FIFA officials, in order to justify, they looked at the situation from a different angle.</a:t>
            </a:r>
            <a:endParaRPr lang="en-US" dirty="0"/>
          </a:p>
        </p:txBody>
      </p:sp>
      <p:pic>
        <p:nvPicPr>
          <p:cNvPr id="4" name="Picture 3">
            <a:extLst>
              <a:ext uri="{FF2B5EF4-FFF2-40B4-BE49-F238E27FC236}">
                <a16:creationId xmlns:a16="http://schemas.microsoft.com/office/drawing/2014/main" xmlns="" id="{5EBB6DD0-B092-A140-808A-B8B27630BF84}"/>
              </a:ext>
            </a:extLst>
          </p:cNvPr>
          <p:cNvPicPr>
            <a:picLocks noChangeAspect="1"/>
          </p:cNvPicPr>
          <p:nvPr/>
        </p:nvPicPr>
        <p:blipFill rotWithShape="1">
          <a:blip r:embed="rId3"/>
          <a:srcRect t="4033"/>
          <a:stretch/>
        </p:blipFill>
        <p:spPr>
          <a:xfrm>
            <a:off x="3263352" y="3913667"/>
            <a:ext cx="3946658" cy="2705339"/>
          </a:xfrm>
          <a:prstGeom prst="rect">
            <a:avLst/>
          </a:prstGeom>
        </p:spPr>
      </p:pic>
    </p:spTree>
    <p:extLst>
      <p:ext uri="{BB962C8B-B14F-4D97-AF65-F5344CB8AC3E}">
        <p14:creationId xmlns:p14="http://schemas.microsoft.com/office/powerpoint/2010/main" val="4266316892"/>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lam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9544" y="3715700"/>
            <a:ext cx="2935015" cy="2935015"/>
          </a:xfrm>
          <a:prstGeom prst="rect">
            <a:avLst/>
          </a:prstGeom>
          <a:ln>
            <a:noFill/>
          </a:ln>
          <a:effectLst>
            <a:softEdge rad="112500"/>
          </a:effectLst>
        </p:spPr>
      </p:pic>
      <p:sp>
        <p:nvSpPr>
          <p:cNvPr id="2" name="Title 1"/>
          <p:cNvSpPr>
            <a:spLocks noGrp="1"/>
          </p:cNvSpPr>
          <p:nvPr>
            <p:ph type="title"/>
          </p:nvPr>
        </p:nvSpPr>
        <p:spPr/>
        <p:txBody>
          <a:bodyPr>
            <a:normAutofit fontScale="90000"/>
          </a:bodyPr>
          <a:lstStyle/>
          <a:p>
            <a:r>
              <a:rPr lang="en-US" dirty="0" smtClean="0"/>
              <a:t>FIFA Governed by Nobody but Themselves</a:t>
            </a:r>
            <a:endParaRPr lang="en-US" dirty="0"/>
          </a:p>
        </p:txBody>
      </p:sp>
      <p:sp>
        <p:nvSpPr>
          <p:cNvPr id="3" name="Content Placeholder 2"/>
          <p:cNvSpPr>
            <a:spLocks noGrp="1"/>
          </p:cNvSpPr>
          <p:nvPr>
            <p:ph idx="1"/>
          </p:nvPr>
        </p:nvSpPr>
        <p:spPr>
          <a:xfrm>
            <a:off x="457200" y="1600201"/>
            <a:ext cx="6986770" cy="3533376"/>
          </a:xfrm>
        </p:spPr>
        <p:txBody>
          <a:bodyPr>
            <a:normAutofit/>
          </a:bodyPr>
          <a:lstStyle/>
          <a:p>
            <a:r>
              <a:rPr lang="en-US" dirty="0" smtClean="0"/>
              <a:t>The main reasoning behind FIFA’s corruption has largely been down to the fact that there is so little accountability</a:t>
            </a:r>
          </a:p>
          <a:p>
            <a:r>
              <a:rPr lang="en-US" dirty="0" smtClean="0"/>
              <a:t>They are governed by themselves, and so therefore they are a law unto themselves with no hierarchy to discipline or to answer to</a:t>
            </a:r>
            <a:endParaRPr lang="en-US" dirty="0"/>
          </a:p>
        </p:txBody>
      </p:sp>
    </p:spTree>
    <p:extLst>
      <p:ext uri="{BB962C8B-B14F-4D97-AF65-F5344CB8AC3E}">
        <p14:creationId xmlns:p14="http://schemas.microsoft.com/office/powerpoint/2010/main" val="2530709059"/>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Current State of FIFA</a:t>
            </a:r>
            <a:endParaRPr lang="en-US" dirty="0"/>
          </a:p>
        </p:txBody>
      </p:sp>
      <p:sp>
        <p:nvSpPr>
          <p:cNvPr id="3" name="Content Placeholder 2"/>
          <p:cNvSpPr>
            <a:spLocks noGrp="1"/>
          </p:cNvSpPr>
          <p:nvPr>
            <p:ph idx="1"/>
          </p:nvPr>
        </p:nvSpPr>
        <p:spPr/>
        <p:txBody>
          <a:bodyPr/>
          <a:lstStyle/>
          <a:p>
            <a:r>
              <a:rPr lang="en-US" dirty="0" err="1" smtClean="0"/>
              <a:t>Infantino</a:t>
            </a:r>
            <a:r>
              <a:rPr lang="en-US" dirty="0" smtClean="0"/>
              <a:t> is the current President; however its not exactly a euphoric Headquarters in Zurich</a:t>
            </a:r>
          </a:p>
          <a:p>
            <a:r>
              <a:rPr lang="en-US" dirty="0" smtClean="0"/>
              <a:t>Despite this, no further arrests have been made</a:t>
            </a:r>
          </a:p>
          <a:p>
            <a:r>
              <a:rPr lang="en-US" dirty="0" smtClean="0"/>
              <a:t>Maybe this is exactly what FIFA needed? A stricter, no tolerance President? </a:t>
            </a:r>
            <a:endParaRPr lang="en-US" dirty="0"/>
          </a:p>
        </p:txBody>
      </p:sp>
      <p:pic>
        <p:nvPicPr>
          <p:cNvPr id="4" name="Picture 3" descr="Infantino.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4532" y="3670932"/>
            <a:ext cx="5677509" cy="3187068"/>
          </a:xfrm>
          <a:prstGeom prst="rect">
            <a:avLst/>
          </a:prstGeom>
          <a:ln>
            <a:noFill/>
          </a:ln>
          <a:effectLst>
            <a:softEdge rad="112500"/>
          </a:effectLst>
        </p:spPr>
      </p:pic>
    </p:spTree>
    <p:extLst>
      <p:ext uri="{BB962C8B-B14F-4D97-AF65-F5344CB8AC3E}">
        <p14:creationId xmlns:p14="http://schemas.microsoft.com/office/powerpoint/2010/main" val="3608795177"/>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FIFA Should Do Next?</a:t>
            </a:r>
            <a:endParaRPr lang="en-US" dirty="0"/>
          </a:p>
        </p:txBody>
      </p:sp>
      <p:sp>
        <p:nvSpPr>
          <p:cNvPr id="3" name="Content Placeholder 2"/>
          <p:cNvSpPr>
            <a:spLocks noGrp="1"/>
          </p:cNvSpPr>
          <p:nvPr>
            <p:ph idx="1"/>
          </p:nvPr>
        </p:nvSpPr>
        <p:spPr/>
        <p:txBody>
          <a:bodyPr/>
          <a:lstStyle/>
          <a:p>
            <a:r>
              <a:rPr lang="en-US" dirty="0" smtClean="0"/>
              <a:t>Most importantly, follow up on their promises of having a strict, no tolerance and bullet proof bidding process for the next World Cup</a:t>
            </a:r>
          </a:p>
          <a:p>
            <a:r>
              <a:rPr lang="en-US" dirty="0" smtClean="0"/>
              <a:t>Have a constant, fair, objective and most importantly; EXTERNAL Ethics board to monitor the organisation</a:t>
            </a:r>
          </a:p>
          <a:p>
            <a:r>
              <a:rPr lang="en-US" dirty="0" smtClean="0"/>
              <a:t>Reshape, Reform and Re-evaluate </a:t>
            </a:r>
          </a:p>
          <a:p>
            <a:endParaRPr lang="en-US" dirty="0" smtClean="0"/>
          </a:p>
          <a:p>
            <a:endParaRPr lang="en-US" dirty="0" smtClean="0"/>
          </a:p>
        </p:txBody>
      </p:sp>
      <p:pic>
        <p:nvPicPr>
          <p:cNvPr id="4" name="Picture 3" descr="Solution.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31623" y="4286801"/>
            <a:ext cx="4167725" cy="2341864"/>
          </a:xfrm>
          <a:prstGeom prst="rect">
            <a:avLst/>
          </a:prstGeom>
          <a:ln>
            <a:noFill/>
          </a:ln>
          <a:effectLst>
            <a:softEdge rad="112500"/>
          </a:effectLst>
        </p:spPr>
      </p:pic>
    </p:spTree>
    <p:extLst>
      <p:ext uri="{BB962C8B-B14F-4D97-AF65-F5344CB8AC3E}">
        <p14:creationId xmlns:p14="http://schemas.microsoft.com/office/powerpoint/2010/main" val="13900532"/>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399"/>
            <a:ext cx="8229600" cy="1248357"/>
          </a:xfrm>
        </p:spPr>
        <p:txBody>
          <a:bodyPr>
            <a:normAutofit fontScale="90000"/>
          </a:bodyPr>
          <a:lstStyle/>
          <a:p>
            <a:r>
              <a:rPr lang="en-US" dirty="0" smtClean="0"/>
              <a:t>Thanks for Listening</a:t>
            </a:r>
            <a:br>
              <a:rPr lang="en-US" dirty="0" smtClean="0"/>
            </a:br>
            <a:r>
              <a:rPr lang="en-US" dirty="0" smtClean="0"/>
              <a:t>Any Questions?</a:t>
            </a:r>
            <a:endParaRPr lang="en-US" dirty="0"/>
          </a:p>
        </p:txBody>
      </p:sp>
      <p:pic>
        <p:nvPicPr>
          <p:cNvPr id="4" name="Picture 3" descr="Question Mark.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7452" y="2379146"/>
            <a:ext cx="5220995" cy="3947073"/>
          </a:xfrm>
          <a:prstGeom prst="rect">
            <a:avLst/>
          </a:prstGeom>
        </p:spPr>
      </p:pic>
    </p:spTree>
    <p:extLst>
      <p:ext uri="{BB962C8B-B14F-4D97-AF65-F5344CB8AC3E}">
        <p14:creationId xmlns:p14="http://schemas.microsoft.com/office/powerpoint/2010/main" val="1441245204"/>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457200" y="1600200"/>
            <a:ext cx="8229600" cy="5068158"/>
          </a:xfrm>
        </p:spPr>
        <p:txBody>
          <a:bodyPr>
            <a:normAutofit fontScale="77500" lnSpcReduction="20000"/>
          </a:bodyPr>
          <a:lstStyle/>
          <a:p>
            <a:r>
              <a:rPr lang="en-US" dirty="0" smtClean="0"/>
              <a:t>Associated Press. 2017. </a:t>
            </a:r>
            <a:r>
              <a:rPr lang="en-US" i="1" dirty="0" smtClean="0"/>
              <a:t>FIFA Releases Report Detailing Alleged Corruption in World Cup Bids of Russia and Qatar. </a:t>
            </a:r>
            <a:r>
              <a:rPr lang="en-US" dirty="0" smtClean="0"/>
              <a:t>Available at: </a:t>
            </a:r>
            <a:r>
              <a:rPr lang="en-US" dirty="0" smtClean="0">
                <a:hlinkClick r:id="rId2"/>
              </a:rPr>
              <a:t>http://www.latimes.com/sports/soccer/la-sp-fifa-garcia-report-20170627-story.html</a:t>
            </a:r>
            <a:r>
              <a:rPr lang="en-US" dirty="0" smtClean="0"/>
              <a:t> [Accessed 7th April 2018].</a:t>
            </a:r>
          </a:p>
          <a:p>
            <a:r>
              <a:rPr lang="en-US" dirty="0" smtClean="0"/>
              <a:t>BBC. 2016. </a:t>
            </a:r>
            <a:r>
              <a:rPr lang="en-US" i="1" dirty="0" smtClean="0"/>
              <a:t>Who are the Indicted FIFA Officials? </a:t>
            </a:r>
            <a:r>
              <a:rPr lang="en-US" dirty="0" smtClean="0"/>
              <a:t>Available at: </a:t>
            </a:r>
            <a:r>
              <a:rPr lang="en-US" dirty="0" smtClean="0">
                <a:hlinkClick r:id="rId3"/>
              </a:rPr>
              <a:t>http://www.bbc.co.uk/news/world-latin-america-32897171</a:t>
            </a:r>
            <a:r>
              <a:rPr lang="en-US" dirty="0" smtClean="0"/>
              <a:t> [Accessed 7th April 2018].</a:t>
            </a:r>
          </a:p>
          <a:p>
            <a:r>
              <a:rPr lang="en-GB" dirty="0"/>
              <a:t>Carroll , </a:t>
            </a:r>
            <a:r>
              <a:rPr lang="en-GB" dirty="0" smtClean="0"/>
              <a:t>A.1991. </a:t>
            </a:r>
            <a:r>
              <a:rPr lang="en-GB" i="1" dirty="0"/>
              <a:t>The Pyramid of Corporate Social Responsibility: Toward the Moral Management of Organizational Stakeholder</a:t>
            </a:r>
            <a:r>
              <a:rPr lang="en-GB" dirty="0"/>
              <a:t>. </a:t>
            </a:r>
            <a:r>
              <a:rPr lang="en-GB" i="1" dirty="0"/>
              <a:t>Business </a:t>
            </a:r>
            <a:r>
              <a:rPr lang="en-GB" i="1" dirty="0" smtClean="0"/>
              <a:t>Horizons, 34</a:t>
            </a:r>
            <a:r>
              <a:rPr lang="en-GB" dirty="0" smtClean="0"/>
              <a:t>, 39</a:t>
            </a:r>
            <a:r>
              <a:rPr lang="en-GB" dirty="0"/>
              <a:t>-48.</a:t>
            </a:r>
            <a:r>
              <a:rPr lang="en-US" dirty="0"/>
              <a:t> </a:t>
            </a:r>
            <a:endParaRPr lang="en-US" dirty="0" smtClean="0"/>
          </a:p>
          <a:p>
            <a:r>
              <a:rPr lang="en-US" dirty="0" smtClean="0"/>
              <a:t>Coombs, T. 2015. </a:t>
            </a:r>
            <a:r>
              <a:rPr lang="en-US" i="1" dirty="0" smtClean="0"/>
              <a:t>Why FIFA was so Slow to Adopt an Effective Crisis Response. </a:t>
            </a:r>
            <a:r>
              <a:rPr lang="en-US" dirty="0" smtClean="0"/>
              <a:t>Available at: </a:t>
            </a:r>
            <a:r>
              <a:rPr lang="en-US" dirty="0" smtClean="0">
                <a:hlinkClick r:id="rId4"/>
              </a:rPr>
              <a:t>https://instituteforpr.org/fifa-slow-adopt-effective-crisis-response/</a:t>
            </a:r>
            <a:r>
              <a:rPr lang="en-US" dirty="0" smtClean="0"/>
              <a:t> [Accessed 7</a:t>
            </a:r>
            <a:r>
              <a:rPr lang="en-US" baseline="30000" dirty="0" smtClean="0"/>
              <a:t>th</a:t>
            </a:r>
            <a:r>
              <a:rPr lang="en-US" dirty="0" smtClean="0"/>
              <a:t> April 2018].</a:t>
            </a:r>
          </a:p>
          <a:p>
            <a:r>
              <a:rPr lang="en-US" dirty="0" smtClean="0"/>
              <a:t>DW. 2017. </a:t>
            </a:r>
            <a:r>
              <a:rPr lang="en-US" i="1" dirty="0" smtClean="0"/>
              <a:t>A Year of </a:t>
            </a:r>
            <a:r>
              <a:rPr lang="en-US" i="1" dirty="0" err="1" smtClean="0"/>
              <a:t>Infantino</a:t>
            </a:r>
            <a:r>
              <a:rPr lang="en-US" i="1" dirty="0" smtClean="0"/>
              <a:t>: What has Changed at FIFA? </a:t>
            </a:r>
            <a:r>
              <a:rPr lang="en-US" dirty="0" smtClean="0"/>
              <a:t>Available at: </a:t>
            </a:r>
            <a:r>
              <a:rPr lang="en-US" dirty="0" smtClean="0">
                <a:hlinkClick r:id="rId5"/>
              </a:rPr>
              <a:t>http://www.dw.com/en/a-year-of-infantino-what-has-changed-at-fifa/a-37718240</a:t>
            </a:r>
            <a:r>
              <a:rPr lang="en-US" dirty="0" smtClean="0"/>
              <a:t> [Accessed 7th April 2018].</a:t>
            </a:r>
          </a:p>
          <a:p>
            <a:r>
              <a:rPr lang="en-US" dirty="0" smtClean="0"/>
              <a:t>FIFA. 2018. </a:t>
            </a:r>
            <a:r>
              <a:rPr lang="en-US" i="1" dirty="0" smtClean="0"/>
              <a:t>About FIFA: Organisation. </a:t>
            </a:r>
            <a:r>
              <a:rPr lang="en-US" dirty="0" smtClean="0"/>
              <a:t>Available at: </a:t>
            </a:r>
            <a:r>
              <a:rPr lang="en-US" dirty="0" smtClean="0">
                <a:hlinkClick r:id="rId6"/>
              </a:rPr>
              <a:t>http://www.fifa.com/about-fifa/index.html</a:t>
            </a:r>
            <a:r>
              <a:rPr lang="en-US" dirty="0"/>
              <a:t> </a:t>
            </a:r>
            <a:r>
              <a:rPr lang="en-US" dirty="0" smtClean="0"/>
              <a:t>[Accessed 7th April 2018].</a:t>
            </a:r>
          </a:p>
        </p:txBody>
      </p:sp>
    </p:spTree>
    <p:extLst>
      <p:ext uri="{BB962C8B-B14F-4D97-AF65-F5344CB8AC3E}">
        <p14:creationId xmlns:p14="http://schemas.microsoft.com/office/powerpoint/2010/main" val="1664156518"/>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60107"/>
            <a:ext cx="8229600" cy="6297893"/>
          </a:xfrm>
        </p:spPr>
        <p:txBody>
          <a:bodyPr>
            <a:normAutofit fontScale="85000" lnSpcReduction="10000"/>
          </a:bodyPr>
          <a:lstStyle/>
          <a:p>
            <a:r>
              <a:rPr lang="en-US" dirty="0" smtClean="0"/>
              <a:t>FIFA</a:t>
            </a:r>
            <a:r>
              <a:rPr lang="en-US" dirty="0"/>
              <a:t>. 2015. </a:t>
            </a:r>
            <a:r>
              <a:rPr lang="en-US" i="1" dirty="0"/>
              <a:t>Statement by FIFA President </a:t>
            </a:r>
            <a:r>
              <a:rPr lang="en-US" i="1" dirty="0" err="1"/>
              <a:t>Sepp</a:t>
            </a:r>
            <a:r>
              <a:rPr lang="en-US" i="1" dirty="0"/>
              <a:t> </a:t>
            </a:r>
            <a:r>
              <a:rPr lang="en-US" i="1" dirty="0" err="1"/>
              <a:t>Blatter</a:t>
            </a:r>
            <a:r>
              <a:rPr lang="en-US" i="1" dirty="0"/>
              <a:t>. </a:t>
            </a:r>
            <a:r>
              <a:rPr lang="en-US" dirty="0"/>
              <a:t>Available at: </a:t>
            </a:r>
            <a:r>
              <a:rPr lang="en-US" dirty="0">
                <a:hlinkClick r:id="rId2"/>
              </a:rPr>
              <a:t>http://www.fifa.com/about-fifa/news/y=2015/m=5/news=statement-by-fifa-president-blatter-2609360.html</a:t>
            </a:r>
            <a:r>
              <a:rPr lang="en-US" dirty="0"/>
              <a:t> [Accessed 7</a:t>
            </a:r>
            <a:r>
              <a:rPr lang="en-US" baseline="30000" dirty="0"/>
              <a:t>th</a:t>
            </a:r>
            <a:r>
              <a:rPr lang="en-US" dirty="0"/>
              <a:t> April 2018]</a:t>
            </a:r>
            <a:r>
              <a:rPr lang="en-US" dirty="0" smtClean="0"/>
              <a:t>.</a:t>
            </a:r>
            <a:endParaRPr lang="en-US" dirty="0" smtClean="0"/>
          </a:p>
          <a:p>
            <a:r>
              <a:rPr lang="en-US" dirty="0" smtClean="0"/>
              <a:t>FIFA. 2018. </a:t>
            </a:r>
            <a:r>
              <a:rPr lang="en-US" i="1" dirty="0" smtClean="0"/>
              <a:t>Who are We. </a:t>
            </a:r>
            <a:r>
              <a:rPr lang="en-US" dirty="0" smtClean="0"/>
              <a:t>Available at: </a:t>
            </a:r>
            <a:r>
              <a:rPr lang="en-US" dirty="0" smtClean="0">
                <a:hlinkClick r:id="rId3"/>
              </a:rPr>
              <a:t>http://www.fifa.com/about-fifa/who-we-are/</a:t>
            </a:r>
            <a:r>
              <a:rPr lang="en-US" dirty="0" smtClean="0"/>
              <a:t> [Accessed 7</a:t>
            </a:r>
            <a:r>
              <a:rPr lang="en-US" baseline="30000" dirty="0" smtClean="0"/>
              <a:t>th</a:t>
            </a:r>
            <a:r>
              <a:rPr lang="en-US" dirty="0" smtClean="0"/>
              <a:t> April 2018].</a:t>
            </a:r>
          </a:p>
          <a:p>
            <a:r>
              <a:rPr lang="en-US" dirty="0" smtClean="0"/>
              <a:t>Freeman, E. 1988. </a:t>
            </a:r>
            <a:r>
              <a:rPr lang="en-US" i="1" dirty="0" smtClean="0"/>
              <a:t>Stakeholder Theory of the Modern Corporation. </a:t>
            </a:r>
            <a:r>
              <a:rPr lang="en-US" dirty="0" smtClean="0"/>
              <a:t>General Issues in Business Ethics , 38-48. </a:t>
            </a:r>
          </a:p>
          <a:p>
            <a:r>
              <a:rPr lang="en-US" dirty="0" smtClean="0"/>
              <a:t>Friedman, M. 1970. </a:t>
            </a:r>
            <a:r>
              <a:rPr lang="en-GB" i="1" dirty="0" smtClean="0"/>
              <a:t>The </a:t>
            </a:r>
            <a:r>
              <a:rPr lang="en-GB" i="1" dirty="0" smtClean="0"/>
              <a:t>Social Responsibility of Business is to Increase its Profits</a:t>
            </a:r>
            <a:r>
              <a:rPr lang="en-GB" dirty="0" smtClean="0"/>
              <a:t>. </a:t>
            </a:r>
            <a:r>
              <a:rPr lang="en-GB" i="1" dirty="0" smtClean="0"/>
              <a:t>The New York Times Magazine</a:t>
            </a:r>
            <a:r>
              <a:rPr lang="en-GB" dirty="0" smtClean="0"/>
              <a:t>.</a:t>
            </a:r>
            <a:endParaRPr lang="en-US" dirty="0" smtClean="0"/>
          </a:p>
          <a:p>
            <a:r>
              <a:rPr lang="en-US" dirty="0" smtClean="0"/>
              <a:t>Knoblauch, A., </a:t>
            </a:r>
            <a:r>
              <a:rPr lang="en-US" dirty="0" err="1" smtClean="0"/>
              <a:t>Stavro</a:t>
            </a:r>
            <a:r>
              <a:rPr lang="en-US" dirty="0" smtClean="0"/>
              <a:t>, B. 2015. </a:t>
            </a:r>
            <a:r>
              <a:rPr lang="en-US" i="1" dirty="0" smtClean="0"/>
              <a:t>A Timeline on the FIFA Scandal. </a:t>
            </a:r>
            <a:r>
              <a:rPr lang="en-US" dirty="0" smtClean="0"/>
              <a:t>Available at: </a:t>
            </a:r>
            <a:r>
              <a:rPr lang="en-US" dirty="0" smtClean="0">
                <a:hlinkClick r:id="rId4"/>
              </a:rPr>
              <a:t>http://www.latimes.com/sports/soccer/la-sp-fifa-scandal-timeline-20150603-story.html</a:t>
            </a:r>
            <a:r>
              <a:rPr lang="en-US" dirty="0" smtClean="0"/>
              <a:t> [Accessed 7th April 2018].</a:t>
            </a:r>
          </a:p>
          <a:p>
            <a:r>
              <a:rPr lang="en-US" dirty="0" smtClean="0"/>
              <a:t>Premier League. 2017. </a:t>
            </a:r>
            <a:r>
              <a:rPr lang="en-US" i="1" dirty="0" smtClean="0"/>
              <a:t>Club Income 16/17 Season. </a:t>
            </a:r>
            <a:r>
              <a:rPr lang="en-US" dirty="0" smtClean="0"/>
              <a:t>Available at: </a:t>
            </a:r>
            <a:r>
              <a:rPr lang="en-US" dirty="0" smtClean="0">
                <a:hlinkClick r:id="rId5"/>
              </a:rPr>
              <a:t>https://www.premierleague.com/news/405400</a:t>
            </a:r>
            <a:r>
              <a:rPr lang="en-US" dirty="0" smtClean="0"/>
              <a:t> [Accessed 7th April 2018].</a:t>
            </a:r>
          </a:p>
          <a:p>
            <a:r>
              <a:rPr lang="en-US" dirty="0" err="1" smtClean="0"/>
              <a:t>Revill</a:t>
            </a:r>
            <a:r>
              <a:rPr lang="en-US" dirty="0" smtClean="0"/>
              <a:t>, J. 2017. </a:t>
            </a:r>
            <a:r>
              <a:rPr lang="en-US" i="1" dirty="0" smtClean="0"/>
              <a:t>FIFA sees Widening Losses this Year after Corruption Scandal. </a:t>
            </a:r>
            <a:r>
              <a:rPr lang="en-US" dirty="0" smtClean="0"/>
              <a:t>Available at: </a:t>
            </a:r>
            <a:r>
              <a:rPr lang="en-US" dirty="0" smtClean="0">
                <a:hlinkClick r:id="rId6"/>
              </a:rPr>
              <a:t>https://www.reuters.com/article/us-soccer-fifa-finance/fifa-sees-widening-losses-this-year-after-corruption-scandal-idUSKBN179274</a:t>
            </a:r>
            <a:r>
              <a:rPr lang="en-US" dirty="0" smtClean="0"/>
              <a:t> [Accessed 7th April 2018].</a:t>
            </a:r>
          </a:p>
        </p:txBody>
      </p:sp>
    </p:spTree>
    <p:extLst>
      <p:ext uri="{BB962C8B-B14F-4D97-AF65-F5344CB8AC3E}">
        <p14:creationId xmlns:p14="http://schemas.microsoft.com/office/powerpoint/2010/main" val="2241492276"/>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41030"/>
            <a:ext cx="8229600" cy="6209686"/>
          </a:xfrm>
        </p:spPr>
        <p:txBody>
          <a:bodyPr>
            <a:normAutofit fontScale="77500" lnSpcReduction="20000"/>
          </a:bodyPr>
          <a:lstStyle/>
          <a:p>
            <a:r>
              <a:rPr lang="en-US" dirty="0" err="1"/>
              <a:t>Rumsby</a:t>
            </a:r>
            <a:r>
              <a:rPr lang="en-US" dirty="0"/>
              <a:t>, B. 2015. </a:t>
            </a:r>
            <a:r>
              <a:rPr lang="en-US" i="1" dirty="0"/>
              <a:t>FIFA Crisis: Threat of Russia and Qatar being Stripped of next Two World Cups Intensifies. </a:t>
            </a:r>
            <a:r>
              <a:rPr lang="en-US" dirty="0"/>
              <a:t>Available at: </a:t>
            </a:r>
            <a:r>
              <a:rPr lang="en-US" dirty="0">
                <a:hlinkClick r:id="rId2"/>
              </a:rPr>
              <a:t>https://www.telegraph.co.uk/sport/football/fifa/11680400/Swiss-investigation-into-Fifa-corruption-and-awarding-of-World-Cups-to-Russia-and-Qatar-could-take-years.html</a:t>
            </a:r>
            <a:r>
              <a:rPr lang="en-US" dirty="0"/>
              <a:t> [Accessed 7th April 2018]</a:t>
            </a:r>
            <a:r>
              <a:rPr lang="en-US" dirty="0" smtClean="0"/>
              <a:t>.</a:t>
            </a:r>
            <a:endParaRPr lang="en-US" dirty="0" smtClean="0"/>
          </a:p>
          <a:p>
            <a:r>
              <a:rPr lang="en-US" dirty="0" err="1" smtClean="0"/>
              <a:t>Rumsby</a:t>
            </a:r>
            <a:r>
              <a:rPr lang="en-US" dirty="0" smtClean="0"/>
              <a:t>, B. 2016. </a:t>
            </a:r>
            <a:r>
              <a:rPr lang="en-US" i="1" dirty="0" smtClean="0"/>
              <a:t>New FIFA President Gianni </a:t>
            </a:r>
            <a:r>
              <a:rPr lang="en-US" i="1" dirty="0" err="1" smtClean="0"/>
              <a:t>Infantino</a:t>
            </a:r>
            <a:r>
              <a:rPr lang="en-US" i="1" dirty="0" smtClean="0"/>
              <a:t> Promises an ‘Absolutely Bullet-Proof’ World Cup Bidding Process. </a:t>
            </a:r>
            <a:r>
              <a:rPr lang="en-US" dirty="0" smtClean="0"/>
              <a:t>Available at: </a:t>
            </a:r>
            <a:r>
              <a:rPr lang="en-US" dirty="0" smtClean="0">
                <a:hlinkClick r:id="rId3"/>
              </a:rPr>
              <a:t>https://www.telegraph.co.uk/football/2016/03/05/new-fifa-president-gianni-infantino-promises-an-absolutely-bulle/</a:t>
            </a:r>
            <a:r>
              <a:rPr lang="en-US" dirty="0" smtClean="0"/>
              <a:t> [Accessed 7</a:t>
            </a:r>
            <a:r>
              <a:rPr lang="en-US" baseline="30000" dirty="0" smtClean="0"/>
              <a:t>th</a:t>
            </a:r>
            <a:r>
              <a:rPr lang="en-US" dirty="0" smtClean="0"/>
              <a:t> April 2018].</a:t>
            </a:r>
          </a:p>
          <a:p>
            <a:r>
              <a:rPr lang="en-US" dirty="0" smtClean="0"/>
              <a:t>Smith, A. 2015. </a:t>
            </a:r>
            <a:r>
              <a:rPr lang="en-US" i="1" dirty="0" smtClean="0"/>
              <a:t>FIFA made Payment to FAI after Thierry Henry Handball claims John Delaney. </a:t>
            </a:r>
            <a:r>
              <a:rPr lang="en-US" dirty="0" smtClean="0"/>
              <a:t>Available at: </a:t>
            </a:r>
            <a:r>
              <a:rPr lang="en-US" dirty="0" smtClean="0">
                <a:hlinkClick r:id="rId4"/>
              </a:rPr>
              <a:t>https://www.theguardian.com/football/2015/jun/04/fifa-paid-fai-after-thierry-henry-handball-john-delaney</a:t>
            </a:r>
            <a:r>
              <a:rPr lang="en-US" dirty="0" smtClean="0"/>
              <a:t> [Accessed 7th April 2018].</a:t>
            </a:r>
          </a:p>
          <a:p>
            <a:r>
              <a:rPr lang="en-US" dirty="0" err="1" smtClean="0"/>
              <a:t>Statista</a:t>
            </a:r>
            <a:r>
              <a:rPr lang="en-US" dirty="0" smtClean="0"/>
              <a:t>. 2018. Premier League TV Broadcasting Rights Revenue. Available at: </a:t>
            </a:r>
            <a:r>
              <a:rPr lang="en-US" dirty="0" smtClean="0">
                <a:hlinkClick r:id="rId5"/>
              </a:rPr>
              <a:t>https://www.statista.com/statistics/385002/premier-league-tv-rights-revenue/</a:t>
            </a:r>
            <a:r>
              <a:rPr lang="en-US" dirty="0" smtClean="0"/>
              <a:t> [Accessed 7</a:t>
            </a:r>
            <a:r>
              <a:rPr lang="en-US" baseline="30000" dirty="0" smtClean="0"/>
              <a:t>th</a:t>
            </a:r>
            <a:r>
              <a:rPr lang="en-US" dirty="0" smtClean="0"/>
              <a:t> April 2018].</a:t>
            </a:r>
          </a:p>
          <a:p>
            <a:r>
              <a:rPr lang="en-US" dirty="0" smtClean="0"/>
              <a:t>University of Texas. 2018. </a:t>
            </a:r>
            <a:r>
              <a:rPr lang="en-US" i="1" dirty="0" smtClean="0"/>
              <a:t>Ethics Unwrapped. </a:t>
            </a:r>
            <a:r>
              <a:rPr lang="en-US" dirty="0" smtClean="0"/>
              <a:t>Available at: </a:t>
            </a:r>
            <a:r>
              <a:rPr lang="en-US" dirty="0" smtClean="0">
                <a:hlinkClick r:id="rId6"/>
              </a:rPr>
              <a:t>http://ethicsunwrapped.utexas.edu/glossary/framing</a:t>
            </a:r>
            <a:r>
              <a:rPr lang="en-US" dirty="0" smtClean="0"/>
              <a:t> [Accessed 7th April 2018].</a:t>
            </a:r>
            <a:endParaRPr lang="en-US" dirty="0" smtClean="0"/>
          </a:p>
          <a:p>
            <a:r>
              <a:rPr lang="en-US" dirty="0" err="1" smtClean="0"/>
              <a:t>Voreacos</a:t>
            </a:r>
            <a:r>
              <a:rPr lang="en-US" dirty="0" smtClean="0"/>
              <a:t>, D., </a:t>
            </a:r>
            <a:r>
              <a:rPr lang="en-US" dirty="0" err="1" smtClean="0"/>
              <a:t>Panja</a:t>
            </a:r>
            <a:r>
              <a:rPr lang="en-US" dirty="0" smtClean="0"/>
              <a:t>, T. 2015. </a:t>
            </a:r>
            <a:r>
              <a:rPr lang="en-US" i="1" dirty="0" smtClean="0"/>
              <a:t>Corruption Cup: 2016 Soccer Matches Build on Bribes, U.S. Says. </a:t>
            </a:r>
            <a:r>
              <a:rPr lang="en-US" dirty="0" smtClean="0"/>
              <a:t>Available at: </a:t>
            </a:r>
            <a:r>
              <a:rPr lang="en-US" dirty="0" smtClean="0">
                <a:hlinkClick r:id="rId7"/>
              </a:rPr>
              <a:t>https://www.bloomberg.com/news/articles/2015-05-28/corruption-cup-2016-soccer-matches-built-on-bribes-u-s-says</a:t>
            </a:r>
            <a:r>
              <a:rPr lang="en-US" dirty="0" smtClean="0"/>
              <a:t> [Accessed 7th April 2018].</a:t>
            </a:r>
          </a:p>
          <a:p>
            <a:endParaRPr lang="en-US" dirty="0"/>
          </a:p>
        </p:txBody>
      </p:sp>
    </p:spTree>
    <p:extLst>
      <p:ext uri="{BB962C8B-B14F-4D97-AF65-F5344CB8AC3E}">
        <p14:creationId xmlns:p14="http://schemas.microsoft.com/office/powerpoint/2010/main" val="3301124197"/>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Clarity.thmx</Template>
  <TotalTime>8952</TotalTime>
  <Words>3404</Words>
  <Application>Microsoft Macintosh PowerPoint</Application>
  <PresentationFormat>On-screen Show (4:3)</PresentationFormat>
  <Paragraphs>181</Paragraphs>
  <Slides>29</Slides>
  <Notes>18</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Clarity</vt:lpstr>
      <vt:lpstr>MBA  Management Ethics</vt:lpstr>
      <vt:lpstr>Objectives of the Following Presentation</vt:lpstr>
      <vt:lpstr>Background Check: Who/What is FIFA?</vt:lpstr>
      <vt:lpstr>Key Members at the Time of Scandals</vt:lpstr>
      <vt:lpstr>What does FIFA do?</vt:lpstr>
      <vt:lpstr>How does FIFA achieve this?</vt:lpstr>
      <vt:lpstr>Stakeholders of FIFA</vt:lpstr>
      <vt:lpstr>Rise in Premier League TV Income</vt:lpstr>
      <vt:lpstr>Club Payments after 16/17 Season</vt:lpstr>
      <vt:lpstr>Premier League Income from TV Rights</vt:lpstr>
      <vt:lpstr>The Corruption</vt:lpstr>
      <vt:lpstr>Brief Overview of Scandals</vt:lpstr>
      <vt:lpstr>FIFA made ‘stadium’ payment to Football Association of Ireland</vt:lpstr>
      <vt:lpstr>Qatar and Russia World Cup Bids</vt:lpstr>
      <vt:lpstr>Copa America</vt:lpstr>
      <vt:lpstr>Impact of Scandals</vt:lpstr>
      <vt:lpstr>The Escalation and Subsequent Investigation by the FBI</vt:lpstr>
      <vt:lpstr>Consequential Response from FIFA</vt:lpstr>
      <vt:lpstr>Stakeholder Analysis</vt:lpstr>
      <vt:lpstr>Solutions and Promises Made</vt:lpstr>
      <vt:lpstr>Corporate Social Responsibility</vt:lpstr>
      <vt:lpstr>Ethical Framing</vt:lpstr>
      <vt:lpstr>FIFA Governed by Nobody but Themselves</vt:lpstr>
      <vt:lpstr>Current State of FIFA</vt:lpstr>
      <vt:lpstr>What FIFA Should Do Next?</vt:lpstr>
      <vt:lpstr>Thanks for Listening Any Questions?</vt:lpstr>
      <vt:lpstr>References</vt:lpstr>
      <vt:lpstr>PowerPoint Presentation</vt:lpstr>
      <vt:lpstr>PowerPoint Presentation</vt:lpstr>
    </vt:vector>
  </TitlesOfParts>
  <Company>Swansea Fasteners LTD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Management Ethics</dc:title>
  <dc:creator>Matt Morgan</dc:creator>
  <cp:lastModifiedBy>Matt Morgan</cp:lastModifiedBy>
  <cp:revision>79</cp:revision>
  <dcterms:created xsi:type="dcterms:W3CDTF">2018-04-23T10:50:35Z</dcterms:created>
  <dcterms:modified xsi:type="dcterms:W3CDTF">2018-04-29T16:03:34Z</dcterms:modified>
</cp:coreProperties>
</file>