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40" r:id="rId4"/>
  </p:sldMasterIdLst>
  <p:notesMasterIdLst>
    <p:notesMasterId r:id="rId13"/>
  </p:notesMasterIdLst>
  <p:sldIdLst>
    <p:sldId id="260" r:id="rId5"/>
    <p:sldId id="261" r:id="rId6"/>
    <p:sldId id="263" r:id="rId7"/>
    <p:sldId id="266" r:id="rId8"/>
    <p:sldId id="262" r:id="rId9"/>
    <p:sldId id="264" r:id="rId10"/>
    <p:sldId id="265"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07444A-D1A1-4853-B881-F8F8A2B672AA}" type="datetimeFigureOut">
              <a:rPr lang="en-US" smtClean="0"/>
              <a:t>4/22/2020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0CB90E-A225-4324-8C33-43B910608846}" type="slidenum">
              <a:rPr lang="en-US" smtClean="0"/>
              <a:t>‹#›</a:t>
            </a:fld>
            <a:endParaRPr lang="en-US" dirty="0"/>
          </a:p>
        </p:txBody>
      </p:sp>
    </p:spTree>
    <p:extLst>
      <p:ext uri="{BB962C8B-B14F-4D97-AF65-F5344CB8AC3E}">
        <p14:creationId xmlns:p14="http://schemas.microsoft.com/office/powerpoint/2010/main" val="1776786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BFCA80-3149-4E77-8A10-61897EDA3B46}" type="datetime1">
              <a:rPr lang="en-US" smtClean="0"/>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29C9D3-68C8-4C7B-8900-91931799374E}" type="datetime1">
              <a:rPr lang="en-US" smtClean="0"/>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9B228F-8597-4214-9AEE-4076FD5CA715}" type="datetime1">
              <a:rPr lang="en-US" smtClean="0"/>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27F8CC-B120-4B42-BEE7-63A5350889A2}" type="datetime1">
              <a:rPr lang="en-US" smtClean="0"/>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E258E9-5596-48C3-B804-C76A65717270}" type="datetime1">
              <a:rPr lang="en-US" smtClean="0"/>
              <a:t>4/22/2020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FD7C53-E53C-41B3-812A-684A050FC715}" type="datetime1">
              <a:rPr lang="en-US" smtClean="0"/>
              <a:t>4/22/2020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8D1511-E534-4630-A1C6-AD2AF8D54CE5}" type="datetime1">
              <a:rPr lang="en-US" smtClean="0"/>
              <a:t>4/22/2020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789630-DBCB-471E-ABE0-D32F6A692637}" type="datetime1">
              <a:rPr lang="en-US" smtClean="0"/>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41631A-C749-4F96-9D50-34B67FA138ED}" type="datetime1">
              <a:rPr lang="en-US" smtClean="0"/>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F13711-36CD-49B6-9950-F52DFEABB444}" type="datetime1">
              <a:rPr lang="en-US" smtClean="0"/>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109F87-2F65-4022-A223-5773581A346C}" type="datetime1">
              <a:rPr lang="en-US" smtClean="0"/>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F328A6-DFEA-4DEB-902A-5CD45AEC92CE}" type="datetime1">
              <a:rPr lang="en-US" smtClean="0"/>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D1E4CA-5AE3-4870-BD9C-5EEB663715AB}" type="datetime1">
              <a:rPr lang="en-US" smtClean="0"/>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9211FB8-B5F3-49D0-BC3B-869D3A8CDBA7}" type="datetime1">
              <a:rPr lang="en-US" smtClean="0"/>
              <a:t>4/22/2020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47ADFF6-C930-49C8-94FB-8F6FD2363FAD}" type="datetime1">
              <a:rPr lang="en-US" smtClean="0"/>
              <a:t>4/22/2020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4E9CD1-1044-4815-9F42-749864AB9AF7}" type="datetime1">
              <a:rPr lang="en-US" smtClean="0"/>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521573-514C-4F42-BCAD-23F0FC3E15F0}" type="datetime1">
              <a:rPr lang="en-US" smtClean="0"/>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A2B52B98-6AEB-475D-82BB-A785B0B1CD52}" type="datetime1">
              <a:rPr lang="en-US" smtClean="0"/>
              <a:t>4/22/2020</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F28FB93-0A08-4E7D-8E63-9EFA29F1E093}"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2" r:id="rId10"/>
    <p:sldLayoutId id="2147483853" r:id="rId11"/>
    <p:sldLayoutId id="2147483854" r:id="rId12"/>
    <p:sldLayoutId id="2147483855" r:id="rId13"/>
    <p:sldLayoutId id="2147483858" r:id="rId14"/>
    <p:sldLayoutId id="2147483859" r:id="rId15"/>
    <p:sldLayoutId id="2147483850" r:id="rId16"/>
    <p:sldLayoutId id="2147483851" r:id="rId17"/>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4.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hyperlink" Target="https://www.myumrahguide.com/kaaba.htm"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94E20B4-B38C-431D-97FB-559753C4CD10}"/>
              </a:ext>
              <a:ext uri="{C183D7F6-B498-43B3-948B-1728B52AA6E4}">
                <adec:decorative xmlns:adec="http://schemas.microsoft.com/office/drawing/2017/decorative" val="1"/>
              </a:ext>
            </a:extLst>
          </p:cNvPr>
          <p:cNvPicPr>
            <a:picLocks noChangeAspect="1"/>
          </p:cNvPicPr>
          <p:nvPr/>
        </p:nvPicPr>
        <p:blipFill rotWithShape="1">
          <a:blip r:embed="rId3"/>
          <a:srcRect b="25000"/>
          <a:stretch/>
        </p:blipFill>
        <p:spPr>
          <a:xfrm>
            <a:off x="20" y="17766"/>
            <a:ext cx="12191980" cy="6857990"/>
          </a:xfrm>
          <a:prstGeom prst="rect">
            <a:avLst/>
          </a:prstGeom>
        </p:spPr>
      </p:pic>
      <p:sp useBgFill="1">
        <p:nvSpPr>
          <p:cNvPr id="15"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769538" y="445383"/>
            <a:ext cx="1995577" cy="7534653"/>
          </a:xfrm>
          <a:prstGeom prst="round2SameRect">
            <a:avLst>
              <a:gd name="adj1" fmla="val 9679"/>
              <a:gd name="adj2" fmla="val 400"/>
            </a:avLst>
          </a:prstGeom>
          <a:ln>
            <a:noFill/>
          </a:ln>
          <a:effectLst>
            <a:outerShdw blurRad="50800" dist="38100" dir="5400000" algn="tl" rotWithShape="0">
              <a:srgbClr val="000000">
                <a:alpha val="43000"/>
              </a:srgbClr>
            </a:outerShdw>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9E76074B-C45A-40AF-9F6D-1348D176FEA6}"/>
              </a:ext>
            </a:extLst>
          </p:cNvPr>
          <p:cNvSpPr>
            <a:spLocks noGrp="1"/>
          </p:cNvSpPr>
          <p:nvPr>
            <p:ph type="ctrTitle"/>
          </p:nvPr>
        </p:nvSpPr>
        <p:spPr>
          <a:xfrm>
            <a:off x="804335" y="3496574"/>
            <a:ext cx="6436104" cy="1138686"/>
          </a:xfrm>
        </p:spPr>
        <p:txBody>
          <a:bodyPr>
            <a:normAutofit/>
          </a:bodyPr>
          <a:lstStyle/>
          <a:p>
            <a:pPr algn="l"/>
            <a:r>
              <a:rPr lang="en-US" sz="4400" b="1" dirty="0">
                <a:solidFill>
                  <a:srgbClr val="009900"/>
                </a:solidFill>
              </a:rPr>
              <a:t>Shia Pilgrimage</a:t>
            </a:r>
          </a:p>
        </p:txBody>
      </p:sp>
      <p:sp>
        <p:nvSpPr>
          <p:cNvPr id="3" name="Subtitle 2">
            <a:extLst>
              <a:ext uri="{FF2B5EF4-FFF2-40B4-BE49-F238E27FC236}">
                <a16:creationId xmlns:a16="http://schemas.microsoft.com/office/drawing/2014/main" id="{6C73FCE9-28D4-427E-BF96-E6B19E59E524}"/>
              </a:ext>
            </a:extLst>
          </p:cNvPr>
          <p:cNvSpPr>
            <a:spLocks noGrp="1"/>
          </p:cNvSpPr>
          <p:nvPr>
            <p:ph type="subTitle" idx="1"/>
          </p:nvPr>
        </p:nvSpPr>
        <p:spPr>
          <a:xfrm>
            <a:off x="804335" y="4548996"/>
            <a:ext cx="6436104" cy="534838"/>
          </a:xfrm>
        </p:spPr>
        <p:txBody>
          <a:bodyPr>
            <a:normAutofit/>
          </a:bodyPr>
          <a:lstStyle/>
          <a:p>
            <a:pPr algn="l"/>
            <a:r>
              <a:rPr lang="en-US" sz="1800" dirty="0">
                <a:solidFill>
                  <a:srgbClr val="FF2A03"/>
                </a:solidFill>
              </a:rPr>
              <a:t>By Natasha Graham</a:t>
            </a:r>
          </a:p>
        </p:txBody>
      </p:sp>
    </p:spTree>
    <p:extLst>
      <p:ext uri="{BB962C8B-B14F-4D97-AF65-F5344CB8AC3E}">
        <p14:creationId xmlns:p14="http://schemas.microsoft.com/office/powerpoint/2010/main" val="4018795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3A355-F4EE-449A-8FF6-965BB822CD02}"/>
              </a:ext>
            </a:extLst>
          </p:cNvPr>
          <p:cNvSpPr>
            <a:spLocks noGrp="1"/>
          </p:cNvSpPr>
          <p:nvPr>
            <p:ph type="title"/>
          </p:nvPr>
        </p:nvSpPr>
        <p:spPr>
          <a:xfrm>
            <a:off x="106531" y="4007327"/>
            <a:ext cx="3194139" cy="1939400"/>
          </a:xfrm>
        </p:spPr>
        <p:txBody>
          <a:bodyPr anchor="ctr">
            <a:normAutofit/>
          </a:bodyPr>
          <a:lstStyle/>
          <a:p>
            <a:pPr algn="r"/>
            <a:r>
              <a:rPr lang="en-US" sz="3600" dirty="0">
                <a:solidFill>
                  <a:srgbClr val="009900"/>
                </a:solidFill>
              </a:rPr>
              <a:t>Who are the Shi’ite Muslims?</a:t>
            </a:r>
          </a:p>
        </p:txBody>
      </p:sp>
      <p:sp>
        <p:nvSpPr>
          <p:cNvPr id="50" name="Rectangle 49">
            <a:extLst>
              <a:ext uri="{FF2B5EF4-FFF2-40B4-BE49-F238E27FC236}">
                <a16:creationId xmlns:a16="http://schemas.microsoft.com/office/drawing/2014/main" id="{63DBA5AD-10C8-4C9E-A2E4-37834152A0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0410" y="773380"/>
            <a:ext cx="3200400" cy="2743200"/>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2D45659-EF10-45A5-BD57-DE7F7630E1C6}"/>
              </a:ext>
            </a:extLst>
          </p:cNvPr>
          <p:cNvPicPr>
            <a:picLocks noChangeAspect="1"/>
          </p:cNvPicPr>
          <p:nvPr/>
        </p:nvPicPr>
        <p:blipFill rotWithShape="1">
          <a:blip r:embed="rId3"/>
          <a:srcRect t="15" r="2" b="11681"/>
          <a:stretch/>
        </p:blipFill>
        <p:spPr>
          <a:xfrm>
            <a:off x="1140768" y="1262378"/>
            <a:ext cx="2719685" cy="1765204"/>
          </a:xfrm>
          <a:prstGeom prst="rect">
            <a:avLst/>
          </a:prstGeom>
        </p:spPr>
      </p:pic>
      <p:sp>
        <p:nvSpPr>
          <p:cNvPr id="52" name="Rectangle 51">
            <a:extLst>
              <a:ext uri="{FF2B5EF4-FFF2-40B4-BE49-F238E27FC236}">
                <a16:creationId xmlns:a16="http://schemas.microsoft.com/office/drawing/2014/main" id="{FEF67420-C2EF-496D-8511-54DA2D6E3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837" y="773380"/>
            <a:ext cx="3200400" cy="2743200"/>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F94E596-B109-4E02-A56A-76A4DC101F0B}"/>
              </a:ext>
            </a:extLst>
          </p:cNvPr>
          <p:cNvPicPr>
            <a:picLocks noChangeAspect="1"/>
          </p:cNvPicPr>
          <p:nvPr/>
        </p:nvPicPr>
        <p:blipFill rotWithShape="1">
          <a:blip r:embed="rId4"/>
          <a:srcRect l="1406" r="3" b="3"/>
          <a:stretch/>
        </p:blipFill>
        <p:spPr>
          <a:xfrm>
            <a:off x="4341168" y="132781"/>
            <a:ext cx="3555057" cy="3782271"/>
          </a:xfrm>
          <a:prstGeom prst="rect">
            <a:avLst/>
          </a:prstGeom>
        </p:spPr>
      </p:pic>
      <p:sp>
        <p:nvSpPr>
          <p:cNvPr id="54" name="Rectangle 53">
            <a:extLst>
              <a:ext uri="{FF2B5EF4-FFF2-40B4-BE49-F238E27FC236}">
                <a16:creationId xmlns:a16="http://schemas.microsoft.com/office/drawing/2014/main" id="{3926F8AF-45D6-46BD-B4AF-64E8AA687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7264" y="759482"/>
            <a:ext cx="3200400" cy="2743200"/>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1B5FBCB-52C5-458C-9DCD-D2C9C89A47AF}"/>
              </a:ext>
            </a:extLst>
          </p:cNvPr>
          <p:cNvPicPr>
            <a:picLocks noChangeAspect="1"/>
          </p:cNvPicPr>
          <p:nvPr/>
        </p:nvPicPr>
        <p:blipFill rotWithShape="1">
          <a:blip r:embed="rId5"/>
          <a:srcRect t="5692" r="-3" b="18190"/>
          <a:stretch/>
        </p:blipFill>
        <p:spPr>
          <a:xfrm>
            <a:off x="8626009" y="991578"/>
            <a:ext cx="2342910" cy="2279008"/>
          </a:xfrm>
          <a:prstGeom prst="rect">
            <a:avLst/>
          </a:prstGeom>
        </p:spPr>
      </p:pic>
      <p:sp>
        <p:nvSpPr>
          <p:cNvPr id="3" name="Content Placeholder 2">
            <a:extLst>
              <a:ext uri="{FF2B5EF4-FFF2-40B4-BE49-F238E27FC236}">
                <a16:creationId xmlns:a16="http://schemas.microsoft.com/office/drawing/2014/main" id="{DBE292CA-6284-4C1D-9FB2-E1D962FCDE90}"/>
              </a:ext>
            </a:extLst>
          </p:cNvPr>
          <p:cNvSpPr>
            <a:spLocks noGrp="1"/>
          </p:cNvSpPr>
          <p:nvPr>
            <p:ph idx="1"/>
          </p:nvPr>
        </p:nvSpPr>
        <p:spPr>
          <a:xfrm>
            <a:off x="3480047" y="4005578"/>
            <a:ext cx="8435728" cy="2743200"/>
          </a:xfrm>
        </p:spPr>
        <p:txBody>
          <a:bodyPr anchor="ctr">
            <a:normAutofit fontScale="85000" lnSpcReduction="20000"/>
          </a:bodyPr>
          <a:lstStyle/>
          <a:p>
            <a:pPr marL="36900" indent="0">
              <a:lnSpc>
                <a:spcPct val="90000"/>
              </a:lnSpc>
              <a:spcAft>
                <a:spcPts val="1000"/>
              </a:spcAft>
              <a:buClr>
                <a:srgbClr val="B39058"/>
              </a:buClr>
              <a:buSzPct val="90000"/>
              <a:buNone/>
            </a:pPr>
            <a:r>
              <a:rPr lang="en-US" sz="2400" b="1" dirty="0">
                <a:solidFill>
                  <a:srgbClr val="009900"/>
                </a:solidFill>
              </a:rPr>
              <a:t> There are three different kinds of Muslim:</a:t>
            </a:r>
          </a:p>
          <a:p>
            <a:pPr>
              <a:lnSpc>
                <a:spcPct val="90000"/>
              </a:lnSpc>
              <a:spcAft>
                <a:spcPts val="1000"/>
              </a:spcAft>
              <a:buClr>
                <a:srgbClr val="B39058"/>
              </a:buClr>
              <a:buSzPct val="90000"/>
              <a:buFont typeface="Arial" panose="020B0604020202020204" pitchFamily="34" charset="0"/>
              <a:buChar char="•"/>
            </a:pPr>
            <a:r>
              <a:rPr lang="en-US" sz="2400" b="1" dirty="0">
                <a:solidFill>
                  <a:srgbClr val="009900"/>
                </a:solidFill>
              </a:rPr>
              <a:t>Shi’ite (or Shia) </a:t>
            </a:r>
          </a:p>
          <a:p>
            <a:pPr>
              <a:lnSpc>
                <a:spcPct val="90000"/>
              </a:lnSpc>
              <a:spcAft>
                <a:spcPts val="1000"/>
              </a:spcAft>
              <a:buClr>
                <a:srgbClr val="B39058"/>
              </a:buClr>
              <a:buSzPct val="90000"/>
              <a:buFont typeface="Arial" panose="020B0604020202020204" pitchFamily="34" charset="0"/>
              <a:buChar char="•"/>
            </a:pPr>
            <a:r>
              <a:rPr lang="en-US" sz="2400" b="1" dirty="0">
                <a:solidFill>
                  <a:srgbClr val="009900"/>
                </a:solidFill>
              </a:rPr>
              <a:t>Sunni</a:t>
            </a:r>
          </a:p>
          <a:p>
            <a:pPr>
              <a:lnSpc>
                <a:spcPct val="90000"/>
              </a:lnSpc>
              <a:spcAft>
                <a:spcPts val="1000"/>
              </a:spcAft>
              <a:buClr>
                <a:srgbClr val="B39058"/>
              </a:buClr>
              <a:buSzPct val="90000"/>
              <a:buFont typeface="Arial" panose="020B0604020202020204" pitchFamily="34" charset="0"/>
              <a:buChar char="•"/>
            </a:pPr>
            <a:r>
              <a:rPr lang="en-US" sz="2400" b="1" dirty="0">
                <a:solidFill>
                  <a:srgbClr val="009900"/>
                </a:solidFill>
              </a:rPr>
              <a:t>Sufi</a:t>
            </a:r>
          </a:p>
          <a:p>
            <a:pPr marL="36900" indent="0">
              <a:lnSpc>
                <a:spcPct val="90000"/>
              </a:lnSpc>
              <a:spcAft>
                <a:spcPts val="1000"/>
              </a:spcAft>
              <a:buClr>
                <a:srgbClr val="B39058"/>
              </a:buClr>
              <a:buSzPct val="90000"/>
              <a:buNone/>
            </a:pPr>
            <a:r>
              <a:rPr lang="en-US" sz="2400" b="1" dirty="0">
                <a:solidFill>
                  <a:srgbClr val="009900"/>
                </a:solidFill>
              </a:rPr>
              <a:t>Each group have different sites that they revere as most holy.</a:t>
            </a:r>
          </a:p>
          <a:p>
            <a:pPr marL="36900" indent="0">
              <a:lnSpc>
                <a:spcPct val="90000"/>
              </a:lnSpc>
              <a:spcAft>
                <a:spcPts val="1000"/>
              </a:spcAft>
              <a:buClr>
                <a:srgbClr val="B39058"/>
              </a:buClr>
              <a:buSzPct val="90000"/>
              <a:buNone/>
            </a:pPr>
            <a:r>
              <a:rPr lang="en-US" sz="2400" b="1" dirty="0">
                <a:solidFill>
                  <a:srgbClr val="009900"/>
                </a:solidFill>
              </a:rPr>
              <a:t>Iman Ali – cousin and son in law of The prophet Muhammad. Rightful immediate successor as an Iman by Shia Muslims </a:t>
            </a:r>
          </a:p>
          <a:p>
            <a:pPr marL="36900" indent="0">
              <a:lnSpc>
                <a:spcPct val="90000"/>
              </a:lnSpc>
              <a:spcAft>
                <a:spcPts val="1000"/>
              </a:spcAft>
              <a:buClr>
                <a:srgbClr val="B39058"/>
              </a:buClr>
              <a:buSzPct val="90000"/>
              <a:buNone/>
            </a:pPr>
            <a:endParaRPr lang="en-US" sz="1000" dirty="0"/>
          </a:p>
        </p:txBody>
      </p:sp>
    </p:spTree>
    <p:extLst>
      <p:ext uri="{BB962C8B-B14F-4D97-AF65-F5344CB8AC3E}">
        <p14:creationId xmlns:p14="http://schemas.microsoft.com/office/powerpoint/2010/main" val="1992624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8F94186-FAB0-4F82-B076-C08242296CF3}"/>
              </a:ext>
            </a:extLst>
          </p:cNvPr>
          <p:cNvPicPr>
            <a:picLocks noChangeAspect="1"/>
          </p:cNvPicPr>
          <p:nvPr/>
        </p:nvPicPr>
        <p:blipFill>
          <a:blip r:embed="rId2"/>
          <a:stretch>
            <a:fillRect/>
          </a:stretch>
        </p:blipFill>
        <p:spPr>
          <a:xfrm>
            <a:off x="1127465" y="1165607"/>
            <a:ext cx="9642628" cy="4946669"/>
          </a:xfrm>
          <a:prstGeom prst="rect">
            <a:avLst/>
          </a:prstGeom>
        </p:spPr>
      </p:pic>
      <p:sp>
        <p:nvSpPr>
          <p:cNvPr id="13" name="TextBox 12">
            <a:extLst>
              <a:ext uri="{FF2B5EF4-FFF2-40B4-BE49-F238E27FC236}">
                <a16:creationId xmlns:a16="http://schemas.microsoft.com/office/drawing/2014/main" id="{CD0144A2-6952-4AED-8E77-A6BD90014AE5}"/>
              </a:ext>
            </a:extLst>
          </p:cNvPr>
          <p:cNvSpPr txBox="1"/>
          <p:nvPr/>
        </p:nvSpPr>
        <p:spPr>
          <a:xfrm>
            <a:off x="658427" y="363984"/>
            <a:ext cx="10875145" cy="369332"/>
          </a:xfrm>
          <a:prstGeom prst="rect">
            <a:avLst/>
          </a:prstGeom>
          <a:noFill/>
        </p:spPr>
        <p:txBody>
          <a:bodyPr wrap="square" rtlCol="0">
            <a:spAutoFit/>
          </a:bodyPr>
          <a:lstStyle/>
          <a:p>
            <a:endParaRPr lang="en-GB" dirty="0"/>
          </a:p>
        </p:txBody>
      </p:sp>
      <p:sp>
        <p:nvSpPr>
          <p:cNvPr id="2" name="TextBox 1">
            <a:extLst>
              <a:ext uri="{FF2B5EF4-FFF2-40B4-BE49-F238E27FC236}">
                <a16:creationId xmlns:a16="http://schemas.microsoft.com/office/drawing/2014/main" id="{024E4DA7-7CA7-4074-AD03-75376A5A439E}"/>
              </a:ext>
            </a:extLst>
          </p:cNvPr>
          <p:cNvSpPr txBox="1"/>
          <p:nvPr/>
        </p:nvSpPr>
        <p:spPr>
          <a:xfrm>
            <a:off x="1127465" y="555556"/>
            <a:ext cx="9713650" cy="523220"/>
          </a:xfrm>
          <a:prstGeom prst="rect">
            <a:avLst/>
          </a:prstGeom>
          <a:noFill/>
        </p:spPr>
        <p:txBody>
          <a:bodyPr wrap="square" rtlCol="0">
            <a:spAutoFit/>
          </a:bodyPr>
          <a:lstStyle/>
          <a:p>
            <a:r>
              <a:rPr lang="en-GB" sz="2800" b="1" dirty="0">
                <a:solidFill>
                  <a:srgbClr val="009900"/>
                </a:solidFill>
              </a:rPr>
              <a:t>    Where is Mecca and what is the significance of Mecca?</a:t>
            </a:r>
          </a:p>
        </p:txBody>
      </p:sp>
    </p:spTree>
    <p:extLst>
      <p:ext uri="{BB962C8B-B14F-4D97-AF65-F5344CB8AC3E}">
        <p14:creationId xmlns:p14="http://schemas.microsoft.com/office/powerpoint/2010/main" val="2277692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F0FBC-81ED-4394-B38E-343717EB9C8A}"/>
              </a:ext>
            </a:extLst>
          </p:cNvPr>
          <p:cNvSpPr>
            <a:spLocks noGrp="1"/>
          </p:cNvSpPr>
          <p:nvPr>
            <p:ph type="title"/>
          </p:nvPr>
        </p:nvSpPr>
        <p:spPr>
          <a:xfrm>
            <a:off x="913795" y="609600"/>
            <a:ext cx="10353762" cy="970450"/>
          </a:xfrm>
        </p:spPr>
        <p:txBody>
          <a:bodyPr vert="horz" lIns="91440" tIns="45720" rIns="91440" bIns="45720" rtlCol="0" anchor="ctr">
            <a:normAutofit/>
          </a:bodyPr>
          <a:lstStyle/>
          <a:p>
            <a:pPr>
              <a:lnSpc>
                <a:spcPct val="90000"/>
              </a:lnSpc>
            </a:pPr>
            <a:r>
              <a:rPr lang="en-US" sz="3100" b="1" dirty="0">
                <a:solidFill>
                  <a:srgbClr val="009900"/>
                </a:solidFill>
              </a:rPr>
              <a:t>What and why are the rituals performed in Mecca?</a:t>
            </a:r>
            <a:br>
              <a:rPr lang="en-US" sz="3100" dirty="0"/>
            </a:br>
            <a:endParaRPr lang="en-US" sz="3100" dirty="0"/>
          </a:p>
        </p:txBody>
      </p:sp>
      <p:sp>
        <p:nvSpPr>
          <p:cNvPr id="3" name="TextBox 2">
            <a:extLst>
              <a:ext uri="{FF2B5EF4-FFF2-40B4-BE49-F238E27FC236}">
                <a16:creationId xmlns:a16="http://schemas.microsoft.com/office/drawing/2014/main" id="{77871048-BE29-41A5-AC9C-550AB5763036}"/>
              </a:ext>
            </a:extLst>
          </p:cNvPr>
          <p:cNvSpPr txBox="1"/>
          <p:nvPr/>
        </p:nvSpPr>
        <p:spPr>
          <a:xfrm>
            <a:off x="399495" y="1269507"/>
            <a:ext cx="6356412" cy="5309529"/>
          </a:xfrm>
          <a:prstGeom prst="rect">
            <a:avLst/>
          </a:prstGeom>
        </p:spPr>
        <p:txBody>
          <a:bodyPr vert="horz" lIns="91440" tIns="45720" rIns="91440" bIns="45720" rtlCol="0" anchor="ctr">
            <a:normAutofit/>
          </a:bodyPr>
          <a:lstStyle/>
          <a:p>
            <a:pPr marL="285750" indent="-285750">
              <a:spcBef>
                <a:spcPct val="20000"/>
              </a:spcBef>
              <a:spcAft>
                <a:spcPts val="600"/>
              </a:spcAft>
              <a:buClr>
                <a:srgbClr val="907850"/>
              </a:buClr>
              <a:buSzPct val="70000"/>
              <a:buFont typeface="Wingdings 2" charset="2"/>
              <a:buChar char="•"/>
            </a:pPr>
            <a:r>
              <a:rPr lang="en-US" b="1" dirty="0">
                <a:ln>
                  <a:solidFill>
                    <a:schemeClr val="bg1">
                      <a:lumMod val="75000"/>
                      <a:lumOff val="25000"/>
                      <a:alpha val="10000"/>
                    </a:schemeClr>
                  </a:solidFill>
                </a:ln>
                <a:solidFill>
                  <a:srgbClr val="009900"/>
                </a:solidFill>
                <a:effectLst>
                  <a:outerShdw blurRad="9525" dist="25400" dir="14640000" algn="tl" rotWithShape="0">
                    <a:schemeClr val="bg1">
                      <a:alpha val="30000"/>
                    </a:schemeClr>
                  </a:outerShdw>
                </a:effectLst>
              </a:rPr>
              <a:t>Birthplace of The prophet Muhammad</a:t>
            </a:r>
          </a:p>
          <a:p>
            <a:pPr marL="285750" indent="-285750">
              <a:spcBef>
                <a:spcPct val="20000"/>
              </a:spcBef>
              <a:spcAft>
                <a:spcPts val="600"/>
              </a:spcAft>
              <a:buClr>
                <a:srgbClr val="907850"/>
              </a:buClr>
              <a:buSzPct val="70000"/>
              <a:buFont typeface="Wingdings 2" charset="2"/>
              <a:buChar char="•"/>
            </a:pPr>
            <a:r>
              <a:rPr lang="en-US" b="1" dirty="0">
                <a:ln>
                  <a:solidFill>
                    <a:schemeClr val="bg1">
                      <a:lumMod val="75000"/>
                      <a:lumOff val="25000"/>
                      <a:alpha val="10000"/>
                    </a:schemeClr>
                  </a:solidFill>
                </a:ln>
                <a:solidFill>
                  <a:srgbClr val="009900"/>
                </a:solidFill>
                <a:effectLst>
                  <a:outerShdw blurRad="9525" dist="25400" dir="14640000" algn="tl" rotWithShape="0">
                    <a:schemeClr val="bg1">
                      <a:alpha val="30000"/>
                    </a:schemeClr>
                  </a:outerShdw>
                </a:effectLst>
              </a:rPr>
              <a:t>Holds great spiritual potency especially during Haj </a:t>
            </a:r>
          </a:p>
          <a:p>
            <a:pPr marL="285750" indent="-285750">
              <a:spcBef>
                <a:spcPct val="20000"/>
              </a:spcBef>
              <a:spcAft>
                <a:spcPts val="600"/>
              </a:spcAft>
              <a:buClr>
                <a:srgbClr val="907850"/>
              </a:buClr>
              <a:buSzPct val="70000"/>
              <a:buFont typeface="Wingdings 2" charset="2"/>
              <a:buChar char="•"/>
            </a:pPr>
            <a:r>
              <a:rPr lang="en-US" b="1" dirty="0">
                <a:ln>
                  <a:solidFill>
                    <a:schemeClr val="bg1">
                      <a:lumMod val="75000"/>
                      <a:lumOff val="25000"/>
                      <a:alpha val="10000"/>
                    </a:schemeClr>
                  </a:solidFill>
                </a:ln>
                <a:solidFill>
                  <a:srgbClr val="009900"/>
                </a:solidFill>
                <a:effectLst>
                  <a:outerShdw blurRad="9525" dist="25400" dir="14640000" algn="tl" rotWithShape="0">
                    <a:schemeClr val="bg1">
                      <a:alpha val="30000"/>
                    </a:schemeClr>
                  </a:outerShdw>
                </a:effectLst>
              </a:rPr>
              <a:t>Every corner has deep significance </a:t>
            </a:r>
          </a:p>
          <a:p>
            <a:pPr marL="285750" indent="-285750">
              <a:spcBef>
                <a:spcPct val="20000"/>
              </a:spcBef>
              <a:spcAft>
                <a:spcPts val="600"/>
              </a:spcAft>
              <a:buClr>
                <a:srgbClr val="907850"/>
              </a:buClr>
              <a:buSzPct val="70000"/>
              <a:buFont typeface="Wingdings 2" charset="2"/>
              <a:buChar char="•"/>
            </a:pPr>
            <a:r>
              <a:rPr lang="en-US" b="1" dirty="0">
                <a:ln>
                  <a:solidFill>
                    <a:schemeClr val="bg1">
                      <a:lumMod val="75000"/>
                      <a:lumOff val="25000"/>
                      <a:alpha val="10000"/>
                    </a:schemeClr>
                  </a:solidFill>
                </a:ln>
                <a:solidFill>
                  <a:srgbClr val="009900"/>
                </a:solidFill>
                <a:effectLst>
                  <a:outerShdw blurRad="9525" dist="25400" dir="14640000" algn="tl" rotWithShape="0">
                    <a:schemeClr val="bg1">
                      <a:alpha val="30000"/>
                    </a:schemeClr>
                  </a:outerShdw>
                </a:effectLst>
              </a:rPr>
              <a:t>The Kaaba is a sacred mosque that is empty inside except for three pillars, which represent 3 different aspects of Jin (the devil). Stones are thrown at them to symbolize overcoming evil.</a:t>
            </a:r>
          </a:p>
          <a:p>
            <a:pPr marL="285750" indent="-285750">
              <a:spcBef>
                <a:spcPct val="20000"/>
              </a:spcBef>
              <a:spcAft>
                <a:spcPts val="600"/>
              </a:spcAft>
              <a:buClr>
                <a:srgbClr val="907850"/>
              </a:buClr>
              <a:buSzPct val="70000"/>
              <a:buFont typeface="Wingdings 2" charset="2"/>
              <a:buChar char="•"/>
            </a:pPr>
            <a:r>
              <a:rPr lang="en-US" b="1" dirty="0">
                <a:ln>
                  <a:solidFill>
                    <a:schemeClr val="bg1">
                      <a:lumMod val="75000"/>
                      <a:lumOff val="25000"/>
                      <a:alpha val="10000"/>
                    </a:schemeClr>
                  </a:solidFill>
                </a:ln>
                <a:solidFill>
                  <a:srgbClr val="009900"/>
                </a:solidFill>
                <a:effectLst>
                  <a:outerShdw blurRad="9525" dist="25400" dir="14640000" algn="tl" rotWithShape="0">
                    <a:schemeClr val="bg1">
                      <a:alpha val="30000"/>
                    </a:schemeClr>
                  </a:outerShdw>
                </a:effectLst>
              </a:rPr>
              <a:t>It brings unity and hope all Muslim communities.</a:t>
            </a:r>
          </a:p>
          <a:p>
            <a:pPr marL="285750" indent="-285750">
              <a:spcBef>
                <a:spcPct val="20000"/>
              </a:spcBef>
              <a:spcAft>
                <a:spcPts val="600"/>
              </a:spcAft>
              <a:buClr>
                <a:srgbClr val="907850"/>
              </a:buClr>
              <a:buSzPct val="70000"/>
              <a:buFont typeface="Wingdings 2" charset="2"/>
              <a:buChar char="•"/>
            </a:pPr>
            <a:r>
              <a:rPr lang="en-US" b="1" dirty="0">
                <a:ln>
                  <a:solidFill>
                    <a:schemeClr val="bg1">
                      <a:lumMod val="75000"/>
                      <a:lumOff val="25000"/>
                      <a:alpha val="10000"/>
                    </a:schemeClr>
                  </a:solidFill>
                </a:ln>
                <a:solidFill>
                  <a:srgbClr val="009900"/>
                </a:solidFill>
                <a:effectLst>
                  <a:outerShdw blurRad="9525" dist="25400" dir="14640000" algn="tl" rotWithShape="0">
                    <a:schemeClr val="bg1">
                      <a:alpha val="30000"/>
                    </a:schemeClr>
                  </a:outerShdw>
                </a:effectLst>
              </a:rPr>
              <a:t>It reminds Muslims of Muhammad’s return to conquer Mecca in 629</a:t>
            </a:r>
          </a:p>
          <a:p>
            <a:pPr marL="285750" indent="-285750">
              <a:spcBef>
                <a:spcPct val="20000"/>
              </a:spcBef>
              <a:spcAft>
                <a:spcPts val="600"/>
              </a:spcAft>
              <a:buClr>
                <a:srgbClr val="907850"/>
              </a:buClr>
              <a:buSzPct val="70000"/>
              <a:buFont typeface="Wingdings 2" charset="2"/>
              <a:buChar char="•"/>
            </a:pPr>
            <a:r>
              <a:rPr lang="en-US" b="1" dirty="0">
                <a:ln>
                  <a:solidFill>
                    <a:schemeClr val="bg1">
                      <a:lumMod val="75000"/>
                      <a:lumOff val="25000"/>
                      <a:alpha val="10000"/>
                    </a:schemeClr>
                  </a:solidFill>
                </a:ln>
                <a:solidFill>
                  <a:srgbClr val="009900"/>
                </a:solidFill>
                <a:effectLst>
                  <a:outerShdw blurRad="9525" dist="25400" dir="14640000" algn="tl" rotWithShape="0">
                    <a:schemeClr val="bg1">
                      <a:alpha val="30000"/>
                    </a:schemeClr>
                  </a:outerShdw>
                </a:effectLst>
              </a:rPr>
              <a:t>Following auspicious dates according to the Muslim calendar and circumambulating 7 times anti clockwise is very beneficial for spiritual growth.</a:t>
            </a:r>
          </a:p>
        </p:txBody>
      </p:sp>
      <p:pic>
        <p:nvPicPr>
          <p:cNvPr id="4" name="Picture 3">
            <a:extLst>
              <a:ext uri="{FF2B5EF4-FFF2-40B4-BE49-F238E27FC236}">
                <a16:creationId xmlns:a16="http://schemas.microsoft.com/office/drawing/2014/main" id="{F985FB35-A19F-406B-AE90-BDF1380D754B}"/>
              </a:ext>
            </a:extLst>
          </p:cNvPr>
          <p:cNvPicPr>
            <a:picLocks noChangeAspect="1"/>
          </p:cNvPicPr>
          <p:nvPr/>
        </p:nvPicPr>
        <p:blipFill>
          <a:blip r:embed="rId3"/>
          <a:stretch>
            <a:fillRect/>
          </a:stretch>
        </p:blipFill>
        <p:spPr>
          <a:xfrm>
            <a:off x="7066560" y="2237276"/>
            <a:ext cx="4065464" cy="3049098"/>
          </a:xfrm>
          <a:prstGeom prst="rect">
            <a:avLst/>
          </a:prstGeom>
        </p:spPr>
      </p:pic>
      <p:sp>
        <p:nvSpPr>
          <p:cNvPr id="5" name="TextBox 4">
            <a:extLst>
              <a:ext uri="{FF2B5EF4-FFF2-40B4-BE49-F238E27FC236}">
                <a16:creationId xmlns:a16="http://schemas.microsoft.com/office/drawing/2014/main" id="{26CCE83B-2B51-473A-BB02-4164DE705F01}"/>
              </a:ext>
            </a:extLst>
          </p:cNvPr>
          <p:cNvSpPr txBox="1"/>
          <p:nvPr/>
        </p:nvSpPr>
        <p:spPr>
          <a:xfrm>
            <a:off x="7066560" y="5286374"/>
            <a:ext cx="4158598" cy="1292662"/>
          </a:xfrm>
          <a:prstGeom prst="rect">
            <a:avLst/>
          </a:prstGeom>
          <a:noFill/>
        </p:spPr>
        <p:txBody>
          <a:bodyPr wrap="square" rtlCol="0">
            <a:spAutoFit/>
          </a:bodyPr>
          <a:lstStyle/>
          <a:p>
            <a:r>
              <a:rPr lang="en-GB" sz="2400" dirty="0">
                <a:solidFill>
                  <a:srgbClr val="009900"/>
                </a:solidFill>
              </a:rPr>
              <a:t>Hajr al Aswad or black stone</a:t>
            </a:r>
          </a:p>
          <a:p>
            <a:r>
              <a:rPr lang="en-GB" dirty="0">
                <a:solidFill>
                  <a:srgbClr val="009900"/>
                </a:solidFill>
              </a:rPr>
              <a:t>Was set by Muhammed after His first revelation and is believed to have been sent from heaven</a:t>
            </a:r>
          </a:p>
        </p:txBody>
      </p:sp>
    </p:spTree>
    <p:extLst>
      <p:ext uri="{BB962C8B-B14F-4D97-AF65-F5344CB8AC3E}">
        <p14:creationId xmlns:p14="http://schemas.microsoft.com/office/powerpoint/2010/main" val="3496284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A96E9-0411-48EB-99C7-9EDD2B550D98}"/>
              </a:ext>
            </a:extLst>
          </p:cNvPr>
          <p:cNvSpPr>
            <a:spLocks noGrp="1"/>
          </p:cNvSpPr>
          <p:nvPr>
            <p:ph type="title"/>
          </p:nvPr>
        </p:nvSpPr>
        <p:spPr>
          <a:xfrm>
            <a:off x="228600" y="609600"/>
            <a:ext cx="11744325" cy="970450"/>
          </a:xfrm>
        </p:spPr>
        <p:txBody>
          <a:bodyPr>
            <a:normAutofit fontScale="90000"/>
          </a:bodyPr>
          <a:lstStyle/>
          <a:p>
            <a:r>
              <a:rPr lang="en-GB" b="1" dirty="0">
                <a:solidFill>
                  <a:srgbClr val="009900"/>
                </a:solidFill>
              </a:rPr>
              <a:t>Where do the Shi’ites regard as the holiest places on earth?</a:t>
            </a:r>
          </a:p>
        </p:txBody>
      </p:sp>
      <p:sp>
        <p:nvSpPr>
          <p:cNvPr id="3" name="Text Placeholder 2">
            <a:extLst>
              <a:ext uri="{FF2B5EF4-FFF2-40B4-BE49-F238E27FC236}">
                <a16:creationId xmlns:a16="http://schemas.microsoft.com/office/drawing/2014/main" id="{C7141FBA-69E5-4D1C-8D31-699F9EB7339A}"/>
              </a:ext>
            </a:extLst>
          </p:cNvPr>
          <p:cNvSpPr>
            <a:spLocks noGrp="1"/>
          </p:cNvSpPr>
          <p:nvPr>
            <p:ph type="body" idx="1"/>
          </p:nvPr>
        </p:nvSpPr>
        <p:spPr>
          <a:xfrm>
            <a:off x="913795" y="1660124"/>
            <a:ext cx="3300984" cy="802088"/>
          </a:xfrm>
        </p:spPr>
        <p:txBody>
          <a:bodyPr/>
          <a:lstStyle/>
          <a:p>
            <a:r>
              <a:rPr lang="en-GB" b="1" dirty="0">
                <a:solidFill>
                  <a:srgbClr val="009900"/>
                </a:solidFill>
              </a:rPr>
              <a:t>Imam Husayn Shrine </a:t>
            </a:r>
          </a:p>
        </p:txBody>
      </p:sp>
      <p:pic>
        <p:nvPicPr>
          <p:cNvPr id="9" name="Picture 8">
            <a:extLst>
              <a:ext uri="{FF2B5EF4-FFF2-40B4-BE49-F238E27FC236}">
                <a16:creationId xmlns:a16="http://schemas.microsoft.com/office/drawing/2014/main" id="{3377CA27-2960-4837-8BFD-8A378434AC46}"/>
              </a:ext>
            </a:extLst>
          </p:cNvPr>
          <p:cNvPicPr>
            <a:picLocks noChangeAspect="1"/>
          </p:cNvPicPr>
          <p:nvPr/>
        </p:nvPicPr>
        <p:blipFill>
          <a:blip r:embed="rId2"/>
          <a:stretch>
            <a:fillRect/>
          </a:stretch>
        </p:blipFill>
        <p:spPr>
          <a:xfrm>
            <a:off x="913795" y="2571749"/>
            <a:ext cx="3300984" cy="3219449"/>
          </a:xfrm>
          <a:prstGeom prst="rect">
            <a:avLst/>
          </a:prstGeom>
        </p:spPr>
      </p:pic>
      <p:sp>
        <p:nvSpPr>
          <p:cNvPr id="4" name="Text Placeholder 3">
            <a:extLst>
              <a:ext uri="{FF2B5EF4-FFF2-40B4-BE49-F238E27FC236}">
                <a16:creationId xmlns:a16="http://schemas.microsoft.com/office/drawing/2014/main" id="{04B8A6D4-E997-4006-8781-D877E345052F}"/>
              </a:ext>
            </a:extLst>
          </p:cNvPr>
          <p:cNvSpPr>
            <a:spLocks noGrp="1"/>
          </p:cNvSpPr>
          <p:nvPr>
            <p:ph type="body" sz="half" idx="15"/>
          </p:nvPr>
        </p:nvSpPr>
        <p:spPr/>
        <p:txBody>
          <a:bodyPr>
            <a:normAutofit/>
          </a:bodyPr>
          <a:lstStyle/>
          <a:p>
            <a:r>
              <a:rPr lang="en-GB" sz="2000" b="1" dirty="0">
                <a:solidFill>
                  <a:schemeClr val="bg1"/>
                </a:solidFill>
              </a:rPr>
              <a:t>Karbala, Iraq</a:t>
            </a:r>
            <a:r>
              <a:rPr lang="en-GB" sz="2000" dirty="0">
                <a:solidFill>
                  <a:schemeClr val="bg1"/>
                </a:solidFill>
              </a:rPr>
              <a:t> </a:t>
            </a:r>
          </a:p>
        </p:txBody>
      </p:sp>
      <p:sp>
        <p:nvSpPr>
          <p:cNvPr id="5" name="Text Placeholder 4">
            <a:extLst>
              <a:ext uri="{FF2B5EF4-FFF2-40B4-BE49-F238E27FC236}">
                <a16:creationId xmlns:a16="http://schemas.microsoft.com/office/drawing/2014/main" id="{83382FC8-C09F-48A1-BF5C-C0C8EC26661D}"/>
              </a:ext>
            </a:extLst>
          </p:cNvPr>
          <p:cNvSpPr>
            <a:spLocks noGrp="1"/>
          </p:cNvSpPr>
          <p:nvPr>
            <p:ph type="body" sz="quarter" idx="3"/>
          </p:nvPr>
        </p:nvSpPr>
        <p:spPr>
          <a:xfrm>
            <a:off x="4446711" y="1660124"/>
            <a:ext cx="3300984" cy="802088"/>
          </a:xfrm>
        </p:spPr>
        <p:txBody>
          <a:bodyPr/>
          <a:lstStyle/>
          <a:p>
            <a:r>
              <a:rPr lang="pt-BR" b="1" dirty="0">
                <a:solidFill>
                  <a:srgbClr val="009900"/>
                </a:solidFill>
              </a:rPr>
              <a:t>Imam Ali Mosque </a:t>
            </a:r>
            <a:endParaRPr lang="en-GB" b="1" dirty="0">
              <a:solidFill>
                <a:srgbClr val="009900"/>
              </a:solidFill>
            </a:endParaRPr>
          </a:p>
        </p:txBody>
      </p:sp>
      <p:pic>
        <p:nvPicPr>
          <p:cNvPr id="10" name="Picture 9">
            <a:extLst>
              <a:ext uri="{FF2B5EF4-FFF2-40B4-BE49-F238E27FC236}">
                <a16:creationId xmlns:a16="http://schemas.microsoft.com/office/drawing/2014/main" id="{0CB1F0A9-9ACA-40A4-B818-A7D0D34381FA}"/>
              </a:ext>
            </a:extLst>
          </p:cNvPr>
          <p:cNvPicPr>
            <a:picLocks noChangeAspect="1"/>
          </p:cNvPicPr>
          <p:nvPr/>
        </p:nvPicPr>
        <p:blipFill>
          <a:blip r:embed="rId3"/>
          <a:stretch>
            <a:fillRect/>
          </a:stretch>
        </p:blipFill>
        <p:spPr>
          <a:xfrm>
            <a:off x="4446711" y="2574846"/>
            <a:ext cx="3295708" cy="3216352"/>
          </a:xfrm>
          <a:prstGeom prst="rect">
            <a:avLst/>
          </a:prstGeom>
        </p:spPr>
      </p:pic>
      <p:sp>
        <p:nvSpPr>
          <p:cNvPr id="6" name="Text Placeholder 5">
            <a:extLst>
              <a:ext uri="{FF2B5EF4-FFF2-40B4-BE49-F238E27FC236}">
                <a16:creationId xmlns:a16="http://schemas.microsoft.com/office/drawing/2014/main" id="{5D32B82C-9BBE-48BA-B2AF-C98AA42A1008}"/>
              </a:ext>
            </a:extLst>
          </p:cNvPr>
          <p:cNvSpPr>
            <a:spLocks noGrp="1"/>
          </p:cNvSpPr>
          <p:nvPr>
            <p:ph type="body" sz="half" idx="16"/>
          </p:nvPr>
        </p:nvSpPr>
        <p:spPr/>
        <p:txBody>
          <a:bodyPr>
            <a:normAutofit/>
          </a:bodyPr>
          <a:lstStyle/>
          <a:p>
            <a:r>
              <a:rPr lang="pt-BR" sz="1800" b="1" dirty="0">
                <a:solidFill>
                  <a:schemeClr val="bg1"/>
                </a:solidFill>
              </a:rPr>
              <a:t>Najaf, Iraq</a:t>
            </a:r>
            <a:endParaRPr lang="en-GB" sz="1800" b="1" dirty="0">
              <a:solidFill>
                <a:schemeClr val="bg1"/>
              </a:solidFill>
            </a:endParaRPr>
          </a:p>
        </p:txBody>
      </p:sp>
      <p:sp>
        <p:nvSpPr>
          <p:cNvPr id="7" name="Text Placeholder 6">
            <a:extLst>
              <a:ext uri="{FF2B5EF4-FFF2-40B4-BE49-F238E27FC236}">
                <a16:creationId xmlns:a16="http://schemas.microsoft.com/office/drawing/2014/main" id="{EA1D64DA-BB47-4FE5-AA6C-7760523B68A6}"/>
              </a:ext>
            </a:extLst>
          </p:cNvPr>
          <p:cNvSpPr>
            <a:spLocks noGrp="1"/>
          </p:cNvSpPr>
          <p:nvPr>
            <p:ph type="body" sz="quarter" idx="13"/>
          </p:nvPr>
        </p:nvSpPr>
        <p:spPr>
          <a:xfrm>
            <a:off x="7966572" y="1660124"/>
            <a:ext cx="3300984" cy="802088"/>
          </a:xfrm>
        </p:spPr>
        <p:txBody>
          <a:bodyPr/>
          <a:lstStyle/>
          <a:p>
            <a:r>
              <a:rPr lang="en-GB" b="1" dirty="0">
                <a:solidFill>
                  <a:srgbClr val="009900"/>
                </a:solidFill>
              </a:rPr>
              <a:t>Al-Masjid an-Nabawi </a:t>
            </a:r>
          </a:p>
        </p:txBody>
      </p:sp>
      <p:pic>
        <p:nvPicPr>
          <p:cNvPr id="11" name="Picture 10">
            <a:extLst>
              <a:ext uri="{FF2B5EF4-FFF2-40B4-BE49-F238E27FC236}">
                <a16:creationId xmlns:a16="http://schemas.microsoft.com/office/drawing/2014/main" id="{51F1846B-86A6-4945-85A3-730A0B1FDF89}"/>
              </a:ext>
            </a:extLst>
          </p:cNvPr>
          <p:cNvPicPr>
            <a:picLocks noChangeAspect="1"/>
          </p:cNvPicPr>
          <p:nvPr/>
        </p:nvPicPr>
        <p:blipFill>
          <a:blip r:embed="rId4"/>
          <a:stretch>
            <a:fillRect/>
          </a:stretch>
        </p:blipFill>
        <p:spPr>
          <a:xfrm>
            <a:off x="7966573" y="2571749"/>
            <a:ext cx="3300984" cy="3216352"/>
          </a:xfrm>
          <a:prstGeom prst="rect">
            <a:avLst/>
          </a:prstGeom>
        </p:spPr>
      </p:pic>
      <p:sp>
        <p:nvSpPr>
          <p:cNvPr id="8" name="Text Placeholder 7">
            <a:extLst>
              <a:ext uri="{FF2B5EF4-FFF2-40B4-BE49-F238E27FC236}">
                <a16:creationId xmlns:a16="http://schemas.microsoft.com/office/drawing/2014/main" id="{1ADB43D3-9865-4603-A5DB-56B30389D056}"/>
              </a:ext>
            </a:extLst>
          </p:cNvPr>
          <p:cNvSpPr>
            <a:spLocks noGrp="1"/>
          </p:cNvSpPr>
          <p:nvPr>
            <p:ph type="body" sz="half" idx="17"/>
          </p:nvPr>
        </p:nvSpPr>
        <p:spPr/>
        <p:txBody>
          <a:bodyPr>
            <a:normAutofit/>
          </a:bodyPr>
          <a:lstStyle/>
          <a:p>
            <a:r>
              <a:rPr lang="en-GB" sz="2000" b="1" dirty="0">
                <a:solidFill>
                  <a:schemeClr val="bg1"/>
                </a:solidFill>
                <a:effectLst/>
              </a:rPr>
              <a:t>Medina, Saudi Arabia</a:t>
            </a:r>
          </a:p>
        </p:txBody>
      </p:sp>
    </p:spTree>
    <p:extLst>
      <p:ext uri="{BB962C8B-B14F-4D97-AF65-F5344CB8AC3E}">
        <p14:creationId xmlns:p14="http://schemas.microsoft.com/office/powerpoint/2010/main" val="3852909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5A6F3-4A51-48B3-8F64-D53692E1A4EE}"/>
              </a:ext>
            </a:extLst>
          </p:cNvPr>
          <p:cNvSpPr>
            <a:spLocks noGrp="1"/>
          </p:cNvSpPr>
          <p:nvPr>
            <p:ph type="title"/>
          </p:nvPr>
        </p:nvSpPr>
        <p:spPr>
          <a:xfrm>
            <a:off x="466725" y="609600"/>
            <a:ext cx="10800832" cy="970450"/>
          </a:xfrm>
        </p:spPr>
        <p:txBody>
          <a:bodyPr>
            <a:normAutofit fontScale="90000"/>
          </a:bodyPr>
          <a:lstStyle/>
          <a:p>
            <a:r>
              <a:rPr lang="en-GB" b="1" dirty="0">
                <a:solidFill>
                  <a:srgbClr val="009900"/>
                </a:solidFill>
              </a:rPr>
              <a:t>The shrine locations of the twelve Shi'ite Imams are:</a:t>
            </a:r>
            <a:br>
              <a:rPr lang="en-GB" b="1" dirty="0">
                <a:solidFill>
                  <a:srgbClr val="009900"/>
                </a:solidFill>
              </a:rPr>
            </a:br>
            <a:endParaRPr lang="en-GB" b="1" dirty="0">
              <a:solidFill>
                <a:srgbClr val="009900"/>
              </a:solidFill>
            </a:endParaRPr>
          </a:p>
        </p:txBody>
      </p:sp>
      <p:sp>
        <p:nvSpPr>
          <p:cNvPr id="3" name="TextBox 2">
            <a:extLst>
              <a:ext uri="{FF2B5EF4-FFF2-40B4-BE49-F238E27FC236}">
                <a16:creationId xmlns:a16="http://schemas.microsoft.com/office/drawing/2014/main" id="{4B6DEC72-C2A3-4786-A3E9-3092D05B1642}"/>
              </a:ext>
            </a:extLst>
          </p:cNvPr>
          <p:cNvSpPr txBox="1"/>
          <p:nvPr/>
        </p:nvSpPr>
        <p:spPr>
          <a:xfrm>
            <a:off x="409667" y="1279863"/>
            <a:ext cx="11258550" cy="4801314"/>
          </a:xfrm>
          <a:prstGeom prst="rect">
            <a:avLst/>
          </a:prstGeom>
          <a:noFill/>
        </p:spPr>
        <p:txBody>
          <a:bodyPr wrap="square" rtlCol="0">
            <a:spAutoFit/>
          </a:bodyPr>
          <a:lstStyle/>
          <a:p>
            <a:endParaRPr lang="en-GB" dirty="0"/>
          </a:p>
          <a:p>
            <a:r>
              <a:rPr lang="en-GB" sz="2400" b="1" dirty="0">
                <a:solidFill>
                  <a:srgbClr val="009900"/>
                </a:solidFill>
              </a:rPr>
              <a:t>Ali ibn Abi Talib; in Najaf, Iraq</a:t>
            </a:r>
          </a:p>
          <a:p>
            <a:r>
              <a:rPr lang="en-GB" sz="2400" b="1" dirty="0">
                <a:solidFill>
                  <a:srgbClr val="009900"/>
                </a:solidFill>
              </a:rPr>
              <a:t>al-Hasan; in Medina, Saudi Arabia</a:t>
            </a:r>
          </a:p>
          <a:p>
            <a:r>
              <a:rPr lang="en-GB" sz="2400" b="1" dirty="0">
                <a:solidFill>
                  <a:srgbClr val="009900"/>
                </a:solidFill>
              </a:rPr>
              <a:t>al-Hussain; in Karbala, Iraq</a:t>
            </a:r>
          </a:p>
          <a:p>
            <a:r>
              <a:rPr lang="en-GB" sz="2400" b="1" dirty="0">
                <a:solidFill>
                  <a:srgbClr val="009900"/>
                </a:solidFill>
              </a:rPr>
              <a:t>Ali Zayn al-</a:t>
            </a:r>
            <a:r>
              <a:rPr lang="en-GB" sz="2400" b="1" dirty="0" err="1">
                <a:solidFill>
                  <a:srgbClr val="009900"/>
                </a:solidFill>
              </a:rPr>
              <a:t>Abidin</a:t>
            </a:r>
            <a:r>
              <a:rPr lang="en-GB" sz="2400" b="1" dirty="0">
                <a:solidFill>
                  <a:srgbClr val="009900"/>
                </a:solidFill>
              </a:rPr>
              <a:t>; in Medina, </a:t>
            </a:r>
            <a:r>
              <a:rPr lang="en-GB" sz="2400" b="1" dirty="0" err="1">
                <a:solidFill>
                  <a:srgbClr val="009900"/>
                </a:solidFill>
              </a:rPr>
              <a:t>Saudia</a:t>
            </a:r>
            <a:r>
              <a:rPr lang="en-GB" sz="2400" b="1" dirty="0">
                <a:solidFill>
                  <a:srgbClr val="009900"/>
                </a:solidFill>
              </a:rPr>
              <a:t> Arabia</a:t>
            </a:r>
          </a:p>
          <a:p>
            <a:r>
              <a:rPr lang="en-GB" sz="2400" b="1" dirty="0">
                <a:solidFill>
                  <a:srgbClr val="009900"/>
                </a:solidFill>
              </a:rPr>
              <a:t>Muhammad al-</a:t>
            </a:r>
            <a:r>
              <a:rPr lang="en-GB" sz="2400" b="1" dirty="0" err="1">
                <a:solidFill>
                  <a:srgbClr val="009900"/>
                </a:solidFill>
              </a:rPr>
              <a:t>Baqir</a:t>
            </a:r>
            <a:r>
              <a:rPr lang="en-GB" sz="2400" b="1" dirty="0">
                <a:solidFill>
                  <a:srgbClr val="009900"/>
                </a:solidFill>
              </a:rPr>
              <a:t>; location not known</a:t>
            </a:r>
          </a:p>
          <a:p>
            <a:r>
              <a:rPr lang="en-GB" sz="2400" b="1" dirty="0" err="1">
                <a:solidFill>
                  <a:srgbClr val="009900"/>
                </a:solidFill>
              </a:rPr>
              <a:t>Jafar</a:t>
            </a:r>
            <a:r>
              <a:rPr lang="en-GB" sz="2400" b="1" dirty="0">
                <a:solidFill>
                  <a:srgbClr val="009900"/>
                </a:solidFill>
              </a:rPr>
              <a:t> al-Sadiq; location not known</a:t>
            </a:r>
          </a:p>
          <a:p>
            <a:r>
              <a:rPr lang="en-GB" sz="2400" b="1" dirty="0">
                <a:solidFill>
                  <a:srgbClr val="009900"/>
                </a:solidFill>
              </a:rPr>
              <a:t>Musa al-Kazim; in </a:t>
            </a:r>
            <a:r>
              <a:rPr lang="en-GB" sz="2400" b="1" dirty="0" err="1">
                <a:solidFill>
                  <a:srgbClr val="009900"/>
                </a:solidFill>
              </a:rPr>
              <a:t>Kazimayn</a:t>
            </a:r>
            <a:r>
              <a:rPr lang="en-GB" sz="2400" b="1" dirty="0">
                <a:solidFill>
                  <a:srgbClr val="009900"/>
                </a:solidFill>
              </a:rPr>
              <a:t>, Iraq</a:t>
            </a:r>
          </a:p>
          <a:p>
            <a:r>
              <a:rPr lang="en-GB" sz="2400" b="1" dirty="0">
                <a:solidFill>
                  <a:srgbClr val="009900"/>
                </a:solidFill>
              </a:rPr>
              <a:t>Ali al-</a:t>
            </a:r>
            <a:r>
              <a:rPr lang="en-GB" sz="2400" b="1" dirty="0" err="1">
                <a:solidFill>
                  <a:srgbClr val="009900"/>
                </a:solidFill>
              </a:rPr>
              <a:t>Rida</a:t>
            </a:r>
            <a:r>
              <a:rPr lang="en-GB" sz="2400" b="1" dirty="0">
                <a:solidFill>
                  <a:srgbClr val="009900"/>
                </a:solidFill>
              </a:rPr>
              <a:t> (Reza); in Mashhad, Iran</a:t>
            </a:r>
          </a:p>
          <a:p>
            <a:r>
              <a:rPr lang="en-GB" sz="2400" b="1" dirty="0">
                <a:solidFill>
                  <a:srgbClr val="009900"/>
                </a:solidFill>
              </a:rPr>
              <a:t>Muhammad al-</a:t>
            </a:r>
            <a:r>
              <a:rPr lang="en-GB" sz="2400" b="1" dirty="0" err="1">
                <a:solidFill>
                  <a:srgbClr val="009900"/>
                </a:solidFill>
              </a:rPr>
              <a:t>Jawwad</a:t>
            </a:r>
            <a:r>
              <a:rPr lang="en-GB" sz="2400" b="1" dirty="0">
                <a:solidFill>
                  <a:srgbClr val="009900"/>
                </a:solidFill>
              </a:rPr>
              <a:t>; in </a:t>
            </a:r>
            <a:r>
              <a:rPr lang="en-GB" sz="2400" b="1" dirty="0" err="1">
                <a:solidFill>
                  <a:srgbClr val="009900"/>
                </a:solidFill>
              </a:rPr>
              <a:t>Kazimayn</a:t>
            </a:r>
            <a:r>
              <a:rPr lang="en-GB" sz="2400" b="1" dirty="0">
                <a:solidFill>
                  <a:srgbClr val="009900"/>
                </a:solidFill>
              </a:rPr>
              <a:t>, Iraq</a:t>
            </a:r>
          </a:p>
          <a:p>
            <a:r>
              <a:rPr lang="en-GB" sz="2400" b="1" dirty="0">
                <a:solidFill>
                  <a:srgbClr val="009900"/>
                </a:solidFill>
              </a:rPr>
              <a:t>Ali al-</a:t>
            </a:r>
            <a:r>
              <a:rPr lang="en-GB" sz="2400" b="1" dirty="0" err="1">
                <a:solidFill>
                  <a:srgbClr val="009900"/>
                </a:solidFill>
              </a:rPr>
              <a:t>Hadi</a:t>
            </a:r>
            <a:r>
              <a:rPr lang="en-GB" sz="2400" b="1" dirty="0">
                <a:solidFill>
                  <a:srgbClr val="009900"/>
                </a:solidFill>
              </a:rPr>
              <a:t>; in Samarra, Iraq</a:t>
            </a:r>
          </a:p>
          <a:p>
            <a:r>
              <a:rPr lang="en-GB" sz="2400" b="1" dirty="0">
                <a:solidFill>
                  <a:srgbClr val="009900"/>
                </a:solidFill>
              </a:rPr>
              <a:t>Hassan al-Askari; in Samarra, Iraq</a:t>
            </a:r>
          </a:p>
          <a:p>
            <a:r>
              <a:rPr lang="en-GB" sz="2400" b="1" dirty="0">
                <a:solidFill>
                  <a:srgbClr val="009900"/>
                </a:solidFill>
              </a:rPr>
              <a:t>Muhammad al-Mahdi; the Hidden Imam</a:t>
            </a:r>
          </a:p>
        </p:txBody>
      </p:sp>
    </p:spTree>
    <p:extLst>
      <p:ext uri="{BB962C8B-B14F-4D97-AF65-F5344CB8AC3E}">
        <p14:creationId xmlns:p14="http://schemas.microsoft.com/office/powerpoint/2010/main" val="3033620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CAB45-DAFD-43FF-9A5B-50EECECF0F86}"/>
              </a:ext>
            </a:extLst>
          </p:cNvPr>
          <p:cNvSpPr>
            <a:spLocks noGrp="1"/>
          </p:cNvSpPr>
          <p:nvPr>
            <p:ph type="title"/>
          </p:nvPr>
        </p:nvSpPr>
        <p:spPr/>
        <p:txBody>
          <a:bodyPr/>
          <a:lstStyle/>
          <a:p>
            <a:r>
              <a:rPr lang="en-GB" b="1" dirty="0">
                <a:solidFill>
                  <a:srgbClr val="009900"/>
                </a:solidFill>
              </a:rPr>
              <a:t>Conclusion</a:t>
            </a:r>
          </a:p>
        </p:txBody>
      </p:sp>
      <p:sp>
        <p:nvSpPr>
          <p:cNvPr id="4" name="TextBox 3">
            <a:extLst>
              <a:ext uri="{FF2B5EF4-FFF2-40B4-BE49-F238E27FC236}">
                <a16:creationId xmlns:a16="http://schemas.microsoft.com/office/drawing/2014/main" id="{6E91C2DB-D897-434D-B06C-47323F76B57D}"/>
              </a:ext>
            </a:extLst>
          </p:cNvPr>
          <p:cNvSpPr txBox="1"/>
          <p:nvPr/>
        </p:nvSpPr>
        <p:spPr>
          <a:xfrm>
            <a:off x="825623" y="1873188"/>
            <a:ext cx="10626571" cy="3785652"/>
          </a:xfrm>
          <a:prstGeom prst="rect">
            <a:avLst/>
          </a:prstGeom>
          <a:noFill/>
        </p:spPr>
        <p:txBody>
          <a:bodyPr wrap="square" rtlCol="0">
            <a:spAutoFit/>
          </a:bodyPr>
          <a:lstStyle/>
          <a:p>
            <a:r>
              <a:rPr lang="en-GB" sz="2400" b="1" dirty="0">
                <a:solidFill>
                  <a:srgbClr val="009900"/>
                </a:solidFill>
              </a:rPr>
              <a:t>In conclusion the Shia Muslims have always maintained their belief that Imam Ali was the rightful successor. One of the main reasons they have held so few positions of power within government is because their focus has been more on spiritual practice as opposed to political practice.</a:t>
            </a:r>
          </a:p>
          <a:p>
            <a:r>
              <a:rPr lang="en-GB" sz="2400" b="1" dirty="0">
                <a:solidFill>
                  <a:srgbClr val="009900"/>
                </a:solidFill>
              </a:rPr>
              <a:t>The persecution they have faced from Sunni dynasties in the past and present has forced Shi’ites to hide some of their most sacred sites so that they are not desecrated .</a:t>
            </a:r>
          </a:p>
          <a:p>
            <a:endParaRPr lang="en-GB" sz="2400" b="1" dirty="0">
              <a:solidFill>
                <a:srgbClr val="009900"/>
              </a:solidFill>
            </a:endParaRPr>
          </a:p>
          <a:p>
            <a:r>
              <a:rPr lang="en-GB" sz="2400" b="1" dirty="0">
                <a:solidFill>
                  <a:srgbClr val="009900"/>
                </a:solidFill>
              </a:rPr>
              <a:t>One thing all Muslims have in common is their sincere need to serve The Profit Muhammad (peace and blessings be upon Him).</a:t>
            </a:r>
          </a:p>
        </p:txBody>
      </p:sp>
    </p:spTree>
    <p:extLst>
      <p:ext uri="{BB962C8B-B14F-4D97-AF65-F5344CB8AC3E}">
        <p14:creationId xmlns:p14="http://schemas.microsoft.com/office/powerpoint/2010/main" val="1814333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82B8B-CC08-4226-8F38-F22A8A712ADE}"/>
              </a:ext>
            </a:extLst>
          </p:cNvPr>
          <p:cNvSpPr>
            <a:spLocks noGrp="1"/>
          </p:cNvSpPr>
          <p:nvPr>
            <p:ph type="title"/>
          </p:nvPr>
        </p:nvSpPr>
        <p:spPr/>
        <p:txBody>
          <a:bodyPr>
            <a:normAutofit/>
          </a:bodyPr>
          <a:lstStyle/>
          <a:p>
            <a:r>
              <a:rPr lang="en-GB" dirty="0">
                <a:solidFill>
                  <a:srgbClr val="009900"/>
                </a:solidFill>
              </a:rPr>
              <a:t>Reading list</a:t>
            </a:r>
          </a:p>
        </p:txBody>
      </p:sp>
      <p:sp>
        <p:nvSpPr>
          <p:cNvPr id="3" name="TextBox 2">
            <a:extLst>
              <a:ext uri="{FF2B5EF4-FFF2-40B4-BE49-F238E27FC236}">
                <a16:creationId xmlns:a16="http://schemas.microsoft.com/office/drawing/2014/main" id="{FB8A54D7-39DF-40B1-93D1-2CDAA19D40A6}"/>
              </a:ext>
            </a:extLst>
          </p:cNvPr>
          <p:cNvSpPr txBox="1"/>
          <p:nvPr/>
        </p:nvSpPr>
        <p:spPr>
          <a:xfrm>
            <a:off x="852256" y="2112885"/>
            <a:ext cx="10431262" cy="3477875"/>
          </a:xfrm>
          <a:prstGeom prst="rect">
            <a:avLst/>
          </a:prstGeom>
          <a:noFill/>
        </p:spPr>
        <p:txBody>
          <a:bodyPr wrap="square" rtlCol="0">
            <a:spAutoFit/>
          </a:bodyPr>
          <a:lstStyle/>
          <a:p>
            <a:r>
              <a:rPr lang="en-GB" sz="2000" b="1" dirty="0" err="1">
                <a:solidFill>
                  <a:srgbClr val="009900"/>
                </a:solidFill>
              </a:rPr>
              <a:t>Waines</a:t>
            </a:r>
            <a:r>
              <a:rPr lang="en-GB" sz="2000" b="1" dirty="0">
                <a:solidFill>
                  <a:srgbClr val="009900"/>
                </a:solidFill>
              </a:rPr>
              <a:t>, David. An Introduction to Islam (Cambridge University Press, 1995)</a:t>
            </a:r>
          </a:p>
          <a:p>
            <a:r>
              <a:rPr lang="en-GB" sz="2000" b="1" dirty="0">
                <a:solidFill>
                  <a:srgbClr val="009900"/>
                </a:solidFill>
              </a:rPr>
              <a:t> </a:t>
            </a:r>
          </a:p>
          <a:p>
            <a:r>
              <a:rPr lang="en-GB" sz="2000" b="1" dirty="0" err="1">
                <a:solidFill>
                  <a:srgbClr val="009900"/>
                </a:solidFill>
              </a:rPr>
              <a:t>Rippin</a:t>
            </a:r>
            <a:r>
              <a:rPr lang="en-GB" sz="2000" b="1" dirty="0">
                <a:solidFill>
                  <a:srgbClr val="009900"/>
                </a:solidFill>
              </a:rPr>
              <a:t>, Andrew. Muslims: their religious beliefs and practices (Routledge </a:t>
            </a:r>
            <a:r>
              <a:rPr lang="en-GB" sz="2000" b="1" dirty="0" err="1">
                <a:solidFill>
                  <a:srgbClr val="009900"/>
                </a:solidFill>
              </a:rPr>
              <a:t>ebook</a:t>
            </a:r>
            <a:r>
              <a:rPr lang="en-GB" sz="2000" b="1" dirty="0">
                <a:solidFill>
                  <a:srgbClr val="009900"/>
                </a:solidFill>
              </a:rPr>
              <a:t>)</a:t>
            </a:r>
          </a:p>
          <a:p>
            <a:endParaRPr lang="en-GB" sz="2000" b="1" dirty="0">
              <a:solidFill>
                <a:srgbClr val="009900"/>
              </a:solidFill>
            </a:endParaRPr>
          </a:p>
          <a:p>
            <a:r>
              <a:rPr lang="en-GB" sz="2000" b="1" dirty="0">
                <a:solidFill>
                  <a:srgbClr val="009900"/>
                </a:solidFill>
              </a:rPr>
              <a:t> Oxford Islamic Studies Online (editor: John Esposito) </a:t>
            </a:r>
          </a:p>
          <a:p>
            <a:endParaRPr lang="en-GB" sz="2000" b="1" dirty="0">
              <a:solidFill>
                <a:srgbClr val="009900"/>
              </a:solidFill>
            </a:endParaRPr>
          </a:p>
          <a:p>
            <a:r>
              <a:rPr lang="en-GB" sz="2000" b="1" dirty="0">
                <a:solidFill>
                  <a:srgbClr val="009900"/>
                </a:solidFill>
                <a:hlinkClick r:id="rId2">
                  <a:extLst>
                    <a:ext uri="{A12FA001-AC4F-418D-AE19-62706E023703}">
                      <ahyp:hlinkClr xmlns:ahyp="http://schemas.microsoft.com/office/drawing/2018/hyperlinkcolor" val="tx"/>
                    </a:ext>
                  </a:extLst>
                </a:hlinkClick>
              </a:rPr>
              <a:t>https://www.myumrahguide.com/kaaba.htm</a:t>
            </a:r>
            <a:endParaRPr lang="en-GB" sz="2000" b="1" dirty="0">
              <a:solidFill>
                <a:srgbClr val="009900"/>
              </a:solidFill>
            </a:endParaRPr>
          </a:p>
          <a:p>
            <a:endParaRPr lang="en-GB" sz="2000" b="1" dirty="0">
              <a:solidFill>
                <a:srgbClr val="009900"/>
              </a:solidFill>
            </a:endParaRPr>
          </a:p>
          <a:p>
            <a:r>
              <a:rPr lang="en-GB" sz="2000" b="1" dirty="0">
                <a:solidFill>
                  <a:srgbClr val="009900"/>
                </a:solidFill>
              </a:rPr>
              <a:t>https://en.wikipedia.org/wiki/Kaaba</a:t>
            </a:r>
          </a:p>
          <a:p>
            <a:endParaRPr lang="en-GB" sz="2000" b="1" dirty="0">
              <a:solidFill>
                <a:srgbClr val="009900"/>
              </a:solidFill>
            </a:endParaRPr>
          </a:p>
          <a:p>
            <a:r>
              <a:rPr lang="en-GB" sz="2000" b="1" dirty="0">
                <a:solidFill>
                  <a:srgbClr val="009900"/>
                </a:solidFill>
              </a:rPr>
              <a:t> </a:t>
            </a:r>
          </a:p>
        </p:txBody>
      </p:sp>
    </p:spTree>
    <p:extLst>
      <p:ext uri="{BB962C8B-B14F-4D97-AF65-F5344CB8AC3E}">
        <p14:creationId xmlns:p14="http://schemas.microsoft.com/office/powerpoint/2010/main" val="40430962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Custom 18">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1C015E-2B6B-4186-AA19-D3C2878D41E9}">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F5BE4635-D1B4-4307-892D-6B7970BB7308}">
  <ds:schemaRefs>
    <ds:schemaRef ds:uri="http://schemas.microsoft.com/sharepoint/v3/contenttype/forms"/>
  </ds:schemaRefs>
</ds:datastoreItem>
</file>

<file path=customXml/itemProps3.xml><?xml version="1.0" encoding="utf-8"?>
<ds:datastoreItem xmlns:ds="http://schemas.openxmlformats.org/officeDocument/2006/customXml" ds:itemID="{83214C86-EE31-4BD9-A8DA-4E7809549F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500</Words>
  <Application>Microsoft Office PowerPoint</Application>
  <PresentationFormat>Widescreen</PresentationFormat>
  <Paragraphs>58</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Calisto MT</vt:lpstr>
      <vt:lpstr>Wingdings 2</vt:lpstr>
      <vt:lpstr>Slate</vt:lpstr>
      <vt:lpstr>Shia Pilgrimage</vt:lpstr>
      <vt:lpstr>Who are the Shi’ite Muslims?</vt:lpstr>
      <vt:lpstr>PowerPoint Presentation</vt:lpstr>
      <vt:lpstr>What and why are the rituals performed in Mecca? </vt:lpstr>
      <vt:lpstr>Where do the Shi’ites regard as the holiest places on earth?</vt:lpstr>
      <vt:lpstr>The shrine locations of the twelve Shi'ite Imams are: </vt:lpstr>
      <vt:lpstr>Conclusion</vt:lpstr>
      <vt:lpstr>Reading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2020-04-14T09:49:09Z</dcterms:created>
  <dcterms:modified xsi:type="dcterms:W3CDTF">2020-04-22T22:55:10Z</dcterms:modified>
</cp:coreProperties>
</file>