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58" r:id="rId3"/>
    <p:sldId id="259" r:id="rId4"/>
    <p:sldId id="260" r:id="rId5"/>
    <p:sldId id="261" r:id="rId6"/>
    <p:sldId id="262" r:id="rId7"/>
    <p:sldId id="263"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15481D-6707-4BA1-BDD1-7DCBA9F7802E}" v="12" dt="2024-12-20T07:01:14.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97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iam arefaine" userId="5bb4c78cfe004e30" providerId="LiveId" clId="{0A15481D-6707-4BA1-BDD1-7DCBA9F7802E}"/>
    <pc:docChg chg="custSel addSld delSld modSld sldOrd">
      <pc:chgData name="ariam arefaine" userId="5bb4c78cfe004e30" providerId="LiveId" clId="{0A15481D-6707-4BA1-BDD1-7DCBA9F7802E}" dt="2024-12-20T07:02:16.295" v="6669" actId="255"/>
      <pc:docMkLst>
        <pc:docMk/>
      </pc:docMkLst>
      <pc:sldChg chg="del">
        <pc:chgData name="ariam arefaine" userId="5bb4c78cfe004e30" providerId="LiveId" clId="{0A15481D-6707-4BA1-BDD1-7DCBA9F7802E}" dt="2024-12-19T19:01:08.130" v="6" actId="2696"/>
        <pc:sldMkLst>
          <pc:docMk/>
          <pc:sldMk cId="3685755854" sldId="256"/>
        </pc:sldMkLst>
      </pc:sldChg>
      <pc:sldChg chg="addSp modSp new del mod ord">
        <pc:chgData name="ariam arefaine" userId="5bb4c78cfe004e30" providerId="LiveId" clId="{0A15481D-6707-4BA1-BDD1-7DCBA9F7802E}" dt="2024-12-19T19:01:01.751" v="5" actId="2696"/>
        <pc:sldMkLst>
          <pc:docMk/>
          <pc:sldMk cId="1416840777" sldId="257"/>
        </pc:sldMkLst>
        <pc:graphicFrameChg chg="add modGraphic">
          <ac:chgData name="ariam arefaine" userId="5bb4c78cfe004e30" providerId="LiveId" clId="{0A15481D-6707-4BA1-BDD1-7DCBA9F7802E}" dt="2024-12-19T19:00:56.821" v="4" actId="27309"/>
          <ac:graphicFrameMkLst>
            <pc:docMk/>
            <pc:sldMk cId="1416840777" sldId="257"/>
            <ac:graphicFrameMk id="5" creationId="{B1AD0D9D-2A25-1518-F507-048AEDEB4E97}"/>
          </ac:graphicFrameMkLst>
        </pc:graphicFrameChg>
      </pc:sldChg>
      <pc:sldChg chg="addSp delSp modSp new mod">
        <pc:chgData name="ariam arefaine" userId="5bb4c78cfe004e30" providerId="LiveId" clId="{0A15481D-6707-4BA1-BDD1-7DCBA9F7802E}" dt="2024-12-19T19:22:55.185" v="110"/>
        <pc:sldMkLst>
          <pc:docMk/>
          <pc:sldMk cId="4028591755" sldId="258"/>
        </pc:sldMkLst>
        <pc:spChg chg="add del mod">
          <ac:chgData name="ariam arefaine" userId="5bb4c78cfe004e30" providerId="LiveId" clId="{0A15481D-6707-4BA1-BDD1-7DCBA9F7802E}" dt="2024-12-19T19:22:55.185" v="110"/>
          <ac:spMkLst>
            <pc:docMk/>
            <pc:sldMk cId="4028591755" sldId="258"/>
            <ac:spMk id="2" creationId="{B568027C-402E-F5F7-7A91-07EB9041E6E0}"/>
          </ac:spMkLst>
        </pc:spChg>
        <pc:spChg chg="add mod">
          <ac:chgData name="ariam arefaine" userId="5bb4c78cfe004e30" providerId="LiveId" clId="{0A15481D-6707-4BA1-BDD1-7DCBA9F7802E}" dt="2024-12-19T19:22:51.981" v="108" actId="20577"/>
          <ac:spMkLst>
            <pc:docMk/>
            <pc:sldMk cId="4028591755" sldId="258"/>
            <ac:spMk id="3" creationId="{A31FF33D-2EF4-6D6F-841B-4187E1A389CE}"/>
          </ac:spMkLst>
        </pc:spChg>
      </pc:sldChg>
      <pc:sldChg chg="addSp modSp new mod">
        <pc:chgData name="ariam arefaine" userId="5bb4c78cfe004e30" providerId="LiveId" clId="{0A15481D-6707-4BA1-BDD1-7DCBA9F7802E}" dt="2024-12-19T19:37:57.192" v="973" actId="20577"/>
        <pc:sldMkLst>
          <pc:docMk/>
          <pc:sldMk cId="3832884029" sldId="259"/>
        </pc:sldMkLst>
        <pc:spChg chg="add mod">
          <ac:chgData name="ariam arefaine" userId="5bb4c78cfe004e30" providerId="LiveId" clId="{0A15481D-6707-4BA1-BDD1-7DCBA9F7802E}" dt="2024-12-19T19:37:57.192" v="973" actId="20577"/>
          <ac:spMkLst>
            <pc:docMk/>
            <pc:sldMk cId="3832884029" sldId="259"/>
            <ac:spMk id="2" creationId="{7DA95A17-20D4-0B70-9CFC-22199031ABA8}"/>
          </ac:spMkLst>
        </pc:spChg>
      </pc:sldChg>
      <pc:sldChg chg="addSp modSp new mod setBg">
        <pc:chgData name="ariam arefaine" userId="5bb4c78cfe004e30" providerId="LiveId" clId="{0A15481D-6707-4BA1-BDD1-7DCBA9F7802E}" dt="2024-12-20T07:02:16.295" v="6669" actId="255"/>
        <pc:sldMkLst>
          <pc:docMk/>
          <pc:sldMk cId="4045514183" sldId="260"/>
        </pc:sldMkLst>
        <pc:spChg chg="add mod">
          <ac:chgData name="ariam arefaine" userId="5bb4c78cfe004e30" providerId="LiveId" clId="{0A15481D-6707-4BA1-BDD1-7DCBA9F7802E}" dt="2024-12-20T07:02:16.295" v="6669" actId="255"/>
          <ac:spMkLst>
            <pc:docMk/>
            <pc:sldMk cId="4045514183" sldId="260"/>
            <ac:spMk id="2" creationId="{B3A857D6-DDB3-B518-244E-5F32A6BF7F5E}"/>
          </ac:spMkLst>
        </pc:spChg>
        <pc:spChg chg="add">
          <ac:chgData name="ariam arefaine" userId="5bb4c78cfe004e30" providerId="LiveId" clId="{0A15481D-6707-4BA1-BDD1-7DCBA9F7802E}" dt="2024-12-20T07:01:31.694" v="6666" actId="26606"/>
          <ac:spMkLst>
            <pc:docMk/>
            <pc:sldMk cId="4045514183" sldId="260"/>
            <ac:spMk id="12" creationId="{989BE678-777B-482A-A616-FEDC47B162E5}"/>
          </ac:spMkLst>
        </pc:spChg>
        <pc:spChg chg="add">
          <ac:chgData name="ariam arefaine" userId="5bb4c78cfe004e30" providerId="LiveId" clId="{0A15481D-6707-4BA1-BDD1-7DCBA9F7802E}" dt="2024-12-20T07:01:31.694" v="6666" actId="26606"/>
          <ac:spMkLst>
            <pc:docMk/>
            <pc:sldMk cId="4045514183" sldId="260"/>
            <ac:spMk id="18" creationId="{D28BE0C3-2102-4820-B88B-A448B1840D14}"/>
          </ac:spMkLst>
        </pc:spChg>
        <pc:spChg chg="add">
          <ac:chgData name="ariam arefaine" userId="5bb4c78cfe004e30" providerId="LiveId" clId="{0A15481D-6707-4BA1-BDD1-7DCBA9F7802E}" dt="2024-12-20T07:01:31.694" v="6666" actId="26606"/>
          <ac:spMkLst>
            <pc:docMk/>
            <pc:sldMk cId="4045514183" sldId="260"/>
            <ac:spMk id="20" creationId="{C8A3C342-1D03-412F-8DD3-BF519E8E0AE9}"/>
          </ac:spMkLst>
        </pc:spChg>
        <pc:spChg chg="add">
          <ac:chgData name="ariam arefaine" userId="5bb4c78cfe004e30" providerId="LiveId" clId="{0A15481D-6707-4BA1-BDD1-7DCBA9F7802E}" dt="2024-12-20T07:01:31.694" v="6666" actId="26606"/>
          <ac:spMkLst>
            <pc:docMk/>
            <pc:sldMk cId="4045514183" sldId="260"/>
            <ac:spMk id="22" creationId="{81CC9B02-E087-4350-AEBD-2C3CF001AF01}"/>
          </ac:spMkLst>
        </pc:spChg>
        <pc:spChg chg="add">
          <ac:chgData name="ariam arefaine" userId="5bb4c78cfe004e30" providerId="LiveId" clId="{0A15481D-6707-4BA1-BDD1-7DCBA9F7802E}" dt="2024-12-20T07:01:31.694" v="6666" actId="26606"/>
          <ac:spMkLst>
            <pc:docMk/>
            <pc:sldMk cId="4045514183" sldId="260"/>
            <ac:spMk id="24" creationId="{D6F18ACE-6E82-4ADC-8A2F-A1771B309B16}"/>
          </ac:spMkLst>
        </pc:spChg>
        <pc:picChg chg="add">
          <ac:chgData name="ariam arefaine" userId="5bb4c78cfe004e30" providerId="LiveId" clId="{0A15481D-6707-4BA1-BDD1-7DCBA9F7802E}" dt="2024-12-20T07:01:31.694" v="6666" actId="26606"/>
          <ac:picMkLst>
            <pc:docMk/>
            <pc:sldMk cId="4045514183" sldId="260"/>
            <ac:picMk id="4" creationId="{80B7649C-09D9-4750-45AC-718E4BAFC9BE}"/>
          </ac:picMkLst>
        </pc:picChg>
        <pc:picChg chg="add">
          <ac:chgData name="ariam arefaine" userId="5bb4c78cfe004e30" providerId="LiveId" clId="{0A15481D-6707-4BA1-BDD1-7DCBA9F7802E}" dt="2024-12-20T07:01:31.694" v="6666" actId="26606"/>
          <ac:picMkLst>
            <pc:docMk/>
            <pc:sldMk cId="4045514183" sldId="260"/>
            <ac:picMk id="8" creationId="{DF19BAF3-7E20-4B9D-B544-BABAEEA1FA75}"/>
          </ac:picMkLst>
        </pc:picChg>
        <pc:picChg chg="add">
          <ac:chgData name="ariam arefaine" userId="5bb4c78cfe004e30" providerId="LiveId" clId="{0A15481D-6707-4BA1-BDD1-7DCBA9F7802E}" dt="2024-12-20T07:01:31.694" v="6666" actId="26606"/>
          <ac:picMkLst>
            <pc:docMk/>
            <pc:sldMk cId="4045514183" sldId="260"/>
            <ac:picMk id="10" creationId="{950648F4-ABCD-4DF0-8641-76CFB2354721}"/>
          </ac:picMkLst>
        </pc:picChg>
        <pc:picChg chg="add">
          <ac:chgData name="ariam arefaine" userId="5bb4c78cfe004e30" providerId="LiveId" clId="{0A15481D-6707-4BA1-BDD1-7DCBA9F7802E}" dt="2024-12-20T07:01:31.694" v="6666" actId="26606"/>
          <ac:picMkLst>
            <pc:docMk/>
            <pc:sldMk cId="4045514183" sldId="260"/>
            <ac:picMk id="14" creationId="{CF1EB4BD-9C7E-4AA3-9681-C7EB0DA6250B}"/>
          </ac:picMkLst>
        </pc:picChg>
        <pc:picChg chg="add">
          <ac:chgData name="ariam arefaine" userId="5bb4c78cfe004e30" providerId="LiveId" clId="{0A15481D-6707-4BA1-BDD1-7DCBA9F7802E}" dt="2024-12-20T07:01:31.694" v="6666" actId="26606"/>
          <ac:picMkLst>
            <pc:docMk/>
            <pc:sldMk cId="4045514183" sldId="260"/>
            <ac:picMk id="16" creationId="{94AAE3AA-3759-4D28-B0EF-575F25A5146C}"/>
          </ac:picMkLst>
        </pc:picChg>
      </pc:sldChg>
      <pc:sldChg chg="addSp modSp new mod">
        <pc:chgData name="ariam arefaine" userId="5bb4c78cfe004e30" providerId="LiveId" clId="{0A15481D-6707-4BA1-BDD1-7DCBA9F7802E}" dt="2024-12-19T20:27:39.762" v="3326" actId="20577"/>
        <pc:sldMkLst>
          <pc:docMk/>
          <pc:sldMk cId="253036250" sldId="261"/>
        </pc:sldMkLst>
        <pc:spChg chg="add mod">
          <ac:chgData name="ariam arefaine" userId="5bb4c78cfe004e30" providerId="LiveId" clId="{0A15481D-6707-4BA1-BDD1-7DCBA9F7802E}" dt="2024-12-19T20:27:39.762" v="3326" actId="20577"/>
          <ac:spMkLst>
            <pc:docMk/>
            <pc:sldMk cId="253036250" sldId="261"/>
            <ac:spMk id="2" creationId="{B42ED3BC-351E-9AEA-CA30-6B2BF39CF230}"/>
          </ac:spMkLst>
        </pc:spChg>
      </pc:sldChg>
      <pc:sldChg chg="addSp modSp new mod">
        <pc:chgData name="ariam arefaine" userId="5bb4c78cfe004e30" providerId="LiveId" clId="{0A15481D-6707-4BA1-BDD1-7DCBA9F7802E}" dt="2024-12-19T20:54:26.232" v="4758" actId="20577"/>
        <pc:sldMkLst>
          <pc:docMk/>
          <pc:sldMk cId="2271436978" sldId="262"/>
        </pc:sldMkLst>
        <pc:spChg chg="add mod">
          <ac:chgData name="ariam arefaine" userId="5bb4c78cfe004e30" providerId="LiveId" clId="{0A15481D-6707-4BA1-BDD1-7DCBA9F7802E}" dt="2024-12-19T20:54:26.232" v="4758" actId="20577"/>
          <ac:spMkLst>
            <pc:docMk/>
            <pc:sldMk cId="2271436978" sldId="262"/>
            <ac:spMk id="2" creationId="{0332F3A4-1626-9F72-EAB1-72C3AF172813}"/>
          </ac:spMkLst>
        </pc:spChg>
      </pc:sldChg>
      <pc:sldChg chg="addSp modSp new mod">
        <pc:chgData name="ariam arefaine" userId="5bb4c78cfe004e30" providerId="LiveId" clId="{0A15481D-6707-4BA1-BDD1-7DCBA9F7802E}" dt="2024-12-20T06:43:22.723" v="5607" actId="20577"/>
        <pc:sldMkLst>
          <pc:docMk/>
          <pc:sldMk cId="1098286513" sldId="263"/>
        </pc:sldMkLst>
        <pc:spChg chg="add mod">
          <ac:chgData name="ariam arefaine" userId="5bb4c78cfe004e30" providerId="LiveId" clId="{0A15481D-6707-4BA1-BDD1-7DCBA9F7802E}" dt="2024-12-20T06:43:22.723" v="5607" actId="20577"/>
          <ac:spMkLst>
            <pc:docMk/>
            <pc:sldMk cId="1098286513" sldId="263"/>
            <ac:spMk id="2" creationId="{0A34BE83-58AE-6E95-FAC4-8072808CB003}"/>
          </ac:spMkLst>
        </pc:spChg>
      </pc:sldChg>
      <pc:sldChg chg="addSp delSp modSp new mod ord">
        <pc:chgData name="ariam arefaine" userId="5bb4c78cfe004e30" providerId="LiveId" clId="{0A15481D-6707-4BA1-BDD1-7DCBA9F7802E}" dt="2024-12-20T07:01:18.553" v="6665"/>
        <pc:sldMkLst>
          <pc:docMk/>
          <pc:sldMk cId="2737279797" sldId="264"/>
        </pc:sldMkLst>
        <pc:spChg chg="add del mod">
          <ac:chgData name="ariam arefaine" userId="5bb4c78cfe004e30" providerId="LiveId" clId="{0A15481D-6707-4BA1-BDD1-7DCBA9F7802E}" dt="2024-12-20T07:01:18.553" v="6665"/>
          <ac:spMkLst>
            <pc:docMk/>
            <pc:sldMk cId="2737279797" sldId="264"/>
            <ac:spMk id="2" creationId="{295693A2-3FCF-59CD-7E31-12B61FEE289E}"/>
          </ac:spMkLst>
        </pc:spChg>
        <pc:spChg chg="add del mod">
          <ac:chgData name="ariam arefaine" userId="5bb4c78cfe004e30" providerId="LiveId" clId="{0A15481D-6707-4BA1-BDD1-7DCBA9F7802E}" dt="2024-12-20T06:33:28.956" v="4768"/>
          <ac:spMkLst>
            <pc:docMk/>
            <pc:sldMk cId="2737279797" sldId="264"/>
            <ac:spMk id="2" creationId="{66A47E3E-FC16-E478-46EB-C388184BECA0}"/>
          </ac:spMkLst>
        </pc:spChg>
        <pc:spChg chg="add mod">
          <ac:chgData name="ariam arefaine" userId="5bb4c78cfe004e30" providerId="LiveId" clId="{0A15481D-6707-4BA1-BDD1-7DCBA9F7802E}" dt="2024-12-20T07:00:57.289" v="6663" actId="20577"/>
          <ac:spMkLst>
            <pc:docMk/>
            <pc:sldMk cId="2737279797" sldId="264"/>
            <ac:spMk id="3" creationId="{2FF31249-1116-FE2A-26C8-C48CE77C1605}"/>
          </ac:spMkLst>
        </pc:spChg>
      </pc:sldChg>
      <pc:sldChg chg="addSp modSp new mod">
        <pc:chgData name="ariam arefaine" userId="5bb4c78cfe004e30" providerId="LiveId" clId="{0A15481D-6707-4BA1-BDD1-7DCBA9F7802E}" dt="2024-12-20T06:50:03.414" v="6251" actId="20577"/>
        <pc:sldMkLst>
          <pc:docMk/>
          <pc:sldMk cId="1562958994" sldId="265"/>
        </pc:sldMkLst>
        <pc:spChg chg="add mod">
          <ac:chgData name="ariam arefaine" userId="5bb4c78cfe004e30" providerId="LiveId" clId="{0A15481D-6707-4BA1-BDD1-7DCBA9F7802E}" dt="2024-12-20T06:50:03.414" v="6251" actId="20577"/>
          <ac:spMkLst>
            <pc:docMk/>
            <pc:sldMk cId="1562958994" sldId="265"/>
            <ac:spMk id="2" creationId="{9CA1F408-989E-404F-1866-F940C341461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4034777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1959476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1567246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6216C4-C27B-480F-A7D6-60A06CDC0426}" type="datetimeFigureOut">
              <a:rPr lang="en-GB" smtClean="0"/>
              <a:t>20/12/2024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751872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6216C4-C27B-480F-A7D6-60A06CDC0426}" type="datetimeFigureOut">
              <a:rPr lang="en-GB" smtClean="0"/>
              <a:t>20/12/2024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3541506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1722893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3871513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2412715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6216C4-C27B-480F-A7D6-60A06CDC0426}" type="datetimeFigureOut">
              <a:rPr lang="en-GB" smtClean="0"/>
              <a:t>20/12/2024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2950334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6216C4-C27B-480F-A7D6-60A06CDC0426}" type="datetimeFigureOut">
              <a:rPr lang="en-GB" smtClean="0"/>
              <a:t>20/12/2024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1237615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3638454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997728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14945121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37451602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2324805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9089160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6216C4-C27B-480F-A7D6-60A06CDC0426}" type="datetimeFigureOut">
              <a:rPr lang="en-GB" smtClean="0"/>
              <a:t>20/12/2024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F7746-1F4E-4F3C-B745-74D91CF0E958}" type="slidenum">
              <a:rPr lang="en-GB" smtClean="0"/>
              <a:t>‹#›</a:t>
            </a:fld>
            <a:endParaRPr lang="en-GB"/>
          </a:p>
        </p:txBody>
      </p:sp>
    </p:spTree>
    <p:extLst>
      <p:ext uri="{BB962C8B-B14F-4D97-AF65-F5344CB8AC3E}">
        <p14:creationId xmlns:p14="http://schemas.microsoft.com/office/powerpoint/2010/main" val="1683475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D6216C4-C27B-480F-A7D6-60A06CDC0426}" type="datetimeFigureOut">
              <a:rPr lang="en-GB" smtClean="0"/>
              <a:t>20/12/2024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5CF7746-1F4E-4F3C-B745-74D91CF0E958}" type="slidenum">
              <a:rPr lang="en-GB" smtClean="0"/>
              <a:t>‹#›</a:t>
            </a:fld>
            <a:endParaRPr lang="en-GB"/>
          </a:p>
        </p:txBody>
      </p:sp>
    </p:spTree>
    <p:extLst>
      <p:ext uri="{BB962C8B-B14F-4D97-AF65-F5344CB8AC3E}">
        <p14:creationId xmlns:p14="http://schemas.microsoft.com/office/powerpoint/2010/main" val="175756241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F31249-1116-FE2A-26C8-C48CE77C1605}"/>
              </a:ext>
            </a:extLst>
          </p:cNvPr>
          <p:cNvSpPr txBox="1"/>
          <p:nvPr/>
        </p:nvSpPr>
        <p:spPr>
          <a:xfrm>
            <a:off x="741680" y="416560"/>
            <a:ext cx="9966960" cy="4955203"/>
          </a:xfrm>
          <a:prstGeom prst="rect">
            <a:avLst/>
          </a:prstGeom>
          <a:noFill/>
        </p:spPr>
        <p:txBody>
          <a:bodyPr wrap="square" rtlCol="0">
            <a:spAutoFit/>
          </a:bodyPr>
          <a:lstStyle/>
          <a:p>
            <a:r>
              <a:rPr lang="en-GB" sz="3200" b="1" i="1" dirty="0"/>
              <a:t>                  UNIVERSITY OF WALES TRINNITY ST DAVID</a:t>
            </a:r>
          </a:p>
          <a:p>
            <a:endParaRPr lang="en-GB" sz="3200" b="1" i="1" dirty="0"/>
          </a:p>
          <a:p>
            <a:r>
              <a:rPr lang="en-GB" sz="2800" b="1" dirty="0"/>
              <a:t>COURSE NAME  </a:t>
            </a:r>
            <a:r>
              <a:rPr lang="en-GB" sz="2800" dirty="0"/>
              <a:t>DIGITAL SKILLS</a:t>
            </a:r>
          </a:p>
          <a:p>
            <a:r>
              <a:rPr lang="en-GB" sz="2800" b="1" dirty="0"/>
              <a:t>                                        </a:t>
            </a:r>
            <a:r>
              <a:rPr lang="en-GB" sz="2800" dirty="0"/>
              <a:t>GROUP 7</a:t>
            </a:r>
            <a:endParaRPr lang="en-GB" sz="2800" b="1" dirty="0"/>
          </a:p>
          <a:p>
            <a:endParaRPr lang="en-GB" sz="2800" b="1" dirty="0"/>
          </a:p>
          <a:p>
            <a:r>
              <a:rPr lang="en-GB" sz="2800" b="1" dirty="0"/>
              <a:t>SUBMITTED BY  </a:t>
            </a:r>
            <a:r>
              <a:rPr lang="en-GB" sz="2800" dirty="0"/>
              <a:t>ARIAM YEMANE AREFAINE</a:t>
            </a:r>
            <a:endParaRPr lang="en-GB" sz="2800" b="1" dirty="0"/>
          </a:p>
          <a:p>
            <a:r>
              <a:rPr lang="en-GB" sz="2800" b="1" dirty="0"/>
              <a:t>STUDENT ID  </a:t>
            </a:r>
            <a:r>
              <a:rPr lang="en-GB" sz="2800" dirty="0"/>
              <a:t>2416065</a:t>
            </a:r>
            <a:endParaRPr lang="en-GB" sz="2800" b="1" dirty="0"/>
          </a:p>
          <a:p>
            <a:r>
              <a:rPr lang="en-GB" sz="2800" b="1" dirty="0"/>
              <a:t>COURSE   </a:t>
            </a:r>
            <a:r>
              <a:rPr lang="en-GB" sz="2800" dirty="0"/>
              <a:t>CERTHE BUSINESS SKILLS FOR THE WORKPLACE</a:t>
            </a:r>
            <a:endParaRPr lang="en-GB" sz="2800" b="1" dirty="0"/>
          </a:p>
          <a:p>
            <a:endParaRPr lang="en-GB" sz="2800" b="1" dirty="0"/>
          </a:p>
          <a:p>
            <a:endParaRPr lang="en-GB" sz="2800" b="1" dirty="0"/>
          </a:p>
          <a:p>
            <a:r>
              <a:rPr lang="en-GB" sz="2800" b="1" dirty="0"/>
              <a:t>DATE OF SUBMISSION </a:t>
            </a:r>
            <a:r>
              <a:rPr lang="en-GB" sz="2800" dirty="0"/>
              <a:t>20/12/2024</a:t>
            </a:r>
            <a:endParaRPr lang="en-GB" sz="2800" b="1" dirty="0"/>
          </a:p>
        </p:txBody>
      </p:sp>
    </p:spTree>
    <p:extLst>
      <p:ext uri="{BB962C8B-B14F-4D97-AF65-F5344CB8AC3E}">
        <p14:creationId xmlns:p14="http://schemas.microsoft.com/office/powerpoint/2010/main" val="2737279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1FF33D-2EF4-6D6F-841B-4187E1A389CE}"/>
              </a:ext>
            </a:extLst>
          </p:cNvPr>
          <p:cNvSpPr txBox="1"/>
          <p:nvPr/>
        </p:nvSpPr>
        <p:spPr>
          <a:xfrm>
            <a:off x="1397000" y="1987788"/>
            <a:ext cx="9398000" cy="1077218"/>
          </a:xfrm>
          <a:prstGeom prst="rect">
            <a:avLst/>
          </a:prstGeom>
          <a:noFill/>
        </p:spPr>
        <p:txBody>
          <a:bodyPr wrap="square" rtlCol="0">
            <a:spAutoFit/>
          </a:bodyPr>
          <a:lstStyle/>
          <a:p>
            <a:r>
              <a:rPr lang="en-GB" sz="3200" b="1" dirty="0"/>
              <a:t>THE ROLE OF SOCIAL AND DIGITAL MEDIA IN  </a:t>
            </a:r>
          </a:p>
          <a:p>
            <a:r>
              <a:rPr lang="en-GB" sz="3200" b="1" dirty="0"/>
              <a:t>       RACHING A WIDER CUSTOMER BASE</a:t>
            </a:r>
          </a:p>
        </p:txBody>
      </p:sp>
    </p:spTree>
    <p:extLst>
      <p:ext uri="{BB962C8B-B14F-4D97-AF65-F5344CB8AC3E}">
        <p14:creationId xmlns:p14="http://schemas.microsoft.com/office/powerpoint/2010/main" val="4028591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A95A17-20D4-0B70-9CFC-22199031ABA8}"/>
              </a:ext>
            </a:extLst>
          </p:cNvPr>
          <p:cNvSpPr txBox="1"/>
          <p:nvPr/>
        </p:nvSpPr>
        <p:spPr>
          <a:xfrm>
            <a:off x="538480" y="853440"/>
            <a:ext cx="11297920" cy="2585323"/>
          </a:xfrm>
          <a:prstGeom prst="rect">
            <a:avLst/>
          </a:prstGeom>
          <a:noFill/>
        </p:spPr>
        <p:txBody>
          <a:bodyPr wrap="square" rtlCol="0">
            <a:spAutoFit/>
          </a:bodyPr>
          <a:lstStyle/>
          <a:p>
            <a:r>
              <a:rPr lang="en-GB" dirty="0"/>
              <a:t>IN Today’s digital age, social media have become useful tools for businesses seeking to expand their customer base. Platforms such as </a:t>
            </a:r>
            <a:r>
              <a:rPr lang="en-GB" dirty="0" err="1"/>
              <a:t>facebook</a:t>
            </a:r>
            <a:r>
              <a:rPr lang="en-GB" dirty="0"/>
              <a:t>, Instagram, </a:t>
            </a:r>
            <a:r>
              <a:rPr lang="en-GB" dirty="0" err="1"/>
              <a:t>Linkeldn</a:t>
            </a:r>
            <a:r>
              <a:rPr lang="en-GB" dirty="0"/>
              <a:t>, </a:t>
            </a:r>
            <a:r>
              <a:rPr lang="en-GB" dirty="0" err="1"/>
              <a:t>Tiktok</a:t>
            </a:r>
            <a:r>
              <a:rPr lang="en-GB" dirty="0"/>
              <a:t> and </a:t>
            </a:r>
            <a:r>
              <a:rPr lang="en-GB" dirty="0" err="1"/>
              <a:t>youtube</a:t>
            </a:r>
            <a:r>
              <a:rPr lang="en-GB" dirty="0"/>
              <a:t> have the way brands connect with potential customers. By leveraging these tools effectively, businesses can reach broader audiences, engage with them meaningfully, and drive growth. However, while social media offers numerous advantages, it also comes with challenges the businesses must carefully.</a:t>
            </a:r>
          </a:p>
          <a:p>
            <a:endParaRPr lang="en-GB" dirty="0"/>
          </a:p>
          <a:p>
            <a:endParaRPr lang="en-GB" dirty="0"/>
          </a:p>
          <a:p>
            <a:r>
              <a:rPr lang="en-GB" dirty="0"/>
              <a:t>This report explores how social and digital media can be used to reach a wider customer base, highlighting both the benefits and drawbacks of these tools.</a:t>
            </a:r>
          </a:p>
        </p:txBody>
      </p:sp>
    </p:spTree>
    <p:extLst>
      <p:ext uri="{BB962C8B-B14F-4D97-AF65-F5344CB8AC3E}">
        <p14:creationId xmlns:p14="http://schemas.microsoft.com/office/powerpoint/2010/main" val="3832884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Top shot of a representation of networks with stick figures.">
            <a:extLst>
              <a:ext uri="{FF2B5EF4-FFF2-40B4-BE49-F238E27FC236}">
                <a16:creationId xmlns:a16="http://schemas.microsoft.com/office/drawing/2014/main" id="{80B7649C-09D9-4750-45AC-718E4BAFC9BE}"/>
              </a:ext>
            </a:extLst>
          </p:cNvPr>
          <p:cNvPicPr>
            <a:picLocks noChangeAspect="1"/>
          </p:cNvPicPr>
          <p:nvPr/>
        </p:nvPicPr>
        <p:blipFill>
          <a:blip r:embed="rId7"/>
          <a:srcRect l="37805" r="13972"/>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4" name="Rectangle 2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B3A857D6-DDB3-B518-244E-5F32A6BF7F5E}"/>
              </a:ext>
            </a:extLst>
          </p:cNvPr>
          <p:cNvSpPr txBox="1"/>
          <p:nvPr/>
        </p:nvSpPr>
        <p:spPr>
          <a:xfrm>
            <a:off x="5410950" y="294640"/>
            <a:ext cx="6110490" cy="5953759"/>
          </a:xfrm>
          <a:prstGeom prst="rect">
            <a:avLst/>
          </a:prstGeom>
        </p:spPr>
        <p:txBody>
          <a:bodyPr vert="horz" lIns="91440" tIns="45720" rIns="91440" bIns="45720" rtlCol="0">
            <a:noAutofit/>
          </a:bodyPr>
          <a:lstStyle/>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The power of social and digital media</a:t>
            </a:r>
          </a:p>
          <a:p>
            <a:pPr>
              <a:lnSpc>
                <a:spcPct val="90000"/>
              </a:lnSpc>
              <a:spcBef>
                <a:spcPts val="1000"/>
              </a:spcBef>
              <a:buClr>
                <a:schemeClr val="bg2">
                  <a:lumMod val="40000"/>
                  <a:lumOff val="60000"/>
                </a:schemeClr>
              </a:buClr>
              <a:buSzPct val="80000"/>
              <a:buFont typeface="Wingdings 3" charset="2"/>
              <a:buChar char=""/>
            </a:pPr>
            <a:endParaRPr lang="en-US" sz="16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Social and digital media platforms provide businesses with unprecedented opportunities to connect with audiences worldwide. With billions of active users across various platforms, businesses can target specific interests and behaviors with precision. </a:t>
            </a:r>
          </a:p>
          <a:p>
            <a:pPr>
              <a:lnSpc>
                <a:spcPct val="90000"/>
              </a:lnSpc>
              <a:spcBef>
                <a:spcPts val="1000"/>
              </a:spcBef>
              <a:buClr>
                <a:schemeClr val="bg2">
                  <a:lumMod val="40000"/>
                  <a:lumOff val="60000"/>
                </a:schemeClr>
              </a:buClr>
              <a:buSzPct val="80000"/>
              <a:buFont typeface="Wingdings 3" charset="2"/>
              <a:buChar char=""/>
            </a:pPr>
            <a:endParaRPr lang="en-US" sz="16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             key features of social media for businesses</a:t>
            </a:r>
          </a:p>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1/ GLOBAL REACH:  social media platforms transcend geographical boundaries. A small business in one country can easily market its products or services to customers in another part of the world.</a:t>
            </a:r>
          </a:p>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2/ TARGETED ADVERTISING: platforms like </a:t>
            </a:r>
            <a:r>
              <a:rPr lang="en-US" sz="1600" dirty="0" err="1">
                <a:latin typeface="+mj-lt"/>
                <a:ea typeface="+mj-ea"/>
                <a:cs typeface="+mj-cs"/>
              </a:rPr>
              <a:t>facebook</a:t>
            </a:r>
            <a:r>
              <a:rPr lang="en-US" sz="1600" dirty="0">
                <a:latin typeface="+mj-lt"/>
                <a:ea typeface="+mj-ea"/>
                <a:cs typeface="+mj-cs"/>
              </a:rPr>
              <a:t> manager and google ads allow businesses to their audience based on factors like age, location, interests, and online </a:t>
            </a:r>
            <a:r>
              <a:rPr lang="en-US" sz="1600" dirty="0" err="1">
                <a:latin typeface="+mj-lt"/>
                <a:ea typeface="+mj-ea"/>
                <a:cs typeface="+mj-cs"/>
              </a:rPr>
              <a:t>behaviour</a:t>
            </a:r>
            <a:r>
              <a:rPr lang="en-US" sz="1600" dirty="0">
                <a:latin typeface="+mj-lt"/>
                <a:ea typeface="+mj-ea"/>
                <a:cs typeface="+mj-cs"/>
              </a:rPr>
              <a:t>.</a:t>
            </a:r>
          </a:p>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3/ REAL TIME ENGAGEMENT: social media enables businesses to interact with customers businesses to interact with customers instantly through comments, direct messages, and live streaming.</a:t>
            </a:r>
          </a:p>
          <a:p>
            <a:pPr>
              <a:lnSpc>
                <a:spcPct val="90000"/>
              </a:lnSpc>
              <a:spcBef>
                <a:spcPts val="1000"/>
              </a:spcBef>
              <a:buClr>
                <a:schemeClr val="bg2">
                  <a:lumMod val="40000"/>
                  <a:lumOff val="60000"/>
                </a:schemeClr>
              </a:buClr>
              <a:buSzPct val="80000"/>
              <a:buFont typeface="Wingdings 3" charset="2"/>
              <a:buChar char=""/>
            </a:pPr>
            <a:r>
              <a:rPr lang="en-US" sz="1600" dirty="0">
                <a:latin typeface="+mj-lt"/>
                <a:ea typeface="+mj-ea"/>
                <a:cs typeface="+mj-cs"/>
              </a:rPr>
              <a:t>4/ CONTENT VARIETY : businesses can use diverse content formats such as videos, images ,blogs, infographics and stories to appeal to different audience.</a:t>
            </a:r>
          </a:p>
        </p:txBody>
      </p:sp>
    </p:spTree>
    <p:extLst>
      <p:ext uri="{BB962C8B-B14F-4D97-AF65-F5344CB8AC3E}">
        <p14:creationId xmlns:p14="http://schemas.microsoft.com/office/powerpoint/2010/main" val="4045514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2ED3BC-351E-9AEA-CA30-6B2BF39CF230}"/>
              </a:ext>
            </a:extLst>
          </p:cNvPr>
          <p:cNvSpPr txBox="1"/>
          <p:nvPr/>
        </p:nvSpPr>
        <p:spPr>
          <a:xfrm>
            <a:off x="457200" y="690880"/>
            <a:ext cx="11176000" cy="5139869"/>
          </a:xfrm>
          <a:prstGeom prst="rect">
            <a:avLst/>
          </a:prstGeom>
          <a:noFill/>
        </p:spPr>
        <p:txBody>
          <a:bodyPr wrap="square" rtlCol="0">
            <a:spAutoFit/>
          </a:bodyPr>
          <a:lstStyle/>
          <a:p>
            <a:r>
              <a:rPr lang="en-GB" dirty="0"/>
              <a:t>  </a:t>
            </a:r>
            <a:r>
              <a:rPr lang="en-GB" sz="2800" b="1" dirty="0"/>
              <a:t>Advantages of using social media for business growth</a:t>
            </a:r>
          </a:p>
          <a:p>
            <a:endParaRPr lang="en-GB" sz="2000" dirty="0"/>
          </a:p>
          <a:p>
            <a:r>
              <a:rPr lang="en-GB" sz="2000" b="1" dirty="0"/>
              <a:t>1/ wider audience reach : </a:t>
            </a:r>
            <a:r>
              <a:rPr lang="en-GB" sz="2000" dirty="0"/>
              <a:t>social media platforms host billions of active users daily: for example</a:t>
            </a:r>
          </a:p>
          <a:p>
            <a:r>
              <a:rPr lang="en-GB" sz="2000" b="1" dirty="0"/>
              <a:t>    . </a:t>
            </a:r>
            <a:r>
              <a:rPr lang="en-GB" sz="2000" dirty="0"/>
              <a:t>Facebook has over 2.9 billions monthly active users.</a:t>
            </a:r>
          </a:p>
          <a:p>
            <a:r>
              <a:rPr lang="en-GB" sz="2000" b="1" dirty="0"/>
              <a:t>    .</a:t>
            </a:r>
            <a:r>
              <a:rPr lang="en-GB" sz="2000" dirty="0"/>
              <a:t>Instagram boasts more than 2 billion users.</a:t>
            </a:r>
          </a:p>
          <a:p>
            <a:r>
              <a:rPr lang="en-GB" sz="2000" b="1" dirty="0"/>
              <a:t>    .</a:t>
            </a:r>
            <a:r>
              <a:rPr lang="en-GB" sz="2000" dirty="0" err="1"/>
              <a:t>tiktok</a:t>
            </a:r>
            <a:r>
              <a:rPr lang="en-GB" sz="2000" dirty="0"/>
              <a:t> has grown to over 1 billion active users.</a:t>
            </a:r>
          </a:p>
          <a:p>
            <a:endParaRPr lang="en-GB" sz="2000" b="1" dirty="0"/>
          </a:p>
          <a:p>
            <a:endParaRPr lang="en-GB" sz="2000" b="1" dirty="0"/>
          </a:p>
          <a:p>
            <a:r>
              <a:rPr lang="en-GB" sz="2000" dirty="0"/>
              <a:t>These platforms allow businesses to reach audiences far beyond their local markets. By creating engaging content or running targeted, brands can attract potential customers from around the globe.</a:t>
            </a:r>
          </a:p>
          <a:p>
            <a:endParaRPr lang="en-GB" sz="2000" dirty="0"/>
          </a:p>
          <a:p>
            <a:r>
              <a:rPr lang="en-GB" sz="2000" b="1" dirty="0"/>
              <a:t>2/ cost effective marketing: </a:t>
            </a:r>
            <a:r>
              <a:rPr lang="en-GB" sz="2000" dirty="0"/>
              <a:t>compared to traditional advertising methods like tv commercials, or print, social media marketing is  </a:t>
            </a:r>
            <a:r>
              <a:rPr lang="en-GB" sz="2000" dirty="0" err="1"/>
              <a:t>signififictly</a:t>
            </a:r>
            <a:r>
              <a:rPr lang="en-GB" sz="2000" dirty="0"/>
              <a:t> more affordable. Businesses can create organic posts for free or run paid advertisements to their budgets. </a:t>
            </a:r>
          </a:p>
          <a:p>
            <a:endParaRPr lang="en-GB" sz="2000" b="1" dirty="0"/>
          </a:p>
          <a:p>
            <a:r>
              <a:rPr lang="en-GB" sz="2000" b="1" dirty="0"/>
              <a:t> for example:</a:t>
            </a:r>
            <a:r>
              <a:rPr lang="en-GB" sz="2000" dirty="0"/>
              <a:t>   a small business can start a </a:t>
            </a:r>
            <a:r>
              <a:rPr lang="en-GB" sz="2000" dirty="0" err="1"/>
              <a:t>facebook</a:t>
            </a:r>
            <a:r>
              <a:rPr lang="en-GB" sz="2000" dirty="0"/>
              <a:t> campaign with as little as £5 </a:t>
            </a:r>
            <a:r>
              <a:rPr lang="en-GB" sz="2000" dirty="0" err="1"/>
              <a:t>perday</a:t>
            </a:r>
            <a:r>
              <a:rPr lang="en-GB" sz="2000" dirty="0"/>
              <a:t>.</a:t>
            </a:r>
            <a:endParaRPr lang="en-GB" sz="2000" b="1" dirty="0"/>
          </a:p>
        </p:txBody>
      </p:sp>
    </p:spTree>
    <p:extLst>
      <p:ext uri="{BB962C8B-B14F-4D97-AF65-F5344CB8AC3E}">
        <p14:creationId xmlns:p14="http://schemas.microsoft.com/office/powerpoint/2010/main" val="253036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32F3A4-1626-9F72-EAB1-72C3AF172813}"/>
              </a:ext>
            </a:extLst>
          </p:cNvPr>
          <p:cNvSpPr txBox="1"/>
          <p:nvPr/>
        </p:nvSpPr>
        <p:spPr>
          <a:xfrm>
            <a:off x="609600" y="528320"/>
            <a:ext cx="10911840" cy="5878532"/>
          </a:xfrm>
          <a:prstGeom prst="rect">
            <a:avLst/>
          </a:prstGeom>
          <a:noFill/>
        </p:spPr>
        <p:txBody>
          <a:bodyPr wrap="square" rtlCol="0">
            <a:spAutoFit/>
          </a:bodyPr>
          <a:lstStyle/>
          <a:p>
            <a:r>
              <a:rPr lang="en-GB" sz="2400" b="1" dirty="0"/>
              <a:t>Customer engagement : </a:t>
            </a:r>
            <a:r>
              <a:rPr lang="en-GB" sz="2000" dirty="0"/>
              <a:t>social media direct communication between brands and consumers. Features like comments sections, live chats, and Q&amp;A sessions allow businesses to  engage with their audience in real time. This interaction builds trust and loyalty while providing valuable insights into customer needs .</a:t>
            </a:r>
          </a:p>
          <a:p>
            <a:r>
              <a:rPr lang="en-GB" sz="2000" b="1" dirty="0"/>
              <a:t>      </a:t>
            </a:r>
            <a:r>
              <a:rPr lang="en-GB" sz="2000" dirty="0"/>
              <a:t>for </a:t>
            </a:r>
            <a:r>
              <a:rPr lang="en-GB" sz="2000" dirty="0" err="1"/>
              <a:t>examble</a:t>
            </a:r>
            <a:r>
              <a:rPr lang="en-GB" sz="2000" dirty="0"/>
              <a:t> : brands like </a:t>
            </a:r>
            <a:r>
              <a:rPr lang="en-GB" sz="2000" dirty="0" err="1"/>
              <a:t>starbucks</a:t>
            </a:r>
            <a:r>
              <a:rPr lang="en-GB" sz="2000" dirty="0"/>
              <a:t> use Instagram to feedback on new product ideas.</a:t>
            </a:r>
          </a:p>
          <a:p>
            <a:endParaRPr lang="en-GB" sz="2400" b="1" dirty="0"/>
          </a:p>
          <a:p>
            <a:r>
              <a:rPr lang="en-GB" sz="2400" b="1" dirty="0"/>
              <a:t>Personalized marketing : </a:t>
            </a:r>
            <a:r>
              <a:rPr lang="en-GB" sz="2000" dirty="0"/>
              <a:t>social media platforms collect amounts of user data that businesses can for personalized marketing efforts. By analysing user </a:t>
            </a:r>
            <a:r>
              <a:rPr lang="en-GB" sz="2000" dirty="0" err="1"/>
              <a:t>behavior</a:t>
            </a:r>
            <a:r>
              <a:rPr lang="en-GB" sz="2000" dirty="0"/>
              <a:t> and preferences, companies can deliver tailored content that resonates with individual customers. </a:t>
            </a:r>
          </a:p>
          <a:p>
            <a:r>
              <a:rPr lang="en-GB" sz="2000" dirty="0"/>
              <a:t>     for instance : e commerce platforms often use on Facebook or Instagram to remind users about products they viewed but didn’t purchase.</a:t>
            </a:r>
          </a:p>
          <a:p>
            <a:r>
              <a:rPr lang="en-GB" sz="2000" dirty="0"/>
              <a:t> </a:t>
            </a:r>
          </a:p>
          <a:p>
            <a:r>
              <a:rPr lang="en-GB" sz="2400" b="1" dirty="0"/>
              <a:t>Increased brand awareness : </a:t>
            </a:r>
            <a:r>
              <a:rPr lang="en-GB" sz="2000" dirty="0"/>
              <a:t>consistent posting on social media helps businesses increase their visibility and brand recognition. Viral content or trending hashtags can reach exponentially within a short period.</a:t>
            </a:r>
          </a:p>
          <a:p>
            <a:r>
              <a:rPr lang="en-GB" sz="2000" b="1" dirty="0"/>
              <a:t>    </a:t>
            </a:r>
            <a:r>
              <a:rPr lang="en-GB" sz="2000" dirty="0"/>
              <a:t>for instance : some brands have gained massive followings by using </a:t>
            </a:r>
            <a:r>
              <a:rPr lang="en-GB" sz="2000" dirty="0" err="1"/>
              <a:t>humor</a:t>
            </a:r>
            <a:r>
              <a:rPr lang="en-GB" sz="2000" dirty="0"/>
              <a:t> and with in their twitter interactions.</a:t>
            </a:r>
            <a:endParaRPr lang="en-GB" sz="2400" b="1" dirty="0"/>
          </a:p>
          <a:p>
            <a:endParaRPr lang="en-GB" sz="2000" b="1" dirty="0"/>
          </a:p>
        </p:txBody>
      </p:sp>
    </p:spTree>
    <p:extLst>
      <p:ext uri="{BB962C8B-B14F-4D97-AF65-F5344CB8AC3E}">
        <p14:creationId xmlns:p14="http://schemas.microsoft.com/office/powerpoint/2010/main" val="2271436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34BE83-58AE-6E95-FAC4-8072808CB003}"/>
              </a:ext>
            </a:extLst>
          </p:cNvPr>
          <p:cNvSpPr txBox="1"/>
          <p:nvPr/>
        </p:nvSpPr>
        <p:spPr>
          <a:xfrm>
            <a:off x="518160" y="497840"/>
            <a:ext cx="10617200" cy="3293209"/>
          </a:xfrm>
          <a:prstGeom prst="rect">
            <a:avLst/>
          </a:prstGeom>
          <a:noFill/>
        </p:spPr>
        <p:txBody>
          <a:bodyPr wrap="square" rtlCol="0">
            <a:spAutoFit/>
          </a:bodyPr>
          <a:lstStyle/>
          <a:p>
            <a:r>
              <a:rPr lang="en-GB" sz="2400" b="1" dirty="0"/>
              <a:t>Disadvantage of using social media for business</a:t>
            </a:r>
          </a:p>
          <a:p>
            <a:r>
              <a:rPr lang="en-GB" sz="2400" b="1" dirty="0"/>
              <a:t>1/time intensive nature </a:t>
            </a:r>
            <a:r>
              <a:rPr lang="en-GB" sz="2000" dirty="0"/>
              <a:t>managing a successful social media presence requires effort in creating high quality content, monitoring analytics and staying update on trends. For small businesses without </a:t>
            </a:r>
            <a:r>
              <a:rPr lang="en-GB" sz="2000" dirty="0" err="1"/>
              <a:t>dedicted</a:t>
            </a:r>
            <a:r>
              <a:rPr lang="en-GB" sz="2000" dirty="0"/>
              <a:t> marketing teams. This workload can be </a:t>
            </a:r>
            <a:r>
              <a:rPr lang="en-GB" sz="2000" dirty="0" err="1"/>
              <a:t>overmhelming</a:t>
            </a:r>
            <a:r>
              <a:rPr lang="en-GB" sz="2000" dirty="0"/>
              <a:t>.</a:t>
            </a:r>
          </a:p>
          <a:p>
            <a:r>
              <a:rPr lang="en-GB" sz="2000" b="1" dirty="0"/>
              <a:t>2/risk of negative feedback </a:t>
            </a:r>
            <a:r>
              <a:rPr lang="en-GB" sz="2000" dirty="0"/>
              <a:t>social media is a public forum where customers can quickly go viral if not handled appropriately, to damaging a brand reputation.</a:t>
            </a:r>
          </a:p>
          <a:p>
            <a:r>
              <a:rPr lang="en-GB" sz="2000" b="1" dirty="0"/>
              <a:t>3/ algorithm dependency </a:t>
            </a:r>
            <a:r>
              <a:rPr lang="en-GB" sz="2000" dirty="0"/>
              <a:t>social media algorithms determine which content </a:t>
            </a:r>
            <a:r>
              <a:rPr lang="en-GB" sz="2000" dirty="0" err="1"/>
              <a:t>appers</a:t>
            </a:r>
            <a:r>
              <a:rPr lang="en-GB" sz="2000" dirty="0"/>
              <a:t> in users feeds based on factors like relevance and engagement levels. This means that even well crafted posts may not reach their intended audience if they fail to align with the platforms algorithmic priorities. </a:t>
            </a:r>
            <a:endParaRPr lang="en-GB" sz="2400" b="1" dirty="0"/>
          </a:p>
        </p:txBody>
      </p:sp>
    </p:spTree>
    <p:extLst>
      <p:ext uri="{BB962C8B-B14F-4D97-AF65-F5344CB8AC3E}">
        <p14:creationId xmlns:p14="http://schemas.microsoft.com/office/powerpoint/2010/main" val="1098286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A1F408-989E-404F-1866-F940C341461A}"/>
              </a:ext>
            </a:extLst>
          </p:cNvPr>
          <p:cNvSpPr txBox="1"/>
          <p:nvPr/>
        </p:nvSpPr>
        <p:spPr>
          <a:xfrm>
            <a:off x="772160" y="579120"/>
            <a:ext cx="11297920" cy="2308324"/>
          </a:xfrm>
          <a:prstGeom prst="rect">
            <a:avLst/>
          </a:prstGeom>
          <a:noFill/>
        </p:spPr>
        <p:txBody>
          <a:bodyPr wrap="square" rtlCol="0">
            <a:spAutoFit/>
          </a:bodyPr>
          <a:lstStyle/>
          <a:p>
            <a:r>
              <a:rPr lang="en-GB" sz="2400" b="1" dirty="0"/>
              <a:t>Conclusion </a:t>
            </a:r>
            <a:r>
              <a:rPr lang="en-GB" sz="2000" dirty="0"/>
              <a:t>social and digital media have </a:t>
            </a:r>
            <a:r>
              <a:rPr lang="en-GB" sz="2000" dirty="0" err="1"/>
              <a:t>transfomed</a:t>
            </a:r>
            <a:r>
              <a:rPr lang="en-GB" sz="2000" dirty="0"/>
              <a:t> how business connect with </a:t>
            </a:r>
            <a:r>
              <a:rPr lang="en-GB" sz="2000" dirty="0" err="1"/>
              <a:t>custmers</a:t>
            </a:r>
            <a:r>
              <a:rPr lang="en-GB" sz="2000" dirty="0"/>
              <a:t> by offering </a:t>
            </a:r>
            <a:r>
              <a:rPr lang="en-GB" sz="2000" dirty="0" err="1"/>
              <a:t>unparalled</a:t>
            </a:r>
            <a:r>
              <a:rPr lang="en-GB" sz="2000" dirty="0"/>
              <a:t> reach, engagement opportunities, personalization capabilities and all at relatively low costs compared to traditional marketing methods. However, these tools require careful management due to challenges such as time demands, algorithm dependency risks associated with negative feedback exposure and privacy concerns surrounding user data usage practices overall success depends largely up on adopting strategic approaches tailored specifically around individual organizational goals and with high quality trends.</a:t>
            </a:r>
            <a:endParaRPr lang="en-GB" sz="2400" b="1" dirty="0"/>
          </a:p>
        </p:txBody>
      </p:sp>
    </p:spTree>
    <p:extLst>
      <p:ext uri="{BB962C8B-B14F-4D97-AF65-F5344CB8AC3E}">
        <p14:creationId xmlns:p14="http://schemas.microsoft.com/office/powerpoint/2010/main" val="15629589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143</TotalTime>
  <Words>870</Words>
  <Application>Microsoft Office PowerPoint</Application>
  <PresentationFormat>Widescreen</PresentationFormat>
  <Paragraphs>52</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Century Gothic</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ariam arefaine</dc:creator>
  <cp:lastModifiedBy>ariam arefaine</cp:lastModifiedBy>
  <cp:revision>1</cp:revision>
  <dcterms:created xsi:type="dcterms:W3CDTF">2024-12-19T18:58:57Z</dcterms:created>
  <dcterms:modified xsi:type="dcterms:W3CDTF">2024-12-20T07:02:26Z</dcterms:modified>
</cp:coreProperties>
</file>