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docx" ContentType="application/vnd.openxmlformats-officedocument.wordprocessingml.document"/>
  <Default Extension="vml" ContentType="application/vnd.openxmlformats-officedocument.vmlDrawing"/>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theme/themeOverride1.xml" ContentType="application/vnd.openxmlformats-officedocument.themeOverr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69" r:id="rId4"/>
    <p:sldId id="270" r:id="rId5"/>
    <p:sldId id="317" r:id="rId6"/>
    <p:sldId id="316" r:id="rId7"/>
    <p:sldId id="279" r:id="rId8"/>
    <p:sldId id="272" r:id="rId9"/>
    <p:sldId id="271" r:id="rId10"/>
    <p:sldId id="280" r:id="rId11"/>
    <p:sldId id="281" r:id="rId12"/>
    <p:sldId id="296" r:id="rId13"/>
    <p:sldId id="275" r:id="rId14"/>
    <p:sldId id="276" r:id="rId15"/>
    <p:sldId id="263" r:id="rId16"/>
    <p:sldId id="262" r:id="rId17"/>
    <p:sldId id="282" r:id="rId18"/>
    <p:sldId id="264" r:id="rId19"/>
    <p:sldId id="259" r:id="rId20"/>
    <p:sldId id="267" r:id="rId21"/>
    <p:sldId id="297" r:id="rId22"/>
    <p:sldId id="273" r:id="rId23"/>
    <p:sldId id="274" r:id="rId24"/>
    <p:sldId id="265" r:id="rId25"/>
    <p:sldId id="285" r:id="rId26"/>
    <p:sldId id="286" r:id="rId27"/>
    <p:sldId id="284" r:id="rId28"/>
    <p:sldId id="261" r:id="rId29"/>
    <p:sldId id="283" r:id="rId30"/>
    <p:sldId id="258" r:id="rId31"/>
    <p:sldId id="299" r:id="rId32"/>
    <p:sldId id="277" r:id="rId33"/>
    <p:sldId id="291" r:id="rId34"/>
    <p:sldId id="288" r:id="rId35"/>
    <p:sldId id="289" r:id="rId36"/>
    <p:sldId id="287" r:id="rId37"/>
    <p:sldId id="292" r:id="rId38"/>
    <p:sldId id="266" r:id="rId39"/>
    <p:sldId id="300" r:id="rId40"/>
    <p:sldId id="260" r:id="rId41"/>
    <p:sldId id="301" r:id="rId42"/>
    <p:sldId id="302" r:id="rId43"/>
    <p:sldId id="303" r:id="rId44"/>
    <p:sldId id="305" r:id="rId45"/>
    <p:sldId id="304" r:id="rId46"/>
    <p:sldId id="306" r:id="rId47"/>
    <p:sldId id="307" r:id="rId48"/>
    <p:sldId id="309" r:id="rId49"/>
    <p:sldId id="310" r:id="rId50"/>
    <p:sldId id="311" r:id="rId51"/>
    <p:sldId id="312" r:id="rId52"/>
    <p:sldId id="313" r:id="rId53"/>
    <p:sldId id="315" r:id="rId54"/>
    <p:sldId id="318" r:id="rId55"/>
    <p:sldId id="290" r:id="rId5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324" autoAdjust="0"/>
    <p:restoredTop sz="94660"/>
  </p:normalViewPr>
  <p:slideViewPr>
    <p:cSldViewPr>
      <p:cViewPr varScale="1">
        <p:scale>
          <a:sx n="84" d="100"/>
          <a:sy n="84" d="100"/>
        </p:scale>
        <p:origin x="1470" y="7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2" Type="http://schemas.openxmlformats.org/officeDocument/2006/relationships/oleObject" Target="file:///C:\Users\owner\Downloads\Pepsi%20Worldwide%20Market%20Share%20pie%20chart.xlsx" TargetMode="External"/><Relationship Id="rId1" Type="http://schemas.openxmlformats.org/officeDocument/2006/relationships/themeOverride" Target="../theme/themeOverride1.xml"/></Relationships>
</file>

<file path=ppt/charts/chart1.xml><?xml version="1.0" encoding="utf-8"?>
<c:chartSpace xmlns:c="http://schemas.openxmlformats.org/drawingml/2006/chart" xmlns:a="http://schemas.openxmlformats.org/drawingml/2006/main" xmlns:r="http://schemas.openxmlformats.org/officeDocument/2006/relationships">
  <c:date1904 val="1"/>
  <c:lang val="en-US"/>
  <c:roundedCorners val="0"/>
  <mc:AlternateContent xmlns:mc="http://schemas.openxmlformats.org/markup-compatibility/2006">
    <mc:Choice xmlns:c14="http://schemas.microsoft.com/office/drawing/2007/8/2/chart" Requires="c14">
      <c14:style val="118"/>
    </mc:Choice>
    <mc:Fallback>
      <c:style val="18"/>
    </mc:Fallback>
  </mc:AlternateContent>
  <c:clrMapOvr bg1="lt1" tx1="dk1" bg2="lt2" tx2="dk2" accent1="accent1" accent2="accent2" accent3="accent3" accent4="accent4" accent5="accent5" accent6="accent6" hlink="hlink" folHlink="folHlink"/>
  <c:chart>
    <c:autoTitleDeleted val="0"/>
    <c:view3D>
      <c:rotX val="30"/>
      <c:rotY val="0"/>
      <c:rAngAx val="0"/>
    </c:view3D>
    <c:floor>
      <c:thickness val="0"/>
    </c:floor>
    <c:sideWall>
      <c:thickness val="0"/>
    </c:sideWall>
    <c:backWall>
      <c:thickness val="0"/>
    </c:backWall>
    <c:plotArea>
      <c:layout/>
      <c:pie3DChart>
        <c:varyColors val="1"/>
        <c:ser>
          <c:idx val="0"/>
          <c:order val="0"/>
          <c:dPt>
            <c:idx val="1"/>
            <c:bubble3D val="0"/>
            <c:explosion val="7"/>
          </c:dPt>
          <c:dLbls>
            <c:spPr>
              <a:noFill/>
              <a:ln>
                <a:noFill/>
              </a:ln>
              <a:effectLst/>
            </c:spPr>
            <c:showLegendKey val="0"/>
            <c:showVal val="1"/>
            <c:showCatName val="0"/>
            <c:showSerName val="0"/>
            <c:showPercent val="0"/>
            <c:showBubbleSize val="0"/>
            <c:showLeaderLines val="1"/>
            <c:extLst>
              <c:ext xmlns:c15="http://schemas.microsoft.com/office/drawing/2012/chart" uri="{CE6537A1-D6FC-4f65-9D91-7224C49458BB}">
                <c15:layout/>
              </c:ext>
            </c:extLst>
          </c:dLbls>
          <c:cat>
            <c:strRef>
              <c:f>'[Pepsi Worldwide Market Share pie chart.xlsx]Feuil1'!$A$1:$A$3</c:f>
              <c:strCache>
                <c:ptCount val="3"/>
                <c:pt idx="0">
                  <c:v>PepsiCo</c:v>
                </c:pt>
                <c:pt idx="1">
                  <c:v>Coca-Cola</c:v>
                </c:pt>
                <c:pt idx="2">
                  <c:v>Others</c:v>
                </c:pt>
              </c:strCache>
            </c:strRef>
          </c:cat>
          <c:val>
            <c:numRef>
              <c:f>'[Pepsi Worldwide Market Share pie chart.xlsx]Feuil1'!$B$1:$B$3</c:f>
              <c:numCache>
                <c:formatCode>0%</c:formatCode>
                <c:ptCount val="3"/>
                <c:pt idx="0">
                  <c:v>0.14000000000000001</c:v>
                </c:pt>
                <c:pt idx="1">
                  <c:v>0.8</c:v>
                </c:pt>
                <c:pt idx="2">
                  <c:v>0.06</c:v>
                </c:pt>
              </c:numCache>
            </c:numRef>
          </c:val>
        </c:ser>
        <c:dLbls>
          <c:showLegendKey val="0"/>
          <c:showVal val="0"/>
          <c:showCatName val="0"/>
          <c:showSerName val="0"/>
          <c:showPercent val="0"/>
          <c:showBubbleSize val="0"/>
          <c:showLeaderLines val="1"/>
        </c:dLbls>
      </c:pie3DChart>
    </c:plotArea>
    <c:legend>
      <c:legendPos val="r"/>
      <c:layout/>
      <c:overlay val="0"/>
    </c:legend>
    <c:plotVisOnly val="1"/>
    <c:dispBlanksAs val="gap"/>
    <c:showDLblsOverMax val="0"/>
  </c:chart>
  <c:externalData r:id="rId2">
    <c:autoUpdate val="0"/>
  </c:externalData>
</c:chartSpace>
</file>

<file path=ppt/drawings/_rels/vmlDrawing1.vml.rels><?xml version="1.0" encoding="UTF-8" standalone="yes"?>
<Relationships xmlns="http://schemas.openxmlformats.org/package/2006/relationships"><Relationship Id="rId1" Type="http://schemas.openxmlformats.org/officeDocument/2006/relationships/image" Target="../media/image22.emf"/></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F0511FA-2461-4832-968A-466A8C5B682B}" type="datetimeFigureOut">
              <a:rPr lang="en-US" smtClean="0"/>
              <a:t>2/14/2017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5E51F58-5956-4177-AA2E-6DC84EFD4CAA}"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F0511FA-2461-4832-968A-466A8C5B682B}" type="datetimeFigureOut">
              <a:rPr lang="en-US" smtClean="0"/>
              <a:t>2/14/2017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5E51F58-5956-4177-AA2E-6DC84EFD4CAA}" type="slidenum">
              <a:rPr lang="en-US" smtClean="0"/>
              <a:t>‹#›</a:t>
            </a:fld>
            <a:endParaRPr lang="en-US"/>
          </a:p>
        </p:txBody>
      </p:sp>
      <p:sp>
        <p:nvSpPr>
          <p:cNvPr id="7" name="Title 6"/>
          <p:cNvSpPr>
            <a:spLocks noGrp="1"/>
          </p:cNvSpPr>
          <p:nvPr>
            <p:ph type="title"/>
          </p:nvPr>
        </p:nvSpPr>
        <p:spPr/>
        <p:txBody>
          <a:bodyPr/>
          <a:lstStyle/>
          <a:p>
            <a:r>
              <a:rPr lang="en-US" smtClean="0"/>
              <a:t>Click to edit Master title style</a:t>
            </a:r>
            <a:endParaRPr lang="en-US"/>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F0511FA-2461-4832-968A-466A8C5B682B}" type="datetimeFigureOut">
              <a:rPr lang="en-US" smtClean="0"/>
              <a:t>2/14/2017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5E51F58-5956-4177-AA2E-6DC84EFD4CAA}"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9F0511FA-2461-4832-968A-466A8C5B682B}" type="datetimeFigureOut">
              <a:rPr lang="en-US" smtClean="0"/>
              <a:t>2/14/2017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5E51F58-5956-4177-AA2E-6DC84EFD4CAA}" type="slidenum">
              <a:rPr lang="en-US" smtClean="0"/>
              <a:t>‹#›</a:t>
            </a:fld>
            <a:endParaRPr lang="en-US"/>
          </a:p>
        </p:txBody>
      </p:sp>
      <p:sp>
        <p:nvSpPr>
          <p:cNvPr id="9" name="Content Placeholder 8"/>
          <p:cNvSpPr>
            <a:spLocks noGrp="1"/>
          </p:cNvSpPr>
          <p:nvPr>
            <p:ph sz="quarter" idx="13"/>
          </p:nvPr>
        </p:nvSpPr>
        <p:spPr>
          <a:xfrm>
            <a:off x="676655"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4645152"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F0511FA-2461-4832-968A-466A8C5B682B}" type="datetimeFigureOut">
              <a:rPr lang="en-US" smtClean="0"/>
              <a:t>2/14/2017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5E51F58-5956-4177-AA2E-6DC84EFD4CAA}"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9F0511FA-2461-4832-968A-466A8C5B682B}" type="datetimeFigureOut">
              <a:rPr lang="en-US" smtClean="0"/>
              <a:t>2/14/2017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5E51F58-5956-4177-AA2E-6DC84EFD4CAA}"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9F0511FA-2461-4832-968A-466A8C5B682B}" type="datetimeFigureOut">
              <a:rPr lang="en-US" smtClean="0"/>
              <a:t>2/14/2017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5E51F58-5956-4177-AA2E-6DC84EFD4CAA}"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9F0511FA-2461-4832-968A-466A8C5B682B}" type="datetimeFigureOut">
              <a:rPr lang="en-US" smtClean="0"/>
              <a:t>2/14/2017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5E51F58-5956-4177-AA2E-6DC84EFD4CAA}" type="slidenum">
              <a:rPr lang="en-US" smtClean="0"/>
              <a:t>‹#›</a:t>
            </a:fld>
            <a:endParaRPr lang="en-US"/>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F0511FA-2461-4832-968A-466A8C5B682B}" type="datetimeFigureOut">
              <a:rPr lang="en-US" smtClean="0"/>
              <a:t>2/14/2017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5E51F58-5956-4177-AA2E-6DC84EFD4CAA}" type="slidenum">
              <a:rPr lang="en-US" smtClean="0"/>
              <a:t>‹#›</a:t>
            </a:fld>
            <a:endParaRPr lang="en-US"/>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F0511FA-2461-4832-968A-466A8C5B682B}" type="datetimeFigureOut">
              <a:rPr lang="en-US" smtClean="0"/>
              <a:t>2/14/2017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5E51F58-5956-4177-AA2E-6DC84EFD4CAA}"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9F0511FA-2461-4832-968A-466A8C5B682B}" type="datetimeFigureOut">
              <a:rPr lang="en-US" smtClean="0"/>
              <a:t>2/14/2017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5E51F58-5956-4177-AA2E-6DC84EFD4CAA}" type="slidenum">
              <a:rPr lang="en-US" smtClean="0"/>
              <a:t>‹#›</a:t>
            </a:fld>
            <a:endParaRPr lang="en-US"/>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9F0511FA-2461-4832-968A-466A8C5B682B}" type="datetimeFigureOut">
              <a:rPr lang="en-US" smtClean="0"/>
              <a:t>2/14/2017</a:t>
            </a:fld>
            <a:endParaRPr lang="en-US"/>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en-US"/>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85E51F58-5956-4177-AA2E-6DC84EFD4CAA}" type="slidenum">
              <a:rPr lang="en-US" smtClean="0"/>
              <a:t>‹#›</a:t>
            </a:fld>
            <a:endParaRPr lang="en-US"/>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www.pepsiworld.com/"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4.em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5.emf"/><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6.emf"/><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8.emf"/><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7.xml"/><Relationship Id="rId1" Type="http://schemas.openxmlformats.org/officeDocument/2006/relationships/vmlDrawing" Target="../drawings/vmlDrawing1.vml"/><Relationship Id="rId6" Type="http://schemas.openxmlformats.org/officeDocument/2006/relationships/image" Target="../media/image22.emf"/><Relationship Id="rId5" Type="http://schemas.openxmlformats.org/officeDocument/2006/relationships/package" Target="../embeddings/Microsoft_Word_Document1.docx"/><Relationship Id="rId4" Type="http://schemas.openxmlformats.org/officeDocument/2006/relationships/oleObject" Target="../embeddings/oleObject1.bin"/></Relationships>
</file>

<file path=ppt/slides/_rels/slide3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6.gif"/><Relationship Id="rId2" Type="http://schemas.openxmlformats.org/officeDocument/2006/relationships/image" Target="../media/image25.png"/><Relationship Id="rId1" Type="http://schemas.openxmlformats.org/officeDocument/2006/relationships/slideLayout" Target="../slideLayouts/slideLayout7.xml"/><Relationship Id="rId6" Type="http://schemas.openxmlformats.org/officeDocument/2006/relationships/image" Target="../media/image2.png"/><Relationship Id="rId5" Type="http://schemas.openxmlformats.org/officeDocument/2006/relationships/image" Target="../media/image28.gif"/><Relationship Id="rId4" Type="http://schemas.openxmlformats.org/officeDocument/2006/relationships/image" Target="../media/image27.gif"/></Relationships>
</file>

<file path=ppt/slides/_rels/slide3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9.emf"/><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8.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image" Target="../media/image33.png"/><Relationship Id="rId7" Type="http://schemas.openxmlformats.org/officeDocument/2006/relationships/image" Target="../media/image37.png"/><Relationship Id="rId2" Type="http://schemas.openxmlformats.org/officeDocument/2006/relationships/image" Target="../media/image32.emf"/><Relationship Id="rId1" Type="http://schemas.openxmlformats.org/officeDocument/2006/relationships/slideLayout" Target="../slideLayouts/slideLayout2.xml"/><Relationship Id="rId6" Type="http://schemas.openxmlformats.org/officeDocument/2006/relationships/image" Target="../media/image36.jpeg"/><Relationship Id="rId5" Type="http://schemas.openxmlformats.org/officeDocument/2006/relationships/image" Target="../media/image35.png"/><Relationship Id="rId4" Type="http://schemas.openxmlformats.org/officeDocument/2006/relationships/image" Target="../media/image34.png"/><Relationship Id="rId9" Type="http://schemas.openxmlformats.org/officeDocument/2006/relationships/image" Target="../media/image2.png"/></Relationships>
</file>

<file path=ppt/slides/_rels/slide39.xml.rels><?xml version="1.0" encoding="UTF-8" standalone="yes"?>
<Relationships xmlns="http://schemas.openxmlformats.org/package/2006/relationships"><Relationship Id="rId3" Type="http://schemas.openxmlformats.org/officeDocument/2006/relationships/image" Target="../media/image39.emf"/><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41.emf"/><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42.emf"/><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3" Type="http://schemas.openxmlformats.org/officeDocument/2006/relationships/image" Target="../media/image45.emf"/><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6.emf"/><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8.emf"/><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49.emf"/><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51.png"/><Relationship Id="rId7" Type="http://schemas.openxmlformats.org/officeDocument/2006/relationships/image" Target="../media/image2.png"/><Relationship Id="rId2" Type="http://schemas.openxmlformats.org/officeDocument/2006/relationships/image" Target="../media/image50.png"/><Relationship Id="rId1" Type="http://schemas.openxmlformats.org/officeDocument/2006/relationships/slideLayout" Target="../slideLayouts/slideLayout2.xml"/><Relationship Id="rId6" Type="http://schemas.openxmlformats.org/officeDocument/2006/relationships/image" Target="../media/image54.jpeg"/><Relationship Id="rId5" Type="http://schemas.openxmlformats.org/officeDocument/2006/relationships/image" Target="../media/image53.png"/><Relationship Id="rId4" Type="http://schemas.openxmlformats.org/officeDocument/2006/relationships/image" Target="../media/image52.png"/></Relationships>
</file>

<file path=ppt/slides/_rels/slide5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www.buzzfeed.com/pepsi/the-10-most-iconic-pepsi-commercials-of-all-time-1q6t" TargetMode="Externa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PepsiCo</a:t>
            </a:r>
            <a:endParaRPr lang="en-US" dirty="0"/>
          </a:p>
        </p:txBody>
      </p:sp>
      <p:pic>
        <p:nvPicPr>
          <p:cNvPr id="266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01000" y="5391727"/>
            <a:ext cx="1143000" cy="14662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Subtitle 3"/>
          <p:cNvSpPr>
            <a:spLocks noGrp="1"/>
          </p:cNvSpPr>
          <p:nvPr>
            <p:ph type="subTitle" idx="1"/>
          </p:nvPr>
        </p:nvSpPr>
        <p:spPr/>
        <p:txBody>
          <a:bodyPr/>
          <a:lstStyle/>
          <a:p>
            <a:r>
              <a:rPr lang="en-GB" dirty="0" smtClean="0"/>
              <a:t>Strategy Framework</a:t>
            </a:r>
            <a:endParaRPr lang="en-GB" dirty="0"/>
          </a:p>
        </p:txBody>
      </p:sp>
    </p:spTree>
    <p:extLst>
      <p:ext uri="{BB962C8B-B14F-4D97-AF65-F5344CB8AC3E}">
        <p14:creationId xmlns:p14="http://schemas.microsoft.com/office/powerpoint/2010/main" val="319062596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Overview</a:t>
            </a:r>
            <a:endParaRPr lang="en-US" dirty="0"/>
          </a:p>
        </p:txBody>
      </p:sp>
      <p:sp>
        <p:nvSpPr>
          <p:cNvPr id="6" name="Content Placeholder 5"/>
          <p:cNvSpPr>
            <a:spLocks noGrp="1"/>
          </p:cNvSpPr>
          <p:nvPr>
            <p:ph sz="quarter" idx="13"/>
          </p:nvPr>
        </p:nvSpPr>
        <p:spPr/>
        <p:txBody>
          <a:bodyPr>
            <a:normAutofit fontScale="55000" lnSpcReduction="20000"/>
          </a:bodyPr>
          <a:lstStyle/>
          <a:p>
            <a:r>
              <a:rPr lang="en-US" b="1" dirty="0" smtClean="0"/>
              <a:t>Company Overview</a:t>
            </a:r>
          </a:p>
          <a:p>
            <a:r>
              <a:rPr lang="en-US" dirty="0" smtClean="0"/>
              <a:t>History of Pepsi</a:t>
            </a:r>
          </a:p>
          <a:p>
            <a:r>
              <a:rPr lang="en-US" dirty="0" smtClean="0"/>
              <a:t>Growth </a:t>
            </a:r>
          </a:p>
          <a:p>
            <a:r>
              <a:rPr lang="en-US" dirty="0" smtClean="0"/>
              <a:t>2009 Events and Issues</a:t>
            </a:r>
          </a:p>
          <a:p>
            <a:r>
              <a:rPr lang="en-US" dirty="0" smtClean="0"/>
              <a:t>Existing Mission and Vision statement</a:t>
            </a:r>
          </a:p>
          <a:p>
            <a:r>
              <a:rPr lang="en-US" b="1" dirty="0" smtClean="0"/>
              <a:t>New Mission and Vision Statement</a:t>
            </a:r>
          </a:p>
          <a:p>
            <a:r>
              <a:rPr lang="en-US" b="1" dirty="0" smtClean="0"/>
              <a:t>SWOT Analysis</a:t>
            </a:r>
          </a:p>
          <a:p>
            <a:r>
              <a:rPr lang="en-US" b="1" dirty="0" smtClean="0"/>
              <a:t>External Assessment</a:t>
            </a:r>
          </a:p>
          <a:p>
            <a:r>
              <a:rPr lang="en-US" dirty="0" smtClean="0"/>
              <a:t>CPM</a:t>
            </a:r>
          </a:p>
          <a:p>
            <a:r>
              <a:rPr lang="en-US" dirty="0" smtClean="0"/>
              <a:t>EFE</a:t>
            </a:r>
          </a:p>
          <a:p>
            <a:r>
              <a:rPr lang="en-US" dirty="0" smtClean="0"/>
              <a:t>Positioning Map</a:t>
            </a:r>
          </a:p>
          <a:p>
            <a:r>
              <a:rPr lang="en-US" b="1" dirty="0" smtClean="0"/>
              <a:t>Internal Assessment</a:t>
            </a:r>
          </a:p>
          <a:p>
            <a:r>
              <a:rPr lang="en-US" dirty="0" smtClean="0"/>
              <a:t>Organizational Chart</a:t>
            </a:r>
          </a:p>
          <a:p>
            <a:r>
              <a:rPr lang="en-US" dirty="0" smtClean="0"/>
              <a:t>Income Statement</a:t>
            </a:r>
          </a:p>
          <a:p>
            <a:r>
              <a:rPr lang="en-US" dirty="0" smtClean="0"/>
              <a:t>Balance Sheet</a:t>
            </a:r>
          </a:p>
          <a:p>
            <a:r>
              <a:rPr lang="en-US" dirty="0" smtClean="0"/>
              <a:t>Financial ratios</a:t>
            </a:r>
          </a:p>
          <a:p>
            <a:r>
              <a:rPr lang="en-US" dirty="0" smtClean="0"/>
              <a:t>IFE Matrix</a:t>
            </a:r>
          </a:p>
          <a:p>
            <a:endParaRPr lang="en-US" dirty="0"/>
          </a:p>
        </p:txBody>
      </p:sp>
      <p:sp>
        <p:nvSpPr>
          <p:cNvPr id="7" name="Content Placeholder 6"/>
          <p:cNvSpPr>
            <a:spLocks noGrp="1"/>
          </p:cNvSpPr>
          <p:nvPr>
            <p:ph sz="quarter" idx="14"/>
          </p:nvPr>
        </p:nvSpPr>
        <p:spPr/>
        <p:txBody>
          <a:bodyPr>
            <a:normAutofit fontScale="47500" lnSpcReduction="20000"/>
          </a:bodyPr>
          <a:lstStyle/>
          <a:p>
            <a:r>
              <a:rPr lang="en-US" b="1" dirty="0" smtClean="0"/>
              <a:t>Strategy Formulation</a:t>
            </a:r>
          </a:p>
          <a:p>
            <a:r>
              <a:rPr lang="en-US" dirty="0" smtClean="0"/>
              <a:t>SWOT Matrix</a:t>
            </a:r>
          </a:p>
          <a:p>
            <a:r>
              <a:rPr lang="en-US" dirty="0" smtClean="0"/>
              <a:t>Grand Strategy Matrix</a:t>
            </a:r>
          </a:p>
          <a:p>
            <a:r>
              <a:rPr lang="en-US" dirty="0" smtClean="0"/>
              <a:t>BCG</a:t>
            </a:r>
          </a:p>
          <a:p>
            <a:r>
              <a:rPr lang="en-US" dirty="0" smtClean="0"/>
              <a:t>Space Matrix Data</a:t>
            </a:r>
          </a:p>
          <a:p>
            <a:r>
              <a:rPr lang="en-US" dirty="0" smtClean="0"/>
              <a:t>Space Matrix</a:t>
            </a:r>
          </a:p>
          <a:p>
            <a:r>
              <a:rPr lang="en-US" dirty="0" smtClean="0"/>
              <a:t>IE Matrix</a:t>
            </a:r>
          </a:p>
          <a:p>
            <a:r>
              <a:rPr lang="en-US" dirty="0" smtClean="0"/>
              <a:t>Matrix Analysis</a:t>
            </a:r>
          </a:p>
          <a:p>
            <a:r>
              <a:rPr lang="en-US" dirty="0" smtClean="0"/>
              <a:t>QSPM Matrix</a:t>
            </a:r>
          </a:p>
          <a:p>
            <a:r>
              <a:rPr lang="en-US" b="1" dirty="0" smtClean="0"/>
              <a:t>Strategic Plan</a:t>
            </a:r>
          </a:p>
          <a:p>
            <a:r>
              <a:rPr lang="en-US" dirty="0" smtClean="0"/>
              <a:t>Strategy</a:t>
            </a:r>
          </a:p>
          <a:p>
            <a:r>
              <a:rPr lang="en-US" dirty="0" smtClean="0"/>
              <a:t>Objectives</a:t>
            </a:r>
          </a:p>
          <a:p>
            <a:r>
              <a:rPr lang="en-US" dirty="0" smtClean="0"/>
              <a:t>Recommendations</a:t>
            </a:r>
          </a:p>
          <a:p>
            <a:r>
              <a:rPr lang="en-US" dirty="0" smtClean="0"/>
              <a:t>Assumptions</a:t>
            </a:r>
          </a:p>
          <a:p>
            <a:r>
              <a:rPr lang="en-US" b="1" dirty="0" smtClean="0"/>
              <a:t>Implementation</a:t>
            </a:r>
          </a:p>
          <a:p>
            <a:r>
              <a:rPr lang="en-US" dirty="0" smtClean="0"/>
              <a:t>EPS/EBIT</a:t>
            </a:r>
          </a:p>
          <a:p>
            <a:r>
              <a:rPr lang="en-US" dirty="0" smtClean="0"/>
              <a:t>Projected Financials</a:t>
            </a:r>
          </a:p>
          <a:p>
            <a:r>
              <a:rPr lang="en-US" b="1" dirty="0" smtClean="0"/>
              <a:t>Evaluation</a:t>
            </a:r>
          </a:p>
          <a:p>
            <a:r>
              <a:rPr lang="en-US" dirty="0" smtClean="0"/>
              <a:t>Balanced Scorecard</a:t>
            </a:r>
          </a:p>
          <a:p>
            <a:r>
              <a:rPr lang="en-US" dirty="0" smtClean="0"/>
              <a:t>Key Future Ratios</a:t>
            </a:r>
          </a:p>
          <a:p>
            <a:endParaRPr lang="en-US" dirty="0"/>
          </a:p>
        </p:txBody>
      </p:sp>
      <p:pic>
        <p:nvPicPr>
          <p:cNvPr id="1028"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85191" y="5715000"/>
            <a:ext cx="942975" cy="1209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9010597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192608" y="228600"/>
            <a:ext cx="3352800" cy="1252728"/>
          </a:xfrm>
        </p:spPr>
        <p:txBody>
          <a:bodyPr>
            <a:normAutofit/>
          </a:bodyPr>
          <a:lstStyle/>
          <a:p>
            <a:r>
              <a:rPr lang="en-US" sz="5400" dirty="0" smtClean="0">
                <a:solidFill>
                  <a:schemeClr val="bg1"/>
                </a:solidFill>
              </a:rPr>
              <a:t>History</a:t>
            </a:r>
            <a:endParaRPr lang="en-US" sz="5400" dirty="0">
              <a:solidFill>
                <a:schemeClr val="bg1"/>
              </a:solidFill>
            </a:endParaRPr>
          </a:p>
        </p:txBody>
      </p:sp>
      <p:pic>
        <p:nvPicPr>
          <p:cNvPr id="1229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97721" y="5452822"/>
            <a:ext cx="1095375" cy="14051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Content Placeholder 1"/>
          <p:cNvSpPr>
            <a:spLocks noGrp="1"/>
          </p:cNvSpPr>
          <p:nvPr>
            <p:ph idx="1"/>
          </p:nvPr>
        </p:nvSpPr>
        <p:spPr>
          <a:xfrm>
            <a:off x="304800" y="1752600"/>
            <a:ext cx="6400800" cy="3810000"/>
          </a:xfrm>
        </p:spPr>
        <p:txBody>
          <a:bodyPr>
            <a:normAutofit fontScale="70000" lnSpcReduction="20000"/>
          </a:bodyPr>
          <a:lstStyle/>
          <a:p>
            <a:r>
              <a:rPr lang="en-US" dirty="0"/>
              <a:t>In 1965: PepsiCo, Inc. is founded by Donald M. Kendall, President and CEO of Pepsi-Cola and Herman W. Lay, Chairman and CEO of Frito-Lay, through the merger:</a:t>
            </a:r>
          </a:p>
          <a:p>
            <a:r>
              <a:rPr lang="en-US" dirty="0"/>
              <a:t>1. Pepsi-Cola In 1898: Caleb </a:t>
            </a:r>
            <a:r>
              <a:rPr lang="en-US" dirty="0" err="1"/>
              <a:t>Bradham</a:t>
            </a:r>
            <a:r>
              <a:rPr lang="en-US" dirty="0"/>
              <a:t>, a New Bern, North Carolina, pharmacist, created "Brad's Drink," a carbonated soft drink he created to serve his drugstore's fountain customers. </a:t>
            </a:r>
          </a:p>
          <a:p>
            <a:r>
              <a:rPr lang="en-US" dirty="0"/>
              <a:t>2. Frito Company</a:t>
            </a:r>
          </a:p>
          <a:p>
            <a:r>
              <a:rPr lang="en-US" dirty="0"/>
              <a:t> </a:t>
            </a:r>
          </a:p>
          <a:p>
            <a:r>
              <a:rPr lang="en-US" dirty="0"/>
              <a:t>3. H. W. Lay Company</a:t>
            </a:r>
          </a:p>
          <a:p>
            <a:r>
              <a:rPr lang="en-US" dirty="0"/>
              <a:t> </a:t>
            </a:r>
          </a:p>
          <a:p>
            <a:r>
              <a:rPr lang="en-US" dirty="0"/>
              <a:t>The Major products of the companies are: </a:t>
            </a:r>
          </a:p>
          <a:p>
            <a:pPr lvl="0"/>
            <a:r>
              <a:rPr lang="en-US" dirty="0"/>
              <a:t>Pepsi-Cola Company </a:t>
            </a:r>
          </a:p>
          <a:p>
            <a:pPr lvl="0"/>
            <a:r>
              <a:rPr lang="en-US" dirty="0"/>
              <a:t>Fritos brand corn chips, Lay's brand potato chips, Cheetos brand cheese flavored snacks, Ruffles brand potato chips, </a:t>
            </a:r>
            <a:r>
              <a:rPr lang="en-US" dirty="0" err="1"/>
              <a:t>Rold</a:t>
            </a:r>
            <a:r>
              <a:rPr lang="en-US" dirty="0"/>
              <a:t> Gold brand pretzels.</a:t>
            </a:r>
          </a:p>
          <a:p>
            <a:pPr lvl="0"/>
            <a:r>
              <a:rPr lang="en-US" dirty="0"/>
              <a:t>Mountain Dew</a:t>
            </a:r>
          </a:p>
          <a:p>
            <a:endParaRPr lang="en-US" dirty="0"/>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78496" y="2590800"/>
            <a:ext cx="2514600" cy="18839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1470628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827328" y="2590801"/>
            <a:ext cx="7408333" cy="3646711"/>
          </a:xfrm>
        </p:spPr>
        <p:txBody>
          <a:bodyPr>
            <a:noAutofit/>
          </a:bodyPr>
          <a:lstStyle/>
          <a:p>
            <a:pPr marL="0" indent="0">
              <a:buNone/>
            </a:pPr>
            <a:r>
              <a:rPr lang="en-US" sz="1300" i="1" u="sng" dirty="0"/>
              <a:t>1966: </a:t>
            </a:r>
            <a:endParaRPr lang="en-US" sz="1300" dirty="0"/>
          </a:p>
          <a:p>
            <a:pPr marL="0" indent="0">
              <a:buNone/>
            </a:pPr>
            <a:r>
              <a:rPr lang="en-US" sz="1300" dirty="0"/>
              <a:t>Doritos is introduced</a:t>
            </a:r>
          </a:p>
          <a:p>
            <a:pPr marL="0" indent="0">
              <a:buNone/>
            </a:pPr>
            <a:r>
              <a:rPr lang="en-US" sz="1300" dirty="0"/>
              <a:t>Pepsi enters Japan and Eastern Europe.</a:t>
            </a:r>
          </a:p>
          <a:p>
            <a:pPr marL="0" indent="0">
              <a:buNone/>
            </a:pPr>
            <a:r>
              <a:rPr lang="en-US" sz="1300" dirty="0"/>
              <a:t> </a:t>
            </a:r>
          </a:p>
          <a:p>
            <a:pPr marL="0" indent="0">
              <a:buNone/>
            </a:pPr>
            <a:r>
              <a:rPr lang="en-US" sz="1300" i="1" u="sng" dirty="0"/>
              <a:t>1970:</a:t>
            </a:r>
            <a:endParaRPr lang="en-US" sz="1300" dirty="0"/>
          </a:p>
          <a:p>
            <a:pPr marL="0" indent="0">
              <a:buNone/>
            </a:pPr>
            <a:r>
              <a:rPr lang="en-US" sz="1300" dirty="0"/>
              <a:t>PepsiCo moves from New York City to new world headquarters in Purchase, N.Y</a:t>
            </a:r>
          </a:p>
          <a:p>
            <a:pPr marL="0" indent="0">
              <a:buNone/>
            </a:pPr>
            <a:r>
              <a:rPr lang="en-US" sz="1300" dirty="0"/>
              <a:t>Pepsi is the first company to respond to consumer preference with lightweight, recyclable, plastic bottles.</a:t>
            </a:r>
          </a:p>
          <a:p>
            <a:pPr marL="0" indent="0">
              <a:buNone/>
            </a:pPr>
            <a:r>
              <a:rPr lang="en-US" sz="1300" dirty="0"/>
              <a:t> </a:t>
            </a:r>
          </a:p>
          <a:p>
            <a:pPr marL="0" indent="0">
              <a:buNone/>
            </a:pPr>
            <a:r>
              <a:rPr lang="en-US" sz="1300" i="1" u="sng" dirty="0"/>
              <a:t>1977:</a:t>
            </a:r>
            <a:endParaRPr lang="en-US" sz="1300" dirty="0"/>
          </a:p>
          <a:p>
            <a:pPr marL="0" indent="0">
              <a:buNone/>
            </a:pPr>
            <a:r>
              <a:rPr lang="en-US" sz="1300" dirty="0"/>
              <a:t>PepsiCo acquires Pizza Hut, </a:t>
            </a:r>
            <a:r>
              <a:rPr lang="en-US" sz="1300" dirty="0" err="1"/>
              <a:t>Inc</a:t>
            </a:r>
            <a:endParaRPr lang="en-US" sz="1300" dirty="0"/>
          </a:p>
          <a:p>
            <a:pPr marL="0" indent="0">
              <a:buNone/>
            </a:pPr>
            <a:r>
              <a:rPr lang="en-US" sz="1300" dirty="0"/>
              <a:t> </a:t>
            </a:r>
          </a:p>
          <a:p>
            <a:pPr marL="0" indent="0">
              <a:buNone/>
            </a:pPr>
            <a:r>
              <a:rPr lang="en-US" sz="1300" i="1" u="sng" dirty="0"/>
              <a:t>1978:</a:t>
            </a:r>
            <a:endParaRPr lang="en-US" sz="1300" dirty="0"/>
          </a:p>
          <a:p>
            <a:pPr marL="0" indent="0">
              <a:buNone/>
            </a:pPr>
            <a:r>
              <a:rPr lang="en-US" sz="1300" dirty="0"/>
              <a:t>Taco Bell</a:t>
            </a:r>
          </a:p>
          <a:p>
            <a:pPr marL="0" indent="0">
              <a:buNone/>
            </a:pPr>
            <a:r>
              <a:rPr lang="en-US" sz="1300" dirty="0"/>
              <a:t> </a:t>
            </a:r>
          </a:p>
          <a:p>
            <a:pPr marL="0" indent="0">
              <a:buNone/>
            </a:pPr>
            <a:r>
              <a:rPr lang="en-US" sz="1300" i="1" u="sng" dirty="0"/>
              <a:t>1980:</a:t>
            </a:r>
            <a:endParaRPr lang="en-US" sz="1300" dirty="0"/>
          </a:p>
          <a:p>
            <a:pPr marL="0" indent="0">
              <a:buNone/>
            </a:pPr>
            <a:r>
              <a:rPr lang="en-US" sz="1300" dirty="0"/>
              <a:t>PepsiCo Food Service International (PFSI) is formed to focus on overseas development of restaurants.</a:t>
            </a:r>
          </a:p>
          <a:p>
            <a:pPr marL="0" indent="0">
              <a:buNone/>
            </a:pPr>
            <a:r>
              <a:rPr lang="en-US" sz="1400" dirty="0"/>
              <a:t> </a:t>
            </a:r>
          </a:p>
        </p:txBody>
      </p:sp>
      <p:sp>
        <p:nvSpPr>
          <p:cNvPr id="5" name="Title 4"/>
          <p:cNvSpPr>
            <a:spLocks noGrp="1"/>
          </p:cNvSpPr>
          <p:nvPr>
            <p:ph type="title"/>
          </p:nvPr>
        </p:nvSpPr>
        <p:spPr/>
        <p:txBody>
          <a:bodyPr/>
          <a:lstStyle/>
          <a:p>
            <a:r>
              <a:rPr lang="en-US" dirty="0" smtClean="0"/>
              <a:t>Growth</a:t>
            </a:r>
            <a:endParaRPr lang="en-US" dirty="0"/>
          </a:p>
        </p:txBody>
      </p:sp>
      <p:pic>
        <p:nvPicPr>
          <p:cNvPr id="276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01025" y="5632675"/>
            <a:ext cx="942975" cy="1209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3884784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2514600"/>
            <a:ext cx="7408333" cy="4038600"/>
          </a:xfrm>
        </p:spPr>
        <p:txBody>
          <a:bodyPr>
            <a:normAutofit fontScale="40000" lnSpcReduction="20000"/>
          </a:bodyPr>
          <a:lstStyle/>
          <a:p>
            <a:pPr marL="0" indent="0">
              <a:buNone/>
            </a:pPr>
            <a:r>
              <a:rPr lang="en-US" sz="2500" dirty="0"/>
              <a:t> </a:t>
            </a:r>
            <a:r>
              <a:rPr lang="en-US" sz="3500" i="1" u="sng" dirty="0" smtClean="0"/>
              <a:t>1982</a:t>
            </a:r>
            <a:r>
              <a:rPr lang="en-US" sz="3500" i="1" u="sng" dirty="0"/>
              <a:t>:</a:t>
            </a:r>
            <a:endParaRPr lang="en-US" sz="3500" dirty="0"/>
          </a:p>
          <a:p>
            <a:pPr marL="0" indent="0">
              <a:buNone/>
            </a:pPr>
            <a:r>
              <a:rPr lang="en-US" sz="3500" dirty="0"/>
              <a:t>Pepsi Free and Diet Pepsi Free, the first major brand caffeine-free colas, are introduced.</a:t>
            </a:r>
          </a:p>
          <a:p>
            <a:pPr marL="0" indent="0">
              <a:buNone/>
            </a:pPr>
            <a:r>
              <a:rPr lang="en-US" sz="3500" dirty="0"/>
              <a:t>Inauguration of the first Pepsi-Cola operation in China.</a:t>
            </a:r>
          </a:p>
          <a:p>
            <a:pPr marL="0" indent="0">
              <a:buNone/>
            </a:pPr>
            <a:r>
              <a:rPr lang="en-US" sz="3500" dirty="0"/>
              <a:t> </a:t>
            </a:r>
          </a:p>
          <a:p>
            <a:pPr marL="0" indent="0">
              <a:buNone/>
            </a:pPr>
            <a:r>
              <a:rPr lang="en-US" sz="3500" i="1" u="sng" dirty="0"/>
              <a:t>1985:</a:t>
            </a:r>
            <a:endParaRPr lang="en-US" sz="3500" dirty="0"/>
          </a:p>
          <a:p>
            <a:pPr marL="0" indent="0">
              <a:buNone/>
            </a:pPr>
            <a:r>
              <a:rPr lang="en-US" sz="3500" dirty="0"/>
              <a:t>PepsiCo is now the largest company in the beverage industry. The company has revenues of more than $7.5 billion, more </a:t>
            </a:r>
            <a:r>
              <a:rPr lang="en-US" sz="3500" dirty="0" smtClean="0"/>
              <a:t>than </a:t>
            </a:r>
            <a:r>
              <a:rPr lang="en-US" sz="3500" dirty="0"/>
              <a:t>137,000 employees. </a:t>
            </a:r>
          </a:p>
          <a:p>
            <a:pPr marL="0" indent="0">
              <a:buNone/>
            </a:pPr>
            <a:r>
              <a:rPr lang="en-US" sz="3500" dirty="0"/>
              <a:t>Pepsi-Cola products are available in nearly 150 countries and territories around the world. Snack food operations are in 10 international markets.</a:t>
            </a:r>
          </a:p>
          <a:p>
            <a:pPr marL="0" indent="0">
              <a:buNone/>
            </a:pPr>
            <a:r>
              <a:rPr lang="en-US" sz="3500" dirty="0"/>
              <a:t> </a:t>
            </a:r>
          </a:p>
          <a:p>
            <a:pPr marL="0" indent="0">
              <a:buNone/>
            </a:pPr>
            <a:r>
              <a:rPr lang="en-US" sz="3500" i="1" u="sng" dirty="0"/>
              <a:t>1986:</a:t>
            </a:r>
            <a:endParaRPr lang="en-US" sz="3500" dirty="0"/>
          </a:p>
          <a:p>
            <a:pPr marL="0" indent="0">
              <a:buNone/>
            </a:pPr>
            <a:r>
              <a:rPr lang="en-US" sz="3500" dirty="0"/>
              <a:t>PepsiCo purchases 7Up International, the third largest franchise soft drink operation outside the United States.</a:t>
            </a:r>
          </a:p>
          <a:p>
            <a:pPr marL="0" indent="0">
              <a:buNone/>
            </a:pPr>
            <a:r>
              <a:rPr lang="en-US" sz="3500" dirty="0"/>
              <a:t> </a:t>
            </a:r>
          </a:p>
          <a:p>
            <a:pPr marL="0" indent="0">
              <a:buNone/>
            </a:pPr>
            <a:r>
              <a:rPr lang="en-US" sz="3500" i="1" u="sng" dirty="0"/>
              <a:t>1993:</a:t>
            </a:r>
            <a:endParaRPr lang="en-US" sz="3500" dirty="0"/>
          </a:p>
          <a:p>
            <a:pPr marL="0" indent="0">
              <a:buNone/>
            </a:pPr>
            <a:r>
              <a:rPr lang="en-US" sz="3500" dirty="0"/>
              <a:t>Pepsi-Cola introduces Aquafina bottled water into test market.</a:t>
            </a:r>
          </a:p>
          <a:p>
            <a:pPr marL="0" indent="0">
              <a:buNone/>
            </a:pPr>
            <a:r>
              <a:rPr lang="en-US" sz="3500" dirty="0"/>
              <a:t> </a:t>
            </a:r>
          </a:p>
          <a:p>
            <a:pPr marL="0" indent="0">
              <a:buNone/>
            </a:pPr>
            <a:r>
              <a:rPr lang="en-US" sz="3500" u="sng" dirty="0"/>
              <a:t>1996:</a:t>
            </a:r>
            <a:endParaRPr lang="en-US" sz="3500" dirty="0"/>
          </a:p>
          <a:p>
            <a:pPr marL="0" indent="0">
              <a:buNone/>
            </a:pPr>
            <a:r>
              <a:rPr lang="en-US" sz="3500" dirty="0"/>
              <a:t>Pepsi-Cola launches Pepsi World at </a:t>
            </a:r>
            <a:r>
              <a:rPr lang="en-US" sz="3500" u="sng" dirty="0">
                <a:hlinkClick r:id="rId2"/>
              </a:rPr>
              <a:t>www.pepsiworld.com</a:t>
            </a:r>
            <a:endParaRPr lang="en-US" sz="3500" dirty="0"/>
          </a:p>
          <a:p>
            <a:endParaRPr lang="en-US" sz="3500" dirty="0"/>
          </a:p>
        </p:txBody>
      </p:sp>
      <p:sp>
        <p:nvSpPr>
          <p:cNvPr id="3" name="Title 2"/>
          <p:cNvSpPr>
            <a:spLocks noGrp="1"/>
          </p:cNvSpPr>
          <p:nvPr>
            <p:ph type="title"/>
          </p:nvPr>
        </p:nvSpPr>
        <p:spPr/>
        <p:txBody>
          <a:bodyPr/>
          <a:lstStyle/>
          <a:p>
            <a:r>
              <a:rPr lang="en-US" dirty="0" smtClean="0"/>
              <a:t>Growth Cont.</a:t>
            </a:r>
            <a:endParaRPr lang="en-US" dirty="0"/>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19824" y="5795962"/>
            <a:ext cx="824175" cy="1057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7870902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smtClean="0"/>
              <a:t>Pepsi products are in almost 200 countries throughout the world</a:t>
            </a:r>
          </a:p>
          <a:p>
            <a:r>
              <a:rPr lang="en-US" dirty="0" smtClean="0"/>
              <a:t>There are 22 different brand lines that account for at least $1 billion per year per brand</a:t>
            </a:r>
            <a:endParaRPr lang="en-US" dirty="0"/>
          </a:p>
        </p:txBody>
      </p:sp>
      <p:sp>
        <p:nvSpPr>
          <p:cNvPr id="3" name="Title 2"/>
          <p:cNvSpPr>
            <a:spLocks noGrp="1"/>
          </p:cNvSpPr>
          <p:nvPr>
            <p:ph type="title"/>
          </p:nvPr>
        </p:nvSpPr>
        <p:spPr/>
        <p:txBody>
          <a:bodyPr/>
          <a:lstStyle/>
          <a:p>
            <a:r>
              <a:rPr lang="en-US" dirty="0" smtClean="0"/>
              <a:t>Global</a:t>
            </a:r>
            <a:endParaRPr lang="en-US" dirty="0"/>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19824" y="5795962"/>
            <a:ext cx="824175" cy="1057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2823169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dirty="0" smtClean="0"/>
              <a:t>Celebrated 75 years in Canada</a:t>
            </a:r>
          </a:p>
          <a:p>
            <a:r>
              <a:rPr lang="en-US" dirty="0" smtClean="0"/>
              <a:t>Was on the “Best Food for Women” list in </a:t>
            </a:r>
            <a:r>
              <a:rPr lang="en-US" i="1" dirty="0" smtClean="0"/>
              <a:t>Women’s Health </a:t>
            </a:r>
            <a:r>
              <a:rPr lang="en-US" dirty="0" smtClean="0"/>
              <a:t>magazine</a:t>
            </a:r>
          </a:p>
          <a:p>
            <a:r>
              <a:rPr lang="en-US" dirty="0" smtClean="0"/>
              <a:t>Began a partnership with the NFL</a:t>
            </a:r>
          </a:p>
          <a:p>
            <a:r>
              <a:rPr lang="en-US" dirty="0" smtClean="0"/>
              <a:t>Won U.S. EPA </a:t>
            </a:r>
            <a:r>
              <a:rPr lang="en-US" dirty="0" err="1" smtClean="0"/>
              <a:t>SmartWay</a:t>
            </a:r>
            <a:r>
              <a:rPr lang="en-US" dirty="0" smtClean="0"/>
              <a:t> Environmental Excellence award</a:t>
            </a:r>
          </a:p>
          <a:p>
            <a:r>
              <a:rPr lang="en-US" dirty="0" smtClean="0"/>
              <a:t>Became official beverage of Norwegian Cruise Lines</a:t>
            </a:r>
          </a:p>
          <a:p>
            <a:endParaRPr lang="en-US" dirty="0"/>
          </a:p>
        </p:txBody>
      </p:sp>
      <p:sp>
        <p:nvSpPr>
          <p:cNvPr id="2" name="Title 1"/>
          <p:cNvSpPr>
            <a:spLocks noGrp="1"/>
          </p:cNvSpPr>
          <p:nvPr>
            <p:ph type="title"/>
          </p:nvPr>
        </p:nvSpPr>
        <p:spPr/>
        <p:txBody>
          <a:bodyPr/>
          <a:lstStyle/>
          <a:p>
            <a:r>
              <a:rPr lang="en-US" dirty="0" smtClean="0"/>
              <a:t>2009</a:t>
            </a:r>
            <a:endParaRPr lang="en-US" dirty="0"/>
          </a:p>
        </p:txBody>
      </p:sp>
      <p:pic>
        <p:nvPicPr>
          <p:cNvPr id="286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01025" y="5644551"/>
            <a:ext cx="942975" cy="1209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5009818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US" dirty="0" smtClean="0"/>
              <a:t>Our mission is to be the world's premier consumer products company focused on convenient foods and beverages. We seek to produce financial rewards to investors as we provide opportunities for growth and enrichment to our employees, our business partners and the communities in which we operate. And in everything we do, we strive for honesty, fairness and integrity.</a:t>
            </a:r>
            <a:endParaRPr lang="en-US" dirty="0"/>
          </a:p>
        </p:txBody>
      </p:sp>
      <p:sp>
        <p:nvSpPr>
          <p:cNvPr id="2" name="Title 1"/>
          <p:cNvSpPr>
            <a:spLocks noGrp="1"/>
          </p:cNvSpPr>
          <p:nvPr>
            <p:ph type="title"/>
          </p:nvPr>
        </p:nvSpPr>
        <p:spPr/>
        <p:txBody>
          <a:bodyPr/>
          <a:lstStyle/>
          <a:p>
            <a:r>
              <a:rPr lang="en-US" dirty="0" smtClean="0"/>
              <a:t>Mission Statement</a:t>
            </a:r>
            <a:endParaRPr lang="en-US" dirty="0"/>
          </a:p>
        </p:txBody>
      </p:sp>
      <p:pic>
        <p:nvPicPr>
          <p:cNvPr id="296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17799" y="5806043"/>
            <a:ext cx="826201" cy="10598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2372684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buNone/>
            </a:pPr>
            <a:r>
              <a:rPr lang="en-US" dirty="0" smtClean="0"/>
              <a:t>PepsiCo's responsibility is to continually improve all aspects of the world in which we operate - environment, social, economic - creating a better tomorrow than today."</a:t>
            </a:r>
          </a:p>
          <a:p>
            <a:pPr marL="0" indent="0">
              <a:buNone/>
            </a:pPr>
            <a:r>
              <a:rPr lang="en-US" dirty="0" smtClean="0"/>
              <a:t>Our vision is put into action through programs and a focus on environmental stewardship, activities to benefit society, and a commitment to build shareholder value by making PepsiCo a truly sustainable company.</a:t>
            </a:r>
          </a:p>
          <a:p>
            <a:pPr marL="0" indent="0">
              <a:buNone/>
            </a:pPr>
            <a:endParaRPr lang="en-US" dirty="0"/>
          </a:p>
        </p:txBody>
      </p:sp>
      <p:sp>
        <p:nvSpPr>
          <p:cNvPr id="2" name="Title 1"/>
          <p:cNvSpPr>
            <a:spLocks noGrp="1"/>
          </p:cNvSpPr>
          <p:nvPr>
            <p:ph type="title"/>
          </p:nvPr>
        </p:nvSpPr>
        <p:spPr/>
        <p:txBody>
          <a:bodyPr/>
          <a:lstStyle/>
          <a:p>
            <a:r>
              <a:rPr lang="en-US" dirty="0" smtClean="0"/>
              <a:t>Vision Statement</a:t>
            </a:r>
            <a:endParaRPr lang="en-US" dirty="0"/>
          </a:p>
        </p:txBody>
      </p:sp>
      <p:pic>
        <p:nvPicPr>
          <p:cNvPr id="307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401977" y="5941580"/>
            <a:ext cx="714375" cy="9164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051494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0" y="1600200"/>
            <a:ext cx="8229600" cy="4449763"/>
          </a:xfrm>
        </p:spPr>
        <p:txBody>
          <a:bodyPr>
            <a:normAutofit/>
          </a:bodyPr>
          <a:lstStyle/>
          <a:p>
            <a:r>
              <a:rPr lang="en-US" sz="2000" dirty="0"/>
              <a:t>Our mission is to be the world's premier consumer products company focused on convenient foods and beverages through stores as well as our website. (1,2.3,4) We seek to produce financial rewards to investors as we provide opportunities for growth and enrichment to our employees, our business partners and the communities in which we operate.  (5,8,9) And in everything we do, we strive for honesty, fairness and integrity. (6,7)</a:t>
            </a:r>
          </a:p>
          <a:p>
            <a:pPr marL="0" indent="0">
              <a:buNone/>
            </a:pPr>
            <a:endParaRPr lang="en-US" dirty="0"/>
          </a:p>
        </p:txBody>
      </p:sp>
      <p:sp>
        <p:nvSpPr>
          <p:cNvPr id="2" name="Title 1"/>
          <p:cNvSpPr>
            <a:spLocks noGrp="1"/>
          </p:cNvSpPr>
          <p:nvPr>
            <p:ph type="title" idx="4294967295"/>
          </p:nvPr>
        </p:nvSpPr>
        <p:spPr>
          <a:xfrm>
            <a:off x="2057400" y="152400"/>
            <a:ext cx="8229600" cy="1252537"/>
          </a:xfrm>
        </p:spPr>
        <p:txBody>
          <a:bodyPr/>
          <a:lstStyle/>
          <a:p>
            <a:r>
              <a:rPr lang="en-US" dirty="0" smtClean="0"/>
              <a:t>Proposed Mission</a:t>
            </a:r>
            <a:endParaRPr lang="en-US" dirty="0"/>
          </a:p>
        </p:txBody>
      </p:sp>
      <p:pic>
        <p:nvPicPr>
          <p:cNvPr id="2355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01025" y="5622925"/>
            <a:ext cx="942975" cy="1209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914399" y="4038600"/>
            <a:ext cx="3977371" cy="2031325"/>
          </a:xfrm>
          <a:prstGeom prst="rect">
            <a:avLst/>
          </a:prstGeom>
          <a:solidFill>
            <a:schemeClr val="accent1"/>
          </a:solidFill>
        </p:spPr>
        <p:txBody>
          <a:bodyPr wrap="none" rtlCol="0">
            <a:spAutoFit/>
          </a:bodyPr>
          <a:lstStyle/>
          <a:p>
            <a:pPr marL="342900" indent="-342900">
              <a:buAutoNum type="arabicPeriod"/>
            </a:pPr>
            <a:r>
              <a:rPr lang="en-US" sz="1400" dirty="0" smtClean="0">
                <a:solidFill>
                  <a:schemeClr val="bg1"/>
                </a:solidFill>
              </a:rPr>
              <a:t>Customer</a:t>
            </a:r>
          </a:p>
          <a:p>
            <a:pPr marL="342900" indent="-342900">
              <a:buAutoNum type="arabicPeriod"/>
            </a:pPr>
            <a:r>
              <a:rPr lang="en-US" sz="1400" dirty="0" smtClean="0">
                <a:solidFill>
                  <a:schemeClr val="bg1"/>
                </a:solidFill>
              </a:rPr>
              <a:t>Products or Services</a:t>
            </a:r>
          </a:p>
          <a:p>
            <a:pPr marL="342900" indent="-342900">
              <a:buAutoNum type="arabicPeriod"/>
            </a:pPr>
            <a:r>
              <a:rPr lang="en-US" sz="1400" dirty="0" smtClean="0">
                <a:solidFill>
                  <a:schemeClr val="bg1"/>
                </a:solidFill>
              </a:rPr>
              <a:t>Markets</a:t>
            </a:r>
          </a:p>
          <a:p>
            <a:pPr marL="342900" indent="-342900">
              <a:buAutoNum type="arabicPeriod"/>
            </a:pPr>
            <a:r>
              <a:rPr lang="en-US" sz="1400" dirty="0" smtClean="0">
                <a:solidFill>
                  <a:schemeClr val="bg1"/>
                </a:solidFill>
              </a:rPr>
              <a:t>Technology</a:t>
            </a:r>
          </a:p>
          <a:p>
            <a:pPr marL="342900" indent="-342900">
              <a:buAutoNum type="arabicPeriod"/>
            </a:pPr>
            <a:r>
              <a:rPr lang="en-US" sz="1400" dirty="0" smtClean="0">
                <a:solidFill>
                  <a:schemeClr val="bg1"/>
                </a:solidFill>
              </a:rPr>
              <a:t>Concern for survival, profitability, and growth</a:t>
            </a:r>
          </a:p>
          <a:p>
            <a:pPr marL="342900" indent="-342900">
              <a:buAutoNum type="arabicPeriod"/>
            </a:pPr>
            <a:r>
              <a:rPr lang="en-US" sz="1400" dirty="0" smtClean="0">
                <a:solidFill>
                  <a:schemeClr val="bg1"/>
                </a:solidFill>
              </a:rPr>
              <a:t>Philosophy</a:t>
            </a:r>
          </a:p>
          <a:p>
            <a:pPr marL="342900" indent="-342900">
              <a:buAutoNum type="arabicPeriod"/>
            </a:pPr>
            <a:r>
              <a:rPr lang="en-US" sz="1400" dirty="0" smtClean="0">
                <a:solidFill>
                  <a:schemeClr val="bg1"/>
                </a:solidFill>
              </a:rPr>
              <a:t>Self-Concept</a:t>
            </a:r>
          </a:p>
          <a:p>
            <a:pPr marL="342900" indent="-342900">
              <a:buAutoNum type="arabicPeriod"/>
            </a:pPr>
            <a:r>
              <a:rPr lang="en-US" sz="1400" dirty="0" smtClean="0">
                <a:solidFill>
                  <a:schemeClr val="bg1"/>
                </a:solidFill>
              </a:rPr>
              <a:t>Concern for public image</a:t>
            </a:r>
          </a:p>
          <a:p>
            <a:pPr marL="342900" indent="-342900">
              <a:buAutoNum type="arabicPeriod"/>
            </a:pPr>
            <a:r>
              <a:rPr lang="en-US" sz="1400" dirty="0" smtClean="0">
                <a:solidFill>
                  <a:schemeClr val="bg1"/>
                </a:solidFill>
              </a:rPr>
              <a:t>Concern for employees</a:t>
            </a:r>
            <a:endParaRPr lang="en-US" sz="1400" dirty="0">
              <a:solidFill>
                <a:schemeClr val="bg1"/>
              </a:solidFill>
            </a:endParaRPr>
          </a:p>
        </p:txBody>
      </p:sp>
    </p:spTree>
    <p:extLst>
      <p:ext uri="{BB962C8B-B14F-4D97-AF65-F5344CB8AC3E}">
        <p14:creationId xmlns:p14="http://schemas.microsoft.com/office/powerpoint/2010/main" val="320446853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dirty="0" smtClean="0"/>
              <a:t>PepsiCo, </a:t>
            </a:r>
            <a:r>
              <a:rPr lang="en-US" dirty="0"/>
              <a:t>in association with smaller </a:t>
            </a:r>
            <a:r>
              <a:rPr lang="en-US" dirty="0" smtClean="0"/>
              <a:t>brands, offers </a:t>
            </a:r>
            <a:r>
              <a:rPr lang="en-US" dirty="0"/>
              <a:t>a wide variety of products from beverages to snacks at low cost. </a:t>
            </a:r>
          </a:p>
          <a:p>
            <a:pPr marL="0" indent="0">
              <a:buNone/>
            </a:pPr>
            <a:endParaRPr lang="en-US" dirty="0"/>
          </a:p>
        </p:txBody>
      </p:sp>
      <p:sp>
        <p:nvSpPr>
          <p:cNvPr id="2" name="Title 1"/>
          <p:cNvSpPr>
            <a:spLocks noGrp="1"/>
          </p:cNvSpPr>
          <p:nvPr>
            <p:ph type="title"/>
          </p:nvPr>
        </p:nvSpPr>
        <p:spPr/>
        <p:txBody>
          <a:bodyPr/>
          <a:lstStyle/>
          <a:p>
            <a:r>
              <a:rPr lang="en-US" dirty="0" smtClean="0"/>
              <a:t>Proposed Vision</a:t>
            </a:r>
            <a:endParaRPr lang="en-US" dirty="0"/>
          </a:p>
        </p:txBody>
      </p:sp>
      <p:pic>
        <p:nvPicPr>
          <p:cNvPr id="317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24801" y="5293977"/>
            <a:ext cx="1219200" cy="15640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2949728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t>External Assessment</a:t>
            </a:r>
            <a:endParaRPr lang="en-US" dirty="0"/>
          </a:p>
        </p:txBody>
      </p:sp>
      <p:pic>
        <p:nvPicPr>
          <p:cNvPr id="327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24825" y="5550573"/>
            <a:ext cx="1019175" cy="13074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277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38400" y="2667000"/>
            <a:ext cx="4370973" cy="3290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3186941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20000"/>
          </a:bodyPr>
          <a:lstStyle/>
          <a:p>
            <a:pPr marL="0" indent="0">
              <a:buNone/>
            </a:pPr>
            <a:r>
              <a:rPr lang="en-US" dirty="0" smtClean="0"/>
              <a:t>1. Opening in market for less costly products</a:t>
            </a:r>
          </a:p>
          <a:p>
            <a:pPr marL="0" indent="0">
              <a:buNone/>
            </a:pPr>
            <a:r>
              <a:rPr lang="en-US" dirty="0" smtClean="0"/>
              <a:t>2. Growth opportunities in developed countries as well as international </a:t>
            </a:r>
            <a:r>
              <a:rPr lang="en-US" dirty="0" err="1" smtClean="0"/>
              <a:t>nonestablished</a:t>
            </a:r>
            <a:r>
              <a:rPr lang="en-US" dirty="0" smtClean="0"/>
              <a:t> countries </a:t>
            </a:r>
          </a:p>
          <a:p>
            <a:pPr marL="0" indent="0">
              <a:buNone/>
            </a:pPr>
            <a:r>
              <a:rPr lang="en-US" dirty="0" smtClean="0"/>
              <a:t>3. Pepsi recently reacquired ownership of its two largest bottlers, Pepsi Bottling Group (PBG) and PepsiAmericas (PAS)</a:t>
            </a:r>
          </a:p>
          <a:p>
            <a:pPr marL="0" indent="0">
              <a:buNone/>
            </a:pPr>
            <a:r>
              <a:rPr lang="en-US" dirty="0" smtClean="0"/>
              <a:t>4. Compete in more than one industry (non-alcoholic beverage industry, the salty or savory snack food industry, and the breakfast food industry)</a:t>
            </a:r>
          </a:p>
          <a:p>
            <a:pPr marL="0" indent="0">
              <a:buNone/>
            </a:pPr>
            <a:r>
              <a:rPr lang="en-US" dirty="0" smtClean="0"/>
              <a:t>5. Growth in the carbonated drink market is the largest in Asia and Europe</a:t>
            </a:r>
          </a:p>
          <a:p>
            <a:pPr marL="0" indent="0">
              <a:buNone/>
            </a:pPr>
            <a:r>
              <a:rPr lang="en-US" dirty="0" smtClean="0"/>
              <a:t>6. The world's demand is experiencing a growth with the sports drinks, bottled water, and energy drinks</a:t>
            </a:r>
          </a:p>
          <a:p>
            <a:endParaRPr lang="en-US" dirty="0"/>
          </a:p>
        </p:txBody>
      </p:sp>
      <p:sp>
        <p:nvSpPr>
          <p:cNvPr id="2" name="Title 1"/>
          <p:cNvSpPr>
            <a:spLocks noGrp="1"/>
          </p:cNvSpPr>
          <p:nvPr>
            <p:ph type="title"/>
          </p:nvPr>
        </p:nvSpPr>
        <p:spPr/>
        <p:txBody>
          <a:bodyPr/>
          <a:lstStyle/>
          <a:p>
            <a:r>
              <a:rPr lang="en-US" dirty="0" smtClean="0"/>
              <a:t>Opportunities</a:t>
            </a:r>
            <a:endParaRPr lang="en-US" dirty="0"/>
          </a:p>
        </p:txBody>
      </p:sp>
      <p:pic>
        <p:nvPicPr>
          <p:cNvPr id="337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353425" y="5843828"/>
            <a:ext cx="790575" cy="10141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1155526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20000"/>
          </a:bodyPr>
          <a:lstStyle/>
          <a:p>
            <a:pPr marL="0" indent="0">
              <a:buNone/>
            </a:pPr>
            <a:r>
              <a:rPr lang="en-US" dirty="0" smtClean="0"/>
              <a:t>1. Fierce competition from Coca-Cola, which owns the largest piece of the market share</a:t>
            </a:r>
          </a:p>
          <a:p>
            <a:pPr marL="0" indent="0">
              <a:buNone/>
            </a:pPr>
            <a:r>
              <a:rPr lang="en-US" dirty="0" smtClean="0"/>
              <a:t>2. The downturn in economy, which lead customers to shift away from bottles of water to tap water.</a:t>
            </a:r>
          </a:p>
          <a:p>
            <a:pPr marL="0" indent="0">
              <a:buNone/>
            </a:pPr>
            <a:r>
              <a:rPr lang="en-US" dirty="0" smtClean="0"/>
              <a:t>3. Because of the recession, customers are finding cheaper alternatives to the national brands.</a:t>
            </a:r>
          </a:p>
          <a:p>
            <a:pPr marL="0" indent="0">
              <a:buNone/>
            </a:pPr>
            <a:r>
              <a:rPr lang="en-US" dirty="0" smtClean="0"/>
              <a:t>4. Customers are getting more conscious and concerned about their eating habits and general health. </a:t>
            </a:r>
          </a:p>
          <a:p>
            <a:pPr marL="0" indent="0">
              <a:buNone/>
            </a:pPr>
            <a:r>
              <a:rPr lang="en-US" dirty="0" smtClean="0"/>
              <a:t>5. Campaign against plastic containers has impacted the sale of bottled beverages </a:t>
            </a:r>
          </a:p>
          <a:p>
            <a:pPr marL="0" indent="0">
              <a:buNone/>
            </a:pPr>
            <a:r>
              <a:rPr lang="en-US" dirty="0" smtClean="0"/>
              <a:t>6. Highly dependent on supplies of clean water, to prevent contamination</a:t>
            </a:r>
          </a:p>
          <a:p>
            <a:endParaRPr lang="en-US" dirty="0"/>
          </a:p>
        </p:txBody>
      </p:sp>
      <p:sp>
        <p:nvSpPr>
          <p:cNvPr id="2" name="Title 1"/>
          <p:cNvSpPr>
            <a:spLocks noGrp="1"/>
          </p:cNvSpPr>
          <p:nvPr>
            <p:ph type="title"/>
          </p:nvPr>
        </p:nvSpPr>
        <p:spPr/>
        <p:txBody>
          <a:bodyPr/>
          <a:lstStyle/>
          <a:p>
            <a:r>
              <a:rPr lang="en-US" dirty="0" smtClean="0"/>
              <a:t>Threats</a:t>
            </a:r>
            <a:endParaRPr lang="en-US" dirty="0"/>
          </a:p>
        </p:txBody>
      </p:sp>
      <p:pic>
        <p:nvPicPr>
          <p:cNvPr id="3481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353425" y="5843828"/>
            <a:ext cx="790575" cy="10141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6889773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40000">
              <a:schemeClr val="bg2">
                <a:tint val="94000"/>
                <a:shade val="94000"/>
                <a:alpha val="100000"/>
                <a:satMod val="114000"/>
                <a:lumMod val="114000"/>
              </a:schemeClr>
            </a:gs>
            <a:gs pos="74000">
              <a:schemeClr val="bg2">
                <a:tint val="94000"/>
                <a:shade val="94000"/>
                <a:satMod val="128000"/>
                <a:lumMod val="100000"/>
              </a:schemeClr>
            </a:gs>
            <a:gs pos="100000">
              <a:schemeClr val="bg2">
                <a:tint val="98000"/>
                <a:shade val="100000"/>
                <a:hueMod val="98000"/>
                <a:satMod val="100000"/>
                <a:lumMod val="74000"/>
              </a:schemeClr>
            </a:gs>
          </a:gsLst>
          <a:path path="circle">
            <a:fillToRect l="20000" t="-40000" r="20000" b="140000"/>
          </a:path>
        </a:gradFill>
        <a:effectLst/>
      </p:bgPr>
    </p:bg>
    <p:spTree>
      <p:nvGrpSpPr>
        <p:cNvPr id="1" name=""/>
        <p:cNvGrpSpPr/>
        <p:nvPr/>
      </p:nvGrpSpPr>
      <p:grpSpPr>
        <a:xfrm>
          <a:off x="0" y="0"/>
          <a:ext cx="0" cy="0"/>
          <a:chOff x="0" y="0"/>
          <a:chExt cx="0" cy="0"/>
        </a:xfrm>
      </p:grpSpPr>
      <p:pic>
        <p:nvPicPr>
          <p:cNvPr id="7172" name="Picture 4"/>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04800" y="2590800"/>
            <a:ext cx="8610600" cy="30838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itle 1"/>
          <p:cNvSpPr>
            <a:spLocks noGrp="1"/>
          </p:cNvSpPr>
          <p:nvPr>
            <p:ph type="title"/>
          </p:nvPr>
        </p:nvSpPr>
        <p:spPr>
          <a:xfrm>
            <a:off x="457200" y="304800"/>
            <a:ext cx="8229600" cy="1219200"/>
          </a:xfrm>
        </p:spPr>
        <p:txBody>
          <a:bodyPr>
            <a:normAutofit fontScale="90000"/>
          </a:bodyPr>
          <a:lstStyle/>
          <a:p>
            <a:r>
              <a:rPr lang="en-US" dirty="0" smtClean="0"/>
              <a:t/>
            </a:r>
            <a:br>
              <a:rPr lang="en-US" dirty="0" smtClean="0"/>
            </a:br>
            <a:r>
              <a:rPr lang="en-US" dirty="0" smtClean="0"/>
              <a:t>CPM</a:t>
            </a:r>
            <a:br>
              <a:rPr lang="en-US" dirty="0" smtClean="0"/>
            </a:br>
            <a:endParaRPr lang="en-US" dirty="0"/>
          </a:p>
        </p:txBody>
      </p:sp>
      <p:pic>
        <p:nvPicPr>
          <p:cNvPr id="7173"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06961" y="5943600"/>
            <a:ext cx="824174" cy="10572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5594703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p:cNvGraphicFramePr>
            <a:graphicFrameLocks noGrp="1"/>
          </p:cNvGraphicFramePr>
          <p:nvPr>
            <p:ph idx="4294967295"/>
            <p:extLst>
              <p:ext uri="{D42A27DB-BD31-4B8C-83A1-F6EECF244321}">
                <p14:modId xmlns:p14="http://schemas.microsoft.com/office/powerpoint/2010/main" val="3008214336"/>
              </p:ext>
            </p:extLst>
          </p:nvPr>
        </p:nvGraphicFramePr>
        <p:xfrm>
          <a:off x="419101" y="1905000"/>
          <a:ext cx="8381999" cy="3831504"/>
        </p:xfrm>
        <a:graphic>
          <a:graphicData uri="http://schemas.openxmlformats.org/drawingml/2006/table">
            <a:tbl>
              <a:tblPr/>
              <a:tblGrid>
                <a:gridCol w="5990594"/>
                <a:gridCol w="797135"/>
                <a:gridCol w="797135"/>
                <a:gridCol w="797135"/>
              </a:tblGrid>
              <a:tr h="346518">
                <a:tc>
                  <a:txBody>
                    <a:bodyPr/>
                    <a:lstStyle/>
                    <a:p>
                      <a:pPr algn="ctr" fontAlgn="b"/>
                      <a:r>
                        <a:rPr lang="en-US" sz="900" b="1" i="0" u="none" strike="noStrike" dirty="0">
                          <a:effectLst/>
                          <a:latin typeface="Arial"/>
                        </a:rPr>
                        <a:t>Key External Factors</a:t>
                      </a:r>
                    </a:p>
                  </a:txBody>
                  <a:tcPr marL="8894" marR="8894" marT="8894" marB="0" anchor="b">
                    <a:lnL w="190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a:noFill/>
                    </a:lnB>
                  </a:tcPr>
                </a:tc>
                <a:tc>
                  <a:txBody>
                    <a:bodyPr/>
                    <a:lstStyle/>
                    <a:p>
                      <a:pPr algn="ctr" fontAlgn="b"/>
                      <a:r>
                        <a:rPr lang="en-US" sz="900" b="1" i="0" u="none" strike="noStrike">
                          <a:effectLst/>
                          <a:latin typeface="Arial"/>
                        </a:rPr>
                        <a:t>Weights</a:t>
                      </a:r>
                    </a:p>
                  </a:txBody>
                  <a:tcPr marL="8894" marR="8894" marT="889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a:noFill/>
                    </a:lnB>
                  </a:tcPr>
                </a:tc>
                <a:tc>
                  <a:txBody>
                    <a:bodyPr/>
                    <a:lstStyle/>
                    <a:p>
                      <a:pPr algn="ctr" fontAlgn="b"/>
                      <a:r>
                        <a:rPr lang="en-US" sz="900" b="1" i="0" u="none" strike="noStrike">
                          <a:effectLst/>
                          <a:latin typeface="Arial"/>
                        </a:rPr>
                        <a:t>Rating</a:t>
                      </a:r>
                    </a:p>
                  </a:txBody>
                  <a:tcPr marL="8894" marR="8894" marT="889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a:noFill/>
                    </a:lnB>
                  </a:tcPr>
                </a:tc>
                <a:tc>
                  <a:txBody>
                    <a:bodyPr/>
                    <a:lstStyle/>
                    <a:p>
                      <a:pPr algn="ctr" fontAlgn="b"/>
                      <a:r>
                        <a:rPr lang="en-US" sz="900" b="1" i="0" u="none" strike="noStrike">
                          <a:effectLst/>
                          <a:latin typeface="Arial"/>
                        </a:rPr>
                        <a:t>Weighted Score</a:t>
                      </a:r>
                    </a:p>
                  </a:txBody>
                  <a:tcPr marL="8894" marR="8894" marT="8894" marB="0" anchor="b">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a:noFill/>
                    </a:lnB>
                  </a:tcPr>
                </a:tc>
              </a:tr>
              <a:tr h="178210">
                <a:tc>
                  <a:txBody>
                    <a:bodyPr/>
                    <a:lstStyle/>
                    <a:p>
                      <a:pPr algn="ctr" fontAlgn="b"/>
                      <a:r>
                        <a:rPr lang="en-US" sz="900" b="1" i="0" u="none" strike="noStrike" dirty="0">
                          <a:effectLst/>
                          <a:latin typeface="Arial"/>
                        </a:rPr>
                        <a:t> </a:t>
                      </a:r>
                    </a:p>
                  </a:txBody>
                  <a:tcPr marL="8894" marR="8894" marT="8894" marB="0" anchor="b">
                    <a:lnL w="190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19050" cap="flat" cmpd="sng" algn="ctr">
                      <a:solidFill>
                        <a:srgbClr val="000000"/>
                      </a:solidFill>
                      <a:prstDash val="solid"/>
                      <a:round/>
                      <a:headEnd type="none" w="med" len="med"/>
                      <a:tailEnd type="none" w="med" len="med"/>
                    </a:lnB>
                  </a:tcPr>
                </a:tc>
                <a:tc>
                  <a:txBody>
                    <a:bodyPr/>
                    <a:lstStyle/>
                    <a:p>
                      <a:pPr algn="ctr" fontAlgn="b"/>
                      <a:r>
                        <a:rPr lang="en-US" sz="900" b="1" i="0" u="none" strike="noStrike">
                          <a:effectLst/>
                          <a:latin typeface="Arial"/>
                        </a:rPr>
                        <a:t>0.0 to 1.0</a:t>
                      </a:r>
                    </a:p>
                  </a:txBody>
                  <a:tcPr marL="8894" marR="8894" marT="889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19050" cap="flat" cmpd="sng" algn="ctr">
                      <a:solidFill>
                        <a:srgbClr val="000000"/>
                      </a:solidFill>
                      <a:prstDash val="solid"/>
                      <a:round/>
                      <a:headEnd type="none" w="med" len="med"/>
                      <a:tailEnd type="none" w="med" len="med"/>
                    </a:lnB>
                  </a:tcPr>
                </a:tc>
                <a:tc>
                  <a:txBody>
                    <a:bodyPr/>
                    <a:lstStyle/>
                    <a:p>
                      <a:pPr algn="ctr" fontAlgn="b"/>
                      <a:r>
                        <a:rPr lang="en-US" sz="900" b="1" i="0" u="none" strike="noStrike">
                          <a:effectLst/>
                          <a:latin typeface="Arial"/>
                        </a:rPr>
                        <a:t>1 to 4</a:t>
                      </a:r>
                    </a:p>
                  </a:txBody>
                  <a:tcPr marL="8894" marR="8894" marT="889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19050" cap="flat" cmpd="sng" algn="ctr">
                      <a:solidFill>
                        <a:srgbClr val="000000"/>
                      </a:solidFill>
                      <a:prstDash val="solid"/>
                      <a:round/>
                      <a:headEnd type="none" w="med" len="med"/>
                      <a:tailEnd type="none" w="med" len="med"/>
                    </a:lnB>
                  </a:tcPr>
                </a:tc>
                <a:tc>
                  <a:txBody>
                    <a:bodyPr/>
                    <a:lstStyle/>
                    <a:p>
                      <a:pPr algn="ctr" fontAlgn="b"/>
                      <a:r>
                        <a:rPr lang="en-US" sz="900" b="1" i="0" u="none" strike="noStrike">
                          <a:effectLst/>
                          <a:latin typeface="Arial"/>
                        </a:rPr>
                        <a:t> </a:t>
                      </a:r>
                    </a:p>
                  </a:txBody>
                  <a:tcPr marL="8894" marR="8894" marT="8894" marB="0" anchor="b">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a:noFill/>
                    </a:lnT>
                    <a:lnB w="19050" cap="flat" cmpd="sng" algn="ctr">
                      <a:solidFill>
                        <a:srgbClr val="000000"/>
                      </a:solidFill>
                      <a:prstDash val="solid"/>
                      <a:round/>
                      <a:headEnd type="none" w="med" len="med"/>
                      <a:tailEnd type="none" w="med" len="med"/>
                    </a:lnB>
                  </a:tcPr>
                </a:tc>
              </a:tr>
              <a:tr h="217812">
                <a:tc>
                  <a:txBody>
                    <a:bodyPr/>
                    <a:lstStyle/>
                    <a:p>
                      <a:pPr algn="l" fontAlgn="b"/>
                      <a:r>
                        <a:rPr lang="en-US" sz="1100" b="0" i="0" u="none" strike="noStrike">
                          <a:effectLst/>
                          <a:latin typeface="Times New Roman"/>
                        </a:rPr>
                        <a:t>Opening in market for less costly products</a:t>
                      </a:r>
                    </a:p>
                  </a:txBody>
                  <a:tcPr marL="8894" marR="8894" marT="8894" marB="0" anchor="b">
                    <a:lnL>
                      <a:noFill/>
                    </a:lnL>
                    <a:lnR w="63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a:noFill/>
                    </a:lnB>
                  </a:tcPr>
                </a:tc>
                <a:tc>
                  <a:txBody>
                    <a:bodyPr/>
                    <a:lstStyle/>
                    <a:p>
                      <a:pPr algn="r" fontAlgn="b"/>
                      <a:r>
                        <a:rPr lang="en-US" sz="900" b="0" i="0" u="none" strike="noStrike">
                          <a:effectLst/>
                          <a:latin typeface="Verdana"/>
                        </a:rPr>
                        <a:t>0.05</a:t>
                      </a:r>
                    </a:p>
                  </a:txBody>
                  <a:tcPr marL="8894" marR="8894" marT="889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a:noFill/>
                    </a:lnB>
                  </a:tcPr>
                </a:tc>
                <a:tc>
                  <a:txBody>
                    <a:bodyPr/>
                    <a:lstStyle/>
                    <a:p>
                      <a:pPr algn="r" fontAlgn="b"/>
                      <a:r>
                        <a:rPr lang="en-US" sz="900" b="0" i="0" u="none" strike="noStrike">
                          <a:effectLst/>
                          <a:latin typeface="Verdana"/>
                        </a:rPr>
                        <a:t>2</a:t>
                      </a:r>
                    </a:p>
                  </a:txBody>
                  <a:tcPr marL="8894" marR="8894" marT="889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a:noFill/>
                    </a:lnB>
                  </a:tcPr>
                </a:tc>
                <a:tc>
                  <a:txBody>
                    <a:bodyPr/>
                    <a:lstStyle/>
                    <a:p>
                      <a:pPr algn="r" fontAlgn="b"/>
                      <a:r>
                        <a:rPr lang="en-US" sz="900" b="0" i="0" u="none" strike="noStrike">
                          <a:effectLst/>
                          <a:latin typeface="Verdana"/>
                        </a:rPr>
                        <a:t>0.1</a:t>
                      </a:r>
                    </a:p>
                  </a:txBody>
                  <a:tcPr marL="8894" marR="8894" marT="8894" marB="0" anchor="b">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a:noFill/>
                    </a:lnB>
                  </a:tcPr>
                </a:tc>
              </a:tr>
              <a:tr h="217812">
                <a:tc>
                  <a:txBody>
                    <a:bodyPr/>
                    <a:lstStyle/>
                    <a:p>
                      <a:pPr algn="l" fontAlgn="b"/>
                      <a:r>
                        <a:rPr lang="en-US" sz="1100" b="0" i="0" u="none" strike="noStrike">
                          <a:effectLst/>
                          <a:latin typeface="Times New Roman"/>
                        </a:rPr>
                        <a:t>Growth opportunities in developed countries as well as international unestablished countries</a:t>
                      </a:r>
                    </a:p>
                  </a:txBody>
                  <a:tcPr marL="8894" marR="8894" marT="8894"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Verdana"/>
                        </a:rPr>
                        <a:t>0.08</a:t>
                      </a:r>
                    </a:p>
                  </a:txBody>
                  <a:tcPr marL="8894" marR="8894" marT="889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Verdana"/>
                        </a:rPr>
                        <a:t>3</a:t>
                      </a:r>
                    </a:p>
                  </a:txBody>
                  <a:tcPr marL="8894" marR="8894" marT="889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Verdana"/>
                        </a:rPr>
                        <a:t>0.24</a:t>
                      </a:r>
                    </a:p>
                  </a:txBody>
                  <a:tcPr marL="8894" marR="8894" marT="8894" marB="0" anchor="b">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a:noFill/>
                    </a:lnT>
                    <a:lnB>
                      <a:noFill/>
                    </a:lnB>
                  </a:tcPr>
                </a:tc>
              </a:tr>
              <a:tr h="425722">
                <a:tc>
                  <a:txBody>
                    <a:bodyPr/>
                    <a:lstStyle/>
                    <a:p>
                      <a:pPr algn="l" fontAlgn="b"/>
                      <a:r>
                        <a:rPr lang="en-US" sz="1100" b="0" i="0" u="none" strike="noStrike">
                          <a:effectLst/>
                          <a:latin typeface="Times New Roman"/>
                        </a:rPr>
                        <a:t>Pepsi recently reacquired ownership of its two largest bottlers, Pepsi Bottling Group (PBG) and PepsiAmericas (PAS)</a:t>
                      </a:r>
                    </a:p>
                  </a:txBody>
                  <a:tcPr marL="8894" marR="8894" marT="8894"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Verdana"/>
                        </a:rPr>
                        <a:t>0.05</a:t>
                      </a:r>
                    </a:p>
                  </a:txBody>
                  <a:tcPr marL="8894" marR="8894" marT="889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Verdana"/>
                        </a:rPr>
                        <a:t>1</a:t>
                      </a:r>
                    </a:p>
                  </a:txBody>
                  <a:tcPr marL="8894" marR="8894" marT="889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Verdana"/>
                        </a:rPr>
                        <a:t>0.05</a:t>
                      </a:r>
                    </a:p>
                  </a:txBody>
                  <a:tcPr marL="8894" marR="8894" marT="8894" marB="0" anchor="b">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a:noFill/>
                    </a:lnT>
                    <a:lnB>
                      <a:noFill/>
                    </a:lnB>
                  </a:tcPr>
                </a:tc>
              </a:tr>
              <a:tr h="425722">
                <a:tc>
                  <a:txBody>
                    <a:bodyPr/>
                    <a:lstStyle/>
                    <a:p>
                      <a:pPr algn="l" fontAlgn="b"/>
                      <a:r>
                        <a:rPr lang="en-US" sz="1100" b="0" i="0" u="none" strike="noStrike">
                          <a:effectLst/>
                          <a:latin typeface="Times New Roman"/>
                        </a:rPr>
                        <a:t>Compete in more than one industry (non-alcoholic beverage industry, the salty or savory snack food industry, and the breakfast food industry)</a:t>
                      </a:r>
                    </a:p>
                  </a:txBody>
                  <a:tcPr marL="8894" marR="8894" marT="8894"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Verdana"/>
                        </a:rPr>
                        <a:t>0.13</a:t>
                      </a:r>
                    </a:p>
                  </a:txBody>
                  <a:tcPr marL="8894" marR="8894" marT="889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Verdana"/>
                        </a:rPr>
                        <a:t>4</a:t>
                      </a:r>
                    </a:p>
                  </a:txBody>
                  <a:tcPr marL="8894" marR="8894" marT="889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Verdana"/>
                        </a:rPr>
                        <a:t>0.52</a:t>
                      </a:r>
                    </a:p>
                  </a:txBody>
                  <a:tcPr marL="8894" marR="8894" marT="8894" marB="0" anchor="b">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a:noFill/>
                    </a:lnT>
                    <a:lnB>
                      <a:noFill/>
                    </a:lnB>
                  </a:tcPr>
                </a:tc>
              </a:tr>
              <a:tr h="217812">
                <a:tc>
                  <a:txBody>
                    <a:bodyPr/>
                    <a:lstStyle/>
                    <a:p>
                      <a:pPr algn="l" fontAlgn="b"/>
                      <a:r>
                        <a:rPr lang="en-US" sz="1100" b="0" i="0" u="none" strike="noStrike">
                          <a:effectLst/>
                          <a:latin typeface="Times New Roman"/>
                        </a:rPr>
                        <a:t>Growth in the carbonated drink market is the largest in Asia and Europe</a:t>
                      </a:r>
                    </a:p>
                  </a:txBody>
                  <a:tcPr marL="8894" marR="8894" marT="8894"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Verdana"/>
                        </a:rPr>
                        <a:t>0.09</a:t>
                      </a:r>
                    </a:p>
                  </a:txBody>
                  <a:tcPr marL="8894" marR="8894" marT="889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Verdana"/>
                        </a:rPr>
                        <a:t>3</a:t>
                      </a:r>
                    </a:p>
                  </a:txBody>
                  <a:tcPr marL="8894" marR="8894" marT="889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Verdana"/>
                        </a:rPr>
                        <a:t>0.27</a:t>
                      </a:r>
                    </a:p>
                  </a:txBody>
                  <a:tcPr marL="8894" marR="8894" marT="8894" marB="0" anchor="b">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a:noFill/>
                    </a:lnT>
                    <a:lnB>
                      <a:noFill/>
                    </a:lnB>
                  </a:tcPr>
                </a:tc>
              </a:tr>
              <a:tr h="207911">
                <a:tc>
                  <a:txBody>
                    <a:bodyPr/>
                    <a:lstStyle/>
                    <a:p>
                      <a:pPr algn="l" fontAlgn="b"/>
                      <a:r>
                        <a:rPr lang="en-US" sz="1100" b="0" i="0" u="none" strike="noStrike">
                          <a:effectLst/>
                          <a:latin typeface="Times New Roman"/>
                        </a:rPr>
                        <a:t>The world's demand is experiencing a growth with the sports drinks, bottled water, and energy drinks. </a:t>
                      </a:r>
                    </a:p>
                  </a:txBody>
                  <a:tcPr marL="8894" marR="8894" marT="8894" marB="0" anchor="b">
                    <a:lnL>
                      <a:noFill/>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tcPr>
                </a:tc>
                <a:tc>
                  <a:txBody>
                    <a:bodyPr/>
                    <a:lstStyle/>
                    <a:p>
                      <a:pPr algn="r" fontAlgn="b"/>
                      <a:r>
                        <a:rPr lang="en-US" sz="900" b="0" i="0" u="none" strike="noStrike">
                          <a:effectLst/>
                          <a:latin typeface="Verdana"/>
                        </a:rPr>
                        <a:t>0.13</a:t>
                      </a:r>
                    </a:p>
                  </a:txBody>
                  <a:tcPr marL="8894" marR="8894" marT="889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tcPr>
                </a:tc>
                <a:tc>
                  <a:txBody>
                    <a:bodyPr/>
                    <a:lstStyle/>
                    <a:p>
                      <a:pPr algn="r" fontAlgn="b"/>
                      <a:r>
                        <a:rPr lang="en-US" sz="900" b="0" i="0" u="none" strike="noStrike">
                          <a:effectLst/>
                          <a:latin typeface="Verdana"/>
                        </a:rPr>
                        <a:t>4</a:t>
                      </a:r>
                    </a:p>
                  </a:txBody>
                  <a:tcPr marL="8894" marR="8894" marT="889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tcPr>
                </a:tc>
                <a:tc>
                  <a:txBody>
                    <a:bodyPr/>
                    <a:lstStyle/>
                    <a:p>
                      <a:pPr algn="r" fontAlgn="b"/>
                      <a:r>
                        <a:rPr lang="en-US" sz="900" b="0" i="0" u="none" strike="noStrike">
                          <a:effectLst/>
                          <a:latin typeface="Verdana"/>
                        </a:rPr>
                        <a:t>0.52</a:t>
                      </a:r>
                    </a:p>
                  </a:txBody>
                  <a:tcPr marL="8894" marR="8894" marT="8894" marB="0" anchor="b">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tcPr>
                </a:tc>
              </a:tr>
              <a:tr h="168309">
                <a:tc>
                  <a:txBody>
                    <a:bodyPr/>
                    <a:lstStyle/>
                    <a:p>
                      <a:pPr algn="l" fontAlgn="b"/>
                      <a:r>
                        <a:rPr lang="en-US" sz="900" b="0" i="0" u="none" strike="noStrike">
                          <a:effectLst/>
                          <a:latin typeface="Verdana"/>
                        </a:rPr>
                        <a:t>Threats</a:t>
                      </a:r>
                    </a:p>
                  </a:txBody>
                  <a:tcPr marL="8894" marR="8894" marT="8894" marB="0" anchor="b">
                    <a:lnL w="190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US" sz="900" b="0" i="0" u="none" strike="noStrike">
                          <a:effectLst/>
                          <a:latin typeface="Verdana"/>
                        </a:rPr>
                        <a:t> </a:t>
                      </a:r>
                    </a:p>
                  </a:txBody>
                  <a:tcPr marL="8894" marR="8894" marT="889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US" sz="900" b="0" i="0" u="none" strike="noStrike">
                          <a:effectLst/>
                          <a:latin typeface="Verdana"/>
                        </a:rPr>
                        <a:t> </a:t>
                      </a:r>
                    </a:p>
                  </a:txBody>
                  <a:tcPr marL="8894" marR="8894" marT="889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900" b="0" i="0" u="none" strike="noStrike">
                          <a:effectLst/>
                          <a:latin typeface="Verdana"/>
                        </a:rPr>
                        <a:t>0</a:t>
                      </a:r>
                    </a:p>
                  </a:txBody>
                  <a:tcPr marL="8894" marR="8894" marT="8894" marB="0" anchor="b">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07911">
                <a:tc>
                  <a:txBody>
                    <a:bodyPr/>
                    <a:lstStyle/>
                    <a:p>
                      <a:pPr algn="l" fontAlgn="b"/>
                      <a:r>
                        <a:rPr lang="en-US" sz="1100" b="0" i="0" u="none" strike="noStrike">
                          <a:effectLst/>
                          <a:latin typeface="Times New Roman"/>
                        </a:rPr>
                        <a:t>Fierce competition from Coca-Cola, which owns the largest piece of the market share</a:t>
                      </a:r>
                    </a:p>
                  </a:txBody>
                  <a:tcPr marL="8894" marR="8894" marT="8894" marB="0" anchor="b">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tcPr>
                </a:tc>
                <a:tc>
                  <a:txBody>
                    <a:bodyPr/>
                    <a:lstStyle/>
                    <a:p>
                      <a:pPr algn="r" fontAlgn="b"/>
                      <a:r>
                        <a:rPr lang="en-US" sz="900" b="0" i="0" u="none" strike="noStrike">
                          <a:effectLst/>
                          <a:latin typeface="Verdana"/>
                        </a:rPr>
                        <a:t>0.12</a:t>
                      </a:r>
                    </a:p>
                  </a:txBody>
                  <a:tcPr marL="8894" marR="8894" marT="889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tcPr>
                </a:tc>
                <a:tc>
                  <a:txBody>
                    <a:bodyPr/>
                    <a:lstStyle/>
                    <a:p>
                      <a:pPr algn="r" fontAlgn="b"/>
                      <a:r>
                        <a:rPr lang="en-US" sz="900" b="0" i="0" u="none" strike="noStrike">
                          <a:effectLst/>
                          <a:latin typeface="Verdana"/>
                        </a:rPr>
                        <a:t>4</a:t>
                      </a:r>
                    </a:p>
                  </a:txBody>
                  <a:tcPr marL="8894" marR="8894" marT="889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tcPr>
                </a:tc>
                <a:tc>
                  <a:txBody>
                    <a:bodyPr/>
                    <a:lstStyle/>
                    <a:p>
                      <a:pPr algn="r" fontAlgn="b"/>
                      <a:r>
                        <a:rPr lang="en-US" sz="900" b="0" i="0" u="none" strike="noStrike">
                          <a:effectLst/>
                          <a:latin typeface="Verdana"/>
                        </a:rPr>
                        <a:t>0.48</a:t>
                      </a:r>
                    </a:p>
                  </a:txBody>
                  <a:tcPr marL="8894" marR="8894" marT="8894" marB="0" anchor="b">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tcPr>
                </a:tc>
              </a:tr>
              <a:tr h="207911">
                <a:tc>
                  <a:txBody>
                    <a:bodyPr/>
                    <a:lstStyle/>
                    <a:p>
                      <a:pPr algn="l" fontAlgn="b"/>
                      <a:r>
                        <a:rPr lang="en-US" sz="1100" b="0" i="0" u="none" strike="noStrike">
                          <a:effectLst/>
                          <a:latin typeface="Times New Roman"/>
                        </a:rPr>
                        <a:t>The downturn in economy, which lead customers to shift away from bottles of water to tap water.</a:t>
                      </a:r>
                    </a:p>
                  </a:txBody>
                  <a:tcPr marL="8894" marR="8894" marT="8894"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Verdana"/>
                        </a:rPr>
                        <a:t>0.05</a:t>
                      </a:r>
                    </a:p>
                  </a:txBody>
                  <a:tcPr marL="8894" marR="8894" marT="889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Verdana"/>
                        </a:rPr>
                        <a:t>2</a:t>
                      </a:r>
                    </a:p>
                  </a:txBody>
                  <a:tcPr marL="8894" marR="8894" marT="889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Verdana"/>
                        </a:rPr>
                        <a:t>0.1</a:t>
                      </a:r>
                    </a:p>
                  </a:txBody>
                  <a:tcPr marL="8894" marR="8894" marT="8894" marB="0" anchor="b">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a:noFill/>
                    </a:lnT>
                    <a:lnB>
                      <a:noFill/>
                    </a:lnB>
                  </a:tcPr>
                </a:tc>
              </a:tr>
              <a:tr h="207911">
                <a:tc>
                  <a:txBody>
                    <a:bodyPr/>
                    <a:lstStyle/>
                    <a:p>
                      <a:pPr algn="l" fontAlgn="b"/>
                      <a:r>
                        <a:rPr lang="en-US" sz="1100" b="0" i="0" u="none" strike="noStrike">
                          <a:effectLst/>
                          <a:latin typeface="Times New Roman"/>
                        </a:rPr>
                        <a:t>Because of the recession, customers are finding cheaper alternatives to the national brands.</a:t>
                      </a:r>
                    </a:p>
                  </a:txBody>
                  <a:tcPr marL="8894" marR="8894" marT="8894"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Verdana"/>
                        </a:rPr>
                        <a:t>0.1</a:t>
                      </a:r>
                    </a:p>
                  </a:txBody>
                  <a:tcPr marL="8894" marR="8894" marT="889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Verdana"/>
                        </a:rPr>
                        <a:t>3</a:t>
                      </a:r>
                    </a:p>
                  </a:txBody>
                  <a:tcPr marL="8894" marR="8894" marT="889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Verdana"/>
                        </a:rPr>
                        <a:t>0.3</a:t>
                      </a:r>
                    </a:p>
                  </a:txBody>
                  <a:tcPr marL="8894" marR="8894" marT="8894" marB="0" anchor="b">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a:noFill/>
                    </a:lnT>
                    <a:lnB>
                      <a:noFill/>
                    </a:lnB>
                  </a:tcPr>
                </a:tc>
              </a:tr>
              <a:tr h="207911">
                <a:tc>
                  <a:txBody>
                    <a:bodyPr/>
                    <a:lstStyle/>
                    <a:p>
                      <a:pPr algn="l" fontAlgn="b"/>
                      <a:r>
                        <a:rPr lang="en-US" sz="1100" b="0" i="0" u="none" strike="noStrike">
                          <a:effectLst/>
                          <a:latin typeface="Times New Roman"/>
                        </a:rPr>
                        <a:t>Customers are getting more conscious and concerned about their eating habits and general health. </a:t>
                      </a:r>
                    </a:p>
                  </a:txBody>
                  <a:tcPr marL="8894" marR="8894" marT="8894"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Verdana"/>
                        </a:rPr>
                        <a:t>0.09</a:t>
                      </a:r>
                    </a:p>
                  </a:txBody>
                  <a:tcPr marL="8894" marR="8894" marT="889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Verdana"/>
                        </a:rPr>
                        <a:t>4</a:t>
                      </a:r>
                    </a:p>
                  </a:txBody>
                  <a:tcPr marL="8894" marR="8894" marT="889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Verdana"/>
                        </a:rPr>
                        <a:t>0.36</a:t>
                      </a:r>
                    </a:p>
                  </a:txBody>
                  <a:tcPr marL="8894" marR="8894" marT="8894" marB="0" anchor="b">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a:noFill/>
                    </a:lnT>
                    <a:lnB>
                      <a:noFill/>
                    </a:lnB>
                  </a:tcPr>
                </a:tc>
              </a:tr>
              <a:tr h="207911">
                <a:tc>
                  <a:txBody>
                    <a:bodyPr/>
                    <a:lstStyle/>
                    <a:p>
                      <a:pPr algn="l" fontAlgn="b"/>
                      <a:r>
                        <a:rPr lang="en-US" sz="1100" b="0" i="0" u="none" strike="noStrike">
                          <a:effectLst/>
                          <a:latin typeface="Times New Roman"/>
                        </a:rPr>
                        <a:t>Campaign against plastic containers has impacted the sale of bottled beverages</a:t>
                      </a:r>
                    </a:p>
                  </a:txBody>
                  <a:tcPr marL="8894" marR="8894" marT="8894"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Verdana"/>
                        </a:rPr>
                        <a:t>0.05</a:t>
                      </a:r>
                    </a:p>
                  </a:txBody>
                  <a:tcPr marL="8894" marR="8894" marT="889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Verdana"/>
                        </a:rPr>
                        <a:t>2</a:t>
                      </a:r>
                    </a:p>
                  </a:txBody>
                  <a:tcPr marL="8894" marR="8894" marT="889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Verdana"/>
                        </a:rPr>
                        <a:t>0.1</a:t>
                      </a:r>
                    </a:p>
                  </a:txBody>
                  <a:tcPr marL="8894" marR="8894" marT="8894" marB="0" anchor="b">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a:noFill/>
                    </a:lnT>
                    <a:lnB>
                      <a:noFill/>
                    </a:lnB>
                  </a:tcPr>
                </a:tc>
              </a:tr>
              <a:tr h="207911">
                <a:tc>
                  <a:txBody>
                    <a:bodyPr/>
                    <a:lstStyle/>
                    <a:p>
                      <a:pPr algn="l" fontAlgn="b"/>
                      <a:r>
                        <a:rPr lang="en-US" sz="1100" b="0" i="0" u="none" strike="noStrike">
                          <a:effectLst/>
                          <a:latin typeface="Times New Roman"/>
                        </a:rPr>
                        <a:t>Highly dependent on supplies of clean water, to prevent contamination</a:t>
                      </a:r>
                    </a:p>
                  </a:txBody>
                  <a:tcPr marL="8894" marR="8894" marT="8894"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Verdana"/>
                        </a:rPr>
                        <a:t>0.06</a:t>
                      </a:r>
                    </a:p>
                  </a:txBody>
                  <a:tcPr marL="8894" marR="8894" marT="889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Verdana"/>
                        </a:rPr>
                        <a:t>2</a:t>
                      </a:r>
                    </a:p>
                  </a:txBody>
                  <a:tcPr marL="8894" marR="8894" marT="889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Verdana"/>
                        </a:rPr>
                        <a:t>0.12</a:t>
                      </a:r>
                    </a:p>
                  </a:txBody>
                  <a:tcPr marL="8894" marR="8894" marT="8894" marB="0" anchor="b">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a:noFill/>
                    </a:lnT>
                    <a:lnB>
                      <a:noFill/>
                    </a:lnB>
                  </a:tcPr>
                </a:tc>
              </a:tr>
              <a:tr h="178210">
                <a:tc>
                  <a:txBody>
                    <a:bodyPr/>
                    <a:lstStyle/>
                    <a:p>
                      <a:pPr algn="l" fontAlgn="b"/>
                      <a:r>
                        <a:rPr lang="en-US" sz="900" b="0" i="0" u="none" strike="noStrike">
                          <a:effectLst/>
                          <a:latin typeface="Verdana"/>
                        </a:rPr>
                        <a:t>Totals</a:t>
                      </a:r>
                    </a:p>
                  </a:txBody>
                  <a:tcPr marL="8894" marR="8894" marT="8894" marB="0" anchor="b">
                    <a:lnL w="190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19050" cap="flat" cmpd="sng" algn="ctr">
                      <a:solidFill>
                        <a:srgbClr val="000000"/>
                      </a:solidFill>
                      <a:prstDash val="solid"/>
                      <a:round/>
                      <a:headEnd type="none" w="med" len="med"/>
                      <a:tailEnd type="none" w="med" len="med"/>
                    </a:lnB>
                  </a:tcPr>
                </a:tc>
                <a:tc>
                  <a:txBody>
                    <a:bodyPr/>
                    <a:lstStyle/>
                    <a:p>
                      <a:pPr algn="r" fontAlgn="b"/>
                      <a:r>
                        <a:rPr lang="en-US" sz="900" b="1" i="0" u="none" strike="noStrike">
                          <a:effectLst/>
                          <a:latin typeface="Arial"/>
                        </a:rPr>
                        <a:t>1</a:t>
                      </a:r>
                    </a:p>
                  </a:txBody>
                  <a:tcPr marL="8894" marR="8894" marT="889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19050" cap="flat" cmpd="sng" algn="ctr">
                      <a:solidFill>
                        <a:srgbClr val="000000"/>
                      </a:solidFill>
                      <a:prstDash val="solid"/>
                      <a:round/>
                      <a:headEnd type="none" w="med" len="med"/>
                      <a:tailEnd type="none" w="med" len="med"/>
                    </a:lnB>
                  </a:tcPr>
                </a:tc>
                <a:tc>
                  <a:txBody>
                    <a:bodyPr/>
                    <a:lstStyle/>
                    <a:p>
                      <a:pPr algn="l" fontAlgn="b"/>
                      <a:r>
                        <a:rPr lang="en-US" sz="900" b="1" i="0" u="none" strike="noStrike">
                          <a:effectLst/>
                          <a:latin typeface="Arial"/>
                        </a:rPr>
                        <a:t> </a:t>
                      </a:r>
                    </a:p>
                  </a:txBody>
                  <a:tcPr marL="8894" marR="8894" marT="889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19050" cap="flat" cmpd="sng" algn="ctr">
                      <a:solidFill>
                        <a:srgbClr val="000000"/>
                      </a:solidFill>
                      <a:prstDash val="solid"/>
                      <a:round/>
                      <a:headEnd type="none" w="med" len="med"/>
                      <a:tailEnd type="none" w="med" len="med"/>
                    </a:lnB>
                  </a:tcPr>
                </a:tc>
                <a:tc>
                  <a:txBody>
                    <a:bodyPr/>
                    <a:lstStyle/>
                    <a:p>
                      <a:pPr algn="r" fontAlgn="b"/>
                      <a:r>
                        <a:rPr lang="en-US" sz="900" b="1" i="0" u="none" strike="noStrike" dirty="0">
                          <a:effectLst/>
                          <a:latin typeface="Arial"/>
                        </a:rPr>
                        <a:t>3.16</a:t>
                      </a:r>
                    </a:p>
                  </a:txBody>
                  <a:tcPr marL="8894" marR="8894" marT="8894" marB="0" anchor="b">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a:noFill/>
                    </a:lnT>
                    <a:lnB w="19050" cap="flat" cmpd="sng" algn="ctr">
                      <a:solidFill>
                        <a:srgbClr val="000000"/>
                      </a:solidFill>
                      <a:prstDash val="solid"/>
                      <a:round/>
                      <a:headEnd type="none" w="med" len="med"/>
                      <a:tailEnd type="none" w="med" len="med"/>
                    </a:lnB>
                  </a:tcPr>
                </a:tc>
              </a:tr>
            </a:tbl>
          </a:graphicData>
        </a:graphic>
      </p:graphicFrame>
      <p:sp>
        <p:nvSpPr>
          <p:cNvPr id="2" name="Title 1"/>
          <p:cNvSpPr>
            <a:spLocks noGrp="1"/>
          </p:cNvSpPr>
          <p:nvPr>
            <p:ph type="title" idx="4294967295"/>
          </p:nvPr>
        </p:nvSpPr>
        <p:spPr>
          <a:xfrm>
            <a:off x="2514600" y="152400"/>
            <a:ext cx="8229600" cy="1252537"/>
          </a:xfrm>
        </p:spPr>
        <p:txBody>
          <a:bodyPr>
            <a:normAutofit/>
          </a:bodyPr>
          <a:lstStyle/>
          <a:p>
            <a:r>
              <a:rPr lang="en-US" dirty="0" smtClean="0"/>
              <a:t>EFE</a:t>
            </a:r>
            <a:endParaRPr lang="en-US" dirty="0"/>
          </a:p>
        </p:txBody>
      </p:sp>
      <p:pic>
        <p:nvPicPr>
          <p:cNvPr id="6147"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458200" y="6012837"/>
            <a:ext cx="685800" cy="8797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7730460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rcRect/>
          <a:stretch>
            <a:fillRect/>
          </a:stretch>
        </p:blipFill>
        <p:spPr bwMode="auto">
          <a:xfrm>
            <a:off x="2312987" y="1780783"/>
            <a:ext cx="4524375" cy="4505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itle 4"/>
          <p:cNvSpPr>
            <a:spLocks noGrp="1"/>
          </p:cNvSpPr>
          <p:nvPr>
            <p:ph type="title" idx="4294967295"/>
          </p:nvPr>
        </p:nvSpPr>
        <p:spPr>
          <a:xfrm>
            <a:off x="2328863" y="39583"/>
            <a:ext cx="8229600" cy="1252537"/>
          </a:xfrm>
        </p:spPr>
        <p:txBody>
          <a:bodyPr/>
          <a:lstStyle/>
          <a:p>
            <a:r>
              <a:rPr lang="en-US" dirty="0" smtClean="0"/>
              <a:t>Positioning Map</a:t>
            </a:r>
            <a:endParaRPr lang="en-US" dirty="0"/>
          </a:p>
        </p:txBody>
      </p:sp>
      <p:sp>
        <p:nvSpPr>
          <p:cNvPr id="7" name="AutoShape 3"/>
          <p:cNvSpPr>
            <a:spLocks noChangeArrowheads="1"/>
          </p:cNvSpPr>
          <p:nvPr/>
        </p:nvSpPr>
        <p:spPr bwMode="auto">
          <a:xfrm rot="-21600000">
            <a:off x="3962400" y="1524000"/>
            <a:ext cx="1171575" cy="669925"/>
          </a:xfrm>
          <a:prstGeom prst="bracketPair">
            <a:avLst>
              <a:gd name="adj" fmla="val 8051"/>
            </a:avLst>
          </a:prstGeom>
          <a:noFill/>
          <a:ln w="38100">
            <a:solidFill>
              <a:srgbClr val="9BBB59"/>
            </a:solidFill>
            <a:round/>
            <a:headEnd/>
            <a:tailEnd/>
          </a:ln>
          <a:effectLst/>
          <a:extLst>
            <a:ext uri="{909E8E84-426E-40DD-AFC4-6F175D3DCCD1}">
              <a14:hiddenFill xmlns:a14="http://schemas.microsoft.com/office/drawing/2010/main">
                <a:solidFill>
                  <a:srgbClr val="943634"/>
                </a:solidFill>
              </a14:hiddenFill>
            </a:ext>
            <a:ext uri="{AF507438-7753-43E0-B8FC-AC1667EBCBE1}">
              <a14:hiddenEffects xmlns:a14="http://schemas.microsoft.com/office/drawing/2010/main">
                <a:effectLst>
                  <a:outerShdw dist="17961" dir="2700000" algn="ctr" rotWithShape="0">
                    <a:srgbClr val="9BBB59">
                      <a:gamma/>
                      <a:shade val="60000"/>
                      <a:invGamma/>
                    </a:srgbClr>
                  </a:outerShdw>
                </a:effectLst>
              </a14:hiddenEffects>
            </a:ext>
          </a:extLst>
        </p:spPr>
        <p:txBody>
          <a:bodyPr vert="horz" wrap="square" lIns="45720" tIns="45720" rIns="45720" bIns="45720" numCol="1" anchor="t"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1" u="none" strike="noStrike" cap="none" normalizeH="0" baseline="0" smtClean="0">
                <a:ln>
                  <a:noFill/>
                </a:ln>
                <a:solidFill>
                  <a:srgbClr val="808080"/>
                </a:solidFill>
                <a:effectLst/>
                <a:latin typeface="Calibri" pitchFamily="34" charset="0"/>
                <a:cs typeface="Arial" pitchFamily="34" charset="0"/>
              </a:rPr>
              <a:t>High Prices</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8" name="Text Box 5"/>
          <p:cNvSpPr txBox="1">
            <a:spLocks noChangeArrowheads="1"/>
          </p:cNvSpPr>
          <p:nvPr/>
        </p:nvSpPr>
        <p:spPr bwMode="auto">
          <a:xfrm>
            <a:off x="5715000" y="4267200"/>
            <a:ext cx="728663" cy="288925"/>
          </a:xfrm>
          <a:prstGeom prst="rect">
            <a:avLst/>
          </a:prstGeom>
          <a:solidFill>
            <a:srgbClr val="FFFFFF"/>
          </a:solidFill>
          <a:ln w="9525">
            <a:solidFill>
              <a:srgbClr val="9BBB59"/>
            </a:solidFill>
            <a:miter lim="800000"/>
            <a:headEnd/>
            <a:tailEnd/>
          </a:ln>
        </p:spPr>
        <p:txBody>
          <a:bodyPr vert="horz" wrap="square" lIns="91440" tIns="45720" rIns="91440" bIns="45720" numCol="1" anchor="t" anchorCtr="0" compatLnSpc="1">
            <a:prstTxWarp prst="textNoShape">
              <a:avLst/>
            </a:prstTxWarp>
          </a:bodyPr>
          <a:lstStyle/>
          <a:p>
            <a:pPr marL="0" marR="0" lvl="0" indent="0" algn="ctr" defTabSz="914400" rtl="0" eaLnBrk="1" fontAlgn="base" latinLnBrk="0" hangingPunct="1">
              <a:lnSpc>
                <a:spcPct val="100000"/>
              </a:lnSpc>
              <a:spcBef>
                <a:spcPct val="0"/>
              </a:spcBef>
              <a:spcAft>
                <a:spcPts val="1000"/>
              </a:spcAft>
              <a:buClrTx/>
              <a:buSzTx/>
              <a:buFontTx/>
              <a:buNone/>
              <a:tabLst/>
            </a:pPr>
            <a:r>
              <a:rPr kumimoji="0" lang="en-US" sz="1100" b="1" i="0" u="none" strike="noStrike" cap="none" normalizeH="0" baseline="0" smtClean="0">
                <a:ln>
                  <a:noFill/>
                </a:ln>
                <a:solidFill>
                  <a:srgbClr val="4F81BD"/>
                </a:solidFill>
                <a:effectLst/>
                <a:latin typeface="Calibri" pitchFamily="34" charset="0"/>
                <a:cs typeface="Arial" pitchFamily="34" charset="0"/>
              </a:rPr>
              <a:t>Pepsi Co.</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9" name="Text Box 6"/>
          <p:cNvSpPr txBox="1">
            <a:spLocks noChangeArrowheads="1"/>
          </p:cNvSpPr>
          <p:nvPr/>
        </p:nvSpPr>
        <p:spPr bwMode="auto">
          <a:xfrm>
            <a:off x="4724400" y="4267200"/>
            <a:ext cx="836613" cy="288925"/>
          </a:xfrm>
          <a:prstGeom prst="rect">
            <a:avLst/>
          </a:prstGeom>
          <a:solidFill>
            <a:srgbClr val="FFFFFF"/>
          </a:solidFill>
          <a:ln w="9525">
            <a:solidFill>
              <a:srgbClr val="9BBB59"/>
            </a:solidFill>
            <a:miter lim="800000"/>
            <a:headEnd/>
            <a:tailEnd/>
          </a:ln>
        </p:spPr>
        <p:txBody>
          <a:bodyPr vert="horz" wrap="square" lIns="91440" tIns="45720" rIns="91440" bIns="45720" numCol="1" anchor="t" anchorCtr="0" compatLnSpc="1">
            <a:prstTxWarp prst="textNoShape">
              <a:avLst/>
            </a:prstTxWarp>
          </a:bodyPr>
          <a:lstStyle/>
          <a:p>
            <a:pPr marL="0" marR="0" lvl="0" indent="0" algn="ctr" defTabSz="914400" rtl="0" eaLnBrk="1" fontAlgn="base" latinLnBrk="0" hangingPunct="1">
              <a:lnSpc>
                <a:spcPct val="100000"/>
              </a:lnSpc>
              <a:spcBef>
                <a:spcPct val="0"/>
              </a:spcBef>
              <a:spcAft>
                <a:spcPts val="1000"/>
              </a:spcAft>
              <a:buClrTx/>
              <a:buSzTx/>
              <a:buFontTx/>
              <a:buNone/>
              <a:tabLst/>
            </a:pPr>
            <a:r>
              <a:rPr kumimoji="0" lang="en-US" sz="1100" b="1" i="0" u="none" strike="noStrike" cap="none" normalizeH="0" baseline="0" smtClean="0">
                <a:ln>
                  <a:noFill/>
                </a:ln>
                <a:solidFill>
                  <a:srgbClr val="4F81BD"/>
                </a:solidFill>
                <a:effectLst/>
                <a:latin typeface="Calibri" pitchFamily="34" charset="0"/>
                <a:cs typeface="Arial" pitchFamily="34" charset="0"/>
              </a:rPr>
              <a:t>Coca Cola</a:t>
            </a:r>
          </a:p>
          <a:p>
            <a:pPr marL="0" marR="0" lvl="0" indent="0" algn="ctr" defTabSz="914400" rtl="0" eaLnBrk="1" fontAlgn="base" latinLnBrk="0" hangingPunct="1">
              <a:lnSpc>
                <a:spcPct val="100000"/>
              </a:lnSpc>
              <a:spcBef>
                <a:spcPct val="0"/>
              </a:spcBef>
              <a:spcAft>
                <a:spcPts val="1000"/>
              </a:spcAft>
              <a:buClrTx/>
              <a:buSzTx/>
              <a:buFontTx/>
              <a:buNone/>
              <a:tabLst/>
            </a:pPr>
            <a:endParaRPr kumimoji="0" lang="en-US" sz="1100" b="1" i="0" u="none" strike="noStrike" cap="none" normalizeH="0" baseline="0" smtClean="0">
              <a:ln>
                <a:noFill/>
              </a:ln>
              <a:solidFill>
                <a:srgbClr val="4F81BD"/>
              </a:solidFill>
              <a:effectLst/>
              <a:latin typeface="Calibri" pitchFamily="34"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10" name="Text Box 7"/>
          <p:cNvSpPr txBox="1">
            <a:spLocks noChangeArrowheads="1"/>
          </p:cNvSpPr>
          <p:nvPr/>
        </p:nvSpPr>
        <p:spPr bwMode="auto">
          <a:xfrm>
            <a:off x="2819400" y="4267200"/>
            <a:ext cx="1230313" cy="457200"/>
          </a:xfrm>
          <a:prstGeom prst="rect">
            <a:avLst/>
          </a:prstGeom>
          <a:solidFill>
            <a:srgbClr val="FFFFFF"/>
          </a:solidFill>
          <a:ln w="9525">
            <a:solidFill>
              <a:srgbClr val="9BBB59"/>
            </a:solidFill>
            <a:miter lim="800000"/>
            <a:headEnd/>
            <a:tailEnd/>
          </a:ln>
        </p:spPr>
        <p:txBody>
          <a:bodyPr vert="horz" wrap="square" lIns="91440" tIns="45720" rIns="91440" bIns="45720" numCol="1" anchor="t" anchorCtr="0" compatLnSpc="1">
            <a:prstTxWarp prst="textNoShape">
              <a:avLst/>
            </a:prstTxWarp>
          </a:bodyPr>
          <a:lstStyle/>
          <a:p>
            <a:pPr marL="0" marR="0" lvl="0" indent="0" algn="ctr" defTabSz="914400" rtl="0" eaLnBrk="1" fontAlgn="base" latinLnBrk="0" hangingPunct="1">
              <a:lnSpc>
                <a:spcPct val="100000"/>
              </a:lnSpc>
              <a:spcBef>
                <a:spcPct val="0"/>
              </a:spcBef>
              <a:spcAft>
                <a:spcPts val="1000"/>
              </a:spcAft>
              <a:buClrTx/>
              <a:buSzTx/>
              <a:buFontTx/>
              <a:buNone/>
              <a:tabLst/>
            </a:pPr>
            <a:r>
              <a:rPr kumimoji="0" lang="en-US" sz="1100" b="1" i="0" u="none" strike="noStrike" cap="none" normalizeH="0" baseline="0" smtClean="0">
                <a:ln>
                  <a:noFill/>
                </a:ln>
                <a:solidFill>
                  <a:srgbClr val="4F81BD"/>
                </a:solidFill>
                <a:effectLst/>
                <a:latin typeface="Calibri" pitchFamily="34" charset="0"/>
                <a:cs typeface="Arial" pitchFamily="34" charset="0"/>
              </a:rPr>
              <a:t>Dr. Pepper Snapple Group</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11" name="AutoShape 8"/>
          <p:cNvSpPr>
            <a:spLocks noChangeArrowheads="1"/>
          </p:cNvSpPr>
          <p:nvPr/>
        </p:nvSpPr>
        <p:spPr bwMode="auto">
          <a:xfrm rot="-21600000">
            <a:off x="3962400" y="6121400"/>
            <a:ext cx="1225550" cy="736600"/>
          </a:xfrm>
          <a:prstGeom prst="bracketPair">
            <a:avLst>
              <a:gd name="adj" fmla="val 8051"/>
            </a:avLst>
          </a:prstGeom>
          <a:noFill/>
          <a:ln w="38100">
            <a:solidFill>
              <a:srgbClr val="9BBB59"/>
            </a:solidFill>
            <a:round/>
            <a:headEnd/>
            <a:tailEnd/>
          </a:ln>
          <a:effectLst/>
          <a:extLst>
            <a:ext uri="{909E8E84-426E-40DD-AFC4-6F175D3DCCD1}">
              <a14:hiddenFill xmlns:a14="http://schemas.microsoft.com/office/drawing/2010/main">
                <a:solidFill>
                  <a:srgbClr val="943634"/>
                </a:solidFill>
              </a14:hiddenFill>
            </a:ext>
            <a:ext uri="{AF507438-7753-43E0-B8FC-AC1667EBCBE1}">
              <a14:hiddenEffects xmlns:a14="http://schemas.microsoft.com/office/drawing/2010/main">
                <a:effectLst>
                  <a:outerShdw dist="17961" dir="2700000" algn="ctr" rotWithShape="0">
                    <a:srgbClr val="9BBB59">
                      <a:gamma/>
                      <a:shade val="60000"/>
                      <a:invGamma/>
                    </a:srgbClr>
                  </a:outerShdw>
                </a:effectLst>
              </a14:hiddenEffects>
            </a:ext>
          </a:extLst>
        </p:spPr>
        <p:txBody>
          <a:bodyPr vert="horz" wrap="square" lIns="45720" tIns="45720" rIns="45720" bIns="45720" numCol="1" anchor="t"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1" u="none" strike="noStrike" cap="none" normalizeH="0" baseline="0" smtClean="0">
                <a:ln>
                  <a:noFill/>
                </a:ln>
                <a:solidFill>
                  <a:srgbClr val="808080"/>
                </a:solidFill>
                <a:effectLst/>
                <a:latin typeface="Calibri" pitchFamily="34" charset="0"/>
                <a:cs typeface="Arial" pitchFamily="34" charset="0"/>
              </a:rPr>
              <a:t>Low Prices</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12" name="AutoShape 9"/>
          <p:cNvSpPr>
            <a:spLocks noChangeArrowheads="1"/>
          </p:cNvSpPr>
          <p:nvPr/>
        </p:nvSpPr>
        <p:spPr bwMode="auto">
          <a:xfrm rot="-21600000">
            <a:off x="7086600" y="3733800"/>
            <a:ext cx="1173163" cy="711200"/>
          </a:xfrm>
          <a:prstGeom prst="bracketPair">
            <a:avLst>
              <a:gd name="adj" fmla="val 8051"/>
            </a:avLst>
          </a:prstGeom>
          <a:noFill/>
          <a:ln w="38100">
            <a:solidFill>
              <a:srgbClr val="9BBB59"/>
            </a:solidFill>
            <a:round/>
            <a:headEnd/>
            <a:tailEnd/>
          </a:ln>
          <a:effectLst/>
          <a:extLst>
            <a:ext uri="{909E8E84-426E-40DD-AFC4-6F175D3DCCD1}">
              <a14:hiddenFill xmlns:a14="http://schemas.microsoft.com/office/drawing/2010/main">
                <a:solidFill>
                  <a:srgbClr val="943634"/>
                </a:solidFill>
              </a14:hiddenFill>
            </a:ext>
            <a:ext uri="{AF507438-7753-43E0-B8FC-AC1667EBCBE1}">
              <a14:hiddenEffects xmlns:a14="http://schemas.microsoft.com/office/drawing/2010/main">
                <a:effectLst>
                  <a:outerShdw dist="17961" dir="2700000" algn="ctr" rotWithShape="0">
                    <a:srgbClr val="9BBB59">
                      <a:gamma/>
                      <a:shade val="60000"/>
                      <a:invGamma/>
                    </a:srgbClr>
                  </a:outerShdw>
                </a:effectLst>
              </a14:hiddenEffects>
            </a:ext>
          </a:extLst>
        </p:spPr>
        <p:txBody>
          <a:bodyPr vert="horz" wrap="square" lIns="45720" tIns="45720" rIns="45720" bIns="45720" numCol="1" anchor="t"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1" u="none" strike="noStrike" cap="none" normalizeH="0" baseline="0" smtClean="0">
                <a:ln>
                  <a:noFill/>
                </a:ln>
                <a:solidFill>
                  <a:srgbClr val="808080"/>
                </a:solidFill>
                <a:effectLst/>
                <a:latin typeface="Calibri" pitchFamily="34" charset="0"/>
                <a:cs typeface="Arial" pitchFamily="34" charset="0"/>
              </a:rPr>
              <a:t>Diverse Products</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13" name="AutoShape 10"/>
          <p:cNvSpPr>
            <a:spLocks noChangeArrowheads="1"/>
          </p:cNvSpPr>
          <p:nvPr/>
        </p:nvSpPr>
        <p:spPr bwMode="auto">
          <a:xfrm rot="-21600000">
            <a:off x="914400" y="3733800"/>
            <a:ext cx="1173163" cy="779463"/>
          </a:xfrm>
          <a:prstGeom prst="bracketPair">
            <a:avLst>
              <a:gd name="adj" fmla="val 8051"/>
            </a:avLst>
          </a:prstGeom>
          <a:noFill/>
          <a:ln w="38100">
            <a:solidFill>
              <a:srgbClr val="9BBB59"/>
            </a:solidFill>
            <a:round/>
            <a:headEnd/>
            <a:tailEnd/>
          </a:ln>
          <a:effectLst/>
          <a:extLst>
            <a:ext uri="{909E8E84-426E-40DD-AFC4-6F175D3DCCD1}">
              <a14:hiddenFill xmlns:a14="http://schemas.microsoft.com/office/drawing/2010/main">
                <a:solidFill>
                  <a:srgbClr val="943634"/>
                </a:solidFill>
              </a14:hiddenFill>
            </a:ext>
            <a:ext uri="{AF507438-7753-43E0-B8FC-AC1667EBCBE1}">
              <a14:hiddenEffects xmlns:a14="http://schemas.microsoft.com/office/drawing/2010/main">
                <a:effectLst>
                  <a:outerShdw dist="17961" dir="2700000" algn="ctr" rotWithShape="0">
                    <a:srgbClr val="9BBB59">
                      <a:gamma/>
                      <a:shade val="60000"/>
                      <a:invGamma/>
                    </a:srgbClr>
                  </a:outerShdw>
                </a:effectLst>
              </a14:hiddenEffects>
            </a:ext>
          </a:extLst>
        </p:spPr>
        <p:txBody>
          <a:bodyPr vert="horz" wrap="square" lIns="45720" tIns="45720" rIns="45720" bIns="45720" numCol="1" anchor="t"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1" u="none" strike="noStrike" cap="none" normalizeH="0" baseline="0" smtClean="0">
                <a:ln>
                  <a:noFill/>
                </a:ln>
                <a:solidFill>
                  <a:srgbClr val="808080"/>
                </a:solidFill>
                <a:effectLst/>
                <a:latin typeface="Calibri" pitchFamily="34" charset="0"/>
                <a:cs typeface="Arial" pitchFamily="34" charset="0"/>
              </a:rPr>
              <a:t>Limited Products</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pic>
        <p:nvPicPr>
          <p:cNvPr id="15371" name="Picture 1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429625" y="6121400"/>
            <a:ext cx="714375" cy="9164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0354117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Graphique 2"/>
          <p:cNvGraphicFramePr>
            <a:graphicFrameLocks noGrp="1"/>
          </p:cNvGraphicFramePr>
          <p:nvPr>
            <p:ph idx="1"/>
          </p:nvPr>
        </p:nvGraphicFramePr>
        <p:xfrm>
          <a:off x="871538" y="2674938"/>
          <a:ext cx="7408862" cy="3451225"/>
        </p:xfrm>
        <a:graphic>
          <a:graphicData uri="http://schemas.openxmlformats.org/drawingml/2006/chart">
            <c:chart xmlns:c="http://schemas.openxmlformats.org/drawingml/2006/chart" xmlns:r="http://schemas.openxmlformats.org/officeDocument/2006/relationships" r:id="rId2"/>
          </a:graphicData>
        </a:graphic>
      </p:graphicFrame>
      <p:sp>
        <p:nvSpPr>
          <p:cNvPr id="2" name="Title 1"/>
          <p:cNvSpPr>
            <a:spLocks noGrp="1"/>
          </p:cNvSpPr>
          <p:nvPr>
            <p:ph type="title"/>
          </p:nvPr>
        </p:nvSpPr>
        <p:spPr/>
        <p:txBody>
          <a:bodyPr/>
          <a:lstStyle/>
          <a:p>
            <a:r>
              <a:rPr lang="en-US" dirty="0" smtClean="0"/>
              <a:t>Market Share</a:t>
            </a:r>
            <a:endParaRPr lang="en-US" dirty="0"/>
          </a:p>
        </p:txBody>
      </p:sp>
      <p:pic>
        <p:nvPicPr>
          <p:cNvPr id="3584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429625" y="5953806"/>
            <a:ext cx="714375" cy="9164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495073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080419" y="2809875"/>
            <a:ext cx="4991100" cy="318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itle 1"/>
          <p:cNvSpPr>
            <a:spLocks noGrp="1"/>
          </p:cNvSpPr>
          <p:nvPr>
            <p:ph type="title"/>
          </p:nvPr>
        </p:nvSpPr>
        <p:spPr/>
        <p:txBody>
          <a:bodyPr/>
          <a:lstStyle/>
          <a:p>
            <a:r>
              <a:rPr lang="en-US" dirty="0" smtClean="0"/>
              <a:t>Revenue Distribution</a:t>
            </a:r>
            <a:endParaRPr lang="en-US" dirty="0"/>
          </a:p>
        </p:txBody>
      </p:sp>
      <p:pic>
        <p:nvPicPr>
          <p:cNvPr id="3075"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505825" y="6039331"/>
            <a:ext cx="638175" cy="8186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3917648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700713" y="2674938"/>
            <a:ext cx="5750512" cy="3451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itle 1"/>
          <p:cNvSpPr>
            <a:spLocks noGrp="1"/>
          </p:cNvSpPr>
          <p:nvPr>
            <p:ph type="title"/>
          </p:nvPr>
        </p:nvSpPr>
        <p:spPr/>
        <p:txBody>
          <a:bodyPr/>
          <a:lstStyle/>
          <a:p>
            <a:r>
              <a:rPr lang="en-US" dirty="0" smtClean="0"/>
              <a:t>Stock Price History</a:t>
            </a:r>
            <a:endParaRPr lang="en-US" dirty="0"/>
          </a:p>
        </p:txBody>
      </p:sp>
      <p:pic>
        <p:nvPicPr>
          <p:cNvPr id="10243"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328685" y="5827994"/>
            <a:ext cx="790575" cy="10141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5131147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t>Internal Assessment</a:t>
            </a:r>
            <a:endParaRPr lang="en-US" dirty="0"/>
          </a:p>
        </p:txBody>
      </p:sp>
      <p:pic>
        <p:nvPicPr>
          <p:cNvPr id="3686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353425" y="5866555"/>
            <a:ext cx="790575" cy="10141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6867" name="Picture 3"/>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838200" y="2335041"/>
            <a:ext cx="2895600" cy="4038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2503307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20000"/>
          </a:bodyPr>
          <a:lstStyle/>
          <a:p>
            <a:pPr marL="0" indent="0">
              <a:buNone/>
            </a:pPr>
            <a:r>
              <a:rPr lang="en-US" dirty="0" smtClean="0"/>
              <a:t>1. Strong brand equity  </a:t>
            </a:r>
          </a:p>
          <a:p>
            <a:pPr marL="0" indent="0">
              <a:buNone/>
            </a:pPr>
            <a:r>
              <a:rPr lang="en-US" dirty="0" smtClean="0"/>
              <a:t>2. Well-known worldwide</a:t>
            </a:r>
          </a:p>
          <a:p>
            <a:pPr marL="0" indent="0">
              <a:buNone/>
            </a:pPr>
            <a:r>
              <a:rPr lang="en-US" dirty="0" smtClean="0"/>
              <a:t>3. Innovating company </a:t>
            </a:r>
          </a:p>
          <a:p>
            <a:pPr marL="0" indent="0">
              <a:buNone/>
            </a:pPr>
            <a:r>
              <a:rPr lang="en-US" dirty="0" smtClean="0"/>
              <a:t>4. Ethical, socially responsible, and sustainable company</a:t>
            </a:r>
          </a:p>
          <a:p>
            <a:pPr marL="0" indent="0">
              <a:buNone/>
            </a:pPr>
            <a:r>
              <a:rPr lang="en-US" dirty="0" smtClean="0"/>
              <a:t>5. Strong advertising company with more than 40 slogans and songs</a:t>
            </a:r>
          </a:p>
          <a:p>
            <a:pPr marL="0" indent="0">
              <a:buNone/>
            </a:pPr>
            <a:r>
              <a:rPr lang="en-US" dirty="0" smtClean="0"/>
              <a:t>6. PepsiCo as the largest part of the market share after Coca-Cola</a:t>
            </a:r>
          </a:p>
          <a:p>
            <a:pPr marL="0" indent="0">
              <a:buNone/>
            </a:pPr>
            <a:r>
              <a:rPr lang="en-US" dirty="0" smtClean="0"/>
              <a:t>7. PepsiCo owns a wide variety of smaller brands which able them to offer a large product range from beverages to snacks</a:t>
            </a:r>
          </a:p>
          <a:p>
            <a:endParaRPr lang="en-US" dirty="0"/>
          </a:p>
        </p:txBody>
      </p:sp>
      <p:sp>
        <p:nvSpPr>
          <p:cNvPr id="2" name="Title 1"/>
          <p:cNvSpPr>
            <a:spLocks noGrp="1"/>
          </p:cNvSpPr>
          <p:nvPr>
            <p:ph type="title"/>
          </p:nvPr>
        </p:nvSpPr>
        <p:spPr/>
        <p:txBody>
          <a:bodyPr/>
          <a:lstStyle/>
          <a:p>
            <a:r>
              <a:rPr lang="en-US" dirty="0" smtClean="0"/>
              <a:t>Strengths</a:t>
            </a:r>
            <a:endParaRPr lang="en-US" dirty="0"/>
          </a:p>
        </p:txBody>
      </p:sp>
      <p:pic>
        <p:nvPicPr>
          <p:cNvPr id="378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19825" y="5867400"/>
            <a:ext cx="824175" cy="1057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548115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a:bodyPr>
          <a:lstStyle/>
          <a:p>
            <a:pPr marL="0" indent="0">
              <a:buNone/>
            </a:pPr>
            <a:r>
              <a:rPr lang="en-US" dirty="0" smtClean="0"/>
              <a:t>1.PepsiCo production is really expansive because of the need to constantly develop new products to meet the changing customers demands</a:t>
            </a:r>
          </a:p>
          <a:p>
            <a:pPr marL="0" indent="0">
              <a:buNone/>
            </a:pPr>
            <a:r>
              <a:rPr lang="en-US" dirty="0" smtClean="0"/>
              <a:t>2. PepsiCo is experiencing a lack of focus towards Pepsi sodas</a:t>
            </a:r>
          </a:p>
          <a:p>
            <a:pPr marL="0" indent="0">
              <a:buNone/>
            </a:pPr>
            <a:r>
              <a:rPr lang="en-US" dirty="0" smtClean="0"/>
              <a:t>3. PepsiCo is experiencing product recalls</a:t>
            </a:r>
          </a:p>
          <a:p>
            <a:pPr marL="0" indent="0">
              <a:buNone/>
            </a:pPr>
            <a:r>
              <a:rPr lang="en-US" dirty="0" smtClean="0"/>
              <a:t>4. PepsiCo has a low employment productivity and a weak distribution</a:t>
            </a:r>
          </a:p>
          <a:p>
            <a:pPr marL="0" indent="0">
              <a:buNone/>
            </a:pPr>
            <a:r>
              <a:rPr lang="en-US" dirty="0" smtClean="0"/>
              <a:t>5. PepsiCo depends too much on the US market</a:t>
            </a:r>
          </a:p>
          <a:p>
            <a:pPr marL="0" indent="0">
              <a:buNone/>
            </a:pPr>
            <a:r>
              <a:rPr lang="en-US" dirty="0" smtClean="0"/>
              <a:t>6. PepsiCo is far behind Coca-Cola in the international market</a:t>
            </a:r>
          </a:p>
          <a:p>
            <a:endParaRPr lang="en-US" dirty="0"/>
          </a:p>
        </p:txBody>
      </p:sp>
      <p:sp>
        <p:nvSpPr>
          <p:cNvPr id="2" name="Title 1"/>
          <p:cNvSpPr>
            <a:spLocks noGrp="1"/>
          </p:cNvSpPr>
          <p:nvPr>
            <p:ph type="title"/>
          </p:nvPr>
        </p:nvSpPr>
        <p:spPr/>
        <p:txBody>
          <a:bodyPr/>
          <a:lstStyle/>
          <a:p>
            <a:r>
              <a:rPr lang="en-US" dirty="0" smtClean="0"/>
              <a:t>Weaknesses</a:t>
            </a:r>
            <a:endParaRPr lang="en-US" dirty="0"/>
          </a:p>
        </p:txBody>
      </p:sp>
      <p:pic>
        <p:nvPicPr>
          <p:cNvPr id="389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21675" y="5834578"/>
            <a:ext cx="822325" cy="1054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5089861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957431" y="2674938"/>
            <a:ext cx="7237075" cy="3451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itle 1"/>
          <p:cNvSpPr>
            <a:spLocks noGrp="1"/>
          </p:cNvSpPr>
          <p:nvPr>
            <p:ph type="title"/>
          </p:nvPr>
        </p:nvSpPr>
        <p:spPr>
          <a:xfrm>
            <a:off x="457200" y="381000"/>
            <a:ext cx="8229600" cy="1143000"/>
          </a:xfrm>
        </p:spPr>
        <p:txBody>
          <a:bodyPr>
            <a:normAutofit/>
          </a:bodyPr>
          <a:lstStyle/>
          <a:p>
            <a:r>
              <a:rPr lang="en-US" dirty="0" smtClean="0"/>
              <a:t>IFE</a:t>
            </a:r>
            <a:endParaRPr lang="en-US" dirty="0"/>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19825" y="5800725"/>
            <a:ext cx="824175" cy="1057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2530193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533400" y="228600"/>
            <a:ext cx="8305800" cy="762000"/>
          </a:xfrm>
        </p:spPr>
        <p:txBody>
          <a:bodyPr/>
          <a:lstStyle/>
          <a:p>
            <a:r>
              <a:rPr lang="en-US" dirty="0" smtClean="0"/>
              <a:t>Income Statement</a:t>
            </a:r>
            <a:endParaRPr lang="en-US" dirty="0"/>
          </a:p>
        </p:txBody>
      </p:sp>
      <p:pic>
        <p:nvPicPr>
          <p:cNvPr id="16385" name="Picture 1"/>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rcRect/>
          <a:stretch>
            <a:fillRect/>
          </a:stretch>
        </p:blipFill>
        <p:spPr bwMode="auto">
          <a:xfrm>
            <a:off x="1202211" y="1447800"/>
            <a:ext cx="5520851" cy="5105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19824" y="5715000"/>
            <a:ext cx="824175" cy="1057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2497179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5486400" y="228600"/>
            <a:ext cx="3352800" cy="1036638"/>
          </a:xfrm>
        </p:spPr>
        <p:txBody>
          <a:bodyPr>
            <a:normAutofit fontScale="90000"/>
          </a:bodyPr>
          <a:lstStyle/>
          <a:p>
            <a:r>
              <a:rPr lang="en-US" dirty="0" smtClean="0"/>
              <a:t>Balance Sheet</a:t>
            </a:r>
            <a:endParaRPr lang="en-US" dirty="0"/>
          </a:p>
        </p:txBody>
      </p:sp>
      <p:pic>
        <p:nvPicPr>
          <p:cNvPr id="17410" name="Picture 2"/>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rcRect/>
          <a:stretch>
            <a:fillRect/>
          </a:stretch>
        </p:blipFill>
        <p:spPr bwMode="auto">
          <a:xfrm>
            <a:off x="533400" y="990601"/>
            <a:ext cx="3352800" cy="5791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77000" y="2672100"/>
            <a:ext cx="1295400" cy="16617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5701921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4191000" y="228600"/>
            <a:ext cx="4724400" cy="1143000"/>
          </a:xfrm>
        </p:spPr>
        <p:txBody>
          <a:bodyPr/>
          <a:lstStyle/>
          <a:p>
            <a:r>
              <a:rPr lang="en-US" dirty="0" smtClean="0"/>
              <a:t>Financial Ratios</a:t>
            </a:r>
            <a:endParaRPr lang="en-US" dirty="0"/>
          </a:p>
        </p:txBody>
      </p:sp>
      <p:pic>
        <p:nvPicPr>
          <p:cNvPr id="5"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91200" y="2879148"/>
            <a:ext cx="1371600" cy="17595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41"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2978" y="884625"/>
            <a:ext cx="3308457" cy="59806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6132307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3" name="Picture 3"/>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871538" y="3137185"/>
            <a:ext cx="7408862" cy="25267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itle 1"/>
          <p:cNvSpPr>
            <a:spLocks noGrp="1"/>
          </p:cNvSpPr>
          <p:nvPr>
            <p:ph type="title"/>
          </p:nvPr>
        </p:nvSpPr>
        <p:spPr/>
        <p:txBody>
          <a:bodyPr/>
          <a:lstStyle/>
          <a:p>
            <a:r>
              <a:rPr lang="en-US" dirty="0" smtClean="0"/>
              <a:t>Financial Trends</a:t>
            </a:r>
            <a:endParaRPr lang="en-US" dirty="0"/>
          </a:p>
        </p:txBody>
      </p:sp>
      <p:sp>
        <p:nvSpPr>
          <p:cNvPr id="5" name="TextBox 4"/>
          <p:cNvSpPr txBox="1"/>
          <p:nvPr/>
        </p:nvSpPr>
        <p:spPr>
          <a:xfrm>
            <a:off x="914400" y="6096000"/>
            <a:ext cx="4287007" cy="369332"/>
          </a:xfrm>
          <a:prstGeom prst="rect">
            <a:avLst/>
          </a:prstGeom>
          <a:noFill/>
        </p:spPr>
        <p:txBody>
          <a:bodyPr wrap="none" rtlCol="0">
            <a:spAutoFit/>
          </a:bodyPr>
          <a:lstStyle/>
          <a:p>
            <a:r>
              <a:rPr lang="en-US" dirty="0" smtClean="0"/>
              <a:t>Adapted from www.moneycentral.msn.com</a:t>
            </a:r>
            <a:endParaRPr lang="en-US" dirty="0"/>
          </a:p>
        </p:txBody>
      </p:sp>
      <p:pic>
        <p:nvPicPr>
          <p:cNvPr id="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19824" y="5795962"/>
            <a:ext cx="824175" cy="1057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7924928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52400" y="2743200"/>
            <a:ext cx="8776152" cy="1981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itle 1"/>
          <p:cNvSpPr>
            <a:spLocks noGrp="1"/>
          </p:cNvSpPr>
          <p:nvPr>
            <p:ph type="title"/>
          </p:nvPr>
        </p:nvSpPr>
        <p:spPr/>
        <p:txBody>
          <a:bodyPr/>
          <a:lstStyle/>
          <a:p>
            <a:r>
              <a:rPr lang="en-US" dirty="0" smtClean="0"/>
              <a:t>Organizational Chart</a:t>
            </a:r>
            <a:endParaRPr lang="en-US" dirty="0"/>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19824" y="5795962"/>
            <a:ext cx="824175" cy="1057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50836652"/>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914400" y="2667000"/>
            <a:ext cx="7246338" cy="3733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itle 1"/>
          <p:cNvSpPr>
            <a:spLocks noGrp="1"/>
          </p:cNvSpPr>
          <p:nvPr>
            <p:ph type="title"/>
          </p:nvPr>
        </p:nvSpPr>
        <p:spPr/>
        <p:txBody>
          <a:bodyPr/>
          <a:lstStyle/>
          <a:p>
            <a:r>
              <a:rPr lang="en-US" dirty="0" smtClean="0"/>
              <a:t>Revenues and Profits</a:t>
            </a:r>
            <a:endParaRPr lang="en-US" dirty="0"/>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19824" y="5795962"/>
            <a:ext cx="824175" cy="1057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214154"/>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a:xfrm>
            <a:off x="762000" y="228600"/>
            <a:ext cx="7772400" cy="1780108"/>
          </a:xfrm>
        </p:spPr>
        <p:txBody>
          <a:bodyPr/>
          <a:lstStyle/>
          <a:p>
            <a:r>
              <a:rPr lang="en-US" dirty="0" smtClean="0"/>
              <a:t>Strategy Formulation</a:t>
            </a:r>
            <a:endParaRPr lang="en-US" dirty="0"/>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19824" y="5795962"/>
            <a:ext cx="824175" cy="1057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741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48000" y="2231571"/>
            <a:ext cx="2943225" cy="21023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57765952"/>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5486400" y="338138"/>
            <a:ext cx="2743200" cy="1252537"/>
          </a:xfrm>
        </p:spPr>
        <p:txBody>
          <a:bodyPr>
            <a:normAutofit fontScale="90000"/>
          </a:bodyPr>
          <a:lstStyle/>
          <a:p>
            <a:r>
              <a:rPr lang="en-US" dirty="0" smtClean="0"/>
              <a:t>SWOT Matrix</a:t>
            </a:r>
            <a:endParaRPr lang="en-US" dirty="0"/>
          </a:p>
        </p:txBody>
      </p:sp>
      <p:pic>
        <p:nvPicPr>
          <p:cNvPr id="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19824" y="5795962"/>
            <a:ext cx="824175" cy="1057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3" name="Object 2"/>
          <p:cNvGraphicFramePr>
            <a:graphicFrameLocks noChangeAspect="1"/>
          </p:cNvGraphicFramePr>
          <p:nvPr>
            <p:extLst>
              <p:ext uri="{D42A27DB-BD31-4B8C-83A1-F6EECF244321}">
                <p14:modId xmlns:p14="http://schemas.microsoft.com/office/powerpoint/2010/main" val="3031669814"/>
              </p:ext>
            </p:extLst>
          </p:nvPr>
        </p:nvGraphicFramePr>
        <p:xfrm>
          <a:off x="838200" y="1772247"/>
          <a:ext cx="6858000" cy="4987285"/>
        </p:xfrm>
        <a:graphic>
          <a:graphicData uri="http://schemas.openxmlformats.org/presentationml/2006/ole">
            <mc:AlternateContent xmlns:mc="http://schemas.openxmlformats.org/markup-compatibility/2006">
              <mc:Choice xmlns:v="urn:schemas-microsoft-com:vml" Requires="v">
                <p:oleObj spid="_x0000_s2064" name="Document" r:id="rId5" imgW="5627434" imgH="4092219" progId="Word.Document.12">
                  <p:embed/>
                </p:oleObj>
              </mc:Choice>
              <mc:Fallback>
                <p:oleObj name="Document" r:id="rId5" imgW="5627434" imgH="4092219" progId="Word.Document.12">
                  <p:embed/>
                  <p:pic>
                    <p:nvPicPr>
                      <p:cNvPr id="0" name=""/>
                      <p:cNvPicPr/>
                      <p:nvPr/>
                    </p:nvPicPr>
                    <p:blipFill>
                      <a:blip r:embed="rId6"/>
                      <a:stretch>
                        <a:fillRect/>
                      </a:stretch>
                    </p:blipFill>
                    <p:spPr>
                      <a:xfrm>
                        <a:off x="838200" y="1772247"/>
                        <a:ext cx="6858000" cy="4987285"/>
                      </a:xfrm>
                      <a:prstGeom prst="rect">
                        <a:avLst/>
                      </a:prstGeom>
                    </p:spPr>
                  </p:pic>
                </p:oleObj>
              </mc:Fallback>
            </mc:AlternateContent>
          </a:graphicData>
        </a:graphic>
      </p:graphicFrame>
    </p:spTree>
    <p:extLst>
      <p:ext uri="{BB962C8B-B14F-4D97-AF65-F5344CB8AC3E}">
        <p14:creationId xmlns:p14="http://schemas.microsoft.com/office/powerpoint/2010/main" val="2644970317"/>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037837" y="2674938"/>
            <a:ext cx="5076264" cy="3451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itle 1"/>
          <p:cNvSpPr>
            <a:spLocks noGrp="1"/>
          </p:cNvSpPr>
          <p:nvPr>
            <p:ph type="title"/>
          </p:nvPr>
        </p:nvSpPr>
        <p:spPr/>
        <p:txBody>
          <a:bodyPr/>
          <a:lstStyle/>
          <a:p>
            <a:r>
              <a:rPr lang="en-US" dirty="0" smtClean="0"/>
              <a:t>Grand Strategy Matrix</a:t>
            </a:r>
            <a:endParaRPr lang="en-US" dirty="0"/>
          </a:p>
        </p:txBody>
      </p:sp>
      <p:pic>
        <p:nvPicPr>
          <p:cNvPr id="5" name="il_fi" descr="http://1.bp.blogspot.com/-ywHHsVgtFVY/Ta9g9QAGvCI/AAAAAAAAARk/6WZ2tR1N3Nc/s1600/pepsico-po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724400" y="4641896"/>
            <a:ext cx="1647825" cy="89981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19824" y="5795962"/>
            <a:ext cx="824175" cy="1057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1401200"/>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BCG</a:t>
            </a:r>
            <a:endParaRPr lang="en-US"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108360895"/>
              </p:ext>
            </p:extLst>
          </p:nvPr>
        </p:nvGraphicFramePr>
        <p:xfrm>
          <a:off x="838200" y="2971798"/>
          <a:ext cx="7391399" cy="2819400"/>
        </p:xfrm>
        <a:graphic>
          <a:graphicData uri="http://schemas.openxmlformats.org/drawingml/2006/table">
            <a:tbl>
              <a:tblPr/>
              <a:tblGrid>
                <a:gridCol w="1992369"/>
                <a:gridCol w="887113"/>
                <a:gridCol w="861664"/>
                <a:gridCol w="814399"/>
                <a:gridCol w="698056"/>
                <a:gridCol w="1090713"/>
                <a:gridCol w="1047085"/>
              </a:tblGrid>
              <a:tr h="352425">
                <a:tc>
                  <a:txBody>
                    <a:bodyPr/>
                    <a:lstStyle/>
                    <a:p>
                      <a:pPr algn="l" fontAlgn="b"/>
                      <a:r>
                        <a:rPr lang="en-US" sz="1100" b="0" i="0" u="none" strike="noStrike">
                          <a:solidFill>
                            <a:srgbClr val="000000"/>
                          </a:solidFill>
                          <a:effectLst/>
                          <a:latin typeface="Calibri"/>
                        </a:rPr>
                        <a:t>Division</a:t>
                      </a:r>
                    </a:p>
                  </a:txBody>
                  <a:tcPr marL="9525" marR="9525" marT="9525" marB="0" anchor="b">
                    <a:lnL>
                      <a:noFill/>
                    </a:lnL>
                    <a:lnR>
                      <a:noFill/>
                    </a:lnR>
                    <a:lnT>
                      <a:noFill/>
                    </a:lnT>
                    <a:lnB>
                      <a:noFill/>
                    </a:lnB>
                  </a:tcPr>
                </a:tc>
                <a:tc>
                  <a:txBody>
                    <a:bodyPr/>
                    <a:lstStyle/>
                    <a:p>
                      <a:pPr algn="l" fontAlgn="b"/>
                      <a:r>
                        <a:rPr lang="en-US" sz="1100" b="0" i="0" u="none" strike="noStrike">
                          <a:solidFill>
                            <a:srgbClr val="000000"/>
                          </a:solidFill>
                          <a:effectLst/>
                          <a:latin typeface="Calibri"/>
                        </a:rPr>
                        <a:t> Revenue </a:t>
                      </a:r>
                    </a:p>
                  </a:txBody>
                  <a:tcPr marL="9525" marR="9525" marT="9525" marB="0" anchor="b">
                    <a:lnL>
                      <a:noFill/>
                    </a:lnL>
                    <a:lnR>
                      <a:noFill/>
                    </a:lnR>
                    <a:lnT>
                      <a:noFill/>
                    </a:lnT>
                    <a:lnB>
                      <a:noFill/>
                    </a:lnB>
                  </a:tcPr>
                </a:tc>
                <a:tc>
                  <a:txBody>
                    <a:bodyPr/>
                    <a:lstStyle/>
                    <a:p>
                      <a:pPr algn="l" fontAlgn="b"/>
                      <a:r>
                        <a:rPr lang="en-US" sz="1100" b="0" i="0" u="none" strike="noStrike">
                          <a:solidFill>
                            <a:srgbClr val="000000"/>
                          </a:solidFill>
                          <a:effectLst/>
                          <a:latin typeface="Calibri"/>
                        </a:rPr>
                        <a:t>% Revenue</a:t>
                      </a:r>
                    </a:p>
                  </a:txBody>
                  <a:tcPr marL="9525" marR="9525" marT="9525" marB="0" anchor="b">
                    <a:lnL>
                      <a:noFill/>
                    </a:lnL>
                    <a:lnR>
                      <a:noFill/>
                    </a:lnR>
                    <a:lnT>
                      <a:noFill/>
                    </a:lnT>
                    <a:lnB>
                      <a:noFill/>
                    </a:lnB>
                  </a:tcPr>
                </a:tc>
                <a:tc>
                  <a:txBody>
                    <a:bodyPr/>
                    <a:lstStyle/>
                    <a:p>
                      <a:pPr algn="l" fontAlgn="b"/>
                      <a:r>
                        <a:rPr lang="en-US" sz="1100" b="0" i="0" u="none" strike="noStrike">
                          <a:solidFill>
                            <a:srgbClr val="000000"/>
                          </a:solidFill>
                          <a:effectLst/>
                          <a:latin typeface="Calibri"/>
                        </a:rPr>
                        <a:t> Profit </a:t>
                      </a:r>
                    </a:p>
                  </a:txBody>
                  <a:tcPr marL="9525" marR="9525" marT="9525" marB="0" anchor="b">
                    <a:lnL>
                      <a:noFill/>
                    </a:lnL>
                    <a:lnR>
                      <a:noFill/>
                    </a:lnR>
                    <a:lnT>
                      <a:noFill/>
                    </a:lnT>
                    <a:lnB>
                      <a:noFill/>
                    </a:lnB>
                  </a:tcPr>
                </a:tc>
                <a:tc>
                  <a:txBody>
                    <a:bodyPr/>
                    <a:lstStyle/>
                    <a:p>
                      <a:pPr algn="l" fontAlgn="b"/>
                      <a:r>
                        <a:rPr lang="en-US" sz="1100" b="0" i="0" u="none" strike="noStrike">
                          <a:solidFill>
                            <a:srgbClr val="000000"/>
                          </a:solidFill>
                          <a:effectLst/>
                          <a:latin typeface="Calibri"/>
                        </a:rPr>
                        <a:t>Profit %</a:t>
                      </a:r>
                    </a:p>
                  </a:txBody>
                  <a:tcPr marL="9525" marR="9525" marT="9525" marB="0" anchor="b">
                    <a:lnL>
                      <a:noFill/>
                    </a:lnL>
                    <a:lnR>
                      <a:noFill/>
                    </a:lnR>
                    <a:lnT>
                      <a:noFill/>
                    </a:lnT>
                    <a:lnB>
                      <a:noFill/>
                    </a:lnB>
                  </a:tcPr>
                </a:tc>
                <a:tc>
                  <a:txBody>
                    <a:bodyPr/>
                    <a:lstStyle/>
                    <a:p>
                      <a:pPr algn="l" fontAlgn="b"/>
                      <a:r>
                        <a:rPr lang="en-US" sz="1100" b="0" i="0" u="none" strike="noStrike">
                          <a:solidFill>
                            <a:srgbClr val="000000"/>
                          </a:solidFill>
                          <a:effectLst/>
                          <a:latin typeface="Calibri"/>
                        </a:rPr>
                        <a:t>Market Share</a:t>
                      </a:r>
                    </a:p>
                  </a:txBody>
                  <a:tcPr marL="9525" marR="9525" marT="9525" marB="0" anchor="b">
                    <a:lnL>
                      <a:noFill/>
                    </a:lnL>
                    <a:lnR>
                      <a:noFill/>
                    </a:lnR>
                    <a:lnT>
                      <a:noFill/>
                    </a:lnT>
                    <a:lnB>
                      <a:noFill/>
                    </a:lnB>
                  </a:tcPr>
                </a:tc>
                <a:tc>
                  <a:txBody>
                    <a:bodyPr/>
                    <a:lstStyle/>
                    <a:p>
                      <a:pPr algn="l" fontAlgn="b"/>
                      <a:r>
                        <a:rPr lang="en-US" sz="1100" b="0" i="0" u="none" strike="noStrike">
                          <a:solidFill>
                            <a:srgbClr val="000000"/>
                          </a:solidFill>
                          <a:effectLst/>
                          <a:latin typeface="Calibri"/>
                        </a:rPr>
                        <a:t>Market Growth</a:t>
                      </a:r>
                    </a:p>
                  </a:txBody>
                  <a:tcPr marL="9525" marR="9525" marT="9525" marB="0" anchor="b">
                    <a:lnL>
                      <a:noFill/>
                    </a:lnL>
                    <a:lnR>
                      <a:noFill/>
                    </a:lnR>
                    <a:lnT>
                      <a:noFill/>
                    </a:lnT>
                    <a:lnB>
                      <a:noFill/>
                    </a:lnB>
                  </a:tcPr>
                </a:tc>
              </a:tr>
              <a:tr h="352425">
                <a:tc>
                  <a:txBody>
                    <a:bodyPr/>
                    <a:lstStyle/>
                    <a:p>
                      <a:pPr algn="l" fontAlgn="b"/>
                      <a:r>
                        <a:rPr lang="en-US" sz="1100" b="0" i="0" u="none" strike="noStrike">
                          <a:solidFill>
                            <a:srgbClr val="000000"/>
                          </a:solidFill>
                          <a:effectLst/>
                          <a:latin typeface="Calibri"/>
                        </a:rPr>
                        <a:t>Frito-Lay North America</a:t>
                      </a:r>
                    </a:p>
                  </a:txBody>
                  <a:tcPr marL="9525" marR="9525" marT="9525" marB="0" anchor="b">
                    <a:lnL>
                      <a:noFill/>
                    </a:lnL>
                    <a:lnR>
                      <a:noFill/>
                    </a:lnR>
                    <a:lnT>
                      <a:noFill/>
                    </a:lnT>
                    <a:lnB>
                      <a:noFill/>
                    </a:lnB>
                  </a:tcPr>
                </a:tc>
                <a:tc>
                  <a:txBody>
                    <a:bodyPr/>
                    <a:lstStyle/>
                    <a:p>
                      <a:pPr algn="l" fontAlgn="b"/>
                      <a:r>
                        <a:rPr lang="en-US" sz="1100" b="0" i="0" u="none" strike="noStrike">
                          <a:solidFill>
                            <a:srgbClr val="000000"/>
                          </a:solidFill>
                          <a:effectLst/>
                          <a:latin typeface="Calibri"/>
                        </a:rPr>
                        <a:t> $  13,224.00 </a:t>
                      </a:r>
                    </a:p>
                  </a:txBody>
                  <a:tcPr marL="9525" marR="9525" marT="9525" marB="0" anchor="b">
                    <a:lnL>
                      <a:noFill/>
                    </a:lnL>
                    <a:lnR>
                      <a:noFill/>
                    </a:lnR>
                    <a:lnT>
                      <a:noFill/>
                    </a:lnT>
                    <a:lnB>
                      <a:noFill/>
                    </a:lnB>
                  </a:tcPr>
                </a:tc>
                <a:tc>
                  <a:txBody>
                    <a:bodyPr/>
                    <a:lstStyle/>
                    <a:p>
                      <a:pPr algn="r" fontAlgn="b"/>
                      <a:r>
                        <a:rPr lang="en-US" sz="1100" b="0" i="0" u="none" strike="noStrike">
                          <a:solidFill>
                            <a:srgbClr val="000000"/>
                          </a:solidFill>
                          <a:effectLst/>
                          <a:latin typeface="Calibri"/>
                        </a:rPr>
                        <a:t>31%</a:t>
                      </a:r>
                    </a:p>
                  </a:txBody>
                  <a:tcPr marL="9525" marR="9525" marT="9525" marB="0" anchor="b">
                    <a:lnL>
                      <a:noFill/>
                    </a:lnL>
                    <a:lnR>
                      <a:noFill/>
                    </a:lnR>
                    <a:lnT>
                      <a:noFill/>
                    </a:lnT>
                    <a:lnB>
                      <a:noFill/>
                    </a:lnB>
                  </a:tcPr>
                </a:tc>
                <a:tc>
                  <a:txBody>
                    <a:bodyPr/>
                    <a:lstStyle/>
                    <a:p>
                      <a:pPr algn="l" fontAlgn="b"/>
                      <a:r>
                        <a:rPr lang="en-US" sz="1100" b="0" i="0" u="none" strike="noStrike">
                          <a:solidFill>
                            <a:srgbClr val="000000"/>
                          </a:solidFill>
                          <a:effectLst/>
                          <a:latin typeface="Calibri"/>
                        </a:rPr>
                        <a:t> $  3,258.00 </a:t>
                      </a:r>
                    </a:p>
                  </a:txBody>
                  <a:tcPr marL="9525" marR="9525" marT="9525" marB="0" anchor="b">
                    <a:lnL>
                      <a:noFill/>
                    </a:lnL>
                    <a:lnR>
                      <a:noFill/>
                    </a:lnR>
                    <a:lnT>
                      <a:noFill/>
                    </a:lnT>
                    <a:lnB>
                      <a:noFill/>
                    </a:lnB>
                  </a:tcPr>
                </a:tc>
                <a:tc>
                  <a:txBody>
                    <a:bodyPr/>
                    <a:lstStyle/>
                    <a:p>
                      <a:pPr algn="r" fontAlgn="b"/>
                      <a:r>
                        <a:rPr lang="en-US" sz="1100" b="0" i="0" u="none" strike="noStrike">
                          <a:solidFill>
                            <a:srgbClr val="000000"/>
                          </a:solidFill>
                          <a:effectLst/>
                          <a:latin typeface="Calibri"/>
                        </a:rPr>
                        <a:t>38%</a:t>
                      </a:r>
                    </a:p>
                  </a:txBody>
                  <a:tcPr marL="9525" marR="9525" marT="9525" marB="0" anchor="b">
                    <a:lnL>
                      <a:noFill/>
                    </a:lnL>
                    <a:lnR>
                      <a:noFill/>
                    </a:lnR>
                    <a:lnT>
                      <a:noFill/>
                    </a:lnT>
                    <a:lnB>
                      <a:noFill/>
                    </a:lnB>
                  </a:tcPr>
                </a:tc>
                <a:tc>
                  <a:txBody>
                    <a:bodyPr/>
                    <a:lstStyle/>
                    <a:p>
                      <a:pPr algn="r" fontAlgn="b"/>
                      <a:r>
                        <a:rPr lang="en-US" sz="1100" b="0" i="0" u="none" strike="noStrike">
                          <a:solidFill>
                            <a:srgbClr val="000000"/>
                          </a:solidFill>
                          <a:effectLst/>
                          <a:latin typeface="Calibri"/>
                        </a:rPr>
                        <a:t>1</a:t>
                      </a:r>
                    </a:p>
                  </a:txBody>
                  <a:tcPr marL="9525" marR="9525" marT="9525" marB="0" anchor="b">
                    <a:lnL>
                      <a:noFill/>
                    </a:lnL>
                    <a:lnR>
                      <a:noFill/>
                    </a:lnR>
                    <a:lnT>
                      <a:noFill/>
                    </a:lnT>
                    <a:lnB>
                      <a:noFill/>
                    </a:lnB>
                  </a:tcPr>
                </a:tc>
                <a:tc>
                  <a:txBody>
                    <a:bodyPr/>
                    <a:lstStyle/>
                    <a:p>
                      <a:pPr algn="r" fontAlgn="b"/>
                      <a:r>
                        <a:rPr lang="en-US" sz="1100" b="0" i="0" u="none" strike="noStrike">
                          <a:solidFill>
                            <a:srgbClr val="000000"/>
                          </a:solidFill>
                          <a:effectLst/>
                          <a:latin typeface="Calibri"/>
                        </a:rPr>
                        <a:t>5.42%</a:t>
                      </a:r>
                    </a:p>
                  </a:txBody>
                  <a:tcPr marL="9525" marR="9525" marT="9525" marB="0" anchor="b">
                    <a:lnL>
                      <a:noFill/>
                    </a:lnL>
                    <a:lnR>
                      <a:noFill/>
                    </a:lnR>
                    <a:lnT>
                      <a:noFill/>
                    </a:lnT>
                    <a:lnB>
                      <a:noFill/>
                    </a:lnB>
                  </a:tcPr>
                </a:tc>
              </a:tr>
              <a:tr h="352425">
                <a:tc>
                  <a:txBody>
                    <a:bodyPr/>
                    <a:lstStyle/>
                    <a:p>
                      <a:pPr algn="l" fontAlgn="b"/>
                      <a:r>
                        <a:rPr lang="en-US" sz="1100" b="0" i="0" u="none" strike="noStrike">
                          <a:solidFill>
                            <a:srgbClr val="000000"/>
                          </a:solidFill>
                          <a:effectLst/>
                          <a:latin typeface="Calibri"/>
                        </a:rPr>
                        <a:t>Quaker Foods North America</a:t>
                      </a:r>
                    </a:p>
                  </a:txBody>
                  <a:tcPr marL="9525" marR="9525" marT="9525" marB="0" anchor="b">
                    <a:lnL>
                      <a:noFill/>
                    </a:lnL>
                    <a:lnR>
                      <a:noFill/>
                    </a:lnR>
                    <a:lnT>
                      <a:noFill/>
                    </a:lnT>
                    <a:lnB>
                      <a:noFill/>
                    </a:lnB>
                  </a:tcPr>
                </a:tc>
                <a:tc>
                  <a:txBody>
                    <a:bodyPr/>
                    <a:lstStyle/>
                    <a:p>
                      <a:pPr algn="l" fontAlgn="b"/>
                      <a:r>
                        <a:rPr lang="en-US" sz="1100" b="0" i="0" u="none" strike="noStrike">
                          <a:solidFill>
                            <a:srgbClr val="000000"/>
                          </a:solidFill>
                          <a:effectLst/>
                          <a:latin typeface="Calibri"/>
                        </a:rPr>
                        <a:t> $    1,884.00 </a:t>
                      </a:r>
                    </a:p>
                  </a:txBody>
                  <a:tcPr marL="9525" marR="9525" marT="9525" marB="0" anchor="b">
                    <a:lnL>
                      <a:noFill/>
                    </a:lnL>
                    <a:lnR>
                      <a:noFill/>
                    </a:lnR>
                    <a:lnT>
                      <a:noFill/>
                    </a:lnT>
                    <a:lnB>
                      <a:noFill/>
                    </a:lnB>
                  </a:tcPr>
                </a:tc>
                <a:tc>
                  <a:txBody>
                    <a:bodyPr/>
                    <a:lstStyle/>
                    <a:p>
                      <a:pPr algn="r" fontAlgn="b"/>
                      <a:r>
                        <a:rPr lang="en-US" sz="1100" b="0" i="0" u="none" strike="noStrike">
                          <a:solidFill>
                            <a:srgbClr val="000000"/>
                          </a:solidFill>
                          <a:effectLst/>
                          <a:latin typeface="Calibri"/>
                        </a:rPr>
                        <a:t>4%</a:t>
                      </a:r>
                    </a:p>
                  </a:txBody>
                  <a:tcPr marL="9525" marR="9525" marT="9525" marB="0" anchor="b">
                    <a:lnL>
                      <a:noFill/>
                    </a:lnL>
                    <a:lnR>
                      <a:noFill/>
                    </a:lnR>
                    <a:lnT>
                      <a:noFill/>
                    </a:lnT>
                    <a:lnB>
                      <a:noFill/>
                    </a:lnB>
                  </a:tcPr>
                </a:tc>
                <a:tc>
                  <a:txBody>
                    <a:bodyPr/>
                    <a:lstStyle/>
                    <a:p>
                      <a:pPr algn="l" fontAlgn="b"/>
                      <a:r>
                        <a:rPr lang="en-US" sz="1100" b="0" i="0" u="none" strike="noStrike">
                          <a:solidFill>
                            <a:srgbClr val="000000"/>
                          </a:solidFill>
                          <a:effectLst/>
                          <a:latin typeface="Calibri"/>
                        </a:rPr>
                        <a:t> $     628.00 </a:t>
                      </a:r>
                    </a:p>
                  </a:txBody>
                  <a:tcPr marL="9525" marR="9525" marT="9525" marB="0" anchor="b">
                    <a:lnL>
                      <a:noFill/>
                    </a:lnL>
                    <a:lnR>
                      <a:noFill/>
                    </a:lnR>
                    <a:lnT>
                      <a:noFill/>
                    </a:lnT>
                    <a:lnB>
                      <a:noFill/>
                    </a:lnB>
                  </a:tcPr>
                </a:tc>
                <a:tc>
                  <a:txBody>
                    <a:bodyPr/>
                    <a:lstStyle/>
                    <a:p>
                      <a:pPr algn="r" fontAlgn="b"/>
                      <a:r>
                        <a:rPr lang="en-US" sz="1100" b="0" i="0" u="none" strike="noStrike">
                          <a:solidFill>
                            <a:srgbClr val="000000"/>
                          </a:solidFill>
                          <a:effectLst/>
                          <a:latin typeface="Calibri"/>
                        </a:rPr>
                        <a:t>7%</a:t>
                      </a:r>
                    </a:p>
                  </a:txBody>
                  <a:tcPr marL="9525" marR="9525" marT="9525" marB="0" anchor="b">
                    <a:lnL>
                      <a:noFill/>
                    </a:lnL>
                    <a:lnR>
                      <a:noFill/>
                    </a:lnR>
                    <a:lnT>
                      <a:noFill/>
                    </a:lnT>
                    <a:lnB>
                      <a:noFill/>
                    </a:lnB>
                  </a:tcPr>
                </a:tc>
                <a:tc>
                  <a:txBody>
                    <a:bodyPr/>
                    <a:lstStyle/>
                    <a:p>
                      <a:pPr algn="r" fontAlgn="b"/>
                      <a:r>
                        <a:rPr lang="en-US" sz="1100" b="0" i="0" u="none" strike="noStrike">
                          <a:solidFill>
                            <a:srgbClr val="000000"/>
                          </a:solidFill>
                          <a:effectLst/>
                          <a:latin typeface="Calibri"/>
                        </a:rPr>
                        <a:t>1</a:t>
                      </a:r>
                    </a:p>
                  </a:txBody>
                  <a:tcPr marL="9525" marR="9525" marT="9525" marB="0" anchor="b">
                    <a:lnL>
                      <a:noFill/>
                    </a:lnL>
                    <a:lnR>
                      <a:noFill/>
                    </a:lnR>
                    <a:lnT>
                      <a:noFill/>
                    </a:lnT>
                    <a:lnB>
                      <a:noFill/>
                    </a:lnB>
                  </a:tcPr>
                </a:tc>
                <a:tc>
                  <a:txBody>
                    <a:bodyPr/>
                    <a:lstStyle/>
                    <a:p>
                      <a:pPr algn="r" fontAlgn="b"/>
                      <a:r>
                        <a:rPr lang="en-US" sz="1100" b="0" i="0" u="none" strike="noStrike">
                          <a:solidFill>
                            <a:srgbClr val="000000"/>
                          </a:solidFill>
                          <a:effectLst/>
                          <a:latin typeface="Calibri"/>
                        </a:rPr>
                        <a:t>-0.95%</a:t>
                      </a:r>
                    </a:p>
                  </a:txBody>
                  <a:tcPr marL="9525" marR="9525" marT="9525" marB="0" anchor="b">
                    <a:lnL>
                      <a:noFill/>
                    </a:lnL>
                    <a:lnR>
                      <a:noFill/>
                    </a:lnR>
                    <a:lnT>
                      <a:noFill/>
                    </a:lnT>
                    <a:lnB>
                      <a:noFill/>
                    </a:lnB>
                  </a:tcPr>
                </a:tc>
              </a:tr>
              <a:tr h="352425">
                <a:tc>
                  <a:txBody>
                    <a:bodyPr/>
                    <a:lstStyle/>
                    <a:p>
                      <a:pPr algn="l" fontAlgn="b"/>
                      <a:r>
                        <a:rPr lang="en-US" sz="1100" b="0" i="0" u="none" strike="noStrike">
                          <a:solidFill>
                            <a:srgbClr val="000000"/>
                          </a:solidFill>
                          <a:effectLst/>
                          <a:latin typeface="Calibri"/>
                        </a:rPr>
                        <a:t>Latin America Foods </a:t>
                      </a:r>
                    </a:p>
                  </a:txBody>
                  <a:tcPr marL="9525" marR="9525" marT="9525" marB="0" anchor="b">
                    <a:lnL>
                      <a:noFill/>
                    </a:lnL>
                    <a:lnR>
                      <a:noFill/>
                    </a:lnR>
                    <a:lnT>
                      <a:noFill/>
                    </a:lnT>
                    <a:lnB>
                      <a:noFill/>
                    </a:lnB>
                  </a:tcPr>
                </a:tc>
                <a:tc>
                  <a:txBody>
                    <a:bodyPr/>
                    <a:lstStyle/>
                    <a:p>
                      <a:pPr algn="l" fontAlgn="b"/>
                      <a:r>
                        <a:rPr lang="en-US" sz="1100" b="0" i="0" u="none" strike="noStrike">
                          <a:solidFill>
                            <a:srgbClr val="000000"/>
                          </a:solidFill>
                          <a:effectLst/>
                          <a:latin typeface="Calibri"/>
                        </a:rPr>
                        <a:t> $    5,703.00 </a:t>
                      </a:r>
                    </a:p>
                  </a:txBody>
                  <a:tcPr marL="9525" marR="9525" marT="9525" marB="0" anchor="b">
                    <a:lnL>
                      <a:noFill/>
                    </a:lnL>
                    <a:lnR>
                      <a:noFill/>
                    </a:lnR>
                    <a:lnT>
                      <a:noFill/>
                    </a:lnT>
                    <a:lnB>
                      <a:noFill/>
                    </a:lnB>
                  </a:tcPr>
                </a:tc>
                <a:tc>
                  <a:txBody>
                    <a:bodyPr/>
                    <a:lstStyle/>
                    <a:p>
                      <a:pPr algn="r" fontAlgn="b"/>
                      <a:r>
                        <a:rPr lang="en-US" sz="1100" b="0" i="0" u="none" strike="noStrike">
                          <a:solidFill>
                            <a:srgbClr val="000000"/>
                          </a:solidFill>
                          <a:effectLst/>
                          <a:latin typeface="Calibri"/>
                        </a:rPr>
                        <a:t>13%</a:t>
                      </a:r>
                    </a:p>
                  </a:txBody>
                  <a:tcPr marL="9525" marR="9525" marT="9525" marB="0" anchor="b">
                    <a:lnL>
                      <a:noFill/>
                    </a:lnL>
                    <a:lnR>
                      <a:noFill/>
                    </a:lnR>
                    <a:lnT>
                      <a:noFill/>
                    </a:lnT>
                    <a:lnB>
                      <a:noFill/>
                    </a:lnB>
                  </a:tcPr>
                </a:tc>
                <a:tc>
                  <a:txBody>
                    <a:bodyPr/>
                    <a:lstStyle/>
                    <a:p>
                      <a:pPr algn="l" fontAlgn="b"/>
                      <a:r>
                        <a:rPr lang="en-US" sz="1100" b="0" i="0" u="none" strike="noStrike">
                          <a:solidFill>
                            <a:srgbClr val="000000"/>
                          </a:solidFill>
                          <a:effectLst/>
                          <a:latin typeface="Calibri"/>
                        </a:rPr>
                        <a:t> $     904.00 </a:t>
                      </a:r>
                    </a:p>
                  </a:txBody>
                  <a:tcPr marL="9525" marR="9525" marT="9525" marB="0" anchor="b">
                    <a:lnL>
                      <a:noFill/>
                    </a:lnL>
                    <a:lnR>
                      <a:noFill/>
                    </a:lnR>
                    <a:lnT>
                      <a:noFill/>
                    </a:lnT>
                    <a:lnB>
                      <a:noFill/>
                    </a:lnB>
                  </a:tcPr>
                </a:tc>
                <a:tc>
                  <a:txBody>
                    <a:bodyPr/>
                    <a:lstStyle/>
                    <a:p>
                      <a:pPr algn="r" fontAlgn="b"/>
                      <a:r>
                        <a:rPr lang="en-US" sz="1100" b="0" i="0" u="none" strike="noStrike">
                          <a:solidFill>
                            <a:srgbClr val="000000"/>
                          </a:solidFill>
                          <a:effectLst/>
                          <a:latin typeface="Calibri"/>
                        </a:rPr>
                        <a:t>10%</a:t>
                      </a:r>
                    </a:p>
                  </a:txBody>
                  <a:tcPr marL="9525" marR="9525" marT="9525" marB="0" anchor="b">
                    <a:lnL>
                      <a:noFill/>
                    </a:lnL>
                    <a:lnR>
                      <a:noFill/>
                    </a:lnR>
                    <a:lnT>
                      <a:noFill/>
                    </a:lnT>
                    <a:lnB>
                      <a:noFill/>
                    </a:lnB>
                  </a:tcPr>
                </a:tc>
                <a:tc>
                  <a:txBody>
                    <a:bodyPr/>
                    <a:lstStyle/>
                    <a:p>
                      <a:pPr algn="r" fontAlgn="b"/>
                      <a:r>
                        <a:rPr lang="en-US" sz="1100" b="0" i="0" u="none" strike="noStrike">
                          <a:solidFill>
                            <a:srgbClr val="000000"/>
                          </a:solidFill>
                          <a:effectLst/>
                          <a:latin typeface="Calibri"/>
                        </a:rPr>
                        <a:t>1</a:t>
                      </a:r>
                    </a:p>
                  </a:txBody>
                  <a:tcPr marL="9525" marR="9525" marT="9525" marB="0" anchor="b">
                    <a:lnL>
                      <a:noFill/>
                    </a:lnL>
                    <a:lnR>
                      <a:noFill/>
                    </a:lnR>
                    <a:lnT>
                      <a:noFill/>
                    </a:lnT>
                    <a:lnB>
                      <a:noFill/>
                    </a:lnB>
                  </a:tcPr>
                </a:tc>
                <a:tc>
                  <a:txBody>
                    <a:bodyPr/>
                    <a:lstStyle/>
                    <a:p>
                      <a:pPr algn="r" fontAlgn="b"/>
                      <a:r>
                        <a:rPr lang="en-US" sz="1100" b="0" i="0" u="none" strike="noStrike">
                          <a:solidFill>
                            <a:srgbClr val="000000"/>
                          </a:solidFill>
                          <a:effectLst/>
                          <a:latin typeface="Calibri"/>
                        </a:rPr>
                        <a:t>-3.26%</a:t>
                      </a:r>
                    </a:p>
                  </a:txBody>
                  <a:tcPr marL="9525" marR="9525" marT="9525" marB="0" anchor="b">
                    <a:lnL>
                      <a:noFill/>
                    </a:lnL>
                    <a:lnR>
                      <a:noFill/>
                    </a:lnR>
                    <a:lnT>
                      <a:noFill/>
                    </a:lnT>
                    <a:lnB>
                      <a:noFill/>
                    </a:lnB>
                  </a:tcPr>
                </a:tc>
              </a:tr>
              <a:tr h="352425">
                <a:tc>
                  <a:txBody>
                    <a:bodyPr/>
                    <a:lstStyle/>
                    <a:p>
                      <a:pPr algn="l" fontAlgn="b"/>
                      <a:r>
                        <a:rPr lang="en-US" sz="1100" b="0" i="0" u="none" strike="noStrike">
                          <a:solidFill>
                            <a:srgbClr val="000000"/>
                          </a:solidFill>
                          <a:effectLst/>
                          <a:latin typeface="Calibri"/>
                        </a:rPr>
                        <a:t>PepsiCo Americas Beverages</a:t>
                      </a:r>
                    </a:p>
                  </a:txBody>
                  <a:tcPr marL="9525" marR="9525" marT="9525" marB="0" anchor="b">
                    <a:lnL>
                      <a:noFill/>
                    </a:lnL>
                    <a:lnR>
                      <a:noFill/>
                    </a:lnR>
                    <a:lnT>
                      <a:noFill/>
                    </a:lnT>
                    <a:lnB>
                      <a:noFill/>
                    </a:lnB>
                  </a:tcPr>
                </a:tc>
                <a:tc>
                  <a:txBody>
                    <a:bodyPr/>
                    <a:lstStyle/>
                    <a:p>
                      <a:pPr algn="l" fontAlgn="b"/>
                      <a:r>
                        <a:rPr lang="en-US" sz="1100" b="0" i="0" u="none" strike="noStrike">
                          <a:solidFill>
                            <a:srgbClr val="000000"/>
                          </a:solidFill>
                          <a:effectLst/>
                          <a:latin typeface="Calibri"/>
                        </a:rPr>
                        <a:t> $  10,116.00 </a:t>
                      </a:r>
                    </a:p>
                  </a:txBody>
                  <a:tcPr marL="9525" marR="9525" marT="9525" marB="0" anchor="b">
                    <a:lnL>
                      <a:noFill/>
                    </a:lnL>
                    <a:lnR>
                      <a:noFill/>
                    </a:lnR>
                    <a:lnT>
                      <a:noFill/>
                    </a:lnT>
                    <a:lnB>
                      <a:noFill/>
                    </a:lnB>
                  </a:tcPr>
                </a:tc>
                <a:tc>
                  <a:txBody>
                    <a:bodyPr/>
                    <a:lstStyle/>
                    <a:p>
                      <a:pPr algn="r" fontAlgn="b"/>
                      <a:r>
                        <a:rPr lang="en-US" sz="1100" b="0" i="0" u="none" strike="noStrike">
                          <a:solidFill>
                            <a:srgbClr val="000000"/>
                          </a:solidFill>
                          <a:effectLst/>
                          <a:latin typeface="Calibri"/>
                        </a:rPr>
                        <a:t>23%</a:t>
                      </a:r>
                    </a:p>
                  </a:txBody>
                  <a:tcPr marL="9525" marR="9525" marT="9525" marB="0" anchor="b">
                    <a:lnL>
                      <a:noFill/>
                    </a:lnL>
                    <a:lnR>
                      <a:noFill/>
                    </a:lnR>
                    <a:lnT>
                      <a:noFill/>
                    </a:lnT>
                    <a:lnB>
                      <a:noFill/>
                    </a:lnB>
                  </a:tcPr>
                </a:tc>
                <a:tc>
                  <a:txBody>
                    <a:bodyPr/>
                    <a:lstStyle/>
                    <a:p>
                      <a:pPr algn="l" fontAlgn="b"/>
                      <a:r>
                        <a:rPr lang="en-US" sz="1100" b="0" i="0" u="none" strike="noStrike">
                          <a:solidFill>
                            <a:srgbClr val="000000"/>
                          </a:solidFill>
                          <a:effectLst/>
                          <a:latin typeface="Calibri"/>
                        </a:rPr>
                        <a:t> $  2,172.00 </a:t>
                      </a:r>
                    </a:p>
                  </a:txBody>
                  <a:tcPr marL="9525" marR="9525" marT="9525" marB="0" anchor="b">
                    <a:lnL>
                      <a:noFill/>
                    </a:lnL>
                    <a:lnR>
                      <a:noFill/>
                    </a:lnR>
                    <a:lnT>
                      <a:noFill/>
                    </a:lnT>
                    <a:lnB>
                      <a:noFill/>
                    </a:lnB>
                  </a:tcPr>
                </a:tc>
                <a:tc>
                  <a:txBody>
                    <a:bodyPr/>
                    <a:lstStyle/>
                    <a:p>
                      <a:pPr algn="r" fontAlgn="b"/>
                      <a:r>
                        <a:rPr lang="en-US" sz="1100" b="0" i="0" u="none" strike="noStrike">
                          <a:solidFill>
                            <a:srgbClr val="000000"/>
                          </a:solidFill>
                          <a:effectLst/>
                          <a:latin typeface="Calibri"/>
                        </a:rPr>
                        <a:t>25%</a:t>
                      </a:r>
                    </a:p>
                  </a:txBody>
                  <a:tcPr marL="9525" marR="9525" marT="9525" marB="0" anchor="b">
                    <a:lnL>
                      <a:noFill/>
                    </a:lnL>
                    <a:lnR>
                      <a:noFill/>
                    </a:lnR>
                    <a:lnT>
                      <a:noFill/>
                    </a:lnT>
                    <a:lnB>
                      <a:noFill/>
                    </a:lnB>
                  </a:tcPr>
                </a:tc>
                <a:tc>
                  <a:txBody>
                    <a:bodyPr/>
                    <a:lstStyle/>
                    <a:p>
                      <a:pPr algn="r" fontAlgn="b"/>
                      <a:r>
                        <a:rPr lang="en-US" sz="1100" b="0" i="0" u="none" strike="noStrike">
                          <a:solidFill>
                            <a:srgbClr val="000000"/>
                          </a:solidFill>
                          <a:effectLst/>
                          <a:latin typeface="Calibri"/>
                        </a:rPr>
                        <a:t>0.8</a:t>
                      </a:r>
                    </a:p>
                  </a:txBody>
                  <a:tcPr marL="9525" marR="9525" marT="9525" marB="0" anchor="b">
                    <a:lnL>
                      <a:noFill/>
                    </a:lnL>
                    <a:lnR>
                      <a:noFill/>
                    </a:lnR>
                    <a:lnT>
                      <a:noFill/>
                    </a:lnT>
                    <a:lnB>
                      <a:noFill/>
                    </a:lnB>
                  </a:tcPr>
                </a:tc>
                <a:tc>
                  <a:txBody>
                    <a:bodyPr/>
                    <a:lstStyle/>
                    <a:p>
                      <a:pPr algn="r" fontAlgn="b"/>
                      <a:r>
                        <a:rPr lang="en-US" sz="1100" b="0" i="0" u="none" strike="noStrike">
                          <a:solidFill>
                            <a:srgbClr val="000000"/>
                          </a:solidFill>
                          <a:effectLst/>
                          <a:latin typeface="Calibri"/>
                        </a:rPr>
                        <a:t>-7.51%</a:t>
                      </a:r>
                    </a:p>
                  </a:txBody>
                  <a:tcPr marL="9525" marR="9525" marT="9525" marB="0" anchor="b">
                    <a:lnL>
                      <a:noFill/>
                    </a:lnL>
                    <a:lnR>
                      <a:noFill/>
                    </a:lnR>
                    <a:lnT>
                      <a:noFill/>
                    </a:lnT>
                    <a:lnB>
                      <a:noFill/>
                    </a:lnB>
                  </a:tcPr>
                </a:tc>
              </a:tr>
              <a:tr h="352425">
                <a:tc>
                  <a:txBody>
                    <a:bodyPr/>
                    <a:lstStyle/>
                    <a:p>
                      <a:pPr algn="l" fontAlgn="b"/>
                      <a:r>
                        <a:rPr lang="en-US" sz="1100" b="0" i="0" u="none" strike="noStrike">
                          <a:solidFill>
                            <a:srgbClr val="000000"/>
                          </a:solidFill>
                          <a:effectLst/>
                          <a:latin typeface="Calibri"/>
                        </a:rPr>
                        <a:t>Europe</a:t>
                      </a:r>
                    </a:p>
                  </a:txBody>
                  <a:tcPr marL="9525" marR="9525" marT="9525" marB="0" anchor="b">
                    <a:lnL>
                      <a:noFill/>
                    </a:lnL>
                    <a:lnR>
                      <a:noFill/>
                    </a:lnR>
                    <a:lnT>
                      <a:noFill/>
                    </a:lnT>
                    <a:lnB>
                      <a:noFill/>
                    </a:lnB>
                  </a:tcPr>
                </a:tc>
                <a:tc>
                  <a:txBody>
                    <a:bodyPr/>
                    <a:lstStyle/>
                    <a:p>
                      <a:pPr algn="l" fontAlgn="b"/>
                      <a:r>
                        <a:rPr lang="en-US" sz="1100" b="0" i="0" u="none" strike="noStrike">
                          <a:solidFill>
                            <a:srgbClr val="000000"/>
                          </a:solidFill>
                          <a:effectLst/>
                          <a:latin typeface="Calibri"/>
                        </a:rPr>
                        <a:t> $    6,727.00 </a:t>
                      </a:r>
                    </a:p>
                  </a:txBody>
                  <a:tcPr marL="9525" marR="9525" marT="9525" marB="0" anchor="b">
                    <a:lnL>
                      <a:noFill/>
                    </a:lnL>
                    <a:lnR>
                      <a:noFill/>
                    </a:lnR>
                    <a:lnT>
                      <a:noFill/>
                    </a:lnT>
                    <a:lnB>
                      <a:noFill/>
                    </a:lnB>
                  </a:tcPr>
                </a:tc>
                <a:tc>
                  <a:txBody>
                    <a:bodyPr/>
                    <a:lstStyle/>
                    <a:p>
                      <a:pPr algn="r" fontAlgn="b"/>
                      <a:r>
                        <a:rPr lang="en-US" sz="1100" b="0" i="0" u="none" strike="noStrike">
                          <a:solidFill>
                            <a:srgbClr val="000000"/>
                          </a:solidFill>
                          <a:effectLst/>
                          <a:latin typeface="Calibri"/>
                        </a:rPr>
                        <a:t>16%</a:t>
                      </a:r>
                    </a:p>
                  </a:txBody>
                  <a:tcPr marL="9525" marR="9525" marT="9525" marB="0" anchor="b">
                    <a:lnL>
                      <a:noFill/>
                    </a:lnL>
                    <a:lnR>
                      <a:noFill/>
                    </a:lnR>
                    <a:lnT>
                      <a:noFill/>
                    </a:lnT>
                    <a:lnB>
                      <a:noFill/>
                    </a:lnB>
                  </a:tcPr>
                </a:tc>
                <a:tc>
                  <a:txBody>
                    <a:bodyPr/>
                    <a:lstStyle/>
                    <a:p>
                      <a:pPr algn="l" fontAlgn="b"/>
                      <a:r>
                        <a:rPr lang="en-US" sz="1100" b="0" i="0" u="none" strike="noStrike">
                          <a:solidFill>
                            <a:srgbClr val="000000"/>
                          </a:solidFill>
                          <a:effectLst/>
                          <a:latin typeface="Calibri"/>
                        </a:rPr>
                        <a:t> $     932.00 </a:t>
                      </a:r>
                    </a:p>
                  </a:txBody>
                  <a:tcPr marL="9525" marR="9525" marT="9525" marB="0" anchor="b">
                    <a:lnL>
                      <a:noFill/>
                    </a:lnL>
                    <a:lnR>
                      <a:noFill/>
                    </a:lnR>
                    <a:lnT>
                      <a:noFill/>
                    </a:lnT>
                    <a:lnB>
                      <a:noFill/>
                    </a:lnB>
                  </a:tcPr>
                </a:tc>
                <a:tc>
                  <a:txBody>
                    <a:bodyPr/>
                    <a:lstStyle/>
                    <a:p>
                      <a:pPr algn="r" fontAlgn="b"/>
                      <a:r>
                        <a:rPr lang="en-US" sz="1100" b="0" i="0" u="none" strike="noStrike">
                          <a:solidFill>
                            <a:srgbClr val="000000"/>
                          </a:solidFill>
                          <a:effectLst/>
                          <a:latin typeface="Calibri"/>
                        </a:rPr>
                        <a:t>11%</a:t>
                      </a:r>
                    </a:p>
                  </a:txBody>
                  <a:tcPr marL="9525" marR="9525" marT="9525" marB="0" anchor="b">
                    <a:lnL>
                      <a:noFill/>
                    </a:lnL>
                    <a:lnR>
                      <a:noFill/>
                    </a:lnR>
                    <a:lnT>
                      <a:noFill/>
                    </a:lnT>
                    <a:lnB>
                      <a:noFill/>
                    </a:lnB>
                  </a:tcPr>
                </a:tc>
                <a:tc>
                  <a:txBody>
                    <a:bodyPr/>
                    <a:lstStyle/>
                    <a:p>
                      <a:pPr algn="r" fontAlgn="b"/>
                      <a:r>
                        <a:rPr lang="en-US" sz="1100" b="0" i="0" u="none" strike="noStrike">
                          <a:solidFill>
                            <a:srgbClr val="000000"/>
                          </a:solidFill>
                          <a:effectLst/>
                          <a:latin typeface="Calibri"/>
                        </a:rPr>
                        <a:t>0.4</a:t>
                      </a:r>
                    </a:p>
                  </a:txBody>
                  <a:tcPr marL="9525" marR="9525" marT="9525" marB="0" anchor="b">
                    <a:lnL>
                      <a:noFill/>
                    </a:lnL>
                    <a:lnR>
                      <a:noFill/>
                    </a:lnR>
                    <a:lnT>
                      <a:noFill/>
                    </a:lnT>
                    <a:lnB>
                      <a:noFill/>
                    </a:lnB>
                  </a:tcPr>
                </a:tc>
                <a:tc>
                  <a:txBody>
                    <a:bodyPr/>
                    <a:lstStyle/>
                    <a:p>
                      <a:pPr algn="r" fontAlgn="b"/>
                      <a:r>
                        <a:rPr lang="en-US" sz="1100" b="0" i="0" u="none" strike="noStrike">
                          <a:solidFill>
                            <a:srgbClr val="000000"/>
                          </a:solidFill>
                          <a:effectLst/>
                          <a:latin typeface="Calibri"/>
                        </a:rPr>
                        <a:t>-2.38%</a:t>
                      </a:r>
                    </a:p>
                  </a:txBody>
                  <a:tcPr marL="9525" marR="9525" marT="9525" marB="0" anchor="b">
                    <a:lnL>
                      <a:noFill/>
                    </a:lnL>
                    <a:lnR>
                      <a:noFill/>
                    </a:lnR>
                    <a:lnT>
                      <a:noFill/>
                    </a:lnT>
                    <a:lnB>
                      <a:noFill/>
                    </a:lnB>
                  </a:tcPr>
                </a:tc>
              </a:tr>
              <a:tr h="352425">
                <a:tc>
                  <a:txBody>
                    <a:bodyPr/>
                    <a:lstStyle/>
                    <a:p>
                      <a:pPr algn="l" fontAlgn="b"/>
                      <a:r>
                        <a:rPr lang="en-US" sz="1100" b="0" i="0" u="none" strike="noStrike">
                          <a:solidFill>
                            <a:srgbClr val="000000"/>
                          </a:solidFill>
                          <a:effectLst/>
                          <a:latin typeface="Calibri"/>
                        </a:rPr>
                        <a:t>Asia, Middle East &amp; Africa</a:t>
                      </a:r>
                    </a:p>
                  </a:txBody>
                  <a:tcPr marL="9525" marR="9525" marT="9525" marB="0" anchor="b">
                    <a:lnL>
                      <a:noFill/>
                    </a:lnL>
                    <a:lnR>
                      <a:noFill/>
                    </a:lnR>
                    <a:lnT>
                      <a:noFill/>
                    </a:lnT>
                    <a:lnB>
                      <a:noFill/>
                    </a:lnB>
                  </a:tcPr>
                </a:tc>
                <a:tc>
                  <a:txBody>
                    <a:bodyPr/>
                    <a:lstStyle/>
                    <a:p>
                      <a:pPr algn="l" fontAlgn="b"/>
                      <a:r>
                        <a:rPr lang="en-US" sz="1100" b="0" i="0" u="none" strike="noStrike">
                          <a:solidFill>
                            <a:srgbClr val="000000"/>
                          </a:solidFill>
                          <a:effectLst/>
                          <a:latin typeface="Calibri"/>
                        </a:rPr>
                        <a:t> $    5,578.00 </a:t>
                      </a:r>
                    </a:p>
                  </a:txBody>
                  <a:tcPr marL="9525" marR="9525" marT="9525" marB="0" anchor="b">
                    <a:lnL>
                      <a:noFill/>
                    </a:lnL>
                    <a:lnR>
                      <a:noFill/>
                    </a:lnR>
                    <a:lnT>
                      <a:noFill/>
                    </a:lnT>
                    <a:lnB>
                      <a:noFill/>
                    </a:lnB>
                  </a:tcPr>
                </a:tc>
                <a:tc>
                  <a:txBody>
                    <a:bodyPr/>
                    <a:lstStyle/>
                    <a:p>
                      <a:pPr algn="r" fontAlgn="b"/>
                      <a:r>
                        <a:rPr lang="en-US" sz="1100" b="0" i="0" u="none" strike="noStrike">
                          <a:solidFill>
                            <a:srgbClr val="000000"/>
                          </a:solidFill>
                          <a:effectLst/>
                          <a:latin typeface="Calibri"/>
                        </a:rPr>
                        <a:t>13%</a:t>
                      </a:r>
                    </a:p>
                  </a:txBody>
                  <a:tcPr marL="9525" marR="9525" marT="9525" marB="0" anchor="b">
                    <a:lnL>
                      <a:noFill/>
                    </a:lnL>
                    <a:lnR>
                      <a:noFill/>
                    </a:lnR>
                    <a:lnT>
                      <a:noFill/>
                    </a:lnT>
                    <a:lnB>
                      <a:noFill/>
                    </a:lnB>
                  </a:tcPr>
                </a:tc>
                <a:tc>
                  <a:txBody>
                    <a:bodyPr/>
                    <a:lstStyle/>
                    <a:p>
                      <a:pPr algn="l" fontAlgn="b"/>
                      <a:r>
                        <a:rPr lang="en-US" sz="1100" b="0" i="0" u="none" strike="noStrike">
                          <a:solidFill>
                            <a:srgbClr val="000000"/>
                          </a:solidFill>
                          <a:effectLst/>
                          <a:latin typeface="Calibri"/>
                        </a:rPr>
                        <a:t> $     716.00 </a:t>
                      </a:r>
                    </a:p>
                  </a:txBody>
                  <a:tcPr marL="9525" marR="9525" marT="9525" marB="0" anchor="b">
                    <a:lnL>
                      <a:noFill/>
                    </a:lnL>
                    <a:lnR>
                      <a:noFill/>
                    </a:lnR>
                    <a:lnT>
                      <a:noFill/>
                    </a:lnT>
                    <a:lnB>
                      <a:noFill/>
                    </a:lnB>
                  </a:tcPr>
                </a:tc>
                <a:tc>
                  <a:txBody>
                    <a:bodyPr/>
                    <a:lstStyle/>
                    <a:p>
                      <a:pPr algn="r" fontAlgn="b"/>
                      <a:r>
                        <a:rPr lang="en-US" sz="1100" b="0" i="0" u="none" strike="noStrike">
                          <a:solidFill>
                            <a:srgbClr val="000000"/>
                          </a:solidFill>
                          <a:effectLst/>
                          <a:latin typeface="Calibri"/>
                        </a:rPr>
                        <a:t>8%</a:t>
                      </a:r>
                    </a:p>
                  </a:txBody>
                  <a:tcPr marL="9525" marR="9525" marT="9525" marB="0" anchor="b">
                    <a:lnL>
                      <a:noFill/>
                    </a:lnL>
                    <a:lnR>
                      <a:noFill/>
                    </a:lnR>
                    <a:lnT>
                      <a:noFill/>
                    </a:lnT>
                    <a:lnB>
                      <a:noFill/>
                    </a:lnB>
                  </a:tcPr>
                </a:tc>
                <a:tc>
                  <a:txBody>
                    <a:bodyPr/>
                    <a:lstStyle/>
                    <a:p>
                      <a:pPr algn="r" fontAlgn="b"/>
                      <a:r>
                        <a:rPr lang="en-US" sz="1100" b="0" i="0" u="none" strike="noStrike">
                          <a:solidFill>
                            <a:srgbClr val="000000"/>
                          </a:solidFill>
                          <a:effectLst/>
                          <a:latin typeface="Calibri"/>
                        </a:rPr>
                        <a:t>0.3</a:t>
                      </a:r>
                    </a:p>
                  </a:txBody>
                  <a:tcPr marL="9525" marR="9525" marT="9525" marB="0" anchor="b">
                    <a:lnL>
                      <a:noFill/>
                    </a:lnL>
                    <a:lnR>
                      <a:noFill/>
                    </a:lnR>
                    <a:lnT>
                      <a:noFill/>
                    </a:lnT>
                    <a:lnB>
                      <a:noFill/>
                    </a:lnB>
                  </a:tcPr>
                </a:tc>
                <a:tc>
                  <a:txBody>
                    <a:bodyPr/>
                    <a:lstStyle/>
                    <a:p>
                      <a:pPr algn="r" fontAlgn="b"/>
                      <a:r>
                        <a:rPr lang="en-US" sz="1100" b="0" i="0" u="none" strike="noStrike">
                          <a:solidFill>
                            <a:srgbClr val="000000"/>
                          </a:solidFill>
                          <a:effectLst/>
                          <a:latin typeface="Calibri"/>
                        </a:rPr>
                        <a:t>8.97%</a:t>
                      </a:r>
                    </a:p>
                  </a:txBody>
                  <a:tcPr marL="9525" marR="9525" marT="9525" marB="0" anchor="b">
                    <a:lnL>
                      <a:noFill/>
                    </a:lnL>
                    <a:lnR>
                      <a:noFill/>
                    </a:lnR>
                    <a:lnT>
                      <a:noFill/>
                    </a:lnT>
                    <a:lnB>
                      <a:noFill/>
                    </a:lnB>
                  </a:tcPr>
                </a:tc>
              </a:tr>
              <a:tr h="352425">
                <a:tc>
                  <a:txBody>
                    <a:bodyPr/>
                    <a:lstStyle/>
                    <a:p>
                      <a:pPr algn="l" fontAlgn="b"/>
                      <a:r>
                        <a:rPr lang="en-US" sz="1100" b="0" i="0" u="none" strike="noStrike">
                          <a:solidFill>
                            <a:srgbClr val="000000"/>
                          </a:solidFill>
                          <a:effectLst/>
                          <a:latin typeface="Calibri"/>
                        </a:rPr>
                        <a:t>Total</a:t>
                      </a:r>
                    </a:p>
                  </a:txBody>
                  <a:tcPr marL="9525" marR="9525" marT="9525" marB="0" anchor="b">
                    <a:lnL>
                      <a:noFill/>
                    </a:lnL>
                    <a:lnR>
                      <a:noFill/>
                    </a:lnR>
                    <a:lnT>
                      <a:noFill/>
                    </a:lnT>
                    <a:lnB>
                      <a:noFill/>
                    </a:lnB>
                  </a:tcPr>
                </a:tc>
                <a:tc>
                  <a:txBody>
                    <a:bodyPr/>
                    <a:lstStyle/>
                    <a:p>
                      <a:pPr algn="l" fontAlgn="b"/>
                      <a:r>
                        <a:rPr lang="en-US" sz="1100" b="0" i="0" u="none" strike="noStrike">
                          <a:solidFill>
                            <a:srgbClr val="000000"/>
                          </a:solidFill>
                          <a:effectLst/>
                          <a:latin typeface="Calibri"/>
                        </a:rPr>
                        <a:t> $  43,232.00 </a:t>
                      </a:r>
                    </a:p>
                  </a:txBody>
                  <a:tcPr marL="9525" marR="9525" marT="9525" marB="0" anchor="b">
                    <a:lnL>
                      <a:noFill/>
                    </a:lnL>
                    <a:lnR>
                      <a:noFill/>
                    </a:lnR>
                    <a:lnT>
                      <a:noFill/>
                    </a:lnT>
                    <a:lnB>
                      <a:noFill/>
                    </a:lnB>
                  </a:tcPr>
                </a:tc>
                <a:tc>
                  <a:txBody>
                    <a:bodyPr/>
                    <a:lstStyle/>
                    <a:p>
                      <a:pPr algn="r" fontAlgn="b"/>
                      <a:r>
                        <a:rPr lang="en-US" sz="1100" b="0" i="0" u="none" strike="noStrike">
                          <a:solidFill>
                            <a:srgbClr val="000000"/>
                          </a:solidFill>
                          <a:effectLst/>
                          <a:latin typeface="Calibri"/>
                        </a:rPr>
                        <a:t>100%</a:t>
                      </a:r>
                    </a:p>
                  </a:txBody>
                  <a:tcPr marL="9525" marR="9525" marT="9525" marB="0" anchor="b">
                    <a:lnL>
                      <a:noFill/>
                    </a:lnL>
                    <a:lnR>
                      <a:noFill/>
                    </a:lnR>
                    <a:lnT>
                      <a:noFill/>
                    </a:lnT>
                    <a:lnB>
                      <a:noFill/>
                    </a:lnB>
                  </a:tcPr>
                </a:tc>
                <a:tc>
                  <a:txBody>
                    <a:bodyPr/>
                    <a:lstStyle/>
                    <a:p>
                      <a:pPr algn="l" fontAlgn="b"/>
                      <a:r>
                        <a:rPr lang="en-US" sz="1100" b="0" i="0" u="none" strike="noStrike">
                          <a:solidFill>
                            <a:srgbClr val="000000"/>
                          </a:solidFill>
                          <a:effectLst/>
                          <a:latin typeface="Calibri"/>
                        </a:rPr>
                        <a:t> $  8,610.00 </a:t>
                      </a:r>
                    </a:p>
                  </a:txBody>
                  <a:tcPr marL="9525" marR="9525" marT="9525" marB="0" anchor="b">
                    <a:lnL>
                      <a:noFill/>
                    </a:lnL>
                    <a:lnR>
                      <a:noFill/>
                    </a:lnR>
                    <a:lnT>
                      <a:noFill/>
                    </a:lnT>
                    <a:lnB>
                      <a:noFill/>
                    </a:lnB>
                  </a:tcPr>
                </a:tc>
                <a:tc>
                  <a:txBody>
                    <a:bodyPr/>
                    <a:lstStyle/>
                    <a:p>
                      <a:pPr algn="r" fontAlgn="b"/>
                      <a:r>
                        <a:rPr lang="en-US" sz="1100" b="0" i="0" u="none" strike="noStrike">
                          <a:solidFill>
                            <a:srgbClr val="000000"/>
                          </a:solidFill>
                          <a:effectLst/>
                          <a:latin typeface="Calibri"/>
                        </a:rPr>
                        <a:t>100%</a:t>
                      </a:r>
                    </a:p>
                  </a:txBody>
                  <a:tcPr marL="9525" marR="9525" marT="9525" marB="0" anchor="b">
                    <a:lnL>
                      <a:noFill/>
                    </a:lnL>
                    <a:lnR>
                      <a:noFill/>
                    </a:lnR>
                    <a:lnT>
                      <a:noFill/>
                    </a:lnT>
                    <a:lnB>
                      <a:noFill/>
                    </a:lnB>
                  </a:tcPr>
                </a:tc>
                <a:tc>
                  <a:txBody>
                    <a:bodyPr/>
                    <a:lstStyle/>
                    <a:p>
                      <a:pPr algn="l" fontAlgn="b"/>
                      <a:endParaRPr lang="en-US" sz="1100" b="0" i="0" u="none" strike="noStrike">
                        <a:solidFill>
                          <a:srgbClr val="000000"/>
                        </a:solidFill>
                        <a:effectLst/>
                        <a:latin typeface="Calibri"/>
                      </a:endParaRPr>
                    </a:p>
                  </a:txBody>
                  <a:tcPr marL="9525" marR="9525" marT="9525" marB="0" anchor="b">
                    <a:lnL>
                      <a:noFill/>
                    </a:lnL>
                    <a:lnR>
                      <a:noFill/>
                    </a:lnR>
                    <a:lnT>
                      <a:noFill/>
                    </a:lnT>
                    <a:lnB>
                      <a:noFill/>
                    </a:lnB>
                  </a:tcPr>
                </a:tc>
                <a:tc>
                  <a:txBody>
                    <a:bodyPr/>
                    <a:lstStyle/>
                    <a:p>
                      <a:pPr algn="l" fontAlgn="b"/>
                      <a:endParaRPr lang="en-US" sz="1100" b="0" i="0" u="none" strike="noStrike" dirty="0">
                        <a:solidFill>
                          <a:srgbClr val="000000"/>
                        </a:solidFill>
                        <a:effectLst/>
                        <a:latin typeface="Calibri"/>
                      </a:endParaRPr>
                    </a:p>
                  </a:txBody>
                  <a:tcPr marL="9525" marR="9525" marT="9525" marB="0" anchor="b">
                    <a:lnL>
                      <a:noFill/>
                    </a:lnL>
                    <a:lnR>
                      <a:noFill/>
                    </a:lnR>
                    <a:lnT>
                      <a:noFill/>
                    </a:lnT>
                    <a:lnB>
                      <a:noFill/>
                    </a:lnB>
                  </a:tcPr>
                </a:tc>
              </a:tr>
            </a:tbl>
          </a:graphicData>
        </a:graphic>
      </p:graphicFrame>
      <p:pic>
        <p:nvPicPr>
          <p:cNvPr id="7"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19824" y="5795962"/>
            <a:ext cx="824175" cy="1057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0620702"/>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rcRect/>
          <a:stretch>
            <a:fillRect/>
          </a:stretch>
        </p:blipFill>
        <p:spPr bwMode="auto">
          <a:xfrm>
            <a:off x="0" y="1459434"/>
            <a:ext cx="5369008" cy="45492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itle 1"/>
          <p:cNvSpPr>
            <a:spLocks noGrp="1"/>
          </p:cNvSpPr>
          <p:nvPr>
            <p:ph type="title" idx="4294967295"/>
          </p:nvPr>
        </p:nvSpPr>
        <p:spPr>
          <a:xfrm>
            <a:off x="3007753" y="228600"/>
            <a:ext cx="8229600" cy="1252537"/>
          </a:xfrm>
        </p:spPr>
        <p:txBody>
          <a:bodyPr/>
          <a:lstStyle/>
          <a:p>
            <a:r>
              <a:rPr lang="en-US" dirty="0" smtClean="0"/>
              <a:t>BCG Cont.</a:t>
            </a:r>
            <a:endParaRPr lang="en-US" dirty="0"/>
          </a:p>
        </p:txBody>
      </p:sp>
      <p:pic>
        <p:nvPicPr>
          <p:cNvPr id="21508" name="Picture 4" descr="C:\Users\owner\AppData\Local\Temp\Temp1_pies (1).zip\pies\50.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316021" y="3051272"/>
            <a:ext cx="867596" cy="773484"/>
          </a:xfrm>
          <a:prstGeom prst="rect">
            <a:avLst/>
          </a:prstGeom>
          <a:noFill/>
          <a:extLst>
            <a:ext uri="{909E8E84-426E-40DD-AFC4-6F175D3DCCD1}">
              <a14:hiddenFill xmlns:a14="http://schemas.microsoft.com/office/drawing/2010/main">
                <a:solidFill>
                  <a:srgbClr val="FFFFFF"/>
                </a:solidFill>
              </a14:hiddenFill>
            </a:ext>
          </a:extLst>
        </p:spPr>
      </p:pic>
      <p:pic>
        <p:nvPicPr>
          <p:cNvPr id="21510" name="Picture 6" descr="C:\Users\owner\AppData\Local\Temp\Temp1_pies (1).zip\pies\10.GI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371600" y="4157273"/>
            <a:ext cx="251237" cy="225425"/>
          </a:xfrm>
          <a:prstGeom prst="rect">
            <a:avLst/>
          </a:prstGeom>
          <a:noFill/>
          <a:extLst>
            <a:ext uri="{909E8E84-426E-40DD-AFC4-6F175D3DCCD1}">
              <a14:hiddenFill xmlns:a14="http://schemas.microsoft.com/office/drawing/2010/main">
                <a:solidFill>
                  <a:srgbClr val="FFFFFF"/>
                </a:solidFill>
              </a14:hiddenFill>
            </a:ext>
          </a:extLst>
        </p:spPr>
      </p:pic>
      <p:pic>
        <p:nvPicPr>
          <p:cNvPr id="21512" name="Picture 8" descr="C:\Users\owner\AppData\Local\Temp\Temp1_pies (1).zip\pies\10.GI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371600" y="4382698"/>
            <a:ext cx="378219" cy="339361"/>
          </a:xfrm>
          <a:prstGeom prst="rect">
            <a:avLst/>
          </a:prstGeom>
          <a:noFill/>
          <a:extLst>
            <a:ext uri="{909E8E84-426E-40DD-AFC4-6F175D3DCCD1}">
              <a14:hiddenFill xmlns:a14="http://schemas.microsoft.com/office/drawing/2010/main">
                <a:solidFill>
                  <a:srgbClr val="FFFFFF"/>
                </a:solidFill>
              </a14:hiddenFill>
            </a:ext>
          </a:extLst>
        </p:spPr>
      </p:pic>
      <p:pic>
        <p:nvPicPr>
          <p:cNvPr id="21514" name="Picture 10" descr="C:\Users\owner\AppData\Local\Temp\Temp1_pies (1).zip\pies\25.GI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371600" y="4552378"/>
            <a:ext cx="762000" cy="706630"/>
          </a:xfrm>
          <a:prstGeom prst="rect">
            <a:avLst/>
          </a:prstGeom>
          <a:noFill/>
          <a:extLst>
            <a:ext uri="{909E8E84-426E-40DD-AFC4-6F175D3DCCD1}">
              <a14:hiddenFill xmlns:a14="http://schemas.microsoft.com/office/drawing/2010/main">
                <a:solidFill>
                  <a:srgbClr val="FFFFFF"/>
                </a:solidFill>
              </a14:hiddenFill>
            </a:ext>
          </a:extLst>
        </p:spPr>
      </p:pic>
      <p:pic>
        <p:nvPicPr>
          <p:cNvPr id="21516" name="Picture 12" descr="C:\Users\owner\AppData\Local\Temp\Temp1_pies (1).zip\pies\10.GI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124200" y="4226612"/>
            <a:ext cx="519389" cy="466027"/>
          </a:xfrm>
          <a:prstGeom prst="rect">
            <a:avLst/>
          </a:prstGeom>
          <a:noFill/>
          <a:extLst>
            <a:ext uri="{909E8E84-426E-40DD-AFC4-6F175D3DCCD1}">
              <a14:hiddenFill xmlns:a14="http://schemas.microsoft.com/office/drawing/2010/main">
                <a:solidFill>
                  <a:srgbClr val="FFFFFF"/>
                </a:solidFill>
              </a14:hiddenFill>
            </a:ext>
          </a:extLst>
        </p:spPr>
      </p:pic>
      <p:pic>
        <p:nvPicPr>
          <p:cNvPr id="21518" name="Picture 14" descr="C:\Users\owner\AppData\Local\Temp\Temp1_pies (1).zip\pies\10.GI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124200" y="3116067"/>
            <a:ext cx="358812" cy="321947"/>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319824" y="5795962"/>
            <a:ext cx="824175" cy="1057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37218160"/>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438576" y="2674938"/>
            <a:ext cx="6274785" cy="3451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itle 1"/>
          <p:cNvSpPr>
            <a:spLocks noGrp="1"/>
          </p:cNvSpPr>
          <p:nvPr>
            <p:ph type="title"/>
          </p:nvPr>
        </p:nvSpPr>
        <p:spPr/>
        <p:txBody>
          <a:bodyPr/>
          <a:lstStyle/>
          <a:p>
            <a:r>
              <a:rPr lang="en-US" dirty="0" smtClean="0"/>
              <a:t>SPACE Matrix</a:t>
            </a:r>
            <a:endParaRPr lang="en-US" dirty="0"/>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19824" y="5795962"/>
            <a:ext cx="824175" cy="1057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97711576"/>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http://www.mba-tutorials.com/wp-content/uploads/2010/12/image1.png"/>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536715" y="2514600"/>
            <a:ext cx="4040809" cy="345122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US" dirty="0" smtClean="0"/>
              <a:t>SPACE Graph</a:t>
            </a:r>
            <a:endParaRPr lang="en-US" dirty="0"/>
          </a:p>
        </p:txBody>
      </p:sp>
      <p:pic>
        <p:nvPicPr>
          <p:cNvPr id="2560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79893" y="2743200"/>
            <a:ext cx="433387" cy="1477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extBox 3"/>
          <p:cNvSpPr txBox="1"/>
          <p:nvPr/>
        </p:nvSpPr>
        <p:spPr>
          <a:xfrm>
            <a:off x="4596587" y="3835607"/>
            <a:ext cx="1804213" cy="261610"/>
          </a:xfrm>
          <a:prstGeom prst="rect">
            <a:avLst/>
          </a:prstGeom>
          <a:noFill/>
        </p:spPr>
        <p:style>
          <a:lnRef idx="0">
            <a:scrgbClr r="0" g="0" b="0"/>
          </a:lnRef>
          <a:fillRef idx="0">
            <a:scrgbClr r="0" g="0" b="0"/>
          </a:fillRef>
          <a:effectRef idx="0">
            <a:scrgbClr r="0" g="0" b="0"/>
          </a:effectRef>
          <a:fontRef idx="minor">
            <a:schemeClr val="tx1"/>
          </a:fontRef>
        </p:style>
        <p:txBody>
          <a:bodyPr wrap="square" rtlCol="0" anchor="t">
            <a:spAutoFit/>
          </a:bodyPr>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r>
              <a:rPr lang="en-US" sz="1100" dirty="0"/>
              <a:t>1        2     </a:t>
            </a:r>
            <a:r>
              <a:rPr lang="en-US" sz="1100" dirty="0" smtClean="0"/>
              <a:t>   </a:t>
            </a:r>
            <a:r>
              <a:rPr lang="en-US" sz="1100" dirty="0"/>
              <a:t>3  </a:t>
            </a:r>
            <a:r>
              <a:rPr lang="en-US" sz="1100" dirty="0" smtClean="0"/>
              <a:t>     </a:t>
            </a:r>
            <a:r>
              <a:rPr lang="en-US" sz="1100" dirty="0"/>
              <a:t>4      </a:t>
            </a:r>
            <a:r>
              <a:rPr lang="en-US" sz="1100" dirty="0" smtClean="0"/>
              <a:t>5     </a:t>
            </a:r>
            <a:r>
              <a:rPr lang="en-US" sz="1100" dirty="0"/>
              <a:t>6  </a:t>
            </a:r>
          </a:p>
        </p:txBody>
      </p:sp>
      <p:sp>
        <p:nvSpPr>
          <p:cNvPr id="7" name="TextBox 5"/>
          <p:cNvSpPr txBox="1"/>
          <p:nvPr/>
        </p:nvSpPr>
        <p:spPr>
          <a:xfrm>
            <a:off x="4328250" y="4126886"/>
            <a:ext cx="248786" cy="1785104"/>
          </a:xfrm>
          <a:prstGeom prst="rect">
            <a:avLst/>
          </a:prstGeom>
          <a:noFill/>
        </p:spPr>
        <p:style>
          <a:lnRef idx="0">
            <a:scrgbClr r="0" g="0" b="0"/>
          </a:lnRef>
          <a:fillRef idx="0">
            <a:scrgbClr r="0" g="0" b="0"/>
          </a:fillRef>
          <a:effectRef idx="0">
            <a:scrgbClr r="0" g="0" b="0"/>
          </a:effectRef>
          <a:fontRef idx="minor">
            <a:schemeClr val="tx1"/>
          </a:fontRef>
        </p:style>
        <p:txBody>
          <a:bodyPr wrap="none" rtlCol="0" anchor="t">
            <a:spAutoFit/>
          </a:bodyPr>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r>
              <a:rPr lang="en-US" sz="900" dirty="0"/>
              <a:t>1</a:t>
            </a:r>
          </a:p>
          <a:p>
            <a:endParaRPr lang="en-US" sz="900" dirty="0"/>
          </a:p>
          <a:p>
            <a:r>
              <a:rPr lang="en-US" sz="900" dirty="0"/>
              <a:t>2</a:t>
            </a:r>
          </a:p>
          <a:p>
            <a:endParaRPr lang="en-US" sz="900" dirty="0"/>
          </a:p>
          <a:p>
            <a:r>
              <a:rPr lang="en-US" sz="900" dirty="0"/>
              <a:t>3</a:t>
            </a:r>
          </a:p>
          <a:p>
            <a:endParaRPr lang="en-US" sz="900" dirty="0"/>
          </a:p>
          <a:p>
            <a:r>
              <a:rPr lang="en-US" sz="900" dirty="0"/>
              <a:t>4</a:t>
            </a:r>
          </a:p>
          <a:p>
            <a:endParaRPr lang="en-US" sz="900" dirty="0"/>
          </a:p>
          <a:p>
            <a:r>
              <a:rPr lang="en-US" sz="900" dirty="0"/>
              <a:t>5</a:t>
            </a:r>
          </a:p>
          <a:p>
            <a:endParaRPr lang="en-US" sz="900" dirty="0"/>
          </a:p>
          <a:p>
            <a:r>
              <a:rPr lang="en-US" sz="900" dirty="0"/>
              <a:t>6</a:t>
            </a:r>
          </a:p>
          <a:p>
            <a:endParaRPr lang="en-US" sz="1100" dirty="0"/>
          </a:p>
        </p:txBody>
      </p:sp>
      <p:sp>
        <p:nvSpPr>
          <p:cNvPr id="8" name="TextBox 6"/>
          <p:cNvSpPr txBox="1"/>
          <p:nvPr/>
        </p:nvSpPr>
        <p:spPr>
          <a:xfrm>
            <a:off x="3124200" y="3859692"/>
            <a:ext cx="1216227" cy="261610"/>
          </a:xfrm>
          <a:prstGeom prst="rect">
            <a:avLst/>
          </a:prstGeom>
          <a:noFill/>
        </p:spPr>
        <p:style>
          <a:lnRef idx="0">
            <a:scrgbClr r="0" g="0" b="0"/>
          </a:lnRef>
          <a:fillRef idx="0">
            <a:scrgbClr r="0" g="0" b="0"/>
          </a:fillRef>
          <a:effectRef idx="0">
            <a:scrgbClr r="0" g="0" b="0"/>
          </a:effectRef>
          <a:fontRef idx="minor">
            <a:schemeClr val="tx1"/>
          </a:fontRef>
        </p:style>
        <p:txBody>
          <a:bodyPr wrap="square" rtlCol="0" anchor="t">
            <a:spAutoFit/>
          </a:bodyPr>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r>
              <a:rPr lang="en-US" sz="1100" dirty="0"/>
              <a:t>6   </a:t>
            </a:r>
            <a:r>
              <a:rPr lang="en-US" sz="1100" dirty="0" smtClean="0"/>
              <a:t>   5      </a:t>
            </a:r>
            <a:r>
              <a:rPr lang="en-US" sz="1100" dirty="0"/>
              <a:t>4 </a:t>
            </a:r>
            <a:r>
              <a:rPr lang="en-US" sz="1100" dirty="0" smtClean="0"/>
              <a:t>     3   </a:t>
            </a:r>
            <a:r>
              <a:rPr lang="en-US" sz="1100" baseline="0" dirty="0" smtClean="0"/>
              <a:t> </a:t>
            </a:r>
            <a:r>
              <a:rPr lang="en-US" sz="1100" baseline="0" dirty="0"/>
              <a:t>2  </a:t>
            </a:r>
            <a:endParaRPr lang="en-US" sz="1100" dirty="0"/>
          </a:p>
        </p:txBody>
      </p:sp>
      <p:cxnSp>
        <p:nvCxnSpPr>
          <p:cNvPr id="9" name="Straight Arrow Connector 8"/>
          <p:cNvCxnSpPr/>
          <p:nvPr/>
        </p:nvCxnSpPr>
        <p:spPr>
          <a:xfrm flipV="1">
            <a:off x="4596587" y="3079135"/>
            <a:ext cx="752475" cy="1047751"/>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pic>
        <p:nvPicPr>
          <p:cNvPr id="1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19824" y="5795962"/>
            <a:ext cx="824175" cy="1057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68735059"/>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371600" y="2743200"/>
            <a:ext cx="6415800" cy="3451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itle 1"/>
          <p:cNvSpPr>
            <a:spLocks noGrp="1"/>
          </p:cNvSpPr>
          <p:nvPr>
            <p:ph type="title"/>
          </p:nvPr>
        </p:nvSpPr>
        <p:spPr/>
        <p:txBody>
          <a:bodyPr/>
          <a:lstStyle/>
          <a:p>
            <a:r>
              <a:rPr lang="en-US" dirty="0" smtClean="0"/>
              <a:t>IE Matrix</a:t>
            </a:r>
            <a:endParaRPr lang="en-US" dirty="0"/>
          </a:p>
        </p:txBody>
      </p:sp>
      <p:pic>
        <p:nvPicPr>
          <p:cNvPr id="921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21826" y="3411349"/>
            <a:ext cx="927717" cy="83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20"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524375" y="4436616"/>
            <a:ext cx="581025"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22" name="Picture 6"/>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145448" y="4740086"/>
            <a:ext cx="453304" cy="4533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23" name="Picture 7"/>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598752" y="4249549"/>
            <a:ext cx="501585" cy="4905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24" name="Picture 8"/>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200400" y="5480341"/>
            <a:ext cx="1198598" cy="4026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25" name="Picture 9"/>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6324600" y="3631778"/>
            <a:ext cx="1185908" cy="3973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26" name="Picture 10"/>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153400" y="5684301"/>
            <a:ext cx="866775" cy="11119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60052236"/>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t>Matrix Analysis</a:t>
            </a:r>
            <a:endParaRPr lang="en-US" dirty="0"/>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19824" y="5795962"/>
            <a:ext cx="824175" cy="1057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25131" y="2774981"/>
            <a:ext cx="8206780" cy="30209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57072706"/>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QSPM</a:t>
            </a:r>
            <a:endParaRPr lang="en-US" dirty="0"/>
          </a:p>
        </p:txBody>
      </p:sp>
      <p:pic>
        <p:nvPicPr>
          <p:cNvPr id="5"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434912" y="5943600"/>
            <a:ext cx="709087" cy="909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5" name="Picture 3"/>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81057" y="2590801"/>
            <a:ext cx="8705845" cy="3352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8594277"/>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t>QSPM Cont.</a:t>
            </a:r>
            <a:endParaRPr lang="en-US" dirty="0"/>
          </a:p>
        </p:txBody>
      </p:sp>
      <p:pic>
        <p:nvPicPr>
          <p:cNvPr id="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458200" y="5973475"/>
            <a:ext cx="685799" cy="8797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3249" name="Picture 1"/>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0678" y="2590800"/>
            <a:ext cx="8940556" cy="33527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88897379"/>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a:xfrm>
            <a:off x="685800" y="304800"/>
            <a:ext cx="7772400" cy="1780108"/>
          </a:xfrm>
        </p:spPr>
        <p:txBody>
          <a:bodyPr/>
          <a:lstStyle/>
          <a:p>
            <a:r>
              <a:rPr lang="en-US" dirty="0" smtClean="0"/>
              <a:t>Strategic Plan</a:t>
            </a:r>
            <a:endParaRPr lang="en-US" dirty="0"/>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19824" y="5795962"/>
            <a:ext cx="824175" cy="1057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638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62313" y="2667000"/>
            <a:ext cx="2619375" cy="1743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07769975"/>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smtClean="0"/>
              <a:t>Market development is a strategy that PepsiCo should apply by expanding in countries that not already established</a:t>
            </a:r>
          </a:p>
          <a:p>
            <a:r>
              <a:rPr lang="en-US" dirty="0" smtClean="0"/>
              <a:t>Use forward integration to acquire smaller companies in foreign markets to increase their market share</a:t>
            </a:r>
          </a:p>
          <a:p>
            <a:r>
              <a:rPr lang="en-US" dirty="0" smtClean="0"/>
              <a:t>Product development and related diversification should also be considered while trying to produce and distribute healthier products</a:t>
            </a:r>
            <a:endParaRPr lang="en-US" dirty="0"/>
          </a:p>
        </p:txBody>
      </p:sp>
      <p:sp>
        <p:nvSpPr>
          <p:cNvPr id="3" name="Title 2"/>
          <p:cNvSpPr>
            <a:spLocks noGrp="1"/>
          </p:cNvSpPr>
          <p:nvPr>
            <p:ph type="title"/>
          </p:nvPr>
        </p:nvSpPr>
        <p:spPr/>
        <p:txBody>
          <a:bodyPr/>
          <a:lstStyle/>
          <a:p>
            <a:r>
              <a:rPr lang="en-US" dirty="0" smtClean="0"/>
              <a:t>Strategy</a:t>
            </a:r>
            <a:endParaRPr lang="en-US" dirty="0"/>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19824" y="5795962"/>
            <a:ext cx="824175" cy="1057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2401670"/>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smtClean="0"/>
              <a:t>In the next 3 years, PepsiCo should acquire 3 brands per year in an international marketplace</a:t>
            </a:r>
          </a:p>
          <a:p>
            <a:pPr lvl="1"/>
            <a:r>
              <a:rPr lang="en-US" dirty="0" smtClean="0"/>
              <a:t>One of these 3 brands per year must be healthy </a:t>
            </a:r>
          </a:p>
          <a:p>
            <a:r>
              <a:rPr lang="en-US" dirty="0" smtClean="0"/>
              <a:t>Increase production and distribution of carbonated drinks in Asian and European countries</a:t>
            </a:r>
          </a:p>
          <a:p>
            <a:r>
              <a:rPr lang="en-US" dirty="0" smtClean="0"/>
              <a:t>PepsiCo will expand into Africa to make use of the international market they are not part of</a:t>
            </a:r>
          </a:p>
        </p:txBody>
      </p:sp>
      <p:sp>
        <p:nvSpPr>
          <p:cNvPr id="3" name="Title 2"/>
          <p:cNvSpPr>
            <a:spLocks noGrp="1"/>
          </p:cNvSpPr>
          <p:nvPr>
            <p:ph type="title"/>
          </p:nvPr>
        </p:nvSpPr>
        <p:spPr/>
        <p:txBody>
          <a:bodyPr/>
          <a:lstStyle/>
          <a:p>
            <a:r>
              <a:rPr lang="en-US" dirty="0" smtClean="0"/>
              <a:t>Recommendations</a:t>
            </a:r>
            <a:endParaRPr lang="en-US" dirty="0"/>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19824" y="5795962"/>
            <a:ext cx="824175" cy="1057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10796472"/>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dirty="0" smtClean="0"/>
              <a:t>Spend $15 million on a healthier more eco-friendly beverage brand in an already established country</a:t>
            </a:r>
          </a:p>
          <a:p>
            <a:r>
              <a:rPr lang="en-US" dirty="0" smtClean="0"/>
              <a:t>Spend $15 million on a healthier more eco-friendly snack brand in an already established country</a:t>
            </a:r>
          </a:p>
          <a:p>
            <a:r>
              <a:rPr lang="en-US" dirty="0" smtClean="0"/>
              <a:t>Spend $10 million to acquire a smaller brand in Africa</a:t>
            </a:r>
          </a:p>
          <a:p>
            <a:r>
              <a:rPr lang="en-US" dirty="0" smtClean="0"/>
              <a:t>Increase our revenues by 5% in 2010</a:t>
            </a:r>
          </a:p>
          <a:p>
            <a:r>
              <a:rPr lang="en-US" dirty="0" smtClean="0"/>
              <a:t>Start our own environmental cause fund with $1 million </a:t>
            </a:r>
          </a:p>
          <a:p>
            <a:endParaRPr lang="en-US" dirty="0"/>
          </a:p>
        </p:txBody>
      </p:sp>
      <p:sp>
        <p:nvSpPr>
          <p:cNvPr id="3" name="Title 2"/>
          <p:cNvSpPr>
            <a:spLocks noGrp="1"/>
          </p:cNvSpPr>
          <p:nvPr>
            <p:ph type="title"/>
          </p:nvPr>
        </p:nvSpPr>
        <p:spPr/>
        <p:txBody>
          <a:bodyPr/>
          <a:lstStyle/>
          <a:p>
            <a:r>
              <a:rPr lang="en-US" dirty="0" smtClean="0"/>
              <a:t>Objectives</a:t>
            </a:r>
            <a:endParaRPr lang="en-US" dirty="0"/>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19824" y="5795962"/>
            <a:ext cx="824175" cy="1057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26537532"/>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smtClean="0"/>
              <a:t>Spend $40 million to acquire new brands</a:t>
            </a:r>
          </a:p>
          <a:p>
            <a:r>
              <a:rPr lang="en-US" dirty="0" smtClean="0"/>
              <a:t>Spend $1 million to start an environmental cause group</a:t>
            </a:r>
          </a:p>
          <a:p>
            <a:r>
              <a:rPr lang="en-US" dirty="0" smtClean="0"/>
              <a:t>Revenue increase of 5%</a:t>
            </a:r>
          </a:p>
          <a:p>
            <a:r>
              <a:rPr lang="en-US" dirty="0" smtClean="0"/>
              <a:t>Decrease short-term and long-term debt by using some of our cash and cash equivalents as well as retained earnings</a:t>
            </a:r>
            <a:endParaRPr lang="en-US" dirty="0"/>
          </a:p>
        </p:txBody>
      </p:sp>
      <p:sp>
        <p:nvSpPr>
          <p:cNvPr id="3" name="Title 2"/>
          <p:cNvSpPr>
            <a:spLocks noGrp="1"/>
          </p:cNvSpPr>
          <p:nvPr>
            <p:ph type="title"/>
          </p:nvPr>
        </p:nvSpPr>
        <p:spPr/>
        <p:txBody>
          <a:bodyPr/>
          <a:lstStyle/>
          <a:p>
            <a:r>
              <a:rPr lang="en-US" dirty="0" smtClean="0"/>
              <a:t>Assumptions</a:t>
            </a:r>
            <a:endParaRPr lang="en-US" dirty="0"/>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19824" y="5795962"/>
            <a:ext cx="824175" cy="1057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58529271"/>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a:xfrm>
            <a:off x="685800" y="304800"/>
            <a:ext cx="7772400" cy="1780108"/>
          </a:xfrm>
        </p:spPr>
        <p:txBody>
          <a:bodyPr/>
          <a:lstStyle/>
          <a:p>
            <a:r>
              <a:rPr lang="en-US" dirty="0" smtClean="0"/>
              <a:t>Implementation</a:t>
            </a:r>
            <a:endParaRPr lang="en-US" dirty="0"/>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19824" y="5795962"/>
            <a:ext cx="824175" cy="1057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AutoShape 2" descr="data:image/jpeg;base64,/9j/4AAQSkZJRgABAQAAAQABAAD/2wCEAAkGBhARDxAPEBAQEBAPDhAPDw8PDw8PEBAQFBAVFRQQEhIXGyYeFxkjGRUVIC8gIycpLCwsFh4xNTAqNSYrLCkBCQoKDgwOGQ8PFykdHCQtKSk1LDEvLCkpKSwsLzUpKSwuKSwvMjUsKTUsKSwtKSwwLSwsLC0pKSwsLCkpKSksKf/AABEIALgBEgMBIgACEQEDEQH/xAAcAAEAAgMBAQEAAAAAAAAAAAAAAQUCBAYDBwj/xAA+EAACAQIEAgcGAwYFBQAAAAAAAQIDEQQSITEFQQYTUWFxgZEHIlKhscEyQtEVI1NicvAUJJKiwkOCk7Lh/8QAGwEBAAIDAQEAAAAAAAAAAAAAAAECAwQFBgf/xAApEQEAAgIBBAIABQUAAAAAAAAAAQIDEQQFEiExE0EVQlGBkSNhcbHw/9oADAMBAAIRAxEAPwD7iAAAAAAAAAAAAAAAAAAAAAAAAAAAAAAAAAAAAAAAAAAAAAAAAAAAAAAxnNJNvRJXb7iv/bkfhfm0BZA08JxOM3ltZ8tb3NwAAAAAAAAAAAAAAAAAAAAAAAAAAAAAAAAAAAAAAAAAAAPDHQcqc0t8rt+hzTfoWPEuISzuMZOKjpo7Nvnqchj3iI1GutvTve0lG7T1s3uy0C04TipSxFJR+NN90Vu/Q7Y0eE0aXVwqQpwg5wTeVJb7q/ibxEzsRKSWr0S3ZrvidD+NS/8AJD9T517WeIVeto0LtUXSdRpOynPO173bZJf6j5+nbVaPu0Otx+m/Lji821titk1On39cdwzeXr6V+zrIo3kz87Sxr5tn1L2VcVqVsNVpzblGhUjGnJ6vLKN3C/d/yKcrgRhp3xbaa33OncAA5bIAAAAAAAAAAAauOx8aaV9W9o/fwNooOM363X4Y28NfvcD0/bs/hjbubNzCcTUmovns19GUB6YdvPCK3clb1LaHVAAqAAAAAAAAAAAAENgSeWKrZISl2L58vmS8RC9s0bvZXVyt47X0jDt95+Wi/vuAqHLt3PCvhoTd5K7ta92jKrXUct/zTjBeMn/foV/F+F1qzjKliZ4dxVmoJtS13aui4sMTxqWFw8pRu40o6Ru+3a78Sloe02s27Rpu+0al7r0sa3SHr6eAlTqyp1m5RjKtaUKlusTWl7Pa2xwx2OBxceXHNrxudsV7TE+Ha9M+kdPF4annpOnXp1E4STUoOMlace1bJ+RxQbB2MOKMVe2vpimdtKpCWdvlsl3H272YxprhtLJbNnqOtbdVM73/AO1R8rHxuVJPf7m5hOJVqSapValNPR5JOLfmtTBy+NOenbE68prbUv0DWrxgrylGK7ZNRXqzHC4uFSOenONSN2s0JKUbp2autNz88V68pu85Sm+2cnJ+rPqXsjxmbC1qX8Kvdf0zgn9YyOJyOD8NJt3bZq33LuwDnOP8RrU6uSM3GLipJJK/Y9d+Rw+Zy68XH8l4mY9eGzhwzlt2w6MwlWit5JeLSOGnjast6k34zkauIxctszfi7nE/H+6dUx/zLfjps/dn0OnUUldNNdqaaMyo6MYWUKClJ61H1luxNK3yV/M2+K4qVKlKcVdq2+yu7Xfqd2meYwfLkjXjc/bn2x/1Oys786bgOQl0hrPd/wCn3T1o8dmvzvwlqvU5cdd48zrUtqeBliPp1RqY/AKqlraS2f2ZX4XpEm8skna13GS08Uze/a9Ptfy/U6+HPTNXup6ad6TSdWV/7Fn+aUIxW7u3oRhZ0KUnJOVSe2Zq0V/T2HrxbHKUFGL3d34LYqjYUdJhuIRm7bPkt0/Bm0ctRqNadmqOiwmIzwUuez8SJge4AIAAAAAAAAA0OMUJSp+7rllma7VY3wByWczr4p1Mrlq4rLftV9Cx4rwy16kFpvKK/wDZFBjquWm7bvRee79Cwr+kdCrKMJQ/DB5na+ZS5SLPo3ioVkqVduNb8slZRn3Wto/qOHUqkqHWSs4qWRN7y0+fYVuPpqE1bn7y7tSY8i36XdE6lXCTjQbnUUoSjB5U5Wlqk27Xtf0OMh7M8e6cpuNOMlFtU3UTnL+VZbq/i0fVeCV5zw9Kc/xSjq+b1aT81Zm8bWHm5MFeyuve1JpE+X5xlFptNNNOzT0aa5NA6Hp/g1S4jiFFWU3GrbvnFOX+6/qc8eox376RaPuNteY1ICJOyv2annw2Lq16NPbra1KDt2Sml9yMmTsIjbKod97HsR++xVP4qVOfnGbX/It4+yPDdY5SrVnTzXjTjki0vhc7Nv0R0nCujuEwMZSo01TvH95NuUpyjHXWTd/I4PM5uO9bRX0z0pK4Oc6WU9aUu1Sj6NP9Rielm/V0/Bzf2X6lRi+L1K2k0rJ3Vo25WseE6n1Dj5uPbHSdz4/x7dnicXLTJF7RqGuadWl7z8TbFkeUpbtl2XacGxkalGDW8YqMl2SStY3KtNSi4vVSTTXcziMHiureaEpRfOy38VzLGr0lqZXFWbatmy2t377nr8HWcPxay+9fy4mTg37909f6U842bXY2r+DsYg8cbUcaVRrdQlbxtp8zx2u6dQ7XqPKOjfEIVOtUZJz62bcebjfSSXPS3oXhzXR/opHDvrY16/WyXvyjKEVqrNRWW6XncvcuIX4cXV8JqFRfM+l8as48cVmPXh5fLaLWmYbAPOjKr/1Zxm/yuNONN253tuel+XPs/vxNpiCz4XissrP8M9PB8v0Kwzpy1sQOrBrYDE54LtWkv1NkqAAAAAAAAAAAGr+y6N83Vwb71e3gnsbRi2BUcdqJKFNaLWVl3aL7nJV4OrWyreUo04+tvq2XnGcT+8qS+D3V5L9bml0ZoZq+d7U4ufm9F9W/IyV8Il2MctOnuowpw3bSUYxW7fZZHOcS9pXDqOiqutL4aEXP/dpH5lrxqn1mGxFNbzw9WC8XTaR8D8vU3+FxKZ4mbTPhS9tLrpZx6GNxLxEIyhF04QyztmvG99vEprkXFz0VKRSsVj1DBM7RU/C/Bnjwyv1dejVe1OtSqPwjNSf0Pc15UdSmWvcmH6XjJNXWqeqfcVnSOVsPLvcF5ZkfP+jvtO/w+FjRxEJVZUoqNKUGk5RW0Z32stLq97G9wbpzU4jKvhnRjBKi61LLKUpXhON4yvvdPkkeN6hw8tcGWIj8s/v4buC8fJWZ/WGVxcgk+WPVJIAISAAAa/EqTnRqQiruUGku1mwC1bTWYmETG40peBdKMRJxo1sO8y0c4tp2X5pRasvVF1j+OKj7zp1Zw5zpxg7eMXK4IlFNNPVNWaO7+O54mNRGmhPT8bZ4TxeliWo0nJyabUZRcJaa8y3j0cnOdOpKXV9XntHdyzRtaXJI4/gnuY2ll/jRWnZms/kz6bicbCmveevwrWT8j1HC5VuRWZmHJz4oxzqHNSi02no07NdjIPbGYhTm5qOW/K97954G+11hwvE2qRXKfuv7F+cvgKqjVi5fhT37HyZ1CIkADVxHEYQ0um+y/wBSBtA1MLxBTeW1ny1umbYAAADFsyMWBi2ecmejMJIshS8T4OqrfvuN2m7JamXDuHKinGL0fcrvxLKpE12i0QM3VtufCuLYbqsRXpfBWqRX9OZ5flY+5TTKPiHBqNWTdSlTm3zlCLfrudDh54wTO43tS0bfHri59HxPQTCS2hOm/wCSbt6SuVWJ9nX8Ov5VIfeL+x1683FPvwxTSXHXFy9xHQjFw2jCov5JpP0lYqsRwrEU/wAdGrHvcHb1WhsVzY7erQrqWpW28zsvZPR/zVep8GHUfOdSL/4s43q5SajCMpSf5Ypt+iPo/s74VUoQqyqrJKrKFlu1GKe/nJnN59oiJ8stIdnHAUc2fq45nrrtfttsaXSOlHJCdkpZst0t1Zuz9Cxg+8q+kdb3acf5pP0VvueJ6njxU4mTVYj9vvbp8W17Zq7mVICLi54F6FJJjcm4Egi55Ymo1Ftb7E1jumIRPh7A9Oj2CdeNVObU45JQb1Wt7p/Is8L0cqOX7xqMVu4tSb8OzzN6vTuRfXZXcT9/X7/owW5OOu9zrTm+EYT/ADMqmtoSc01ylm01Oicubd3zbZfU+G0o0pUoRUVJb82+Tb56lBKO6fg19T3XDwfBjin28/myfJbbY4ZhlXcss42g0pW1evYe3EuH9W01dxel3upFd0fq9TiMr/DP3H5/hfr9TrcTRU4OD5r0fJm3thcqy14fxpKnaSblHSP8y5a/IratNxk4tap2ZiSNzFcVqT55Y9i+7NO5u4XhNSer9xdst/JFvheGU4a2zS+KWvp2AavB8G0s8rr4U/qWoBUAAAIsSAMGeckeriMhMSNbKYypmw4EZC20PCNM1Z0NX4ss40h1ZMW0aVLw5g8MWdWjzPLqy3eaV7wgWERYdWRkI75TpX/4KHwx8VFXPWhh1robTgTShqYbWlaIeLo9hS8YwNWUk4xzJRto1e99dGdK6Z5VKZz+XhjkY5pb02MOScdu6HFVKM4/ihKPjFpephc7TIeFXAU5fihF97ir+p5+/Ro/Jf8Al0q879auSuTc6GrwGk9lKP8ATL7O5q1ejr/LU8pR+6/Q0r9Kz19an/v7s9eZjn34VFzzxGsWWFTg1ZbRUv6ZL6OxqV8NOKalCUfGL+pqTxs2Od2pLNGWlvUw2uilXLWkvipv5NP9TrFUOR4JgaiqRqNZUr6NO7TVtjpozPYdOi9cOrRry4nK1N9w2lMp+J0rVL8p+958/wC+8sVI8MfTzQfbH3l9zq1lpypK0NU16/Q6nBYrPTjLm1r4rc5os+C1Ws0eX4l9H9jJKqwxeAhUd3dPa6tr4ozw2ChDZa/E9X/8M0zJMD1TMkzyTM0wMwQiQAAAAAAAAIsY5TMAY5hmJuYyRIxnJMwymdhYkedjFxPaxDiJEqkvkTlJg+RLMcwnbykzzse2UjKYpheJeOQjIe+UjKU7Vu5r5COrNjKMhXsO5rdWR1Zs5CHAmKHc8I0g6KNiEDLIZYqrMtR0TxqYeXJljkMXAvpXbmquCqRb9xy7MtmvqWPC6c1H3o2fMslTPSNMuqxiZ2JUSVEkY5SUmZpEoDEnUyBAgEgAAAAAAAAARYkAY2FjIAY2IaMrAkYZRFamdgiBFhYyIK9qdsbCxkCuhhYWMxYaTthYhxM7Cw0bYKJDielg0NG0RRDRlFEl4QxUDKxIJQixNiCQAAAAAAAAAAAAAAAAAAAAAAAAAAAAAARYkEaEWFiQNCLAkDQgEgaEIkAkAAAAAAAAAAAAAAAAAAAAAAAAAAAAAAAAAAAAAAAAAAAAAAAAAAAAAAAAAAAAAH//2Q=="/>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536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49262" y="2667000"/>
            <a:ext cx="2609850" cy="1752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84532690"/>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idx="4294967295"/>
          </p:nvPr>
        </p:nvSpPr>
        <p:spPr>
          <a:xfrm>
            <a:off x="704850" y="152401"/>
            <a:ext cx="8229600" cy="761999"/>
          </a:xfrm>
        </p:spPr>
        <p:txBody>
          <a:bodyPr>
            <a:normAutofit fontScale="90000"/>
          </a:bodyPr>
          <a:lstStyle/>
          <a:p>
            <a:r>
              <a:rPr lang="en-US" dirty="0" smtClean="0"/>
              <a:t>Projected Income Statement</a:t>
            </a:r>
            <a:endParaRPr lang="en-US" dirty="0"/>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19824" y="5795962"/>
            <a:ext cx="824175" cy="1057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4850" y="1752600"/>
            <a:ext cx="7734300" cy="3857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10005972"/>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idx="4294967295"/>
          </p:nvPr>
        </p:nvSpPr>
        <p:spPr>
          <a:xfrm>
            <a:off x="762000" y="36617"/>
            <a:ext cx="8229600" cy="953983"/>
          </a:xfrm>
        </p:spPr>
        <p:txBody>
          <a:bodyPr/>
          <a:lstStyle/>
          <a:p>
            <a:r>
              <a:rPr lang="en-US" dirty="0" smtClean="0"/>
              <a:t>Projected Balance Sheet</a:t>
            </a:r>
            <a:endParaRPr lang="en-US" dirty="0"/>
          </a:p>
        </p:txBody>
      </p:sp>
      <p:pic>
        <p:nvPicPr>
          <p:cNvPr id="7170" name="Picture 2"/>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rcRect/>
          <a:stretch>
            <a:fillRect/>
          </a:stretch>
        </p:blipFill>
        <p:spPr bwMode="auto">
          <a:xfrm>
            <a:off x="457199" y="1066800"/>
            <a:ext cx="7648951" cy="563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19824" y="5795962"/>
            <a:ext cx="824175" cy="1057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75598019"/>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a:xfrm>
            <a:off x="762000" y="20782"/>
            <a:ext cx="7772400" cy="1780108"/>
          </a:xfrm>
        </p:spPr>
        <p:txBody>
          <a:bodyPr/>
          <a:lstStyle/>
          <a:p>
            <a:r>
              <a:rPr lang="en-US" dirty="0" smtClean="0"/>
              <a:t>Evaluation</a:t>
            </a:r>
            <a:endParaRPr lang="en-US" dirty="0"/>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19824" y="5795962"/>
            <a:ext cx="824175" cy="1057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433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81400" y="2362200"/>
            <a:ext cx="2019300" cy="2266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36566121"/>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idx="4294967295"/>
          </p:nvPr>
        </p:nvSpPr>
        <p:spPr>
          <a:xfrm>
            <a:off x="4648200" y="304800"/>
            <a:ext cx="4267200" cy="1252537"/>
          </a:xfrm>
        </p:spPr>
        <p:txBody>
          <a:bodyPr>
            <a:normAutofit fontScale="90000"/>
          </a:bodyPr>
          <a:lstStyle/>
          <a:p>
            <a:r>
              <a:rPr lang="en-US" dirty="0" smtClean="0"/>
              <a:t>Balanced Scorecard</a:t>
            </a:r>
            <a:endParaRPr lang="en-US" dirty="0"/>
          </a:p>
        </p:txBody>
      </p:sp>
      <p:pic>
        <p:nvPicPr>
          <p:cNvPr id="41985" name="Picture 1"/>
          <p:cNvPicPr>
            <a:picLocks noGrp="1" noChangeAspect="1" noChangeArrowheads="1"/>
          </p:cNvPicPr>
          <p:nvPr>
            <p:ph idx="4294967295"/>
          </p:nvPr>
        </p:nvPicPr>
        <p:blipFill>
          <a:blip r:embed="rId2" cstate="print">
            <a:extLst>
              <a:ext uri="{28A0092B-C50C-407E-A947-70E740481C1C}">
                <a14:useLocalDpi xmlns:a14="http://schemas.microsoft.com/office/drawing/2010/main" val="0"/>
              </a:ext>
            </a:extLst>
          </a:blip>
          <a:srcRect/>
          <a:stretch>
            <a:fillRect/>
          </a:stretch>
        </p:blipFill>
        <p:spPr bwMode="auto">
          <a:xfrm>
            <a:off x="457200" y="1199108"/>
            <a:ext cx="4055960" cy="51254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19824" y="5795962"/>
            <a:ext cx="824175" cy="1057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98390789"/>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idx="4294967295"/>
          </p:nvPr>
        </p:nvSpPr>
        <p:spPr>
          <a:xfrm>
            <a:off x="2895600" y="152400"/>
            <a:ext cx="7086600" cy="1252537"/>
          </a:xfrm>
        </p:spPr>
        <p:txBody>
          <a:bodyPr/>
          <a:lstStyle/>
          <a:p>
            <a:r>
              <a:rPr lang="en-US" dirty="0" smtClean="0"/>
              <a:t>Future Ratios</a:t>
            </a:r>
            <a:endParaRPr lang="en-US" dirty="0"/>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19824" y="5795962"/>
            <a:ext cx="824175" cy="1057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17"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1000" y="1295400"/>
            <a:ext cx="4581525" cy="5314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52464632"/>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t>Fun Facts</a:t>
            </a:r>
            <a:endParaRPr lang="en-US" dirty="0"/>
          </a:p>
        </p:txBody>
      </p:sp>
      <p:pic>
        <p:nvPicPr>
          <p:cNvPr id="81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57200" y="2209800"/>
            <a:ext cx="1526850" cy="1657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5"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086600" y="3029569"/>
            <a:ext cx="1601206" cy="2138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6"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600" y="4343400"/>
            <a:ext cx="2228850" cy="1990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7"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105400" y="5167932"/>
            <a:ext cx="1682039" cy="13477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8" name="Picture 6"/>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209059" y="2362200"/>
            <a:ext cx="1847850" cy="25664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319824" y="5795962"/>
            <a:ext cx="824175" cy="1057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00021928"/>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u="sng" dirty="0">
                <a:hlinkClick r:id="rId2"/>
              </a:rPr>
              <a:t>http://www.buzzfeed.com/pepsi/the-10-most-iconic-pepsi-commercials-of-all-time-1q6t</a:t>
            </a:r>
            <a:endParaRPr lang="en-US" dirty="0"/>
          </a:p>
          <a:p>
            <a:endParaRPr lang="en-US" dirty="0"/>
          </a:p>
        </p:txBody>
      </p:sp>
      <p:sp>
        <p:nvSpPr>
          <p:cNvPr id="3" name="Title 2"/>
          <p:cNvSpPr>
            <a:spLocks noGrp="1"/>
          </p:cNvSpPr>
          <p:nvPr>
            <p:ph type="title"/>
          </p:nvPr>
        </p:nvSpPr>
        <p:spPr/>
        <p:txBody>
          <a:bodyPr/>
          <a:lstStyle/>
          <a:p>
            <a:r>
              <a:rPr lang="en-US" dirty="0" smtClean="0"/>
              <a:t>Pepsi/Coke Rivalry</a:t>
            </a:r>
            <a:endParaRPr lang="en-US" dirty="0"/>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19824" y="5795962"/>
            <a:ext cx="824175" cy="1057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20771918"/>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914400" y="1600200"/>
            <a:ext cx="7408862" cy="4648200"/>
          </a:xfrm>
        </p:spPr>
        <p:txBody>
          <a:bodyPr>
            <a:normAutofit fontScale="92500" lnSpcReduction="20000"/>
          </a:bodyPr>
          <a:lstStyle/>
          <a:p>
            <a:r>
              <a:rPr lang="en-US" sz="1200" dirty="0"/>
              <a:t>"2010 Will be Changing for PepsiCo." Medill Reports Chicago. </a:t>
            </a:r>
            <a:r>
              <a:rPr lang="en-US" sz="1200" dirty="0" err="1"/>
              <a:t>N.p</a:t>
            </a:r>
            <a:r>
              <a:rPr lang="en-US" sz="1200" dirty="0"/>
              <a:t>., </a:t>
            </a:r>
            <a:r>
              <a:rPr lang="en-US" sz="1200" dirty="0" err="1"/>
              <a:t>n.d.</a:t>
            </a:r>
            <a:r>
              <a:rPr lang="en-US" sz="1200" dirty="0"/>
              <a:t> Web. 20 Apr. 2012. &lt;news.medill.northwestern.edu/</a:t>
            </a:r>
            <a:r>
              <a:rPr lang="en-US" sz="1200" dirty="0" err="1"/>
              <a:t>chicago</a:t>
            </a:r>
            <a:r>
              <a:rPr lang="en-US" sz="1200" dirty="0"/>
              <a:t>/</a:t>
            </a:r>
            <a:r>
              <a:rPr lang="en-US" sz="1200" dirty="0" err="1"/>
              <a:t>news.aspx?id</a:t>
            </a:r>
            <a:r>
              <a:rPr lang="en-US" sz="1200" dirty="0"/>
              <a:t>=157896 </a:t>
            </a:r>
            <a:r>
              <a:rPr lang="en-US" sz="1200" dirty="0" smtClean="0"/>
              <a:t>&gt;.</a:t>
            </a:r>
          </a:p>
          <a:p>
            <a:r>
              <a:rPr lang="en-US" sz="1200" dirty="0"/>
              <a:t>"Coke </a:t>
            </a:r>
            <a:r>
              <a:rPr lang="en-US" sz="1200" dirty="0" err="1"/>
              <a:t>vs</a:t>
            </a:r>
            <a:r>
              <a:rPr lang="en-US" sz="1200" dirty="0"/>
              <a:t> Pepsi." Coke </a:t>
            </a:r>
            <a:r>
              <a:rPr lang="en-US" sz="1200" dirty="0" err="1"/>
              <a:t>vs</a:t>
            </a:r>
            <a:r>
              <a:rPr lang="en-US" sz="1200" dirty="0"/>
              <a:t> Pepsi. </a:t>
            </a:r>
            <a:r>
              <a:rPr lang="en-US" sz="1200" dirty="0" err="1"/>
              <a:t>N.p</a:t>
            </a:r>
            <a:r>
              <a:rPr lang="en-US" sz="1200" dirty="0"/>
              <a:t>., </a:t>
            </a:r>
            <a:r>
              <a:rPr lang="en-US" sz="1200" dirty="0" err="1"/>
              <a:t>n.d.</a:t>
            </a:r>
            <a:r>
              <a:rPr lang="en-US" sz="1200" dirty="0"/>
              <a:t> Web. 25 Apr. 2012. &lt;http://cokevspepsi.net</a:t>
            </a:r>
            <a:r>
              <a:rPr lang="en-US" sz="1200" dirty="0" smtClean="0"/>
              <a:t>/&gt;.</a:t>
            </a:r>
          </a:p>
          <a:p>
            <a:r>
              <a:rPr lang="en-US" sz="1200" dirty="0" smtClean="0"/>
              <a:t>" </a:t>
            </a:r>
            <a:r>
              <a:rPr lang="en-US" sz="1200" dirty="0"/>
              <a:t>Google Image Result for http://41minds.files.wordpress.com/2011/04/bcggrowthsharematrix.png."</a:t>
            </a:r>
            <a:r>
              <a:rPr lang="en-US" sz="1200" i="1" dirty="0"/>
              <a:t>Google</a:t>
            </a:r>
            <a:r>
              <a:rPr lang="en-US" sz="1200" dirty="0"/>
              <a:t>. </a:t>
            </a:r>
            <a:r>
              <a:rPr lang="en-US" sz="1200" dirty="0" err="1"/>
              <a:t>N.p</a:t>
            </a:r>
            <a:r>
              <a:rPr lang="en-US" sz="1200" dirty="0"/>
              <a:t>., </a:t>
            </a:r>
            <a:r>
              <a:rPr lang="en-US" sz="1200" dirty="0" err="1"/>
              <a:t>n.d.</a:t>
            </a:r>
            <a:r>
              <a:rPr lang="en-US" sz="1200" dirty="0"/>
              <a:t> Web. 22 Apr. 2012. &lt;http://</a:t>
            </a:r>
            <a:r>
              <a:rPr lang="en-US" sz="1200" dirty="0" smtClean="0"/>
              <a:t>www.google.com/imgres?hl=en&amp;sa=X&amp;rlz=1C1LENN_enUS472US472&amp;biw=1366&amp;bih=677&amp;tbm=isch&amp;prmd=imvnsa&amp;tbnid=VtCOuMODso-oZM</a:t>
            </a:r>
            <a:r>
              <a:rPr lang="en-US" sz="1200" dirty="0"/>
              <a:t>:&amp;imgrefurl=http://41minds.com/tag/bcg-matrix/&amp;</a:t>
            </a:r>
            <a:r>
              <a:rPr lang="en-US" sz="1200" dirty="0" smtClean="0"/>
              <a:t>docid=JDNK6PE50NlOOM&amp;imgur</a:t>
            </a:r>
          </a:p>
          <a:p>
            <a:r>
              <a:rPr lang="en-US" sz="1200" dirty="0"/>
              <a:t>"Key financial ratios: Financial results - MSN Money ." Money: Personal finance, investing news &amp; advice - MSN Money. </a:t>
            </a:r>
            <a:r>
              <a:rPr lang="en-US" sz="1200" dirty="0" err="1"/>
              <a:t>N.p</a:t>
            </a:r>
            <a:r>
              <a:rPr lang="en-US" sz="1200" dirty="0"/>
              <a:t>., </a:t>
            </a:r>
            <a:r>
              <a:rPr lang="en-US" sz="1200" dirty="0" err="1"/>
              <a:t>n.d.</a:t>
            </a:r>
            <a:r>
              <a:rPr lang="en-US" sz="1200" dirty="0"/>
              <a:t> Web. 25 Apr. 2012. &lt;http://investing.money.msn.com/investments/key-ratios?symbol=PEP&amp;page=TenYearSummary&gt;.</a:t>
            </a:r>
          </a:p>
          <a:p>
            <a:r>
              <a:rPr lang="en-US" sz="1200" dirty="0"/>
              <a:t>"PEP: Summary for </a:t>
            </a:r>
            <a:r>
              <a:rPr lang="en-US" sz="1200" dirty="0" err="1"/>
              <a:t>Pepsico</a:t>
            </a:r>
            <a:r>
              <a:rPr lang="en-US" sz="1200" dirty="0"/>
              <a:t>, Inc. Common Stock- Yahoo! Finance." Yahoo! Finance - Business Finance, Stock Market, Quotes, News. </a:t>
            </a:r>
            <a:r>
              <a:rPr lang="en-US" sz="1200" dirty="0" err="1"/>
              <a:t>N.p</a:t>
            </a:r>
            <a:r>
              <a:rPr lang="en-US" sz="1200" dirty="0"/>
              <a:t>., </a:t>
            </a:r>
            <a:r>
              <a:rPr lang="en-US" sz="1200" dirty="0" err="1"/>
              <a:t>n.d.</a:t>
            </a:r>
            <a:r>
              <a:rPr lang="en-US" sz="1200" dirty="0"/>
              <a:t> Web. 25 Apr. 2012. &lt;http://finance.yahoo.com/q?s=PEP</a:t>
            </a:r>
            <a:r>
              <a:rPr lang="en-US" sz="1200" dirty="0" smtClean="0"/>
              <a:t>&gt;.</a:t>
            </a:r>
          </a:p>
          <a:p>
            <a:r>
              <a:rPr lang="en-US" sz="1200" dirty="0"/>
              <a:t>"Pepsi History." </a:t>
            </a:r>
            <a:r>
              <a:rPr lang="en-US" sz="1200" dirty="0" err="1"/>
              <a:t>Sirpepsi</a:t>
            </a:r>
            <a:r>
              <a:rPr lang="en-US" sz="1200" dirty="0"/>
              <a:t>. </a:t>
            </a:r>
            <a:r>
              <a:rPr lang="en-US" sz="1200" dirty="0" err="1"/>
              <a:t>N.p</a:t>
            </a:r>
            <a:r>
              <a:rPr lang="en-US" sz="1200" dirty="0"/>
              <a:t>., </a:t>
            </a:r>
            <a:r>
              <a:rPr lang="en-US" sz="1200" dirty="0" err="1"/>
              <a:t>n.d.</a:t>
            </a:r>
            <a:r>
              <a:rPr lang="en-US" sz="1200" dirty="0"/>
              <a:t> Web. 25 Apr. 2012. &lt;http://www.sirpepsi.com/pepsi11.htm&gt;.</a:t>
            </a:r>
          </a:p>
          <a:p>
            <a:r>
              <a:rPr lang="en-US" sz="1200" dirty="0"/>
              <a:t>"PepsiCo 2009 annual report." PepsiCo. </a:t>
            </a:r>
            <a:r>
              <a:rPr lang="en-US" sz="1200" dirty="0" err="1"/>
              <a:t>N.p</a:t>
            </a:r>
            <a:r>
              <a:rPr lang="en-US" sz="1200" dirty="0"/>
              <a:t>., </a:t>
            </a:r>
            <a:r>
              <a:rPr lang="en-US" sz="1200" dirty="0" err="1"/>
              <a:t>n.d.</a:t>
            </a:r>
            <a:r>
              <a:rPr lang="en-US" sz="1200" dirty="0"/>
              <a:t> Web. 19 Apr. 2012. &lt;www.pepsico.com/Download/PEPSICO_AR.pdf&gt;.</a:t>
            </a:r>
          </a:p>
          <a:p>
            <a:r>
              <a:rPr lang="en-US" sz="1200" dirty="0"/>
              <a:t>"PepsiCo Brands | PepsiCo.com." PepsiCo Home | PepsiCo.com. </a:t>
            </a:r>
            <a:r>
              <a:rPr lang="en-US" sz="1200" dirty="0" err="1"/>
              <a:t>N.p</a:t>
            </a:r>
            <a:r>
              <a:rPr lang="en-US" sz="1200" dirty="0"/>
              <a:t>., </a:t>
            </a:r>
            <a:r>
              <a:rPr lang="en-US" sz="1200" dirty="0" err="1"/>
              <a:t>n.d.</a:t>
            </a:r>
            <a:r>
              <a:rPr lang="en-US" sz="1200" dirty="0"/>
              <a:t> Web. 24 Apr. 2012. &lt;http://www.pepsico.com/Brands.html&gt;.</a:t>
            </a:r>
          </a:p>
          <a:p>
            <a:r>
              <a:rPr lang="en-US" sz="1200" dirty="0"/>
              <a:t>"PepsiCo Investors | PepsiCo.com." PepsiCo Home | PepsiCo.com. </a:t>
            </a:r>
            <a:r>
              <a:rPr lang="en-US" sz="1200" dirty="0" err="1"/>
              <a:t>N.p</a:t>
            </a:r>
            <a:r>
              <a:rPr lang="en-US" sz="1200" dirty="0"/>
              <a:t>., </a:t>
            </a:r>
            <a:r>
              <a:rPr lang="en-US" sz="1200" dirty="0" err="1"/>
              <a:t>n.d.</a:t>
            </a:r>
            <a:r>
              <a:rPr lang="en-US" sz="1200" dirty="0"/>
              <a:t> Web. 25 Apr. 2012. &lt;http://www.pepsico.com/Investors.html&gt;.</a:t>
            </a:r>
          </a:p>
          <a:p>
            <a:r>
              <a:rPr lang="en-US" sz="1200" dirty="0"/>
              <a:t>"PepsiCo MORE | PepsiCo.com." PepsiCo Home | PepsiCo.com. </a:t>
            </a:r>
            <a:r>
              <a:rPr lang="en-US" sz="1200" dirty="0" err="1"/>
              <a:t>N.p</a:t>
            </a:r>
            <a:r>
              <a:rPr lang="en-US" sz="1200" dirty="0"/>
              <a:t>., </a:t>
            </a:r>
            <a:r>
              <a:rPr lang="en-US" sz="1200" dirty="0" err="1"/>
              <a:t>n.d.</a:t>
            </a:r>
            <a:r>
              <a:rPr lang="en-US" sz="1200" dirty="0"/>
              <a:t> Web. 25 Apr. 2012. &lt;http://www.pepsico.com/Global-Sites/More.html&gt;.</a:t>
            </a:r>
          </a:p>
          <a:p>
            <a:r>
              <a:rPr lang="en-US" sz="1200" dirty="0" err="1"/>
              <a:t>Reppo</a:t>
            </a:r>
            <a:r>
              <a:rPr lang="en-US" sz="1200" dirty="0"/>
              <a:t>, </a:t>
            </a:r>
            <a:r>
              <a:rPr lang="en-US" sz="1200" dirty="0" err="1"/>
              <a:t>Ilya</a:t>
            </a:r>
            <a:r>
              <a:rPr lang="en-US" sz="1200" dirty="0"/>
              <a:t>, and Michelle Yan. "PepsiCo Valuation." Leeds-faculty Colorado. </a:t>
            </a:r>
            <a:r>
              <a:rPr lang="en-US" sz="1200" dirty="0" err="1"/>
              <a:t>N.p</a:t>
            </a:r>
            <a:r>
              <a:rPr lang="en-US" sz="1200" dirty="0"/>
              <a:t>., </a:t>
            </a:r>
            <a:r>
              <a:rPr lang="en-US" sz="1200" dirty="0" err="1"/>
              <a:t>n.d.</a:t>
            </a:r>
            <a:r>
              <a:rPr lang="en-US" sz="1200" dirty="0"/>
              <a:t> Web. 14 Apr. 2012. &lt;leeds-faculty.colorado.edu/</a:t>
            </a:r>
            <a:r>
              <a:rPr lang="en-US" sz="1200" dirty="0" err="1"/>
              <a:t>madigan</a:t>
            </a:r>
            <a:r>
              <a:rPr lang="en-US" sz="1200" dirty="0"/>
              <a:t>/4820/Presentations%202010/PepsiCo%20Report.pdf&gt;.</a:t>
            </a:r>
          </a:p>
          <a:p>
            <a:r>
              <a:rPr lang="en-US" sz="1200" dirty="0"/>
              <a:t>segment. "PepsiCo Valuation." Google. </a:t>
            </a:r>
            <a:r>
              <a:rPr lang="en-US" sz="1200" dirty="0" err="1"/>
              <a:t>N.p</a:t>
            </a:r>
            <a:r>
              <a:rPr lang="en-US" sz="1200" dirty="0"/>
              <a:t>., </a:t>
            </a:r>
            <a:r>
              <a:rPr lang="en-US" sz="1200" dirty="0" err="1"/>
              <a:t>n.d.</a:t>
            </a:r>
            <a:r>
              <a:rPr lang="en-US" sz="1200" dirty="0"/>
              <a:t> Web. 23 Apr. 2012. &lt;http://webcache.googleusercontent.com/search?q=cache:egHCTRx43AYJ:leeds-faculty.colorado.edu/madigan/4820/Presentations%25202010/PepsiCo%2520Report.pdf+PepsiCo+net+revenue+comparative+2007-2009&amp;hl=en&amp;gl=us&gt;</a:t>
            </a:r>
          </a:p>
          <a:p>
            <a:r>
              <a:rPr lang="en-US" sz="1200" dirty="0"/>
              <a:t>Steve. " Global Cola: 10 Pepsi-Cola Flavors You Can’t Get Here | </a:t>
            </a:r>
            <a:r>
              <a:rPr lang="en-US" sz="1200" dirty="0" err="1"/>
              <a:t>WebUrbanist</a:t>
            </a:r>
            <a:r>
              <a:rPr lang="en-US" sz="1200" dirty="0"/>
              <a:t> ." </a:t>
            </a:r>
            <a:r>
              <a:rPr lang="en-US" sz="1200" dirty="0" err="1"/>
              <a:t>WebUrbanist</a:t>
            </a:r>
            <a:r>
              <a:rPr lang="en-US" sz="1200" dirty="0"/>
              <a:t> | From Urban Art &amp; 3D Graffiti to Abandoned Cities . </a:t>
            </a:r>
            <a:r>
              <a:rPr lang="en-US" sz="1200" dirty="0" err="1"/>
              <a:t>N.p</a:t>
            </a:r>
            <a:r>
              <a:rPr lang="en-US" sz="1200" dirty="0"/>
              <a:t>., </a:t>
            </a:r>
            <a:r>
              <a:rPr lang="en-US" sz="1200" dirty="0" err="1"/>
              <a:t>n.d.</a:t>
            </a:r>
            <a:r>
              <a:rPr lang="en-US" sz="1200" dirty="0"/>
              <a:t> Web. 25 Apr. 2012. &lt;http://weburbanist.com/2010/05/02/global-cola-10-pepsi-cola-flavors-you-cant-get-here/&gt;.</a:t>
            </a:r>
          </a:p>
          <a:p>
            <a:endParaRPr lang="en-US" sz="1200" dirty="0"/>
          </a:p>
          <a:p>
            <a:endParaRPr lang="en-US" sz="1200" dirty="0" smtClean="0"/>
          </a:p>
          <a:p>
            <a:endParaRPr lang="en-US" sz="1200" dirty="0"/>
          </a:p>
        </p:txBody>
      </p:sp>
      <p:sp>
        <p:nvSpPr>
          <p:cNvPr id="2" name="Title 1"/>
          <p:cNvSpPr>
            <a:spLocks noGrp="1"/>
          </p:cNvSpPr>
          <p:nvPr>
            <p:ph type="title" idx="4294967295"/>
          </p:nvPr>
        </p:nvSpPr>
        <p:spPr>
          <a:xfrm>
            <a:off x="2514600" y="152400"/>
            <a:ext cx="8229600" cy="1252537"/>
          </a:xfrm>
        </p:spPr>
        <p:txBody>
          <a:bodyPr/>
          <a:lstStyle/>
          <a:p>
            <a:r>
              <a:rPr lang="en-US" dirty="0" smtClean="0"/>
              <a:t>Sources</a:t>
            </a:r>
            <a:endParaRPr lang="en-US" dirty="0"/>
          </a:p>
        </p:txBody>
      </p:sp>
    </p:spTree>
    <p:extLst>
      <p:ext uri="{BB962C8B-B14F-4D97-AF65-F5344CB8AC3E}">
        <p14:creationId xmlns:p14="http://schemas.microsoft.com/office/powerpoint/2010/main" val="4112977717"/>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aveform">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Override1.xml><?xml version="1.0" encoding="utf-8"?>
<a:themeOverride xmlns:a="http://schemas.openxmlformats.org/drawingml/2006/main">
  <a:clrScheme name="Bureau">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Bureau">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Bureau">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docProps/app.xml><?xml version="1.0" encoding="utf-8"?>
<Properties xmlns="http://schemas.openxmlformats.org/officeDocument/2006/extended-properties" xmlns:vt="http://schemas.openxmlformats.org/officeDocument/2006/docPropsVTypes">
  <Template>Waveform</Template>
  <TotalTime>3378</TotalTime>
  <Words>1928</Words>
  <Application>Microsoft Office PowerPoint</Application>
  <PresentationFormat>On-screen Show (4:3)</PresentationFormat>
  <Paragraphs>352</Paragraphs>
  <Slides>55</Slides>
  <Notes>0</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55</vt:i4>
      </vt:variant>
    </vt:vector>
  </HeadingPairs>
  <TitlesOfParts>
    <vt:vector size="63" baseType="lpstr">
      <vt:lpstr>Arial</vt:lpstr>
      <vt:lpstr>Calibri</vt:lpstr>
      <vt:lpstr>Candara</vt:lpstr>
      <vt:lpstr>Symbol</vt:lpstr>
      <vt:lpstr>Times New Roman</vt:lpstr>
      <vt:lpstr>Verdana</vt:lpstr>
      <vt:lpstr>Waveform</vt:lpstr>
      <vt:lpstr>Document</vt:lpstr>
      <vt:lpstr>PepsiCo</vt:lpstr>
      <vt:lpstr>Overview</vt:lpstr>
      <vt:lpstr>History</vt:lpstr>
      <vt:lpstr>Growth</vt:lpstr>
      <vt:lpstr>Growth Cont.</vt:lpstr>
      <vt:lpstr>Global</vt:lpstr>
      <vt:lpstr>2009</vt:lpstr>
      <vt:lpstr>Mission Statement</vt:lpstr>
      <vt:lpstr>Vision Statement</vt:lpstr>
      <vt:lpstr>Proposed Mission</vt:lpstr>
      <vt:lpstr>Proposed Vision</vt:lpstr>
      <vt:lpstr>External Assessment</vt:lpstr>
      <vt:lpstr>Opportunities</vt:lpstr>
      <vt:lpstr>Threats</vt:lpstr>
      <vt:lpstr> CPM </vt:lpstr>
      <vt:lpstr>EFE</vt:lpstr>
      <vt:lpstr>Positioning Map</vt:lpstr>
      <vt:lpstr>Market Share</vt:lpstr>
      <vt:lpstr>Revenue Distribution</vt:lpstr>
      <vt:lpstr>Stock Price History</vt:lpstr>
      <vt:lpstr>Internal Assessment</vt:lpstr>
      <vt:lpstr>Strengths</vt:lpstr>
      <vt:lpstr>Weaknesses</vt:lpstr>
      <vt:lpstr>IFE</vt:lpstr>
      <vt:lpstr>Income Statement</vt:lpstr>
      <vt:lpstr>Balance Sheet</vt:lpstr>
      <vt:lpstr>Financial Ratios</vt:lpstr>
      <vt:lpstr>Financial Trends</vt:lpstr>
      <vt:lpstr>Organizational Chart</vt:lpstr>
      <vt:lpstr>Revenues and Profits</vt:lpstr>
      <vt:lpstr>Strategy Formulation</vt:lpstr>
      <vt:lpstr>SWOT Matrix</vt:lpstr>
      <vt:lpstr>Grand Strategy Matrix</vt:lpstr>
      <vt:lpstr>BCG</vt:lpstr>
      <vt:lpstr>BCG Cont.</vt:lpstr>
      <vt:lpstr>SPACE Matrix</vt:lpstr>
      <vt:lpstr>SPACE Graph</vt:lpstr>
      <vt:lpstr>IE Matrix</vt:lpstr>
      <vt:lpstr>Matrix Analysis</vt:lpstr>
      <vt:lpstr>QSPM</vt:lpstr>
      <vt:lpstr>QSPM Cont.</vt:lpstr>
      <vt:lpstr>Strategic Plan</vt:lpstr>
      <vt:lpstr>Strategy</vt:lpstr>
      <vt:lpstr>Recommendations</vt:lpstr>
      <vt:lpstr>Objectives</vt:lpstr>
      <vt:lpstr>Assumptions</vt:lpstr>
      <vt:lpstr>Implementation</vt:lpstr>
      <vt:lpstr>Projected Income Statement</vt:lpstr>
      <vt:lpstr>Projected Balance Sheet</vt:lpstr>
      <vt:lpstr>Evaluation</vt:lpstr>
      <vt:lpstr>Balanced Scorecard</vt:lpstr>
      <vt:lpstr>Future Ratios</vt:lpstr>
      <vt:lpstr>Fun Facts</vt:lpstr>
      <vt:lpstr>Pepsi/Coke Rivalry</vt:lpstr>
      <vt:lpstr>Sources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Pepsi Co.</dc:title>
  <dc:creator>owner</dc:creator>
  <cp:lastModifiedBy>L0237_User</cp:lastModifiedBy>
  <cp:revision>53</cp:revision>
  <dcterms:created xsi:type="dcterms:W3CDTF">2012-04-22T21:00:00Z</dcterms:created>
  <dcterms:modified xsi:type="dcterms:W3CDTF">2017-02-14T16:28:27Z</dcterms:modified>
</cp:coreProperties>
</file>