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89"/>
  </p:notesMasterIdLst>
  <p:handoutMasterIdLst>
    <p:handoutMasterId r:id="rId90"/>
  </p:handoutMasterIdLst>
  <p:sldIdLst>
    <p:sldId id="296" r:id="rId2"/>
    <p:sldId id="489" r:id="rId3"/>
    <p:sldId id="490" r:id="rId4"/>
    <p:sldId id="481" r:id="rId5"/>
    <p:sldId id="482" r:id="rId6"/>
    <p:sldId id="409" r:id="rId7"/>
    <p:sldId id="410" r:id="rId8"/>
    <p:sldId id="472" r:id="rId9"/>
    <p:sldId id="473" r:id="rId10"/>
    <p:sldId id="474" r:id="rId11"/>
    <p:sldId id="475" r:id="rId12"/>
    <p:sldId id="476" r:id="rId13"/>
    <p:sldId id="477" r:id="rId14"/>
    <p:sldId id="479" r:id="rId15"/>
    <p:sldId id="483" r:id="rId16"/>
    <p:sldId id="484" r:id="rId17"/>
    <p:sldId id="485" r:id="rId18"/>
    <p:sldId id="488" r:id="rId19"/>
    <p:sldId id="413" r:id="rId20"/>
    <p:sldId id="414" r:id="rId21"/>
    <p:sldId id="480" r:id="rId22"/>
    <p:sldId id="415" r:id="rId23"/>
    <p:sldId id="417" r:id="rId24"/>
    <p:sldId id="322" r:id="rId25"/>
    <p:sldId id="331" r:id="rId26"/>
    <p:sldId id="323" r:id="rId27"/>
    <p:sldId id="334" r:id="rId28"/>
    <p:sldId id="333" r:id="rId29"/>
    <p:sldId id="462" r:id="rId30"/>
    <p:sldId id="463" r:id="rId31"/>
    <p:sldId id="465" r:id="rId32"/>
    <p:sldId id="466" r:id="rId33"/>
    <p:sldId id="467" r:id="rId34"/>
    <p:sldId id="468" r:id="rId35"/>
    <p:sldId id="469" r:id="rId36"/>
    <p:sldId id="470" r:id="rId37"/>
    <p:sldId id="428" r:id="rId38"/>
    <p:sldId id="429" r:id="rId39"/>
    <p:sldId id="430" r:id="rId40"/>
    <p:sldId id="431" r:id="rId41"/>
    <p:sldId id="432" r:id="rId42"/>
    <p:sldId id="433" r:id="rId43"/>
    <p:sldId id="336" r:id="rId44"/>
    <p:sldId id="338" r:id="rId45"/>
    <p:sldId id="341" r:id="rId46"/>
    <p:sldId id="358" r:id="rId47"/>
    <p:sldId id="360" r:id="rId48"/>
    <p:sldId id="363" r:id="rId49"/>
    <p:sldId id="366" r:id="rId50"/>
    <p:sldId id="368" r:id="rId51"/>
    <p:sldId id="370" r:id="rId52"/>
    <p:sldId id="372" r:id="rId53"/>
    <p:sldId id="376" r:id="rId54"/>
    <p:sldId id="377" r:id="rId55"/>
    <p:sldId id="381" r:id="rId56"/>
    <p:sldId id="387" r:id="rId57"/>
    <p:sldId id="391" r:id="rId58"/>
    <p:sldId id="392" r:id="rId59"/>
    <p:sldId id="394" r:id="rId60"/>
    <p:sldId id="393" r:id="rId61"/>
    <p:sldId id="440" r:id="rId62"/>
    <p:sldId id="441" r:id="rId63"/>
    <p:sldId id="443" r:id="rId64"/>
    <p:sldId id="444" r:id="rId65"/>
    <p:sldId id="445" r:id="rId66"/>
    <p:sldId id="446" r:id="rId67"/>
    <p:sldId id="447" r:id="rId68"/>
    <p:sldId id="448" r:id="rId69"/>
    <p:sldId id="449" r:id="rId70"/>
    <p:sldId id="450" r:id="rId71"/>
    <p:sldId id="451" r:id="rId72"/>
    <p:sldId id="452" r:id="rId73"/>
    <p:sldId id="453" r:id="rId74"/>
    <p:sldId id="454" r:id="rId75"/>
    <p:sldId id="455" r:id="rId76"/>
    <p:sldId id="456" r:id="rId77"/>
    <p:sldId id="458" r:id="rId78"/>
    <p:sldId id="378" r:id="rId79"/>
    <p:sldId id="424" r:id="rId80"/>
    <p:sldId id="425" r:id="rId81"/>
    <p:sldId id="426" r:id="rId82"/>
    <p:sldId id="395" r:id="rId83"/>
    <p:sldId id="324" r:id="rId84"/>
    <p:sldId id="408" r:id="rId85"/>
    <p:sldId id="326" r:id="rId86"/>
    <p:sldId id="423" r:id="rId87"/>
    <p:sldId id="491" r:id="rId88"/>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Verdana" pitchFamily="34" charset="0"/>
        <a:ea typeface="+mn-ea"/>
        <a:cs typeface="+mn-cs"/>
      </a:defRPr>
    </a:lvl1pPr>
    <a:lvl2pPr marL="457200" algn="l" rtl="0" eaLnBrk="0" fontAlgn="base" hangingPunct="0">
      <a:spcBef>
        <a:spcPct val="0"/>
      </a:spcBef>
      <a:spcAft>
        <a:spcPct val="0"/>
      </a:spcAft>
      <a:defRPr kern="1200">
        <a:solidFill>
          <a:schemeClr val="tx1"/>
        </a:solidFill>
        <a:latin typeface="Verdana" pitchFamily="34" charset="0"/>
        <a:ea typeface="+mn-ea"/>
        <a:cs typeface="+mn-cs"/>
      </a:defRPr>
    </a:lvl2pPr>
    <a:lvl3pPr marL="914400" algn="l" rtl="0" eaLnBrk="0" fontAlgn="base" hangingPunct="0">
      <a:spcBef>
        <a:spcPct val="0"/>
      </a:spcBef>
      <a:spcAft>
        <a:spcPct val="0"/>
      </a:spcAft>
      <a:defRPr kern="1200">
        <a:solidFill>
          <a:schemeClr val="tx1"/>
        </a:solidFill>
        <a:latin typeface="Verdana" pitchFamily="34" charset="0"/>
        <a:ea typeface="+mn-ea"/>
        <a:cs typeface="+mn-cs"/>
      </a:defRPr>
    </a:lvl3pPr>
    <a:lvl4pPr marL="1371600" algn="l" rtl="0" eaLnBrk="0" fontAlgn="base" hangingPunct="0">
      <a:spcBef>
        <a:spcPct val="0"/>
      </a:spcBef>
      <a:spcAft>
        <a:spcPct val="0"/>
      </a:spcAft>
      <a:defRPr kern="1200">
        <a:solidFill>
          <a:schemeClr val="tx1"/>
        </a:solidFill>
        <a:latin typeface="Verdana" pitchFamily="34" charset="0"/>
        <a:ea typeface="+mn-ea"/>
        <a:cs typeface="+mn-cs"/>
      </a:defRPr>
    </a:lvl4pPr>
    <a:lvl5pPr marL="1828800" algn="l" rtl="0" eaLnBrk="0" fontAlgn="base" hangingPunct="0">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684" autoAdjust="0"/>
  </p:normalViewPr>
  <p:slideViewPr>
    <p:cSldViewPr>
      <p:cViewPr varScale="1">
        <p:scale>
          <a:sx n="107" d="100"/>
          <a:sy n="107" d="100"/>
        </p:scale>
        <p:origin x="114"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handoutMaster" Target="handoutMasters/handout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endParaRPr lang="en-US"/>
          </a:p>
        </p:txBody>
      </p:sp>
      <p:sp>
        <p:nvSpPr>
          <p:cNvPr id="21507"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endParaRPr lang="en-US"/>
          </a:p>
        </p:txBody>
      </p:sp>
      <p:sp>
        <p:nvSpPr>
          <p:cNvPr id="21508"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endParaRPr lang="en-US"/>
          </a:p>
        </p:txBody>
      </p:sp>
      <p:sp>
        <p:nvSpPr>
          <p:cNvPr id="21509"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fld id="{016F9D81-4CD5-4FE2-A781-1C83176ECC00}" type="slidenum">
              <a:rPr lang="en-US"/>
              <a:pPr/>
              <a:t>‹#›</a:t>
            </a:fld>
            <a:endParaRPr lang="en-US"/>
          </a:p>
        </p:txBody>
      </p:sp>
    </p:spTree>
    <p:extLst>
      <p:ext uri="{BB962C8B-B14F-4D97-AF65-F5344CB8AC3E}">
        <p14:creationId xmlns:p14="http://schemas.microsoft.com/office/powerpoint/2010/main" val="42854505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endParaRPr lang="en-US"/>
          </a:p>
        </p:txBody>
      </p:sp>
      <p:sp>
        <p:nvSpPr>
          <p:cNvPr id="25603"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endParaRPr lang="en-US"/>
          </a:p>
        </p:txBody>
      </p:sp>
      <p:sp>
        <p:nvSpPr>
          <p:cNvPr id="25604"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25605"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5606"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endParaRPr lang="en-US"/>
          </a:p>
        </p:txBody>
      </p:sp>
      <p:sp>
        <p:nvSpPr>
          <p:cNvPr id="25607"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fld id="{D5A0FF7F-B0C9-4FC7-83AF-C147C6BCAFB0}" type="slidenum">
              <a:rPr lang="en-US"/>
              <a:pPr/>
              <a:t>‹#›</a:t>
            </a:fld>
            <a:endParaRPr lang="en-US"/>
          </a:p>
        </p:txBody>
      </p:sp>
    </p:spTree>
    <p:extLst>
      <p:ext uri="{BB962C8B-B14F-4D97-AF65-F5344CB8AC3E}">
        <p14:creationId xmlns:p14="http://schemas.microsoft.com/office/powerpoint/2010/main" val="67669089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a:lstStyle/>
          <a:p>
            <a:pPr eaLnBrk="1" hangingPunct="1">
              <a:spcBef>
                <a:spcPct val="0"/>
              </a:spcBef>
            </a:pPr>
            <a:endParaRPr lang="en-US"/>
          </a:p>
        </p:txBody>
      </p:sp>
      <p:sp>
        <p:nvSpPr>
          <p:cNvPr id="33796" name="Slide Number Placeholder 3"/>
          <p:cNvSpPr>
            <a:spLocks noGrp="1"/>
          </p:cNvSpPr>
          <p:nvPr>
            <p:ph type="sldNum" sz="quarter" idx="5"/>
          </p:nvPr>
        </p:nvSpPr>
        <p:spPr bwMode="auto">
          <a:noFill/>
          <a:ln>
            <a:miter lim="800000"/>
            <a:headEnd/>
            <a:tailEnd/>
          </a:ln>
        </p:spPr>
        <p:txBody>
          <a:bodyPr/>
          <a:lstStyle/>
          <a:p>
            <a:fld id="{A4F24BE2-D1B5-E34F-A897-33D31B99FCC1}" type="slidenum">
              <a:rPr lang="en-GB"/>
              <a:pPr/>
              <a:t>3</a:t>
            </a:fld>
            <a:endParaRPr lang="en-GB"/>
          </a:p>
        </p:txBody>
      </p:sp>
    </p:spTree>
    <p:extLst>
      <p:ext uri="{BB962C8B-B14F-4D97-AF65-F5344CB8AC3E}">
        <p14:creationId xmlns:p14="http://schemas.microsoft.com/office/powerpoint/2010/main" val="2879985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D5A0FF7F-B0C9-4FC7-83AF-C147C6BCAFB0}" type="slidenum">
              <a:rPr lang="en-US" smtClean="0"/>
              <a:pPr/>
              <a:t>8</a:t>
            </a:fld>
            <a:endParaRPr lang="en-US"/>
          </a:p>
        </p:txBody>
      </p:sp>
    </p:spTree>
    <p:extLst>
      <p:ext uri="{BB962C8B-B14F-4D97-AF65-F5344CB8AC3E}">
        <p14:creationId xmlns:p14="http://schemas.microsoft.com/office/powerpoint/2010/main" val="2040660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5A0FF7F-B0C9-4FC7-83AF-C147C6BCAFB0}" type="slidenum">
              <a:rPr lang="en-US" smtClean="0"/>
              <a:pPr/>
              <a:t>11</a:t>
            </a:fld>
            <a:endParaRPr lang="en-US"/>
          </a:p>
        </p:txBody>
      </p:sp>
    </p:spTree>
    <p:extLst>
      <p:ext uri="{BB962C8B-B14F-4D97-AF65-F5344CB8AC3E}">
        <p14:creationId xmlns:p14="http://schemas.microsoft.com/office/powerpoint/2010/main" val="11920170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25</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906357" y="4716877"/>
            <a:ext cx="4984962" cy="4465263"/>
          </a:xfrm>
        </p:spPr>
        <p:txBody>
          <a:bodyPr/>
          <a:lstStyle/>
          <a:p>
            <a:endParaRPr lang="en-US"/>
          </a:p>
        </p:txBody>
      </p:sp>
    </p:spTree>
    <p:extLst>
      <p:ext uri="{BB962C8B-B14F-4D97-AF65-F5344CB8AC3E}">
        <p14:creationId xmlns:p14="http://schemas.microsoft.com/office/powerpoint/2010/main" val="3573195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335FB7-A438-4715-ABCF-6280E8446B35}" type="slidenum">
              <a:rPr lang="en-US"/>
              <a:pPr/>
              <a:t>27</a:t>
            </a:fld>
            <a:endParaRPr 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44034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E00499-3246-49BB-926A-EC5E4811EC00}" type="slidenum">
              <a:rPr lang="en-US"/>
              <a:pPr/>
              <a:t>28</a:t>
            </a:fld>
            <a:endParaRPr lang="en-US"/>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30550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508D9D-3F8B-0F4B-A503-CB7067B2ACA5}" type="slidenum">
              <a:rPr lang="en-US"/>
              <a:pPr/>
              <a:t>29</a:t>
            </a:fld>
            <a:endParaRPr lang="en-US"/>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4055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89A477-99B1-3544-87AE-8FE9BF925861}" type="slidenum">
              <a:rPr lang="en-US"/>
              <a:pPr/>
              <a:t>30</a:t>
            </a:fld>
            <a:endParaRPr 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03487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FBC8A1C-2BF8-EF40-9129-EAD31CEF6EBA}" type="slidenum">
              <a:rPr lang="en-US"/>
              <a:pPr/>
              <a:t>31</a:t>
            </a:fld>
            <a:endParaRPr lang="en-US"/>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069059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D1977E2-E9F3-D04F-B69A-1125B5F0393B}" type="slidenum">
              <a:rPr lang="en-US"/>
              <a:pPr/>
              <a:t>32</a:t>
            </a:fld>
            <a:endParaRPr lang="en-US"/>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30886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F7D385-CBEB-8C44-97AC-FE60FB2F66FD}" type="slidenum">
              <a:rPr lang="en-US"/>
              <a:pPr/>
              <a:t>33</a:t>
            </a:fld>
            <a:endParaRPr 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46699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E3CD48-5CF0-FE46-8CB7-25C5A13538FD}" type="slidenum">
              <a:rPr lang="en-US"/>
              <a:pPr/>
              <a:t>34</a:t>
            </a:fld>
            <a:endParaRPr lang="en-US"/>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97090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478714-EDEF-7F4B-9844-87413D56B20B}" type="slidenum">
              <a:rPr lang="en-US"/>
              <a:pPr/>
              <a:t>35</a:t>
            </a:fld>
            <a:endParaRPr 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74258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FC478B-817D-A341-918C-D0B1F4D2CBBC}" type="slidenum">
              <a:rPr lang="en-US"/>
              <a:pPr/>
              <a:t>36</a:t>
            </a:fld>
            <a:endParaRPr lang="en-US"/>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669826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6C7DEB-D316-4CC6-836C-D85A8B6278CE}" type="slidenum">
              <a:rPr lang="en-US"/>
              <a:pPr/>
              <a:t>37</a:t>
            </a:fld>
            <a:endParaRPr 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15912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7C9460-8EDA-4654-973D-FE30FD6B3AB5}" type="slidenum">
              <a:rPr lang="en-US"/>
              <a:pPr/>
              <a:t>38</a:t>
            </a:fld>
            <a:endParaRPr lang="en-US"/>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620673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002BD8-27F3-438A-A9EC-7455C6C56E8A}" type="slidenum">
              <a:rPr lang="en-US"/>
              <a:pPr/>
              <a:t>39</a:t>
            </a:fld>
            <a:endParaRPr lang="en-US"/>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443408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068002-E78F-4351-A4BF-3F6BAE471E12}" type="slidenum">
              <a:rPr lang="en-US"/>
              <a:pPr/>
              <a:t>40</a:t>
            </a:fld>
            <a:endParaRPr 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51352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15D488-4744-4C4F-B146-74D32E075B71}" type="slidenum">
              <a:rPr lang="en-US"/>
              <a:pPr/>
              <a:t>41</a:t>
            </a:fld>
            <a:endParaRPr 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216133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3497F1-BBBE-4F99-B647-317F15DF8DFC}" type="slidenum">
              <a:rPr lang="en-US"/>
              <a:pPr/>
              <a:t>42</a:t>
            </a:fld>
            <a:endParaRPr lang="en-US"/>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273550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591491-734F-4BDD-B91C-286E13679EE0}" type="slidenum">
              <a:rPr lang="en-US"/>
              <a:pPr/>
              <a:t>79</a:t>
            </a:fld>
            <a:endParaRPr lang="en-US"/>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87360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373F19AA-BA0F-4653-88D9-023B5F93613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D9D4C23-58BA-452B-844C-E424B4644F57}"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F34F6E23-74C2-4A25-AB4A-2C893F028767}"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endParaRPr lang="en-US"/>
          </a:p>
        </p:txBody>
      </p:sp>
      <p:sp>
        <p:nvSpPr>
          <p:cNvPr id="10" name="Slide Number Placeholder 9"/>
          <p:cNvSpPr>
            <a:spLocks noGrp="1"/>
          </p:cNvSpPr>
          <p:nvPr>
            <p:ph type="sldNum" sz="quarter" idx="16"/>
          </p:nvPr>
        </p:nvSpPr>
        <p:spPr/>
        <p:txBody>
          <a:bodyPr rtlCol="0"/>
          <a:lstStyle/>
          <a:p>
            <a:fld id="{3AE9023B-8F99-4D84-97D5-B9DCF501163A}"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endParaRPr lang="en-US"/>
          </a:p>
        </p:txBody>
      </p:sp>
      <p:sp>
        <p:nvSpPr>
          <p:cNvPr id="12" name="Slide Number Placeholder 11"/>
          <p:cNvSpPr>
            <a:spLocks noGrp="1"/>
          </p:cNvSpPr>
          <p:nvPr>
            <p:ph type="sldNum" sz="quarter" idx="16"/>
          </p:nvPr>
        </p:nvSpPr>
        <p:spPr/>
        <p:txBody>
          <a:bodyPr rtlCol="0"/>
          <a:lstStyle/>
          <a:p>
            <a:fld id="{33171C12-690B-41CA-911C-0F11BCD98440}"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4B6E1583-9563-4666-8BC9-79727C3ACC5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571D5827-8568-47E2-845B-44A2D5189A5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E9F4F080-92B3-42F0-A586-2609C046B8C2}"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0A244A7C-C5B1-49BE-B928-0FC209811DB2}"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4C914C-FA59-48DA-8C32-A5C3D01E779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501BA0C0-8362-4D47-8C76-8C882C4FAA37}"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920F3105-54EB-438F-87CF-75B385AA205B}"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smtClean="0"/>
            </a:lvl1pPr>
          </a:lstStyle>
          <a:p>
            <a:fld id="{2C94C500-E512-0442-A96C-0BA6CDF3B4B4}"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C98517A-69B6-4A1F-AC56-9DBD776B1419}"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ait.ac.th/education/LanguageCenter/ait-writing-services/guide-book/voice-in-the-method-chapter.html" TargetMode="External"/><Relationship Id="rId2" Type="http://schemas.openxmlformats.org/officeDocument/2006/relationships/hyperlink" Target="http://www.ait.ac.th/education/LanguageCenter/ait-writing-services/guide-book/method-and-research-design.html#purpose" TargetMode="External"/><Relationship Id="rId1" Type="http://schemas.openxmlformats.org/officeDocument/2006/relationships/slideLayout" Target="../slideLayouts/slideLayout2.xml"/><Relationship Id="rId4" Type="http://schemas.openxmlformats.org/officeDocument/2006/relationships/hyperlink" Target="http://www.ait.ac.th/education/LanguageCenter/ait-writing-services/guide-book/verb-tense-and-method.htm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9.emf"/><Relationship Id="rId4" Type="http://schemas.openxmlformats.org/officeDocument/2006/relationships/oleObject" Target="../embeddings/Microsoft_Word_97_-_2003_Document1.doc"/></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a:bodyPr>
          <a:lstStyle/>
          <a:p>
            <a:r>
              <a:rPr lang="en-GB" dirty="0" smtClean="0"/>
              <a:t>The dissertation:</a:t>
            </a:r>
            <a:br>
              <a:rPr lang="en-GB" dirty="0" smtClean="0"/>
            </a:br>
            <a:r>
              <a:rPr lang="en-GB" dirty="0" smtClean="0"/>
              <a:t>Research methods</a:t>
            </a:r>
            <a:endParaRPr lang="en-US" dirty="0"/>
          </a:p>
        </p:txBody>
      </p:sp>
      <p:sp>
        <p:nvSpPr>
          <p:cNvPr id="2051" name="Rectangle 3"/>
          <p:cNvSpPr>
            <a:spLocks noGrp="1" noChangeArrowheads="1"/>
          </p:cNvSpPr>
          <p:nvPr>
            <p:ph type="subTitle" idx="1"/>
          </p:nvPr>
        </p:nvSpPr>
        <p:spPr/>
        <p:txBody>
          <a:bodyPr/>
          <a:lstStyle/>
          <a:p>
            <a:r>
              <a:rPr lang="en-GB" dirty="0" smtClean="0"/>
              <a:t>Caroline Jawad 2016</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Let’s start optimistically</a:t>
            </a:r>
            <a:endParaRPr lang="en-US" dirty="0"/>
          </a:p>
        </p:txBody>
      </p:sp>
      <p:sp>
        <p:nvSpPr>
          <p:cNvPr id="3" name="Content Placeholder 2"/>
          <p:cNvSpPr>
            <a:spLocks noGrp="1"/>
          </p:cNvSpPr>
          <p:nvPr>
            <p:ph sz="quarter" idx="1"/>
          </p:nvPr>
        </p:nvSpPr>
        <p:spPr/>
        <p:txBody>
          <a:bodyPr/>
          <a:lstStyle/>
          <a:p>
            <a:r>
              <a:rPr lang="en-US" dirty="0" smtClean="0"/>
              <a:t>Where are we in the Dissertation process?</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9" name="Picture 9"/>
          <p:cNvPicPr>
            <a:picLocks noChangeAspect="1" noChangeArrowheads="1"/>
          </p:cNvPicPr>
          <p:nvPr/>
        </p:nvPicPr>
        <p:blipFill>
          <a:blip r:embed="rId3"/>
          <a:srcRect/>
          <a:stretch>
            <a:fillRect/>
          </a:stretch>
        </p:blipFill>
        <p:spPr bwMode="auto">
          <a:xfrm>
            <a:off x="990600" y="609600"/>
            <a:ext cx="7696200" cy="5737225"/>
          </a:xfrm>
          <a:prstGeom prst="rect">
            <a:avLst/>
          </a:prstGeom>
          <a:solidFill>
            <a:schemeClr val="accent2">
              <a:lumMod val="50000"/>
              <a:lumOff val="50000"/>
            </a:schemeClr>
          </a:solidFill>
          <a:ln w="9525">
            <a:noFill/>
            <a:miter lim="800000"/>
            <a:headEnd/>
            <a:tailEnd/>
          </a:ln>
          <a:effec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Today</a:t>
            </a:r>
            <a:endParaRPr lang="en-US" dirty="0"/>
          </a:p>
        </p:txBody>
      </p:sp>
      <p:sp>
        <p:nvSpPr>
          <p:cNvPr id="3" name="Content Placeholder 2"/>
          <p:cNvSpPr>
            <a:spLocks noGrp="1"/>
          </p:cNvSpPr>
          <p:nvPr>
            <p:ph sz="quarter" idx="1"/>
          </p:nvPr>
        </p:nvSpPr>
        <p:spPr/>
        <p:txBody>
          <a:bodyPr>
            <a:normAutofit fontScale="92500" lnSpcReduction="10000"/>
          </a:bodyPr>
          <a:lstStyle/>
          <a:p>
            <a:r>
              <a:rPr lang="en-US" dirty="0" smtClean="0"/>
              <a:t>Where does ‘today’ fit into your Dissertation?</a:t>
            </a:r>
          </a:p>
          <a:p>
            <a:r>
              <a:rPr lang="en-US" dirty="0" smtClean="0"/>
              <a:t>This is how method fits into your thesis:</a:t>
            </a:r>
          </a:p>
          <a:p>
            <a:r>
              <a:rPr lang="en-US" dirty="0" smtClean="0"/>
              <a:t>  </a:t>
            </a:r>
            <a:r>
              <a:rPr lang="en-US" b="1" dirty="0" smtClean="0"/>
              <a:t>Introduction</a:t>
            </a:r>
            <a:r>
              <a:rPr lang="en-US" dirty="0" smtClean="0"/>
              <a:t>: Introduction of research problem introduction of objectives introduction of how objectives will be achieved (methodology), optional introduction of main findings and conclusions, optional</a:t>
            </a:r>
          </a:p>
          <a:p>
            <a:r>
              <a:rPr lang="en-US" dirty="0" smtClean="0"/>
              <a:t>  </a:t>
            </a:r>
            <a:r>
              <a:rPr lang="en-US" b="1" dirty="0" smtClean="0"/>
              <a:t>Literature review</a:t>
            </a:r>
            <a:r>
              <a:rPr lang="en-US" dirty="0" smtClean="0"/>
              <a:t>: Review of previous work relating to research problem (to define, explain, justify) review of previous work relating to methodology (to define, explain, justify) review of previous work relating to results (particularly reliability, etc.)</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
          </p:nvPr>
        </p:nvSpPr>
        <p:spPr/>
        <p:txBody>
          <a:bodyPr>
            <a:normAutofit fontScale="85000" lnSpcReduction="20000"/>
          </a:bodyPr>
          <a:lstStyle/>
          <a:p>
            <a:r>
              <a:rPr lang="en-US" dirty="0" smtClean="0"/>
              <a:t>  </a:t>
            </a:r>
            <a:r>
              <a:rPr lang="en-US" b="1" dirty="0" smtClean="0"/>
              <a:t>Method</a:t>
            </a:r>
            <a:r>
              <a:rPr lang="en-US" dirty="0" smtClean="0"/>
              <a:t>: How the results were achieved): explanation of how data was collected/generated · explanation of how data was analyzed explanation of methodological problems and their solutions or effects</a:t>
            </a:r>
          </a:p>
          <a:p>
            <a:r>
              <a:rPr lang="en-US" dirty="0" smtClean="0"/>
              <a:t>  </a:t>
            </a:r>
            <a:r>
              <a:rPr lang="en-US" b="1" dirty="0" smtClean="0"/>
              <a:t>Results and Discussion</a:t>
            </a:r>
            <a:r>
              <a:rPr lang="en-US" dirty="0" smtClean="0"/>
              <a:t>: Presentation of results interpretation of results discussion of results (e.g. comparison with results in previous research, effects of methods used on the data obtained)</a:t>
            </a:r>
          </a:p>
          <a:p>
            <a:r>
              <a:rPr lang="en-US" dirty="0" smtClean="0"/>
              <a:t>  </a:t>
            </a:r>
            <a:r>
              <a:rPr lang="en-US" b="1" dirty="0" smtClean="0"/>
              <a:t>Conclusions</a:t>
            </a:r>
            <a:r>
              <a:rPr lang="en-US" dirty="0" smtClean="0"/>
              <a:t>: Has the research problem been “solved”? to what extent have the objectives been achieved? what has been learnt from the results? how can this knowledge be used? what are the shortcomings of the research, or the research methodology? etc.</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Autofit/>
          </a:bodyPr>
          <a:lstStyle/>
          <a:p>
            <a:r>
              <a:rPr lang="en-GB" dirty="0"/>
              <a:t>Student activity – questions</a:t>
            </a:r>
            <a:r>
              <a:rPr lang="en-GB" dirty="0" smtClean="0"/>
              <a:t>…</a:t>
            </a:r>
            <a:endParaRPr lang="en-US" dirty="0"/>
          </a:p>
        </p:txBody>
      </p:sp>
      <p:sp>
        <p:nvSpPr>
          <p:cNvPr id="3075" name="Rectangle 3"/>
          <p:cNvSpPr>
            <a:spLocks noGrp="1" noChangeArrowheads="1"/>
          </p:cNvSpPr>
          <p:nvPr>
            <p:ph type="body" idx="1"/>
          </p:nvPr>
        </p:nvSpPr>
        <p:spPr/>
        <p:txBody>
          <a:bodyPr>
            <a:normAutofit/>
          </a:bodyPr>
          <a:lstStyle/>
          <a:p>
            <a:pPr marL="476250" indent="-476250">
              <a:buFont typeface="Wingdings" pitchFamily="2" charset="2"/>
              <a:buAutoNum type="arabicPeriod"/>
            </a:pPr>
            <a:r>
              <a:rPr lang="en-GB" sz="3200" dirty="0"/>
              <a:t>What is research?</a:t>
            </a:r>
          </a:p>
          <a:p>
            <a:pPr marL="476250" indent="-476250">
              <a:buFont typeface="Wingdings" pitchFamily="2" charset="2"/>
              <a:buAutoNum type="arabicPeriod"/>
            </a:pPr>
            <a:r>
              <a:rPr lang="en-GB" sz="3200" dirty="0"/>
              <a:t>What is research methodology?</a:t>
            </a:r>
          </a:p>
          <a:p>
            <a:pPr marL="476250" indent="-476250">
              <a:buFont typeface="Wingdings" pitchFamily="2" charset="2"/>
              <a:buAutoNum type="arabicPeriod"/>
            </a:pPr>
            <a:r>
              <a:rPr lang="en-GB" sz="3200" dirty="0" smtClean="0"/>
              <a:t>What </a:t>
            </a:r>
            <a:r>
              <a:rPr lang="en-GB" sz="3200" dirty="0"/>
              <a:t>is the difference between primary and secondary research?</a:t>
            </a:r>
          </a:p>
          <a:p>
            <a:pPr marL="476250" indent="-476250">
              <a:buFont typeface="Wingdings" pitchFamily="2" charset="2"/>
              <a:buAutoNum type="arabicPeriod"/>
            </a:pPr>
            <a:r>
              <a:rPr lang="en-GB" sz="3200" dirty="0"/>
              <a:t>What is the difference between quantitative and qualitative research</a:t>
            </a:r>
            <a:r>
              <a:rPr lang="en-GB" sz="3200" dirty="0" smtClean="0"/>
              <a:t>?</a:t>
            </a:r>
            <a:endParaRPr lang="en-GB" sz="3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What is research?</a:t>
            </a:r>
            <a:endParaRPr lang="en-US"/>
          </a:p>
        </p:txBody>
      </p:sp>
      <p:sp>
        <p:nvSpPr>
          <p:cNvPr id="7171" name="Rectangle 3"/>
          <p:cNvSpPr>
            <a:spLocks noGrp="1" noChangeArrowheads="1"/>
          </p:cNvSpPr>
          <p:nvPr>
            <p:ph type="body" idx="1"/>
          </p:nvPr>
        </p:nvSpPr>
        <p:spPr/>
        <p:txBody>
          <a:bodyPr/>
          <a:lstStyle/>
          <a:p>
            <a:r>
              <a:rPr lang="en-GB" sz="2500" dirty="0"/>
              <a:t>People undertake research in order to find things out in a systematic way, thereby increasing their knowledge (</a:t>
            </a:r>
            <a:r>
              <a:rPr lang="en-GB" sz="2500" b="1" i="1" dirty="0" err="1"/>
              <a:t>Jankowicz</a:t>
            </a:r>
            <a:r>
              <a:rPr lang="en-GB" sz="2500" b="1" i="1" dirty="0"/>
              <a:t>, 1995</a:t>
            </a:r>
            <a:r>
              <a:rPr lang="en-GB" sz="2500" dirty="0"/>
              <a:t>). </a:t>
            </a:r>
          </a:p>
          <a:p>
            <a:endParaRPr lang="en-GB" sz="2500" b="1" i="1" dirty="0"/>
          </a:p>
          <a:p>
            <a:r>
              <a:rPr lang="en-GB" sz="2500" b="1" i="1" dirty="0"/>
              <a:t>Hussey and Hussey (1997, </a:t>
            </a:r>
            <a:r>
              <a:rPr lang="en-GB" sz="2500" b="1" i="1" dirty="0" err="1"/>
              <a:t>p</a:t>
            </a:r>
            <a:r>
              <a:rPr lang="en-GB" sz="2500" b="1" i="1" dirty="0"/>
              <a:t>. 1) </a:t>
            </a:r>
            <a:r>
              <a:rPr lang="en-GB" sz="2500" dirty="0"/>
              <a:t>define research as </a:t>
            </a:r>
            <a:r>
              <a:rPr lang="en-GB" sz="2500" i="1" dirty="0"/>
              <a:t>‘enquiry and investigation [that]…is systematic and methodical…[and] increases knowledge’</a:t>
            </a:r>
            <a:r>
              <a:rPr lang="en-GB" sz="2500" dirty="0"/>
              <a:t>. </a:t>
            </a:r>
            <a:endParaRPr lang="en-US" sz="25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Method - Methodology</a:t>
            </a:r>
            <a:endParaRPr lang="en-US" dirty="0"/>
          </a:p>
        </p:txBody>
      </p:sp>
      <p:sp>
        <p:nvSpPr>
          <p:cNvPr id="3" name="Content Placeholder 2"/>
          <p:cNvSpPr>
            <a:spLocks noGrp="1"/>
          </p:cNvSpPr>
          <p:nvPr>
            <p:ph sz="quarter" idx="1"/>
          </p:nvPr>
        </p:nvSpPr>
        <p:spPr/>
        <p:txBody>
          <a:bodyPr/>
          <a:lstStyle/>
          <a:p>
            <a:r>
              <a:rPr lang="en-US" dirty="0" smtClean="0"/>
              <a:t>The method section answers these two main questions:</a:t>
            </a:r>
          </a:p>
          <a:p>
            <a:r>
              <a:rPr lang="en-US" dirty="0" smtClean="0"/>
              <a:t>1. How was the data collected or generated?</a:t>
            </a:r>
          </a:p>
          <a:p>
            <a:r>
              <a:rPr lang="en-US" dirty="0" smtClean="0"/>
              <a:t>2. How was it analyzed?</a:t>
            </a:r>
          </a:p>
          <a:p>
            <a:r>
              <a:rPr lang="en-US" dirty="0" smtClean="0"/>
              <a:t>In other words, it shows your reader how you obtained your results.</a:t>
            </a:r>
          </a:p>
          <a:p>
            <a:r>
              <a:rPr lang="en-US" dirty="0" smtClean="0"/>
              <a:t>But why do you need to explain how you obtained your results?</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sz="quarter" idx="1"/>
          </p:nvPr>
        </p:nvSpPr>
        <p:spPr/>
        <p:txBody>
          <a:bodyPr>
            <a:normAutofit lnSpcReduction="10000"/>
          </a:bodyPr>
          <a:lstStyle/>
          <a:p>
            <a:r>
              <a:rPr lang="en-US" dirty="0" smtClean="0"/>
              <a:t>We need to know how the data was obtained because the method affects the results. For instance, if you are investigating users' perceptions of the efficiency of public transport in Bangkok/</a:t>
            </a:r>
            <a:r>
              <a:rPr lang="en-US" dirty="0" err="1" smtClean="0"/>
              <a:t>Bettws</a:t>
            </a:r>
            <a:r>
              <a:rPr lang="en-US" dirty="0" smtClean="0"/>
              <a:t>/Birmingham, you will obtain different results if you use a multiple choice questionnaire than if you conduct interviews. Knowing how the data was collected helps the reader evaluate the validity and reliability of your results, and the conclusions you draw from them.</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sz="quarter" idx="1"/>
          </p:nvPr>
        </p:nvSpPr>
        <p:spPr/>
        <p:txBody>
          <a:bodyPr/>
          <a:lstStyle/>
          <a:p>
            <a:r>
              <a:rPr lang="en-US" dirty="0" smtClean="0"/>
              <a:t>Often there are different methods that we can use to investigate a research problem. Your methodology should make clear the reasons why you chose a particular method or procedure.</a:t>
            </a:r>
          </a:p>
          <a:p>
            <a:pPr>
              <a:buNone/>
            </a:pPr>
            <a:endParaRPr lang="en-US" dirty="0" smtClean="0"/>
          </a:p>
          <a:p>
            <a:pPr>
              <a:buNone/>
            </a:pP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sz="quarter" idx="1"/>
          </p:nvPr>
        </p:nvSpPr>
        <p:spPr/>
        <p:txBody>
          <a:bodyPr>
            <a:normAutofit lnSpcReduction="10000"/>
          </a:bodyPr>
          <a:lstStyle/>
          <a:p>
            <a:r>
              <a:rPr lang="en-US" dirty="0" smtClean="0"/>
              <a:t>The reader wants to know that the data was collected or generated in a way that is consistent with accepted practice in the field of study. For example, if you are using a questionnaire, readers need to know that it offered your respondents a reasonable range of answers to choose from (asking if the efficiency of public transport in Bangkok, </a:t>
            </a:r>
            <a:r>
              <a:rPr lang="en-US" dirty="0" err="1" smtClean="0"/>
              <a:t>Bettws</a:t>
            </a:r>
            <a:r>
              <a:rPr lang="en-US" dirty="0" smtClean="0"/>
              <a:t> or Birmingham is "a. excellent, </a:t>
            </a:r>
            <a:r>
              <a:rPr lang="en-US" dirty="0" err="1" smtClean="0"/>
              <a:t>b</a:t>
            </a:r>
            <a:r>
              <a:rPr lang="en-US" dirty="0" smtClean="0"/>
              <a:t>. very good or </a:t>
            </a:r>
            <a:r>
              <a:rPr lang="en-US" dirty="0" err="1" smtClean="0"/>
              <a:t>c</a:t>
            </a:r>
            <a:r>
              <a:rPr lang="en-US" dirty="0" smtClean="0"/>
              <a:t>. good" would obviously not be acceptable as it does not allow respondents to give negative answers).</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sz="quarter" idx="1"/>
          </p:nvPr>
        </p:nvSpPr>
        <p:spPr/>
        <p:txBody>
          <a:bodyPr/>
          <a:lstStyle/>
          <a:p>
            <a:r>
              <a:rPr lang="en-US" dirty="0" smtClean="0"/>
              <a:t>The research methods must be appropriate to the objectives of the study. If you perform a case study of one commuter in order to investigate users' perceptions of the efficiency of public transport in Bangkok, your method is obviously unsuited to your objectives.</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sz="quarter" idx="1"/>
          </p:nvPr>
        </p:nvSpPr>
        <p:spPr/>
        <p:txBody>
          <a:bodyPr>
            <a:normAutofit fontScale="92500"/>
          </a:bodyPr>
          <a:lstStyle/>
          <a:p>
            <a:r>
              <a:rPr lang="en-US" dirty="0" smtClean="0"/>
              <a:t>The methodology should also discuss the problems that were anticipated and explain the steps taken to prevent them from occurring, and the problems that did occur and the ways their impact was minimized.</a:t>
            </a:r>
          </a:p>
          <a:p>
            <a:r>
              <a:rPr lang="en-US" dirty="0" smtClean="0"/>
              <a:t>In some cases, it is useful for other researchers to adapt or replicate your methodology, so often sufficient information is given to allow others to use the work. This is particularly the case when a new method had been developed, or an innovative adaptation used.</a:t>
            </a: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Mini conclusion</a:t>
            </a:r>
            <a:endParaRPr lang="en-US" dirty="0"/>
          </a:p>
        </p:txBody>
      </p:sp>
      <p:sp>
        <p:nvSpPr>
          <p:cNvPr id="3" name="Content Placeholder 2"/>
          <p:cNvSpPr>
            <a:spLocks noGrp="1"/>
          </p:cNvSpPr>
          <p:nvPr>
            <p:ph sz="quarter" idx="1"/>
          </p:nvPr>
        </p:nvSpPr>
        <p:spPr/>
        <p:txBody>
          <a:bodyPr/>
          <a:lstStyle/>
          <a:p>
            <a:r>
              <a:rPr lang="en-US" dirty="0" smtClean="0"/>
              <a:t>Method WHAT YOU DID</a:t>
            </a:r>
          </a:p>
          <a:p>
            <a:r>
              <a:rPr lang="en-US" dirty="0" smtClean="0"/>
              <a:t>Methodology WHY YOU DID IT THAT WAY</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When you write your Chapter 3</a:t>
            </a:r>
            <a:endParaRPr lang="en-US" dirty="0"/>
          </a:p>
        </p:txBody>
      </p:sp>
      <p:sp>
        <p:nvSpPr>
          <p:cNvPr id="3" name="Content Placeholder 2"/>
          <p:cNvSpPr>
            <a:spLocks noGrp="1"/>
          </p:cNvSpPr>
          <p:nvPr>
            <p:ph sz="quarter" idx="1"/>
          </p:nvPr>
        </p:nvSpPr>
        <p:spPr/>
        <p:txBody>
          <a:bodyPr>
            <a:normAutofit fontScale="77500" lnSpcReduction="20000"/>
          </a:bodyPr>
          <a:lstStyle/>
          <a:p>
            <a:r>
              <a:rPr lang="en-US" dirty="0" smtClean="0"/>
              <a:t>Bear in mind the </a:t>
            </a:r>
            <a:r>
              <a:rPr lang="en-US" dirty="0" smtClean="0">
                <a:hlinkClick r:id="rId2"/>
              </a:rPr>
              <a:t>purpose</a:t>
            </a:r>
            <a:r>
              <a:rPr lang="en-US" dirty="0" smtClean="0"/>
              <a:t> of the method section.</a:t>
            </a:r>
          </a:p>
          <a:p>
            <a:r>
              <a:rPr lang="en-US" dirty="0" smtClean="0"/>
              <a:t>Keep notes of what you did, why you did it, and what happened. Some researchers keep research diaries so that they have a record of the methods they used. Make sure you develop some way of recording your work, and that you then carefully select which material to include in your final methodology section.</a:t>
            </a:r>
          </a:p>
          <a:p>
            <a:r>
              <a:rPr lang="en-US" dirty="0" smtClean="0"/>
              <a:t>Remember who your audience will be, and be careful not to include unnecessary details.</a:t>
            </a:r>
          </a:p>
          <a:p>
            <a:r>
              <a:rPr lang="en-US" dirty="0" smtClean="0"/>
              <a:t>Avoid using "I" to write about what you did. Do not use "we" unless you really were working with one or more other researchers. One way to avoid this problem is to use </a:t>
            </a:r>
            <a:r>
              <a:rPr lang="en-US" dirty="0" smtClean="0">
                <a:hlinkClick r:id="rId3"/>
              </a:rPr>
              <a:t>passive voice</a:t>
            </a:r>
            <a:r>
              <a:rPr lang="en-US" dirty="0" smtClean="0"/>
              <a:t>.</a:t>
            </a:r>
          </a:p>
          <a:p>
            <a:r>
              <a:rPr lang="en-US" dirty="0" smtClean="0">
                <a:hlinkClick r:id="rId4"/>
              </a:rPr>
              <a:t>Verb tenses</a:t>
            </a:r>
            <a:r>
              <a:rPr lang="en-US" dirty="0" smtClean="0"/>
              <a:t> - be consistent, and choose the correct one!</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Common problems</a:t>
            </a:r>
            <a:endParaRPr lang="en-US" dirty="0"/>
          </a:p>
        </p:txBody>
      </p:sp>
      <p:sp>
        <p:nvSpPr>
          <p:cNvPr id="3" name="Content Placeholder 2"/>
          <p:cNvSpPr>
            <a:spLocks noGrp="1"/>
          </p:cNvSpPr>
          <p:nvPr>
            <p:ph sz="quarter" idx="1"/>
          </p:nvPr>
        </p:nvSpPr>
        <p:spPr/>
        <p:txBody>
          <a:bodyPr>
            <a:normAutofit lnSpcReduction="10000"/>
          </a:bodyPr>
          <a:lstStyle/>
          <a:p>
            <a:r>
              <a:rPr lang="en-US" dirty="0" smtClean="0"/>
              <a:t>Please try to avoid</a:t>
            </a:r>
          </a:p>
          <a:p>
            <a:r>
              <a:rPr lang="en-US" b="1" dirty="0" smtClean="0"/>
              <a:t>1. Irrelevant Detail</a:t>
            </a:r>
            <a:endParaRPr lang="en-US" dirty="0" smtClean="0"/>
          </a:p>
          <a:p>
            <a:r>
              <a:rPr lang="en-US" b="1" dirty="0" smtClean="0"/>
              <a:t>2. Unnecessary explanation of basic procedures</a:t>
            </a:r>
            <a:endParaRPr lang="en-US" dirty="0" smtClean="0"/>
          </a:p>
          <a:p>
            <a:r>
              <a:rPr lang="en-US" dirty="0" smtClean="0"/>
              <a:t>Remember that you are not writing a how-to guide for beginners. Your readers will  be  people who have a level of expertise in your field and you can assume that they are familiar with basic assessments, laboratory procedures etc, so do not explain these in detail. For example: Liberty Stadium example ….</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sz="quarter" idx="1"/>
          </p:nvPr>
        </p:nvSpPr>
        <p:spPr/>
        <p:txBody>
          <a:bodyPr/>
          <a:lstStyle/>
          <a:p>
            <a:r>
              <a:rPr lang="en-US" b="1" dirty="0" smtClean="0"/>
              <a:t>3. Problem blindness</a:t>
            </a:r>
            <a:endParaRPr lang="en-US" dirty="0" smtClean="0"/>
          </a:p>
          <a:p>
            <a:r>
              <a:rPr lang="en-US" dirty="0" smtClean="0"/>
              <a:t>Most of us encounter some problems when collecting or generating our data. Do not ignore significant problems or pretend they did not occur. Often, recording how you overcame obstacles can form an interesting part of the methodology, and means you can also give a rationale for certain decisions, plus a realistic view of using the methods you chose.</a:t>
            </a: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US" dirty="0" smtClean="0"/>
              <a:t>Must be included in Chapter 3</a:t>
            </a:r>
            <a:endParaRPr lang="en-US" dirty="0"/>
          </a:p>
        </p:txBody>
      </p:sp>
      <p:sp>
        <p:nvSpPr>
          <p:cNvPr id="61443" name="Rectangle 3"/>
          <p:cNvSpPr>
            <a:spLocks noGrp="1" noChangeArrowheads="1"/>
          </p:cNvSpPr>
          <p:nvPr>
            <p:ph type="body" idx="1"/>
          </p:nvPr>
        </p:nvSpPr>
        <p:spPr>
          <a:xfrm>
            <a:off x="457200" y="1600200"/>
            <a:ext cx="8229600" cy="4876800"/>
          </a:xfrm>
        </p:spPr>
        <p:txBody>
          <a:bodyPr>
            <a:normAutofit/>
          </a:bodyPr>
          <a:lstStyle/>
          <a:p>
            <a:pPr marL="533400" indent="-533400">
              <a:lnSpc>
                <a:spcPct val="80000"/>
              </a:lnSpc>
              <a:buNone/>
            </a:pPr>
            <a:endParaRPr lang="en-US" sz="2800" dirty="0" smtClean="0"/>
          </a:p>
          <a:p>
            <a:pPr marL="914400" lvl="1" indent="-457200">
              <a:lnSpc>
                <a:spcPct val="80000"/>
              </a:lnSpc>
              <a:buFontTx/>
              <a:buAutoNum type="arabicPeriod"/>
            </a:pPr>
            <a:r>
              <a:rPr lang="en-US" sz="2800" dirty="0"/>
              <a:t>What is the research problem?</a:t>
            </a:r>
          </a:p>
          <a:p>
            <a:pPr marL="914400" lvl="1" indent="-457200">
              <a:lnSpc>
                <a:spcPct val="80000"/>
              </a:lnSpc>
              <a:buFontTx/>
              <a:buAutoNum type="arabicPeriod"/>
            </a:pPr>
            <a:r>
              <a:rPr lang="en-US" sz="2800" dirty="0"/>
              <a:t>What is the purpose statement?</a:t>
            </a:r>
          </a:p>
          <a:p>
            <a:pPr marL="914400" lvl="1" indent="-457200">
              <a:lnSpc>
                <a:spcPct val="80000"/>
              </a:lnSpc>
              <a:buFontTx/>
              <a:buAutoNum type="arabicPeriod"/>
            </a:pPr>
            <a:r>
              <a:rPr lang="en-US" sz="2800" dirty="0"/>
              <a:t>What were the delimitations of this study?</a:t>
            </a:r>
          </a:p>
          <a:p>
            <a:pPr marL="914400" lvl="1" indent="-457200">
              <a:lnSpc>
                <a:spcPct val="80000"/>
              </a:lnSpc>
              <a:buFontTx/>
              <a:buAutoNum type="arabicPeriod"/>
            </a:pPr>
            <a:r>
              <a:rPr lang="en-US" sz="2800" dirty="0"/>
              <a:t>What were some potential limitations of this study?</a:t>
            </a:r>
          </a:p>
          <a:p>
            <a:pPr marL="914400" lvl="1" indent="-457200">
              <a:lnSpc>
                <a:spcPct val="80000"/>
              </a:lnSpc>
              <a:buFontTx/>
              <a:buAutoNum type="arabicPeriod"/>
            </a:pPr>
            <a:r>
              <a:rPr lang="en-US" sz="2800" dirty="0"/>
              <a:t>What were the initial hypotheses for this study?</a:t>
            </a:r>
          </a:p>
          <a:p>
            <a:pPr marL="914400" lvl="1" indent="-457200">
              <a:lnSpc>
                <a:spcPct val="80000"/>
              </a:lnSpc>
              <a:buFontTx/>
              <a:buAutoNum type="arabicPeriod"/>
            </a:pPr>
            <a:r>
              <a:rPr lang="en-US" sz="2800" dirty="0"/>
              <a:t>Where the hypotheses rejected or accepted?</a:t>
            </a:r>
          </a:p>
          <a:p>
            <a:pPr marL="914400" lvl="1" indent="-457200">
              <a:lnSpc>
                <a:spcPct val="80000"/>
              </a:lnSpc>
              <a:buFontTx/>
              <a:buAutoNum type="arabicPeriod"/>
            </a:pPr>
            <a:r>
              <a:rPr lang="en-US" sz="2800" dirty="0"/>
              <a:t>What was the overall conclusion of this paper?</a:t>
            </a:r>
          </a:p>
          <a:p>
            <a:pPr marL="914400" lvl="1" indent="-457200">
              <a:lnSpc>
                <a:spcPct val="80000"/>
              </a:lnSpc>
              <a:buFontTx/>
              <a:buAutoNum type="arabicPeriod"/>
            </a:pPr>
            <a:r>
              <a:rPr lang="en-US" sz="2800" dirty="0"/>
              <a:t>If you were to replicate this study, describe how you would do it at</a:t>
            </a:r>
            <a:r>
              <a:rPr lang="en-US" sz="2800" dirty="0" smtClean="0"/>
              <a:t> TSD?</a:t>
            </a:r>
            <a:endParaRPr lang="en-US"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98450" y="5884863"/>
            <a:ext cx="8534400" cy="735012"/>
          </a:xfrm>
          <a:prstGeom prst="rect">
            <a:avLst/>
          </a:prstGeom>
          <a:noFill/>
          <a:ln w="9525">
            <a:noFill/>
            <a:miter lim="800000"/>
            <a:headEnd/>
            <a:tailEnd/>
          </a:ln>
          <a:effectLst/>
        </p:spPr>
        <p:txBody>
          <a:bodyPr>
            <a:spAutoFit/>
          </a:bodyPr>
          <a:lstStyle/>
          <a:p>
            <a:pPr>
              <a:spcBef>
                <a:spcPct val="50000"/>
              </a:spcBef>
            </a:pPr>
            <a:r>
              <a:rPr lang="en-GB" sz="1200">
                <a:latin typeface="Arial" charset="0"/>
              </a:rPr>
              <a:t>Figure 1  </a:t>
            </a:r>
            <a:r>
              <a:rPr lang="en-US">
                <a:latin typeface="Arial" charset="0"/>
              </a:rPr>
              <a:t>The research process (Continued)</a:t>
            </a:r>
          </a:p>
          <a:p>
            <a:pPr>
              <a:spcBef>
                <a:spcPct val="50000"/>
              </a:spcBef>
            </a:pPr>
            <a:r>
              <a:rPr lang="en-US" sz="800">
                <a:latin typeface="Arial" charset="0"/>
              </a:rPr>
              <a:t> </a:t>
            </a: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a:p>
            <a:pPr>
              <a:spcBef>
                <a:spcPct val="50000"/>
              </a:spcBef>
            </a:pPr>
            <a:endParaRPr lang="en-US" sz="800">
              <a:latin typeface="Arial" charset="0"/>
            </a:endParaRPr>
          </a:p>
        </p:txBody>
      </p:sp>
      <p:pic>
        <p:nvPicPr>
          <p:cNvPr id="11267" name="Picture 3" descr="C01NF002B"/>
          <p:cNvPicPr>
            <a:picLocks noChangeAspect="1" noChangeArrowheads="1"/>
          </p:cNvPicPr>
          <p:nvPr/>
        </p:nvPicPr>
        <p:blipFill>
          <a:blip r:embed="rId2"/>
          <a:srcRect/>
          <a:stretch>
            <a:fillRect/>
          </a:stretch>
        </p:blipFill>
        <p:spPr bwMode="auto">
          <a:xfrm>
            <a:off x="1022350" y="504825"/>
            <a:ext cx="7045325" cy="5211763"/>
          </a:xfrm>
          <a:prstGeom prst="rect">
            <a:avLst/>
          </a:prstGeom>
          <a:noFill/>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27088" y="301625"/>
            <a:ext cx="7856537" cy="1143000"/>
          </a:xfrm>
        </p:spPr>
        <p:txBody>
          <a:bodyPr/>
          <a:lstStyle/>
          <a:p>
            <a:r>
              <a:rPr lang="en-GB"/>
              <a:t>So research has a purpose…</a:t>
            </a:r>
            <a:endParaRPr lang="en-US"/>
          </a:p>
        </p:txBody>
      </p:sp>
      <p:sp>
        <p:nvSpPr>
          <p:cNvPr id="12291" name="Rectangle 3"/>
          <p:cNvSpPr>
            <a:spLocks noGrp="1" noChangeArrowheads="1"/>
          </p:cNvSpPr>
          <p:nvPr>
            <p:ph type="body" idx="1"/>
          </p:nvPr>
        </p:nvSpPr>
        <p:spPr>
          <a:xfrm>
            <a:off x="251520" y="1628775"/>
            <a:ext cx="8641655" cy="4824413"/>
          </a:xfrm>
        </p:spPr>
        <p:txBody>
          <a:bodyPr>
            <a:noAutofit/>
          </a:bodyPr>
          <a:lstStyle/>
          <a:p>
            <a:pPr marL="361950" indent="-361950">
              <a:lnSpc>
                <a:spcPct val="80000"/>
              </a:lnSpc>
              <a:buFont typeface="Wingdings" pitchFamily="2" charset="2"/>
              <a:buNone/>
            </a:pPr>
            <a:r>
              <a:rPr lang="en-GB" sz="3200" dirty="0"/>
              <a:t>There are three kinds of research purpose:</a:t>
            </a:r>
          </a:p>
          <a:p>
            <a:pPr marL="361950" indent="-361950">
              <a:lnSpc>
                <a:spcPct val="80000"/>
              </a:lnSpc>
            </a:pPr>
            <a:endParaRPr lang="en-GB" sz="3200" i="1" dirty="0"/>
          </a:p>
          <a:p>
            <a:pPr marL="361950" indent="-361950">
              <a:lnSpc>
                <a:spcPct val="80000"/>
              </a:lnSpc>
              <a:buFont typeface="Wingdings" pitchFamily="2" charset="2"/>
              <a:buAutoNum type="arabicPeriod"/>
            </a:pPr>
            <a:r>
              <a:rPr lang="en-GB" sz="3200" i="1" dirty="0"/>
              <a:t>Exploratory </a:t>
            </a:r>
            <a:r>
              <a:rPr lang="en-GB" sz="3200" dirty="0"/>
              <a:t>research is often undertaken in order to collect preliminary data to help clarify or identify a problem, rather than for generating problem solutions.  The purpose is to make an initial assessment of the nature of a problem, so that more detailed research work can be planned appropriately.</a:t>
            </a:r>
            <a:r>
              <a:rPr lang="en-GB" sz="3200" dirty="0" smtClean="0"/>
              <a:t> </a:t>
            </a:r>
          </a:p>
          <a:p>
            <a:pPr marL="361950" indent="-361950">
              <a:lnSpc>
                <a:spcPct val="80000"/>
              </a:lnSpc>
              <a:buFont typeface="Wingdings" pitchFamily="2" charset="2"/>
              <a:buAutoNum type="arabicPeriod"/>
            </a:pPr>
            <a:endParaRPr lang="en-GB" sz="2400" i="1"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sz="quarter" idx="1"/>
          </p:nvPr>
        </p:nvSpPr>
        <p:spPr/>
        <p:txBody>
          <a:bodyPr/>
          <a:lstStyle/>
          <a:p>
            <a:pPr marL="361950" indent="-361950">
              <a:lnSpc>
                <a:spcPct val="80000"/>
              </a:lnSpc>
              <a:buFont typeface="Wingdings" pitchFamily="2" charset="2"/>
              <a:buAutoNum type="arabicPeriod"/>
            </a:pPr>
            <a:r>
              <a:rPr lang="en-GB" sz="3200" i="1" dirty="0" smtClean="0"/>
              <a:t>Descriptive </a:t>
            </a:r>
            <a:r>
              <a:rPr lang="en-GB" sz="3200" dirty="0" smtClean="0"/>
              <a:t>research aims to provide the researcher with a better understanding of a particular issue or problem. For example, assessing the search behaviour of users of a particular website and the reasons behind the behaviour exhibited.</a:t>
            </a:r>
            <a:endParaRPr lang="en-GB" sz="3200" i="1" dirty="0" smtClean="0"/>
          </a:p>
          <a:p>
            <a:pPr marL="361950" indent="-361950">
              <a:lnSpc>
                <a:spcPct val="80000"/>
              </a:lnSpc>
              <a:buFont typeface="Wingdings" pitchFamily="2" charset="2"/>
              <a:buAutoNum type="arabicPeriod"/>
            </a:pPr>
            <a:r>
              <a:rPr lang="en-GB" sz="3200" i="1" dirty="0" smtClean="0"/>
              <a:t>Explanatory </a:t>
            </a:r>
            <a:r>
              <a:rPr lang="en-GB" sz="3200" dirty="0" smtClean="0"/>
              <a:t>(causal or predictive) research seeks to establish cause and effect relationships.  The emphasis here is on studying a situation or problem in order to explain the relationships between variables. </a:t>
            </a:r>
            <a:endParaRPr lang="en-US" sz="3200" dirty="0" smtClean="0"/>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99592" y="188640"/>
            <a:ext cx="7783512" cy="1143000"/>
          </a:xfrm>
        </p:spPr>
        <p:txBody>
          <a:bodyPr>
            <a:noAutofit/>
          </a:bodyPr>
          <a:lstStyle/>
          <a:p>
            <a:r>
              <a:rPr lang="en-GB" sz="3600" dirty="0"/>
              <a:t>What is the difference between primary and secondary research?</a:t>
            </a:r>
            <a:endParaRPr lang="en-US" sz="3600" dirty="0"/>
          </a:p>
        </p:txBody>
      </p:sp>
      <p:sp>
        <p:nvSpPr>
          <p:cNvPr id="13315" name="Rectangle 3"/>
          <p:cNvSpPr>
            <a:spLocks noGrp="1" noChangeArrowheads="1"/>
          </p:cNvSpPr>
          <p:nvPr>
            <p:ph type="body" idx="1"/>
          </p:nvPr>
        </p:nvSpPr>
        <p:spPr>
          <a:xfrm>
            <a:off x="395536" y="1628800"/>
            <a:ext cx="8424936" cy="4968552"/>
          </a:xfrm>
        </p:spPr>
        <p:txBody>
          <a:bodyPr>
            <a:noAutofit/>
          </a:bodyPr>
          <a:lstStyle/>
          <a:p>
            <a:pPr>
              <a:lnSpc>
                <a:spcPct val="80000"/>
              </a:lnSpc>
            </a:pPr>
            <a:r>
              <a:rPr lang="en-GB" sz="3200" b="1" dirty="0"/>
              <a:t>Primary research</a:t>
            </a:r>
            <a:r>
              <a:rPr lang="en-GB" sz="3200" dirty="0"/>
              <a:t> (or field research) involves the collection of original (new) data </a:t>
            </a:r>
            <a:r>
              <a:rPr lang="en-GB" sz="3200" i="1" dirty="0"/>
              <a:t>by the researcher</a:t>
            </a:r>
            <a:r>
              <a:rPr lang="en-GB" sz="3200" dirty="0"/>
              <a:t> to address a specific problem. </a:t>
            </a:r>
            <a:endParaRPr lang="en-GB" sz="3200" b="1" dirty="0"/>
          </a:p>
          <a:p>
            <a:pPr>
              <a:lnSpc>
                <a:spcPct val="80000"/>
              </a:lnSpc>
            </a:pPr>
            <a:r>
              <a:rPr lang="en-GB" sz="3200" b="1" dirty="0"/>
              <a:t>Secondary research</a:t>
            </a:r>
            <a:r>
              <a:rPr lang="en-GB" sz="3200" dirty="0"/>
              <a:t> (or desk research) is based on data that has been collected </a:t>
            </a:r>
            <a:r>
              <a:rPr lang="en-GB" sz="3200" i="1" dirty="0"/>
              <a:t>by somebody else</a:t>
            </a:r>
            <a:r>
              <a:rPr lang="en-GB" sz="3200" dirty="0"/>
              <a:t> for some other purpose (and for this reason, it may not precisely meet the needs of the secondary user).  However, it can help the researcher gain understanding of an issue, and formulate and generate ideas, which can later be refined by carrying out primary research. </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95536" y="188640"/>
            <a:ext cx="8288089" cy="1143000"/>
          </a:xfrm>
        </p:spPr>
        <p:txBody>
          <a:bodyPr>
            <a:noAutofit/>
          </a:bodyPr>
          <a:lstStyle/>
          <a:p>
            <a:r>
              <a:rPr lang="en-GB" sz="4000" dirty="0"/>
              <a:t>What is the difference between quantitative and qualitative research?</a:t>
            </a:r>
            <a:endParaRPr lang="en-US" sz="4000" dirty="0"/>
          </a:p>
        </p:txBody>
      </p:sp>
      <p:sp>
        <p:nvSpPr>
          <p:cNvPr id="15363" name="Rectangle 3"/>
          <p:cNvSpPr>
            <a:spLocks noGrp="1" noChangeArrowheads="1"/>
          </p:cNvSpPr>
          <p:nvPr>
            <p:ph type="body" idx="1"/>
          </p:nvPr>
        </p:nvSpPr>
        <p:spPr>
          <a:xfrm>
            <a:off x="395536" y="1700808"/>
            <a:ext cx="8288089" cy="4823817"/>
          </a:xfrm>
        </p:spPr>
        <p:txBody>
          <a:bodyPr>
            <a:normAutofit/>
          </a:bodyPr>
          <a:lstStyle/>
          <a:p>
            <a:r>
              <a:rPr lang="en-GB" sz="3200" i="1" dirty="0"/>
              <a:t>Qualitative research</a:t>
            </a:r>
            <a:r>
              <a:rPr lang="en-GB" sz="3200" dirty="0"/>
              <a:t> involves the collection of (soft) data that are open to interpretation, for example, people’s opinions which cannot be generalised in numerical terms.</a:t>
            </a:r>
          </a:p>
          <a:p>
            <a:endParaRPr lang="en-GB" sz="3200" i="1" dirty="0"/>
          </a:p>
          <a:p>
            <a:r>
              <a:rPr lang="en-GB" sz="3200" i="1" dirty="0"/>
              <a:t>Quantitative research </a:t>
            </a:r>
            <a:r>
              <a:rPr lang="en-GB" sz="3200" dirty="0"/>
              <a:t>– research that produces statistics (hard data).  This usually involves surveys of large numbers of respondents.</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b="1" dirty="0" smtClean="0"/>
              <a:t>Research methods</a:t>
            </a:r>
            <a:endParaRPr lang="en-US" b="1" dirty="0"/>
          </a:p>
        </p:txBody>
      </p:sp>
      <p:sp>
        <p:nvSpPr>
          <p:cNvPr id="33795" name="Rectangle 3"/>
          <p:cNvSpPr>
            <a:spLocks noGrp="1" noChangeArrowheads="1"/>
          </p:cNvSpPr>
          <p:nvPr>
            <p:ph type="body" idx="1"/>
          </p:nvPr>
        </p:nvSpPr>
        <p:spPr/>
        <p:txBody>
          <a:bodyPr/>
          <a:lstStyle/>
          <a:p>
            <a:r>
              <a:rPr lang="en-GB" dirty="0" smtClean="0"/>
              <a:t>Identify </a:t>
            </a:r>
            <a:r>
              <a:rPr lang="en-GB" dirty="0"/>
              <a:t>and </a:t>
            </a:r>
            <a:r>
              <a:rPr lang="en-GB" i="1" dirty="0"/>
              <a:t>justify</a:t>
            </a:r>
            <a:r>
              <a:rPr lang="en-GB" dirty="0"/>
              <a:t> the research methods that you will use to gather your data and/or evaluate your results. </a:t>
            </a:r>
          </a:p>
          <a:p>
            <a:endParaRPr lang="en-GB" dirty="0"/>
          </a:p>
          <a:p>
            <a:r>
              <a:rPr lang="en-GB" dirty="0"/>
              <a:t>Work your way through the ‘research onion’ </a:t>
            </a:r>
            <a:r>
              <a:rPr lang="en-GB" dirty="0" smtClean="0">
                <a:sym typeface="Wingdings" pitchFamily="2" charset="2"/>
              </a:rPr>
              <a:t></a:t>
            </a:r>
          </a:p>
          <a:p>
            <a:endParaRPr lang="en-GB" dirty="0" smtClean="0">
              <a:sym typeface="Wingdings" pitchFamily="2" charset="2"/>
            </a:endParaRPr>
          </a:p>
          <a:p>
            <a:r>
              <a:rPr lang="en-GB" dirty="0" smtClean="0">
                <a:sym typeface="Wingdings" pitchFamily="2" charset="2"/>
              </a:rPr>
              <a:t>Be concise.  </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b="1" dirty="0" smtClean="0"/>
              <a:t>Research methods:</a:t>
            </a:r>
            <a:endParaRPr lang="en-US" b="1" dirty="0"/>
          </a:p>
        </p:txBody>
      </p:sp>
      <p:sp>
        <p:nvSpPr>
          <p:cNvPr id="36867" name="Rectangle 3"/>
          <p:cNvSpPr>
            <a:spLocks noGrp="1" noChangeArrowheads="1"/>
          </p:cNvSpPr>
          <p:nvPr>
            <p:ph type="body" idx="1"/>
          </p:nvPr>
        </p:nvSpPr>
        <p:spPr>
          <a:xfrm>
            <a:off x="357158" y="1412875"/>
            <a:ext cx="8536017" cy="5445125"/>
          </a:xfrm>
        </p:spPr>
        <p:txBody>
          <a:bodyPr/>
          <a:lstStyle/>
          <a:p>
            <a:pPr>
              <a:lnSpc>
                <a:spcPct val="80000"/>
              </a:lnSpc>
              <a:buFont typeface="Wingdings" pitchFamily="2" charset="2"/>
              <a:buNone/>
            </a:pPr>
            <a:r>
              <a:rPr lang="en-GB" sz="2400" dirty="0"/>
              <a:t>This </a:t>
            </a:r>
            <a:r>
              <a:rPr lang="en-GB" sz="2400" i="1" dirty="0"/>
              <a:t>may</a:t>
            </a:r>
            <a:r>
              <a:rPr lang="en-GB" sz="2400" dirty="0"/>
              <a:t> include:</a:t>
            </a:r>
          </a:p>
          <a:p>
            <a:pPr>
              <a:lnSpc>
                <a:spcPct val="80000"/>
              </a:lnSpc>
            </a:pPr>
            <a:endParaRPr lang="en-GB" sz="2400" dirty="0"/>
          </a:p>
          <a:p>
            <a:pPr>
              <a:lnSpc>
                <a:spcPct val="80000"/>
              </a:lnSpc>
            </a:pPr>
            <a:r>
              <a:rPr lang="en-GB" sz="2400" dirty="0"/>
              <a:t>Research philosophy and approach (positivism or phenomenology? Induction or deduction</a:t>
            </a:r>
            <a:r>
              <a:rPr lang="en-GB" sz="2400" dirty="0" smtClean="0"/>
              <a:t>?)</a:t>
            </a:r>
            <a:endParaRPr lang="en-GB" sz="2400" dirty="0"/>
          </a:p>
          <a:p>
            <a:pPr>
              <a:lnSpc>
                <a:spcPct val="80000"/>
              </a:lnSpc>
            </a:pPr>
            <a:r>
              <a:rPr lang="en-GB" sz="2400" dirty="0"/>
              <a:t>Research strategy (action research, experiment, case study, survey, etc</a:t>
            </a:r>
            <a:r>
              <a:rPr lang="en-GB" sz="2400" dirty="0" smtClean="0"/>
              <a:t>.)</a:t>
            </a:r>
            <a:endParaRPr lang="en-GB" sz="2400" dirty="0"/>
          </a:p>
          <a:p>
            <a:pPr>
              <a:lnSpc>
                <a:spcPct val="80000"/>
              </a:lnSpc>
            </a:pPr>
            <a:r>
              <a:rPr lang="en-GB" sz="2400" dirty="0"/>
              <a:t>The study population and sample (who are they, do you have access</a:t>
            </a:r>
            <a:r>
              <a:rPr lang="en-GB" sz="2400" dirty="0" smtClean="0"/>
              <a:t>?)</a:t>
            </a:r>
            <a:endParaRPr lang="en-GB" sz="2400" dirty="0"/>
          </a:p>
          <a:p>
            <a:pPr>
              <a:lnSpc>
                <a:spcPct val="80000"/>
              </a:lnSpc>
            </a:pPr>
            <a:r>
              <a:rPr lang="en-GB" sz="2400" dirty="0"/>
              <a:t>Data collection methods for each objective (interview, questionnaire, observation, document review, etc</a:t>
            </a:r>
            <a:r>
              <a:rPr lang="en-GB" sz="2400" dirty="0" smtClean="0"/>
              <a:t>.).</a:t>
            </a:r>
            <a:endParaRPr lang="en-GB" sz="2400" dirty="0"/>
          </a:p>
          <a:p>
            <a:pPr>
              <a:lnSpc>
                <a:spcPct val="80000"/>
              </a:lnSpc>
            </a:pPr>
            <a:r>
              <a:rPr lang="en-GB" sz="2400" dirty="0"/>
              <a:t>Reliability and validity</a:t>
            </a:r>
          </a:p>
          <a:p>
            <a:pPr>
              <a:lnSpc>
                <a:spcPct val="80000"/>
              </a:lnSpc>
            </a:pPr>
            <a:endParaRPr lang="en-US" sz="2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Autofit/>
          </a:bodyPr>
          <a:lstStyle/>
          <a:p>
            <a:r>
              <a:rPr lang="en-GB" dirty="0" smtClean="0"/>
              <a:t>Two main research </a:t>
            </a:r>
            <a:r>
              <a:rPr lang="en-GB" dirty="0"/>
              <a:t>philosophies </a:t>
            </a:r>
            <a:br>
              <a:rPr lang="en-GB" dirty="0"/>
            </a:br>
            <a:r>
              <a:rPr lang="en-GB" sz="2800" dirty="0"/>
              <a:t>(or paradigms, epistemology)</a:t>
            </a:r>
            <a:endParaRPr lang="en-US" sz="2800" dirty="0"/>
          </a:p>
        </p:txBody>
      </p:sp>
      <p:sp>
        <p:nvSpPr>
          <p:cNvPr id="7171" name="Rectangle 3"/>
          <p:cNvSpPr>
            <a:spLocks noGrp="1" noChangeArrowheads="1"/>
          </p:cNvSpPr>
          <p:nvPr>
            <p:ph type="body" idx="1"/>
          </p:nvPr>
        </p:nvSpPr>
        <p:spPr>
          <a:xfrm>
            <a:off x="357158" y="1600200"/>
            <a:ext cx="8408890" cy="4495800"/>
          </a:xfrm>
        </p:spPr>
        <p:txBody>
          <a:bodyPr>
            <a:noAutofit/>
          </a:bodyPr>
          <a:lstStyle/>
          <a:p>
            <a:r>
              <a:rPr lang="en-GB" sz="2400" dirty="0"/>
              <a:t>Epistemology, your research philosophy, </a:t>
            </a:r>
            <a:r>
              <a:rPr lang="en-US" sz="2400" dirty="0" smtClean="0"/>
              <a:t>asks </a:t>
            </a:r>
            <a:r>
              <a:rPr lang="en-US" sz="2400" dirty="0"/>
              <a:t>the question ‘</a:t>
            </a:r>
            <a:r>
              <a:rPr lang="en-US" sz="2400" i="1" dirty="0"/>
              <a:t>how do we know what we know</a:t>
            </a:r>
            <a:r>
              <a:rPr lang="en-US" sz="2400" i="1" dirty="0" smtClean="0"/>
              <a:t>?</a:t>
            </a:r>
            <a:endParaRPr lang="en-GB" sz="2400" dirty="0"/>
          </a:p>
          <a:p>
            <a:pPr marL="822960" lvl="1" indent="-457200">
              <a:buFont typeface="+mj-lt"/>
              <a:buAutoNum type="arabicPeriod"/>
            </a:pPr>
            <a:r>
              <a:rPr lang="en-GB" sz="2400" u="sng" dirty="0" smtClean="0"/>
              <a:t>Positivism</a:t>
            </a:r>
            <a:r>
              <a:rPr lang="en-GB" sz="2400" dirty="0" smtClean="0"/>
              <a:t> </a:t>
            </a:r>
            <a:r>
              <a:rPr lang="en-US" sz="2400" dirty="0" smtClean="0"/>
              <a:t>contends there are single true answers to questions, which can be found by carefully applying scientific procedures, such as experiments (to </a:t>
            </a:r>
            <a:r>
              <a:rPr lang="en-US" sz="2400" i="1" dirty="0" smtClean="0"/>
              <a:t>test</a:t>
            </a:r>
            <a:r>
              <a:rPr lang="en-US" sz="2400" dirty="0" smtClean="0"/>
              <a:t> theory and </a:t>
            </a:r>
            <a:r>
              <a:rPr lang="en-US" sz="2400" i="1" dirty="0" smtClean="0"/>
              <a:t>measure</a:t>
            </a:r>
            <a:r>
              <a:rPr lang="en-US" sz="2400" dirty="0" smtClean="0"/>
              <a:t> results). </a:t>
            </a:r>
          </a:p>
          <a:p>
            <a:pPr marL="822960" lvl="1" indent="-457200">
              <a:lnSpc>
                <a:spcPct val="90000"/>
              </a:lnSpc>
              <a:buFont typeface="+mj-lt"/>
              <a:buAutoNum type="arabicPeriod"/>
            </a:pPr>
            <a:r>
              <a:rPr lang="en-GB" sz="2400" u="sng" dirty="0" smtClean="0"/>
              <a:t>Phenomenology</a:t>
            </a:r>
            <a:r>
              <a:rPr lang="en-GB" sz="2400" dirty="0" smtClean="0"/>
              <a:t> ‘</a:t>
            </a:r>
            <a:r>
              <a:rPr lang="en-GB" sz="2400" i="1" dirty="0" smtClean="0"/>
              <a:t>is concerned with understanding human behaviour and…focuses on the meaning, rather than measurement of social phenomena.’</a:t>
            </a:r>
            <a:r>
              <a:rPr lang="en-GB" sz="2400" dirty="0" smtClean="0"/>
              <a:t> (Collis and Hussey, 2003, p. 53). Reality is socially constructed, based on participants’ perceptions, and needs to be ‘understood’ rather than trying to generate ‘facts’ (Saunders et al, 2007). To </a:t>
            </a:r>
            <a:r>
              <a:rPr lang="en-US" sz="2400" i="1" dirty="0" smtClean="0"/>
              <a:t>build</a:t>
            </a:r>
            <a:r>
              <a:rPr lang="en-US" sz="2400" dirty="0" smtClean="0"/>
              <a:t> knowledge from event(s) and/or object(s), based upon the world as participants see it. </a:t>
            </a:r>
          </a:p>
          <a:p>
            <a:pPr lvl="1"/>
            <a:endParaRPr lang="en-US"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z="3400" dirty="0"/>
              <a:t>Features of the main research paradigms </a:t>
            </a:r>
            <a:r>
              <a:rPr lang="en-GB" sz="3400" dirty="0" smtClean="0"/>
              <a:t/>
            </a:r>
            <a:br>
              <a:rPr lang="en-GB" sz="3400" dirty="0" smtClean="0"/>
            </a:br>
            <a:r>
              <a:rPr lang="en-GB" sz="2400" dirty="0" smtClean="0"/>
              <a:t>(</a:t>
            </a:r>
            <a:r>
              <a:rPr lang="en-GB" sz="2400" dirty="0"/>
              <a:t>Collis and Hussey, 2003, p.55)</a:t>
            </a:r>
            <a:endParaRPr lang="en-US" sz="2400" dirty="0"/>
          </a:p>
        </p:txBody>
      </p:sp>
      <p:graphicFrame>
        <p:nvGraphicFramePr>
          <p:cNvPr id="15390" name="Group 30"/>
          <p:cNvGraphicFramePr>
            <a:graphicFrameLocks noGrp="1"/>
          </p:cNvGraphicFramePr>
          <p:nvPr>
            <p:ph type="tbl" idx="1"/>
          </p:nvPr>
        </p:nvGraphicFramePr>
        <p:xfrm>
          <a:off x="457200" y="1600200"/>
          <a:ext cx="8229600" cy="4782312"/>
        </p:xfrm>
        <a:graphic>
          <a:graphicData uri="http://schemas.openxmlformats.org/drawingml/2006/table">
            <a:tbl>
              <a:tblPr/>
              <a:tblGrid>
                <a:gridCol w="4114800"/>
                <a:gridCol w="4114800"/>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Positivistic</a:t>
                      </a:r>
                      <a:endParaRPr kumimoji="0" lang="en-US"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Phenomenological</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sample to population</a:t>
                      </a:r>
                      <a:endParaRPr kumimoji="0" lang="en-US" sz="22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Generates/builds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Generalises from one setting to another</a:t>
                      </a:r>
                      <a:endParaRPr kumimoji="0" lang="en-US" sz="22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b="1">
                <a:solidFill>
                  <a:srgbClr val="006600"/>
                </a:solidFill>
              </a:rPr>
              <a:t>Methodology</a:t>
            </a:r>
          </a:p>
        </p:txBody>
      </p:sp>
      <p:sp>
        <p:nvSpPr>
          <p:cNvPr id="14339" name="Rectangle 3"/>
          <p:cNvSpPr>
            <a:spLocks noGrp="1" noChangeArrowheads="1"/>
          </p:cNvSpPr>
          <p:nvPr>
            <p:ph type="body" idx="1"/>
          </p:nvPr>
        </p:nvSpPr>
        <p:spPr/>
        <p:txBody>
          <a:bodyPr/>
          <a:lstStyle/>
          <a:p>
            <a:r>
              <a:rPr lang="en-US"/>
              <a:t>“The theory of how research should be undertaken, including the theoretical and philosophical assumptions upon which research is based and the implications of these for the method or methods adopted.”</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a:solidFill>
                  <a:srgbClr val="006600"/>
                </a:solidFill>
              </a:rPr>
              <a:t>The Philosophical Position….</a:t>
            </a:r>
          </a:p>
        </p:txBody>
      </p:sp>
      <p:sp>
        <p:nvSpPr>
          <p:cNvPr id="4100" name="Rectangle 4"/>
          <p:cNvSpPr>
            <a:spLocks noChangeArrowheads="1"/>
          </p:cNvSpPr>
          <p:nvPr/>
        </p:nvSpPr>
        <p:spPr bwMode="auto">
          <a:xfrm>
            <a:off x="304800" y="1524000"/>
            <a:ext cx="8515350" cy="5029200"/>
          </a:xfrm>
          <a:prstGeom prst="rect">
            <a:avLst/>
          </a:prstGeom>
          <a:solidFill>
            <a:srgbClr val="FFFFFF"/>
          </a:solidFill>
          <a:ln w="38100">
            <a:solidFill>
              <a:srgbClr val="000000"/>
            </a:solidFill>
            <a:miter lim="800000"/>
            <a:headEnd/>
            <a:tailEnd/>
          </a:ln>
          <a:effectLst/>
        </p:spPr>
        <p:txBody>
          <a:bodyPr wrap="none" anchor="ctr">
            <a:prstTxWarp prst="textNoShape">
              <a:avLst/>
            </a:prstTxWarp>
          </a:bodyPr>
          <a:lstStyle/>
          <a:p>
            <a:endParaRPr lang="en-US"/>
          </a:p>
        </p:txBody>
      </p:sp>
      <p:sp>
        <p:nvSpPr>
          <p:cNvPr id="4101" name="Line 5"/>
          <p:cNvSpPr>
            <a:spLocks noChangeShapeType="1"/>
          </p:cNvSpPr>
          <p:nvPr/>
        </p:nvSpPr>
        <p:spPr bwMode="auto">
          <a:xfrm>
            <a:off x="304800" y="2133600"/>
            <a:ext cx="8515350" cy="0"/>
          </a:xfrm>
          <a:prstGeom prst="line">
            <a:avLst/>
          </a:prstGeom>
          <a:noFill/>
          <a:ln w="38100">
            <a:solidFill>
              <a:srgbClr val="000000"/>
            </a:solidFill>
            <a:round/>
            <a:headEnd/>
            <a:tailEnd/>
          </a:ln>
          <a:effectLst/>
        </p:spPr>
        <p:txBody>
          <a:bodyPr wrap="none" anchor="ctr">
            <a:prstTxWarp prst="textNoShape">
              <a:avLst/>
            </a:prstTxWarp>
          </a:bodyPr>
          <a:lstStyle/>
          <a:p>
            <a:endParaRPr lang="en-US"/>
          </a:p>
        </p:txBody>
      </p:sp>
      <p:sp>
        <p:nvSpPr>
          <p:cNvPr id="4102" name="Rectangle 6"/>
          <p:cNvSpPr>
            <a:spLocks noChangeArrowheads="1"/>
          </p:cNvSpPr>
          <p:nvPr/>
        </p:nvSpPr>
        <p:spPr bwMode="auto">
          <a:xfrm>
            <a:off x="304800" y="3200400"/>
            <a:ext cx="8515350" cy="1035050"/>
          </a:xfrm>
          <a:prstGeom prst="rect">
            <a:avLst/>
          </a:prstGeom>
          <a:noFill/>
          <a:ln w="38100">
            <a:solidFill>
              <a:schemeClr val="tx1"/>
            </a:solidFill>
            <a:miter lim="800000"/>
            <a:headEnd/>
            <a:tailEnd/>
          </a:ln>
          <a:effectLst/>
        </p:spPr>
        <p:txBody>
          <a:bodyPr wrap="none" anchor="ctr">
            <a:prstTxWarp prst="textNoShape">
              <a:avLst/>
            </a:prstTxWarp>
          </a:bodyPr>
          <a:lstStyle/>
          <a:p>
            <a:endParaRPr lang="en-US"/>
          </a:p>
        </p:txBody>
      </p:sp>
      <p:sp>
        <p:nvSpPr>
          <p:cNvPr id="4104" name="Rectangle 8"/>
          <p:cNvSpPr>
            <a:spLocks noChangeArrowheads="1"/>
          </p:cNvSpPr>
          <p:nvPr/>
        </p:nvSpPr>
        <p:spPr bwMode="auto">
          <a:xfrm>
            <a:off x="304800" y="4876800"/>
            <a:ext cx="8515350" cy="1676400"/>
          </a:xfrm>
          <a:prstGeom prst="rect">
            <a:avLst/>
          </a:prstGeom>
          <a:noFill/>
          <a:ln w="38100">
            <a:solidFill>
              <a:schemeClr val="tx1"/>
            </a:solidFill>
            <a:miter lim="800000"/>
            <a:headEnd/>
            <a:tailEnd/>
          </a:ln>
          <a:effectLst/>
        </p:spPr>
        <p:txBody>
          <a:bodyPr wrap="none" anchor="ctr">
            <a:prstTxWarp prst="textNoShape">
              <a:avLst/>
            </a:prstTxWarp>
          </a:bodyPr>
          <a:lstStyle/>
          <a:p>
            <a:endParaRPr lang="en-US"/>
          </a:p>
        </p:txBody>
      </p:sp>
      <p:sp>
        <p:nvSpPr>
          <p:cNvPr id="4105" name="Line 9"/>
          <p:cNvSpPr>
            <a:spLocks noChangeShapeType="1"/>
          </p:cNvSpPr>
          <p:nvPr/>
        </p:nvSpPr>
        <p:spPr bwMode="auto">
          <a:xfrm>
            <a:off x="2667000" y="1524000"/>
            <a:ext cx="0" cy="590550"/>
          </a:xfrm>
          <a:prstGeom prst="line">
            <a:avLst/>
          </a:prstGeom>
          <a:noFill/>
          <a:ln w="38100">
            <a:solidFill>
              <a:srgbClr val="000000"/>
            </a:solidFill>
            <a:round/>
            <a:headEnd/>
            <a:tailEnd/>
          </a:ln>
          <a:effectLst/>
        </p:spPr>
        <p:txBody>
          <a:bodyPr wrap="none" anchor="ctr">
            <a:prstTxWarp prst="textNoShape">
              <a:avLst/>
            </a:prstTxWarp>
          </a:bodyPr>
          <a:lstStyle/>
          <a:p>
            <a:endParaRPr lang="en-US"/>
          </a:p>
        </p:txBody>
      </p:sp>
      <p:sp>
        <p:nvSpPr>
          <p:cNvPr id="4106" name="Line 10"/>
          <p:cNvSpPr>
            <a:spLocks noChangeShapeType="1"/>
          </p:cNvSpPr>
          <p:nvPr/>
        </p:nvSpPr>
        <p:spPr bwMode="auto">
          <a:xfrm>
            <a:off x="2667000" y="2133600"/>
            <a:ext cx="0" cy="12001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07" name="Line 11"/>
          <p:cNvSpPr>
            <a:spLocks noChangeShapeType="1"/>
          </p:cNvSpPr>
          <p:nvPr/>
        </p:nvSpPr>
        <p:spPr bwMode="auto">
          <a:xfrm>
            <a:off x="2667000" y="4191000"/>
            <a:ext cx="0" cy="23431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08" name="Line 12"/>
          <p:cNvSpPr>
            <a:spLocks noChangeShapeType="1"/>
          </p:cNvSpPr>
          <p:nvPr/>
        </p:nvSpPr>
        <p:spPr bwMode="auto">
          <a:xfrm>
            <a:off x="2667000" y="3352800"/>
            <a:ext cx="0" cy="10096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09" name="Line 13"/>
          <p:cNvSpPr>
            <a:spLocks noChangeShapeType="1"/>
          </p:cNvSpPr>
          <p:nvPr/>
        </p:nvSpPr>
        <p:spPr bwMode="auto">
          <a:xfrm>
            <a:off x="5943600" y="1524000"/>
            <a:ext cx="0" cy="571500"/>
          </a:xfrm>
          <a:prstGeom prst="line">
            <a:avLst/>
          </a:prstGeom>
          <a:noFill/>
          <a:ln w="38100">
            <a:solidFill>
              <a:srgbClr val="000000"/>
            </a:solidFill>
            <a:round/>
            <a:headEnd/>
            <a:tailEnd/>
          </a:ln>
          <a:effectLst/>
        </p:spPr>
        <p:txBody>
          <a:bodyPr wrap="none" anchor="ctr">
            <a:prstTxWarp prst="textNoShape">
              <a:avLst/>
            </a:prstTxWarp>
          </a:bodyPr>
          <a:lstStyle/>
          <a:p>
            <a:endParaRPr lang="en-US"/>
          </a:p>
        </p:txBody>
      </p:sp>
      <p:sp>
        <p:nvSpPr>
          <p:cNvPr id="4110" name="Line 14"/>
          <p:cNvSpPr>
            <a:spLocks noChangeShapeType="1"/>
          </p:cNvSpPr>
          <p:nvPr/>
        </p:nvSpPr>
        <p:spPr bwMode="auto">
          <a:xfrm>
            <a:off x="5943600" y="2057400"/>
            <a:ext cx="0" cy="11620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11" name="Line 15"/>
          <p:cNvSpPr>
            <a:spLocks noChangeShapeType="1"/>
          </p:cNvSpPr>
          <p:nvPr/>
        </p:nvSpPr>
        <p:spPr bwMode="auto">
          <a:xfrm>
            <a:off x="5943600" y="3200400"/>
            <a:ext cx="0" cy="10096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12" name="Line 16"/>
          <p:cNvSpPr>
            <a:spLocks noChangeShapeType="1"/>
          </p:cNvSpPr>
          <p:nvPr/>
        </p:nvSpPr>
        <p:spPr bwMode="auto">
          <a:xfrm>
            <a:off x="5943600" y="4191000"/>
            <a:ext cx="0" cy="23431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13" name="Text Box 17"/>
          <p:cNvSpPr txBox="1">
            <a:spLocks noChangeArrowheads="1"/>
          </p:cNvSpPr>
          <p:nvPr/>
        </p:nvSpPr>
        <p:spPr bwMode="auto">
          <a:xfrm>
            <a:off x="3581400" y="1600200"/>
            <a:ext cx="1411288" cy="427038"/>
          </a:xfrm>
          <a:prstGeom prst="rect">
            <a:avLst/>
          </a:prstGeom>
          <a:noFill/>
          <a:ln w="12700">
            <a:noFill/>
            <a:miter lim="800000"/>
            <a:headEnd/>
            <a:tailEnd/>
          </a:ln>
          <a:effectLst/>
        </p:spPr>
        <p:txBody>
          <a:bodyPr wrap="none">
            <a:prstTxWarp prst="textNoShape">
              <a:avLst/>
            </a:prstTxWarp>
            <a:spAutoFit/>
          </a:bodyPr>
          <a:lstStyle/>
          <a:p>
            <a:pPr algn="ctr" eaLnBrk="0" hangingPunct="0"/>
            <a:r>
              <a:rPr lang="en-GB" sz="2200" b="1">
                <a:solidFill>
                  <a:srgbClr val="000099"/>
                </a:solidFill>
                <a:latin typeface="Times New Roman" pitchFamily="-108" charset="0"/>
              </a:rPr>
              <a:t>Positivism</a:t>
            </a:r>
          </a:p>
        </p:txBody>
      </p:sp>
      <p:sp>
        <p:nvSpPr>
          <p:cNvPr id="4114" name="Text Box 18"/>
          <p:cNvSpPr txBox="1">
            <a:spLocks noChangeArrowheads="1"/>
          </p:cNvSpPr>
          <p:nvPr/>
        </p:nvSpPr>
        <p:spPr bwMode="auto">
          <a:xfrm>
            <a:off x="6400800" y="1600200"/>
            <a:ext cx="2079625" cy="427038"/>
          </a:xfrm>
          <a:prstGeom prst="rect">
            <a:avLst/>
          </a:prstGeom>
          <a:noFill/>
          <a:ln w="12700">
            <a:noFill/>
            <a:miter lim="800000"/>
            <a:headEnd/>
            <a:tailEnd/>
          </a:ln>
          <a:effectLst/>
        </p:spPr>
        <p:txBody>
          <a:bodyPr wrap="none">
            <a:prstTxWarp prst="textNoShape">
              <a:avLst/>
            </a:prstTxWarp>
            <a:spAutoFit/>
          </a:bodyPr>
          <a:lstStyle/>
          <a:p>
            <a:pPr algn="ctr" eaLnBrk="0" hangingPunct="0"/>
            <a:r>
              <a:rPr lang="en-GB" sz="2200" b="1">
                <a:solidFill>
                  <a:srgbClr val="000099"/>
                </a:solidFill>
                <a:latin typeface="Times New Roman" pitchFamily="-108" charset="0"/>
              </a:rPr>
              <a:t>Phenomenology</a:t>
            </a:r>
          </a:p>
        </p:txBody>
      </p:sp>
      <p:sp>
        <p:nvSpPr>
          <p:cNvPr id="4118" name="Text Box 22"/>
          <p:cNvSpPr txBox="1">
            <a:spLocks noChangeArrowheads="1"/>
          </p:cNvSpPr>
          <p:nvPr/>
        </p:nvSpPr>
        <p:spPr bwMode="auto">
          <a:xfrm>
            <a:off x="685800" y="5334000"/>
            <a:ext cx="1598613" cy="701675"/>
          </a:xfrm>
          <a:prstGeom prst="rect">
            <a:avLst/>
          </a:prstGeom>
          <a:noFill/>
          <a:ln w="12700">
            <a:noFill/>
            <a:miter lim="800000"/>
            <a:headEnd/>
            <a:tailEnd/>
          </a:ln>
          <a:effectLst/>
        </p:spPr>
        <p:txBody>
          <a:bodyPr wrap="none">
            <a:prstTxWarp prst="textNoShape">
              <a:avLst/>
            </a:prstTxWarp>
            <a:spAutoFit/>
          </a:bodyPr>
          <a:lstStyle/>
          <a:p>
            <a:pPr algn="ctr" eaLnBrk="0" hangingPunct="0"/>
            <a:r>
              <a:rPr lang="en-GB" sz="2000" b="1">
                <a:solidFill>
                  <a:srgbClr val="FF0000"/>
                </a:solidFill>
                <a:latin typeface="Times New Roman" pitchFamily="-108" charset="0"/>
              </a:rPr>
              <a:t>RESEARCH</a:t>
            </a:r>
          </a:p>
          <a:p>
            <a:pPr algn="ctr" eaLnBrk="0" hangingPunct="0"/>
            <a:r>
              <a:rPr lang="en-GB" sz="2000" b="1">
                <a:solidFill>
                  <a:srgbClr val="FF0000"/>
                </a:solidFill>
                <a:latin typeface="Times New Roman" pitchFamily="-108" charset="0"/>
              </a:rPr>
              <a:t>STRATEGY</a:t>
            </a:r>
          </a:p>
        </p:txBody>
      </p:sp>
      <p:sp>
        <p:nvSpPr>
          <p:cNvPr id="4119" name="Text Box 23"/>
          <p:cNvSpPr txBox="1">
            <a:spLocks noChangeArrowheads="1"/>
          </p:cNvSpPr>
          <p:nvPr/>
        </p:nvSpPr>
        <p:spPr bwMode="auto">
          <a:xfrm>
            <a:off x="3048000" y="2133600"/>
            <a:ext cx="2570163" cy="10064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Reality is objective and</a:t>
            </a:r>
          </a:p>
          <a:p>
            <a:pPr eaLnBrk="0" hangingPunct="0"/>
            <a:r>
              <a:rPr lang="en-GB" sz="2000">
                <a:latin typeface="Times New Roman" pitchFamily="-108" charset="0"/>
              </a:rPr>
              <a:t>singular, apart from the</a:t>
            </a:r>
          </a:p>
          <a:p>
            <a:pPr eaLnBrk="0" hangingPunct="0"/>
            <a:r>
              <a:rPr lang="en-GB" sz="2000">
                <a:latin typeface="Times New Roman" pitchFamily="-108" charset="0"/>
              </a:rPr>
              <a:t>researcher</a:t>
            </a:r>
            <a:endParaRPr lang="en-GB" sz="2200">
              <a:latin typeface="Times New Roman" pitchFamily="-108" charset="0"/>
            </a:endParaRPr>
          </a:p>
        </p:txBody>
      </p:sp>
      <p:sp>
        <p:nvSpPr>
          <p:cNvPr id="4120" name="Text Box 24"/>
          <p:cNvSpPr txBox="1">
            <a:spLocks noChangeArrowheads="1"/>
          </p:cNvSpPr>
          <p:nvPr/>
        </p:nvSpPr>
        <p:spPr bwMode="auto">
          <a:xfrm>
            <a:off x="2895600" y="3352800"/>
            <a:ext cx="2894013" cy="7016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Researcher is independent</a:t>
            </a:r>
          </a:p>
          <a:p>
            <a:pPr eaLnBrk="0" hangingPunct="0"/>
            <a:r>
              <a:rPr lang="en-GB" sz="2000">
                <a:latin typeface="Times New Roman" pitchFamily="-108" charset="0"/>
              </a:rPr>
              <a:t>from that being researched</a:t>
            </a:r>
            <a:endParaRPr lang="en-GB" sz="2200">
              <a:latin typeface="Times New Roman" pitchFamily="-108" charset="0"/>
            </a:endParaRPr>
          </a:p>
        </p:txBody>
      </p:sp>
      <p:sp>
        <p:nvSpPr>
          <p:cNvPr id="4121" name="Text Box 25"/>
          <p:cNvSpPr txBox="1">
            <a:spLocks noChangeArrowheads="1"/>
          </p:cNvSpPr>
          <p:nvPr/>
        </p:nvSpPr>
        <p:spPr bwMode="auto">
          <a:xfrm>
            <a:off x="2971800" y="4343400"/>
            <a:ext cx="2727325" cy="3968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Value free and un-biased</a:t>
            </a:r>
            <a:endParaRPr lang="en-GB" sz="2200">
              <a:latin typeface="Times New Roman" pitchFamily="-108" charset="0"/>
            </a:endParaRPr>
          </a:p>
        </p:txBody>
      </p:sp>
      <p:sp>
        <p:nvSpPr>
          <p:cNvPr id="4122" name="Text Box 26"/>
          <p:cNvSpPr txBox="1">
            <a:spLocks noChangeArrowheads="1"/>
          </p:cNvSpPr>
          <p:nvPr/>
        </p:nvSpPr>
        <p:spPr bwMode="auto">
          <a:xfrm>
            <a:off x="3048000" y="4876800"/>
            <a:ext cx="2681288" cy="1646238"/>
          </a:xfrm>
          <a:prstGeom prst="rect">
            <a:avLst/>
          </a:prstGeom>
          <a:noFill/>
          <a:ln w="12700">
            <a:noFill/>
            <a:miter lim="800000"/>
            <a:headEnd/>
            <a:tailEnd/>
          </a:ln>
          <a:effectLst/>
        </p:spPr>
        <p:txBody>
          <a:bodyPr wrap="none">
            <a:prstTxWarp prst="textNoShape">
              <a:avLst/>
            </a:prstTxWarp>
            <a:spAutoFit/>
          </a:bodyPr>
          <a:lstStyle/>
          <a:p>
            <a:pPr eaLnBrk="0" hangingPunct="0">
              <a:buFontTx/>
              <a:buChar char="•"/>
            </a:pPr>
            <a:r>
              <a:rPr lang="en-GB" sz="2200">
                <a:latin typeface="Times New Roman" pitchFamily="-108" charset="0"/>
              </a:rPr>
              <a:t> </a:t>
            </a:r>
            <a:r>
              <a:rPr lang="en-GB" sz="2000">
                <a:latin typeface="Times New Roman" pitchFamily="-108" charset="0"/>
              </a:rPr>
              <a:t>Cross-sectional studies</a:t>
            </a:r>
          </a:p>
          <a:p>
            <a:pPr eaLnBrk="0" hangingPunct="0">
              <a:buFontTx/>
              <a:buChar char="•"/>
            </a:pPr>
            <a:r>
              <a:rPr lang="en-GB" sz="2000">
                <a:latin typeface="Times New Roman" pitchFamily="-108" charset="0"/>
              </a:rPr>
              <a:t> Experimental studies</a:t>
            </a:r>
          </a:p>
          <a:p>
            <a:pPr eaLnBrk="0" hangingPunct="0">
              <a:buFontTx/>
              <a:buChar char="•"/>
            </a:pPr>
            <a:r>
              <a:rPr lang="en-GB" sz="2000">
                <a:latin typeface="Times New Roman" pitchFamily="-108" charset="0"/>
              </a:rPr>
              <a:t> Longitudinal studies</a:t>
            </a:r>
          </a:p>
          <a:p>
            <a:pPr eaLnBrk="0" hangingPunct="0">
              <a:buFontTx/>
              <a:buChar char="•"/>
            </a:pPr>
            <a:r>
              <a:rPr lang="en-GB" sz="2000">
                <a:latin typeface="Times New Roman" pitchFamily="-108" charset="0"/>
              </a:rPr>
              <a:t> Surveys</a:t>
            </a:r>
          </a:p>
          <a:p>
            <a:pPr eaLnBrk="0" hangingPunct="0">
              <a:buFontTx/>
              <a:buChar char="•"/>
            </a:pPr>
            <a:r>
              <a:rPr lang="en-GB" sz="2000">
                <a:latin typeface="Times New Roman" pitchFamily="-108" charset="0"/>
              </a:rPr>
              <a:t> Etc...</a:t>
            </a:r>
          </a:p>
        </p:txBody>
      </p:sp>
      <p:sp>
        <p:nvSpPr>
          <p:cNvPr id="4123" name="Text Box 27"/>
          <p:cNvSpPr txBox="1">
            <a:spLocks noChangeArrowheads="1"/>
          </p:cNvSpPr>
          <p:nvPr/>
        </p:nvSpPr>
        <p:spPr bwMode="auto">
          <a:xfrm>
            <a:off x="6248400" y="2133600"/>
            <a:ext cx="2246313" cy="10064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Reality is subjective</a:t>
            </a:r>
          </a:p>
          <a:p>
            <a:pPr eaLnBrk="0" hangingPunct="0"/>
            <a:r>
              <a:rPr lang="en-GB" sz="2000">
                <a:latin typeface="Times New Roman" pitchFamily="-108" charset="0"/>
              </a:rPr>
              <a:t>and multiple as seen</a:t>
            </a:r>
          </a:p>
          <a:p>
            <a:pPr eaLnBrk="0" hangingPunct="0"/>
            <a:r>
              <a:rPr lang="en-GB" sz="2000">
                <a:latin typeface="Times New Roman" pitchFamily="-108" charset="0"/>
              </a:rPr>
              <a:t>by the participants</a:t>
            </a:r>
            <a:endParaRPr lang="en-GB" sz="2200">
              <a:latin typeface="Times New Roman" pitchFamily="-108" charset="0"/>
            </a:endParaRPr>
          </a:p>
        </p:txBody>
      </p:sp>
      <p:sp>
        <p:nvSpPr>
          <p:cNvPr id="4124" name="Text Box 28"/>
          <p:cNvSpPr txBox="1">
            <a:spLocks noChangeArrowheads="1"/>
          </p:cNvSpPr>
          <p:nvPr/>
        </p:nvSpPr>
        <p:spPr bwMode="auto">
          <a:xfrm>
            <a:off x="5943600" y="3352800"/>
            <a:ext cx="2852738" cy="7016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Researcher interacts</a:t>
            </a:r>
          </a:p>
          <a:p>
            <a:pPr eaLnBrk="0" hangingPunct="0"/>
            <a:r>
              <a:rPr lang="en-GB" sz="2000">
                <a:latin typeface="Times New Roman" pitchFamily="-108" charset="0"/>
              </a:rPr>
              <a:t>with that being researched</a:t>
            </a:r>
            <a:endParaRPr lang="en-GB" sz="2200">
              <a:latin typeface="Times New Roman" pitchFamily="-108" charset="0"/>
            </a:endParaRPr>
          </a:p>
        </p:txBody>
      </p:sp>
      <p:sp>
        <p:nvSpPr>
          <p:cNvPr id="4125" name="Text Box 29"/>
          <p:cNvSpPr txBox="1">
            <a:spLocks noChangeArrowheads="1"/>
          </p:cNvSpPr>
          <p:nvPr/>
        </p:nvSpPr>
        <p:spPr bwMode="auto">
          <a:xfrm>
            <a:off x="6096000" y="4343400"/>
            <a:ext cx="2565400" cy="3968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Value-laden and biased</a:t>
            </a:r>
            <a:endParaRPr lang="en-GB" sz="2200">
              <a:latin typeface="Times New Roman" pitchFamily="-108" charset="0"/>
            </a:endParaRPr>
          </a:p>
        </p:txBody>
      </p:sp>
      <p:sp>
        <p:nvSpPr>
          <p:cNvPr id="4126" name="Text Box 30"/>
          <p:cNvSpPr txBox="1">
            <a:spLocks noChangeArrowheads="1"/>
          </p:cNvSpPr>
          <p:nvPr/>
        </p:nvSpPr>
        <p:spPr bwMode="auto">
          <a:xfrm>
            <a:off x="6172200" y="4876800"/>
            <a:ext cx="2357438" cy="1646238"/>
          </a:xfrm>
          <a:prstGeom prst="rect">
            <a:avLst/>
          </a:prstGeom>
          <a:noFill/>
          <a:ln w="12700">
            <a:noFill/>
            <a:miter lim="800000"/>
            <a:headEnd/>
            <a:tailEnd/>
          </a:ln>
          <a:effectLst/>
        </p:spPr>
        <p:txBody>
          <a:bodyPr wrap="none">
            <a:prstTxWarp prst="textNoShape">
              <a:avLst/>
            </a:prstTxWarp>
            <a:spAutoFit/>
          </a:bodyPr>
          <a:lstStyle/>
          <a:p>
            <a:pPr eaLnBrk="0" hangingPunct="0">
              <a:buFontTx/>
              <a:buChar char="•"/>
            </a:pPr>
            <a:r>
              <a:rPr lang="en-GB" sz="2200">
                <a:latin typeface="Times New Roman" pitchFamily="-108" charset="0"/>
              </a:rPr>
              <a:t> </a:t>
            </a:r>
            <a:r>
              <a:rPr lang="en-GB" sz="2000">
                <a:latin typeface="Times New Roman" pitchFamily="-108" charset="0"/>
              </a:rPr>
              <a:t>Action Research</a:t>
            </a:r>
          </a:p>
          <a:p>
            <a:pPr eaLnBrk="0" hangingPunct="0">
              <a:buFontTx/>
              <a:buChar char="•"/>
            </a:pPr>
            <a:r>
              <a:rPr lang="en-GB" sz="2000">
                <a:latin typeface="Times New Roman" pitchFamily="-108" charset="0"/>
              </a:rPr>
              <a:t> Case Studies</a:t>
            </a:r>
          </a:p>
          <a:p>
            <a:pPr eaLnBrk="0" hangingPunct="0">
              <a:buFontTx/>
              <a:buChar char="•"/>
            </a:pPr>
            <a:r>
              <a:rPr lang="en-GB" sz="2000">
                <a:latin typeface="Times New Roman" pitchFamily="-108" charset="0"/>
              </a:rPr>
              <a:t> Ethnography</a:t>
            </a:r>
          </a:p>
          <a:p>
            <a:pPr eaLnBrk="0" hangingPunct="0">
              <a:buFontTx/>
              <a:buChar char="•"/>
            </a:pPr>
            <a:r>
              <a:rPr lang="en-GB" sz="2000">
                <a:latin typeface="Times New Roman" pitchFamily="-108" charset="0"/>
              </a:rPr>
              <a:t> Grounded Theory</a:t>
            </a:r>
          </a:p>
          <a:p>
            <a:pPr eaLnBrk="0" hangingPunct="0">
              <a:buFontTx/>
              <a:buChar char="•"/>
            </a:pPr>
            <a:r>
              <a:rPr lang="en-GB" sz="2000">
                <a:latin typeface="Times New Roman" pitchFamily="-108" charset="0"/>
              </a:rPr>
              <a:t> Hermeneutics, etc...</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152400"/>
            <a:ext cx="8229600" cy="679450"/>
          </a:xfrm>
        </p:spPr>
        <p:txBody>
          <a:bodyPr>
            <a:normAutofit fontScale="90000"/>
          </a:bodyPr>
          <a:lstStyle/>
          <a:p>
            <a:r>
              <a:rPr lang="en-GB" sz="4000">
                <a:solidFill>
                  <a:srgbClr val="006600"/>
                </a:solidFill>
              </a:rPr>
              <a:t>The ‘scientific’ method</a:t>
            </a:r>
            <a:endParaRPr lang="en-US" sz="4000">
              <a:solidFill>
                <a:srgbClr val="006600"/>
              </a:solidFill>
            </a:endParaRPr>
          </a:p>
        </p:txBody>
      </p:sp>
      <p:sp>
        <p:nvSpPr>
          <p:cNvPr id="10243" name="Rectangle 3"/>
          <p:cNvSpPr>
            <a:spLocks noGrp="1" noChangeArrowheads="1"/>
          </p:cNvSpPr>
          <p:nvPr>
            <p:ph type="body" idx="1"/>
          </p:nvPr>
        </p:nvSpPr>
        <p:spPr>
          <a:xfrm>
            <a:off x="685800" y="1676400"/>
            <a:ext cx="8305800" cy="4432300"/>
          </a:xfrm>
        </p:spPr>
        <p:txBody>
          <a:bodyPr>
            <a:normAutofit lnSpcReduction="10000"/>
          </a:bodyPr>
          <a:lstStyle/>
          <a:p>
            <a:pPr>
              <a:lnSpc>
                <a:spcPct val="90000"/>
              </a:lnSpc>
            </a:pPr>
            <a:r>
              <a:rPr lang="en-GB" sz="2400" b="1" dirty="0"/>
              <a:t>A generally accepted set of procedures for developing and testing theories</a:t>
            </a:r>
          </a:p>
          <a:p>
            <a:pPr>
              <a:lnSpc>
                <a:spcPct val="90000"/>
              </a:lnSpc>
              <a:buFontTx/>
              <a:buNone/>
            </a:pPr>
            <a:endParaRPr lang="en-GB" sz="2400" b="1" dirty="0"/>
          </a:p>
          <a:p>
            <a:pPr>
              <a:lnSpc>
                <a:spcPct val="90000"/>
              </a:lnSpc>
            </a:pPr>
            <a:r>
              <a:rPr lang="en-GB" sz="2400" b="1" dirty="0"/>
              <a:t>An idealised model to arrive at “the truth” through:</a:t>
            </a:r>
          </a:p>
          <a:p>
            <a:pPr>
              <a:lnSpc>
                <a:spcPct val="90000"/>
              </a:lnSpc>
            </a:pPr>
            <a:endParaRPr lang="en-GB" sz="2400" b="1" dirty="0"/>
          </a:p>
          <a:p>
            <a:pPr lvl="1">
              <a:lnSpc>
                <a:spcPct val="90000"/>
              </a:lnSpc>
            </a:pPr>
            <a:r>
              <a:rPr lang="en-GB" sz="2400" dirty="0"/>
              <a:t>Objective observation</a:t>
            </a:r>
          </a:p>
          <a:p>
            <a:pPr lvl="1">
              <a:lnSpc>
                <a:spcPct val="90000"/>
              </a:lnSpc>
            </a:pPr>
            <a:r>
              <a:rPr lang="en-GB" sz="2400" dirty="0"/>
              <a:t>Measurement</a:t>
            </a:r>
          </a:p>
          <a:p>
            <a:pPr lvl="1">
              <a:lnSpc>
                <a:spcPct val="90000"/>
              </a:lnSpc>
            </a:pPr>
            <a:r>
              <a:rPr lang="en-GB" sz="2400" dirty="0"/>
              <a:t>Careful and accurate analysis of data</a:t>
            </a:r>
          </a:p>
          <a:p>
            <a:pPr lvl="1">
              <a:lnSpc>
                <a:spcPct val="90000"/>
              </a:lnSpc>
            </a:pPr>
            <a:r>
              <a:rPr lang="en-GB" sz="2400" dirty="0"/>
              <a:t>Minimising pre-conceptions about how the world works</a:t>
            </a:r>
          </a:p>
          <a:p>
            <a:pPr>
              <a:lnSpc>
                <a:spcPct val="90000"/>
              </a:lnSpc>
            </a:pPr>
            <a:endParaRPr lang="en-US" sz="2800" dirty="0"/>
          </a:p>
          <a:p>
            <a:pPr>
              <a:lnSpc>
                <a:spcPct val="90000"/>
              </a:lnSpc>
            </a:pPr>
            <a:r>
              <a:rPr lang="en-US" sz="2800" dirty="0"/>
              <a:t>What paradigm are we in here?</a:t>
            </a:r>
          </a:p>
        </p:txBody>
      </p:sp>
      <p:sp>
        <p:nvSpPr>
          <p:cNvPr id="10244" name="Text Box 4"/>
          <p:cNvSpPr txBox="1">
            <a:spLocks noChangeArrowheads="1"/>
          </p:cNvSpPr>
          <p:nvPr/>
        </p:nvSpPr>
        <p:spPr bwMode="auto">
          <a:xfrm>
            <a:off x="3722688" y="6569075"/>
            <a:ext cx="2125662" cy="274638"/>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Maylor and Blackmon (2005)</a:t>
            </a:r>
          </a:p>
        </p:txBody>
      </p:sp>
    </p:spTree>
  </p:cSld>
  <p:clrMapOvr>
    <a:masterClrMapping/>
  </p:clrMapOvr>
  <p:transition>
    <p:blinds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5800" y="88900"/>
            <a:ext cx="8229600" cy="730250"/>
          </a:xfrm>
        </p:spPr>
        <p:txBody>
          <a:bodyPr/>
          <a:lstStyle/>
          <a:p>
            <a:r>
              <a:rPr lang="en-GB" sz="4000">
                <a:solidFill>
                  <a:srgbClr val="006600"/>
                </a:solidFill>
              </a:rPr>
              <a:t>The Positivistic approach</a:t>
            </a:r>
            <a:endParaRPr lang="en-US" sz="4000">
              <a:solidFill>
                <a:srgbClr val="006600"/>
              </a:solidFill>
            </a:endParaRPr>
          </a:p>
        </p:txBody>
      </p:sp>
      <p:sp>
        <p:nvSpPr>
          <p:cNvPr id="7171" name="Rectangle 3"/>
          <p:cNvSpPr>
            <a:spLocks noGrp="1" noChangeArrowheads="1"/>
          </p:cNvSpPr>
          <p:nvPr>
            <p:ph type="body" idx="1"/>
          </p:nvPr>
        </p:nvSpPr>
        <p:spPr/>
        <p:txBody>
          <a:bodyPr/>
          <a:lstStyle/>
          <a:p>
            <a:endParaRPr lang="en-GB"/>
          </a:p>
          <a:p>
            <a:pPr>
              <a:buFontTx/>
              <a:buNone/>
            </a:pPr>
            <a:endParaRPr lang="en-US"/>
          </a:p>
        </p:txBody>
      </p:sp>
      <p:sp>
        <p:nvSpPr>
          <p:cNvPr id="7172" name="Text Box 4"/>
          <p:cNvSpPr txBox="1">
            <a:spLocks noChangeArrowheads="1"/>
          </p:cNvSpPr>
          <p:nvPr/>
        </p:nvSpPr>
        <p:spPr bwMode="auto">
          <a:xfrm>
            <a:off x="3048000" y="6583363"/>
            <a:ext cx="3081338" cy="274637"/>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Adapted from Maylor and Blackmon (2005)</a:t>
            </a:r>
          </a:p>
        </p:txBody>
      </p:sp>
      <p:sp>
        <p:nvSpPr>
          <p:cNvPr id="7173" name="Text Box 5"/>
          <p:cNvSpPr txBox="1">
            <a:spLocks noChangeArrowheads="1"/>
          </p:cNvSpPr>
          <p:nvPr/>
        </p:nvSpPr>
        <p:spPr bwMode="auto">
          <a:xfrm>
            <a:off x="3205163" y="914400"/>
            <a:ext cx="255587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Define your research topic</a:t>
            </a:r>
          </a:p>
        </p:txBody>
      </p:sp>
      <p:sp>
        <p:nvSpPr>
          <p:cNvPr id="7174" name="Text Box 6"/>
          <p:cNvSpPr txBox="1">
            <a:spLocks noChangeArrowheads="1"/>
          </p:cNvSpPr>
          <p:nvPr/>
        </p:nvSpPr>
        <p:spPr bwMode="auto">
          <a:xfrm>
            <a:off x="2916238" y="1606550"/>
            <a:ext cx="3132137" cy="581025"/>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Define your research question(s)</a:t>
            </a:r>
          </a:p>
          <a:p>
            <a:pPr algn="ctr" eaLnBrk="0" hangingPunct="0"/>
            <a:r>
              <a:rPr lang="en-GB" sz="1600"/>
              <a:t>i.e. hypothesis</a:t>
            </a:r>
          </a:p>
        </p:txBody>
      </p:sp>
      <p:sp>
        <p:nvSpPr>
          <p:cNvPr id="7175" name="Text Box 7"/>
          <p:cNvSpPr txBox="1">
            <a:spLocks noChangeArrowheads="1"/>
          </p:cNvSpPr>
          <p:nvPr/>
        </p:nvSpPr>
        <p:spPr bwMode="auto">
          <a:xfrm>
            <a:off x="5916613" y="1244600"/>
            <a:ext cx="16859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Literature review</a:t>
            </a:r>
          </a:p>
        </p:txBody>
      </p:sp>
      <p:sp>
        <p:nvSpPr>
          <p:cNvPr id="7176" name="Text Box 8"/>
          <p:cNvSpPr txBox="1">
            <a:spLocks noChangeArrowheads="1"/>
          </p:cNvSpPr>
          <p:nvPr/>
        </p:nvSpPr>
        <p:spPr bwMode="auto">
          <a:xfrm>
            <a:off x="3854450" y="3932238"/>
            <a:ext cx="12557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Collect data</a:t>
            </a:r>
          </a:p>
        </p:txBody>
      </p:sp>
      <p:sp>
        <p:nvSpPr>
          <p:cNvPr id="7177" name="Text Box 9"/>
          <p:cNvSpPr txBox="1">
            <a:spLocks noChangeArrowheads="1"/>
          </p:cNvSpPr>
          <p:nvPr/>
        </p:nvSpPr>
        <p:spPr bwMode="auto">
          <a:xfrm>
            <a:off x="3803650" y="4625975"/>
            <a:ext cx="13573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Analyse data</a:t>
            </a:r>
          </a:p>
        </p:txBody>
      </p:sp>
      <p:sp>
        <p:nvSpPr>
          <p:cNvPr id="7178" name="Text Box 10"/>
          <p:cNvSpPr txBox="1">
            <a:spLocks noChangeArrowheads="1"/>
          </p:cNvSpPr>
          <p:nvPr/>
        </p:nvSpPr>
        <p:spPr bwMode="auto">
          <a:xfrm>
            <a:off x="3683000" y="5319713"/>
            <a:ext cx="15986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Interpret results</a:t>
            </a:r>
          </a:p>
        </p:txBody>
      </p:sp>
      <p:sp>
        <p:nvSpPr>
          <p:cNvPr id="7179" name="Text Box 11"/>
          <p:cNvSpPr txBox="1">
            <a:spLocks noChangeArrowheads="1"/>
          </p:cNvSpPr>
          <p:nvPr/>
        </p:nvSpPr>
        <p:spPr bwMode="auto">
          <a:xfrm>
            <a:off x="3481388" y="6013450"/>
            <a:ext cx="2001837"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Report your findings</a:t>
            </a:r>
          </a:p>
        </p:txBody>
      </p:sp>
      <p:cxnSp>
        <p:nvCxnSpPr>
          <p:cNvPr id="7180" name="AutoShape 12"/>
          <p:cNvCxnSpPr>
            <a:cxnSpLocks noChangeShapeType="1"/>
            <a:stCxn id="7173" idx="2"/>
            <a:endCxn id="7174" idx="0"/>
          </p:cNvCxnSpPr>
          <p:nvPr/>
        </p:nvCxnSpPr>
        <p:spPr bwMode="auto">
          <a:xfrm>
            <a:off x="4483100" y="1250950"/>
            <a:ext cx="0" cy="355600"/>
          </a:xfrm>
          <a:prstGeom prst="straightConnector1">
            <a:avLst/>
          </a:prstGeom>
          <a:noFill/>
          <a:ln w="9525">
            <a:solidFill>
              <a:schemeClr val="tx1"/>
            </a:solidFill>
            <a:round/>
            <a:headEnd/>
            <a:tailEnd type="triangle" w="med" len="med"/>
          </a:ln>
          <a:effectLst/>
        </p:spPr>
      </p:cxnSp>
      <p:cxnSp>
        <p:nvCxnSpPr>
          <p:cNvPr id="7181" name="AutoShape 13"/>
          <p:cNvCxnSpPr>
            <a:cxnSpLocks noChangeShapeType="1"/>
            <a:stCxn id="7174" idx="2"/>
            <a:endCxn id="7186" idx="0"/>
          </p:cNvCxnSpPr>
          <p:nvPr/>
        </p:nvCxnSpPr>
        <p:spPr bwMode="auto">
          <a:xfrm flipH="1">
            <a:off x="4481513" y="2187575"/>
            <a:ext cx="1587" cy="357188"/>
          </a:xfrm>
          <a:prstGeom prst="straightConnector1">
            <a:avLst/>
          </a:prstGeom>
          <a:noFill/>
          <a:ln w="9525">
            <a:solidFill>
              <a:schemeClr val="tx1"/>
            </a:solidFill>
            <a:round/>
            <a:headEnd/>
            <a:tailEnd type="triangle" w="med" len="med"/>
          </a:ln>
          <a:effectLst/>
        </p:spPr>
      </p:cxnSp>
      <p:cxnSp>
        <p:nvCxnSpPr>
          <p:cNvPr id="7182" name="AutoShape 14"/>
          <p:cNvCxnSpPr>
            <a:cxnSpLocks noChangeShapeType="1"/>
            <a:stCxn id="7178" idx="3"/>
            <a:endCxn id="7177" idx="3"/>
          </p:cNvCxnSpPr>
          <p:nvPr/>
        </p:nvCxnSpPr>
        <p:spPr bwMode="auto">
          <a:xfrm flipH="1" flipV="1">
            <a:off x="5160963" y="4794250"/>
            <a:ext cx="120650" cy="693738"/>
          </a:xfrm>
          <a:prstGeom prst="curvedConnector3">
            <a:avLst>
              <a:gd name="adj1" fmla="val -188157"/>
            </a:avLst>
          </a:prstGeom>
          <a:noFill/>
          <a:ln w="9525">
            <a:solidFill>
              <a:schemeClr val="tx1"/>
            </a:solidFill>
            <a:round/>
            <a:headEnd/>
            <a:tailEnd type="triangle" w="med" len="med"/>
          </a:ln>
          <a:effectLst/>
        </p:spPr>
      </p:cxnSp>
      <p:cxnSp>
        <p:nvCxnSpPr>
          <p:cNvPr id="7183" name="AutoShape 15"/>
          <p:cNvCxnSpPr>
            <a:cxnSpLocks noChangeShapeType="1"/>
            <a:stCxn id="7175" idx="0"/>
            <a:endCxn id="7173" idx="3"/>
          </p:cNvCxnSpPr>
          <p:nvPr/>
        </p:nvCxnSpPr>
        <p:spPr bwMode="auto">
          <a:xfrm rot="5400000" flipH="1">
            <a:off x="6179344" y="664369"/>
            <a:ext cx="161925" cy="998537"/>
          </a:xfrm>
          <a:prstGeom prst="curvedConnector2">
            <a:avLst/>
          </a:prstGeom>
          <a:noFill/>
          <a:ln w="9525">
            <a:solidFill>
              <a:schemeClr val="tx1"/>
            </a:solidFill>
            <a:round/>
            <a:headEnd/>
            <a:tailEnd type="triangle" w="med" len="med"/>
          </a:ln>
          <a:effectLst/>
        </p:spPr>
      </p:cxnSp>
      <p:cxnSp>
        <p:nvCxnSpPr>
          <p:cNvPr id="7184" name="AutoShape 16"/>
          <p:cNvCxnSpPr>
            <a:cxnSpLocks noChangeShapeType="1"/>
            <a:endCxn id="7179" idx="0"/>
          </p:cNvCxnSpPr>
          <p:nvPr/>
        </p:nvCxnSpPr>
        <p:spPr bwMode="auto">
          <a:xfrm>
            <a:off x="4481513" y="5741988"/>
            <a:ext cx="1587" cy="271462"/>
          </a:xfrm>
          <a:prstGeom prst="straightConnector1">
            <a:avLst/>
          </a:prstGeom>
          <a:noFill/>
          <a:ln w="9525">
            <a:solidFill>
              <a:schemeClr val="tx1"/>
            </a:solidFill>
            <a:round/>
            <a:headEnd/>
            <a:tailEnd type="triangle" w="med" len="med"/>
          </a:ln>
          <a:effectLst/>
        </p:spPr>
      </p:cxnSp>
      <p:cxnSp>
        <p:nvCxnSpPr>
          <p:cNvPr id="7185" name="AutoShape 17"/>
          <p:cNvCxnSpPr>
            <a:cxnSpLocks noChangeShapeType="1"/>
            <a:stCxn id="7174" idx="3"/>
            <a:endCxn id="7175" idx="2"/>
          </p:cNvCxnSpPr>
          <p:nvPr/>
        </p:nvCxnSpPr>
        <p:spPr bwMode="auto">
          <a:xfrm flipV="1">
            <a:off x="6048375" y="1581150"/>
            <a:ext cx="711200" cy="315913"/>
          </a:xfrm>
          <a:prstGeom prst="curvedConnector2">
            <a:avLst/>
          </a:prstGeom>
          <a:noFill/>
          <a:ln w="9525">
            <a:solidFill>
              <a:schemeClr val="tx1"/>
            </a:solidFill>
            <a:round/>
            <a:headEnd/>
            <a:tailEnd type="triangle" w="med" len="med"/>
          </a:ln>
          <a:effectLst/>
        </p:spPr>
      </p:cxnSp>
      <p:sp>
        <p:nvSpPr>
          <p:cNvPr id="7186" name="Text Box 18"/>
          <p:cNvSpPr txBox="1">
            <a:spLocks noChangeArrowheads="1"/>
          </p:cNvSpPr>
          <p:nvPr/>
        </p:nvSpPr>
        <p:spPr bwMode="auto">
          <a:xfrm>
            <a:off x="3397250" y="2544763"/>
            <a:ext cx="21685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Design data collection</a:t>
            </a:r>
          </a:p>
        </p:txBody>
      </p:sp>
      <p:cxnSp>
        <p:nvCxnSpPr>
          <p:cNvPr id="7187" name="AutoShape 19"/>
          <p:cNvCxnSpPr>
            <a:cxnSpLocks noChangeShapeType="1"/>
            <a:stCxn id="7186" idx="2"/>
            <a:endCxn id="7188" idx="0"/>
          </p:cNvCxnSpPr>
          <p:nvPr/>
        </p:nvCxnSpPr>
        <p:spPr bwMode="auto">
          <a:xfrm>
            <a:off x="4481513" y="2881313"/>
            <a:ext cx="1587" cy="357187"/>
          </a:xfrm>
          <a:prstGeom prst="straightConnector1">
            <a:avLst/>
          </a:prstGeom>
          <a:noFill/>
          <a:ln w="9525">
            <a:solidFill>
              <a:schemeClr val="tx1"/>
            </a:solidFill>
            <a:round/>
            <a:headEnd/>
            <a:tailEnd type="triangle" w="med" len="med"/>
          </a:ln>
          <a:effectLst/>
        </p:spPr>
      </p:cxnSp>
      <p:sp>
        <p:nvSpPr>
          <p:cNvPr id="7188" name="Text Box 20"/>
          <p:cNvSpPr txBox="1">
            <a:spLocks noChangeArrowheads="1"/>
          </p:cNvSpPr>
          <p:nvPr/>
        </p:nvSpPr>
        <p:spPr bwMode="auto">
          <a:xfrm>
            <a:off x="3454400" y="3238500"/>
            <a:ext cx="2055813"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Design data analysis</a:t>
            </a:r>
          </a:p>
        </p:txBody>
      </p:sp>
      <p:sp>
        <p:nvSpPr>
          <p:cNvPr id="7189" name="Text Box 21"/>
          <p:cNvSpPr txBox="1">
            <a:spLocks noChangeArrowheads="1"/>
          </p:cNvSpPr>
          <p:nvPr/>
        </p:nvSpPr>
        <p:spPr bwMode="auto">
          <a:xfrm>
            <a:off x="5988050" y="2892425"/>
            <a:ext cx="112077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Pilot study</a:t>
            </a:r>
          </a:p>
        </p:txBody>
      </p:sp>
      <p:cxnSp>
        <p:nvCxnSpPr>
          <p:cNvPr id="7190" name="AutoShape 22"/>
          <p:cNvCxnSpPr>
            <a:cxnSpLocks noChangeShapeType="1"/>
            <a:stCxn id="7188" idx="2"/>
            <a:endCxn id="7176" idx="0"/>
          </p:cNvCxnSpPr>
          <p:nvPr/>
        </p:nvCxnSpPr>
        <p:spPr bwMode="auto">
          <a:xfrm>
            <a:off x="4483100" y="3575050"/>
            <a:ext cx="0" cy="357188"/>
          </a:xfrm>
          <a:prstGeom prst="straightConnector1">
            <a:avLst/>
          </a:prstGeom>
          <a:noFill/>
          <a:ln w="9525">
            <a:solidFill>
              <a:schemeClr val="tx1"/>
            </a:solidFill>
            <a:round/>
            <a:headEnd/>
            <a:tailEnd type="triangle" w="med" len="med"/>
          </a:ln>
          <a:effectLst/>
        </p:spPr>
      </p:cxnSp>
      <p:cxnSp>
        <p:nvCxnSpPr>
          <p:cNvPr id="7191" name="AutoShape 23"/>
          <p:cNvCxnSpPr>
            <a:cxnSpLocks noChangeShapeType="1"/>
            <a:stCxn id="7176" idx="2"/>
            <a:endCxn id="7177" idx="0"/>
          </p:cNvCxnSpPr>
          <p:nvPr/>
        </p:nvCxnSpPr>
        <p:spPr bwMode="auto">
          <a:xfrm>
            <a:off x="4483100" y="4268788"/>
            <a:ext cx="0" cy="357187"/>
          </a:xfrm>
          <a:prstGeom prst="straightConnector1">
            <a:avLst/>
          </a:prstGeom>
          <a:noFill/>
          <a:ln w="9525">
            <a:solidFill>
              <a:schemeClr val="tx1"/>
            </a:solidFill>
            <a:round/>
            <a:headEnd/>
            <a:tailEnd type="triangle" w="med" len="med"/>
          </a:ln>
          <a:effectLst/>
        </p:spPr>
      </p:cxnSp>
      <p:cxnSp>
        <p:nvCxnSpPr>
          <p:cNvPr id="7192" name="AutoShape 24"/>
          <p:cNvCxnSpPr>
            <a:cxnSpLocks noChangeShapeType="1"/>
            <a:stCxn id="7177" idx="2"/>
            <a:endCxn id="7178" idx="0"/>
          </p:cNvCxnSpPr>
          <p:nvPr/>
        </p:nvCxnSpPr>
        <p:spPr bwMode="auto">
          <a:xfrm>
            <a:off x="4483100" y="4962525"/>
            <a:ext cx="0" cy="357188"/>
          </a:xfrm>
          <a:prstGeom prst="straightConnector1">
            <a:avLst/>
          </a:prstGeom>
          <a:noFill/>
          <a:ln w="9525">
            <a:solidFill>
              <a:schemeClr val="tx1"/>
            </a:solidFill>
            <a:round/>
            <a:headEnd/>
            <a:tailEnd type="triangle" w="med" len="med"/>
          </a:ln>
          <a:effectLst/>
        </p:spPr>
      </p:cxnSp>
      <p:cxnSp>
        <p:nvCxnSpPr>
          <p:cNvPr id="7193" name="AutoShape 25"/>
          <p:cNvCxnSpPr>
            <a:cxnSpLocks noChangeShapeType="1"/>
            <a:stCxn id="7188" idx="3"/>
            <a:endCxn id="7189" idx="2"/>
          </p:cNvCxnSpPr>
          <p:nvPr/>
        </p:nvCxnSpPr>
        <p:spPr bwMode="auto">
          <a:xfrm flipV="1">
            <a:off x="5510213" y="3228975"/>
            <a:ext cx="1038225" cy="177800"/>
          </a:xfrm>
          <a:prstGeom prst="curvedConnector2">
            <a:avLst/>
          </a:prstGeom>
          <a:noFill/>
          <a:ln w="9525">
            <a:solidFill>
              <a:schemeClr val="tx1"/>
            </a:solidFill>
            <a:round/>
            <a:headEnd/>
            <a:tailEnd type="triangle" w="med" len="med"/>
          </a:ln>
          <a:effectLst/>
        </p:spPr>
      </p:cxnSp>
      <p:cxnSp>
        <p:nvCxnSpPr>
          <p:cNvPr id="7194" name="AutoShape 26"/>
          <p:cNvCxnSpPr>
            <a:cxnSpLocks noChangeShapeType="1"/>
            <a:stCxn id="7189" idx="0"/>
            <a:endCxn id="7186" idx="3"/>
          </p:cNvCxnSpPr>
          <p:nvPr/>
        </p:nvCxnSpPr>
        <p:spPr bwMode="auto">
          <a:xfrm rot="5400000" flipH="1">
            <a:off x="5967413" y="2311400"/>
            <a:ext cx="179387" cy="982663"/>
          </a:xfrm>
          <a:prstGeom prst="curvedConnector2">
            <a:avLst/>
          </a:prstGeom>
          <a:noFill/>
          <a:ln w="9525">
            <a:solidFill>
              <a:schemeClr val="tx1"/>
            </a:solidFill>
            <a:round/>
            <a:headEnd/>
            <a:tailEnd type="triangle" w="med" len="med"/>
          </a:ln>
          <a:effectLst/>
        </p:spPr>
      </p:cxnSp>
      <p:cxnSp>
        <p:nvCxnSpPr>
          <p:cNvPr id="7195" name="AutoShape 27"/>
          <p:cNvCxnSpPr>
            <a:cxnSpLocks noChangeShapeType="1"/>
            <a:stCxn id="7186" idx="3"/>
            <a:endCxn id="7174" idx="3"/>
          </p:cNvCxnSpPr>
          <p:nvPr/>
        </p:nvCxnSpPr>
        <p:spPr bwMode="auto">
          <a:xfrm flipV="1">
            <a:off x="5565775" y="1897063"/>
            <a:ext cx="482600" cy="815975"/>
          </a:xfrm>
          <a:prstGeom prst="curvedConnector3">
            <a:avLst>
              <a:gd name="adj1" fmla="val 147042"/>
            </a:avLst>
          </a:prstGeom>
          <a:noFill/>
          <a:ln w="9525">
            <a:solidFill>
              <a:schemeClr val="tx1"/>
            </a:solidFill>
            <a:round/>
            <a:headEnd/>
            <a:tailEnd type="triangle" w="med" len="med"/>
          </a:ln>
          <a:effectLst/>
        </p:spPr>
      </p:cxnSp>
      <p:sp>
        <p:nvSpPr>
          <p:cNvPr id="7196" name="AutoShape 28"/>
          <p:cNvSpPr>
            <a:spLocks noChangeArrowheads="1"/>
          </p:cNvSpPr>
          <p:nvPr/>
        </p:nvSpPr>
        <p:spPr bwMode="auto">
          <a:xfrm>
            <a:off x="457200" y="2165350"/>
            <a:ext cx="2324100" cy="914400"/>
          </a:xfrm>
          <a:prstGeom prst="cloudCallout">
            <a:avLst>
              <a:gd name="adj1" fmla="val -44468"/>
              <a:gd name="adj2" fmla="val 69968"/>
            </a:avLst>
          </a:prstGeom>
          <a:noFill/>
          <a:ln w="9525">
            <a:solidFill>
              <a:schemeClr val="tx1"/>
            </a:solidFill>
            <a:round/>
            <a:headEnd/>
            <a:tailEnd/>
          </a:ln>
          <a:effectLst/>
        </p:spPr>
        <p:txBody>
          <a:bodyPr>
            <a:prstTxWarp prst="textNoShape">
              <a:avLst/>
            </a:prstTxWarp>
          </a:bodyPr>
          <a:lstStyle/>
          <a:p>
            <a:pPr algn="ctr" eaLnBrk="0" hangingPunct="0"/>
            <a:r>
              <a:rPr lang="en-GB" sz="2400">
                <a:latin typeface="Times New Roman" pitchFamily="-108" charset="0"/>
              </a:rPr>
              <a:t>Deductive</a:t>
            </a:r>
          </a:p>
        </p:txBody>
      </p:sp>
    </p:spTree>
  </p:cSld>
  <p:clrMapOvr>
    <a:masterClrMapping/>
  </p:clrMapOvr>
  <p:transition>
    <p:fad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63500"/>
            <a:ext cx="8229600" cy="990600"/>
          </a:xfrm>
        </p:spPr>
        <p:txBody>
          <a:bodyPr/>
          <a:lstStyle/>
          <a:p>
            <a:r>
              <a:rPr lang="en-GB" sz="4000">
                <a:solidFill>
                  <a:srgbClr val="006600"/>
                </a:solidFill>
              </a:rPr>
              <a:t>The Phenomenological approach</a:t>
            </a:r>
            <a:endParaRPr lang="en-US" sz="4000">
              <a:solidFill>
                <a:srgbClr val="006600"/>
              </a:solidFill>
            </a:endParaRPr>
          </a:p>
        </p:txBody>
      </p:sp>
      <p:sp>
        <p:nvSpPr>
          <p:cNvPr id="8195" name="Rectangle 3"/>
          <p:cNvSpPr>
            <a:spLocks noGrp="1" noChangeArrowheads="1"/>
          </p:cNvSpPr>
          <p:nvPr>
            <p:ph type="body" idx="1"/>
          </p:nvPr>
        </p:nvSpPr>
        <p:spPr>
          <a:xfrm>
            <a:off x="533400" y="1397000"/>
            <a:ext cx="8382000" cy="4724400"/>
          </a:xfrm>
        </p:spPr>
        <p:txBody>
          <a:bodyPr/>
          <a:lstStyle/>
          <a:p>
            <a:r>
              <a:rPr lang="en-GB" sz="2400"/>
              <a:t>A generally accepted set of procedures for collecting information about the world</a:t>
            </a:r>
          </a:p>
          <a:p>
            <a:endParaRPr lang="en-GB" sz="2400"/>
          </a:p>
          <a:p>
            <a:pPr>
              <a:lnSpc>
                <a:spcPct val="115000"/>
              </a:lnSpc>
            </a:pPr>
            <a:r>
              <a:rPr lang="en-GB" sz="2400" b="1"/>
              <a:t>An idealised model to arrive at “the data” through:</a:t>
            </a:r>
          </a:p>
          <a:p>
            <a:pPr>
              <a:lnSpc>
                <a:spcPct val="115000"/>
              </a:lnSpc>
            </a:pPr>
            <a:endParaRPr lang="en-GB" sz="2400" b="1"/>
          </a:p>
          <a:p>
            <a:pPr marL="936625" lvl="1" indent="-479425">
              <a:lnSpc>
                <a:spcPct val="115000"/>
              </a:lnSpc>
            </a:pPr>
            <a:r>
              <a:rPr lang="en-GB" sz="2400"/>
              <a:t>Subjective observation</a:t>
            </a:r>
          </a:p>
          <a:p>
            <a:pPr marL="936625" lvl="1" indent="-479425">
              <a:lnSpc>
                <a:spcPct val="115000"/>
              </a:lnSpc>
            </a:pPr>
            <a:r>
              <a:rPr lang="en-GB" sz="2400"/>
              <a:t>Being led by the data (ie. induction)</a:t>
            </a:r>
          </a:p>
          <a:p>
            <a:pPr marL="936625" lvl="1" indent="-479425">
              <a:lnSpc>
                <a:spcPct val="115000"/>
              </a:lnSpc>
            </a:pPr>
            <a:r>
              <a:rPr lang="en-GB" sz="2400"/>
              <a:t>Trying to overcome biases about the situation</a:t>
            </a:r>
          </a:p>
          <a:p>
            <a:pPr marL="936625" lvl="1" indent="-479425">
              <a:lnSpc>
                <a:spcPct val="115000"/>
              </a:lnSpc>
            </a:pPr>
            <a:r>
              <a:rPr lang="en-GB" sz="2400"/>
              <a:t>Avoiding conceptual frameworks or instruments that might influence what is observed</a:t>
            </a:r>
            <a:endParaRPr lang="en-US" sz="2400"/>
          </a:p>
        </p:txBody>
      </p:sp>
      <p:sp>
        <p:nvSpPr>
          <p:cNvPr id="8196" name="Text Box 4"/>
          <p:cNvSpPr txBox="1">
            <a:spLocks noChangeArrowheads="1"/>
          </p:cNvSpPr>
          <p:nvPr/>
        </p:nvSpPr>
        <p:spPr bwMode="auto">
          <a:xfrm>
            <a:off x="3722688" y="6569075"/>
            <a:ext cx="2125662" cy="274638"/>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Maylor and Blackmon (2005)</a:t>
            </a:r>
          </a:p>
        </p:txBody>
      </p:sp>
    </p:spTree>
  </p:cSld>
  <p:clrMapOvr>
    <a:masterClrMapping/>
  </p:clrMapOvr>
  <p:transition>
    <p:fad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9525"/>
            <a:ext cx="8229600" cy="692150"/>
          </a:xfrm>
        </p:spPr>
        <p:txBody>
          <a:bodyPr>
            <a:normAutofit fontScale="90000"/>
          </a:bodyPr>
          <a:lstStyle/>
          <a:p>
            <a:r>
              <a:rPr lang="en-GB" sz="4000">
                <a:solidFill>
                  <a:srgbClr val="006600"/>
                </a:solidFill>
              </a:rPr>
              <a:t>The Phenomenological approach</a:t>
            </a:r>
            <a:endParaRPr lang="en-US" sz="4000">
              <a:solidFill>
                <a:srgbClr val="006600"/>
              </a:solidFill>
            </a:endParaRPr>
          </a:p>
        </p:txBody>
      </p:sp>
      <p:sp>
        <p:nvSpPr>
          <p:cNvPr id="9219" name="Text Box 3"/>
          <p:cNvSpPr txBox="1">
            <a:spLocks noChangeArrowheads="1"/>
          </p:cNvSpPr>
          <p:nvPr/>
        </p:nvSpPr>
        <p:spPr bwMode="auto">
          <a:xfrm>
            <a:off x="3124200" y="6583363"/>
            <a:ext cx="3081338" cy="274637"/>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Adapted from Maylor and Blackmon (2005)</a:t>
            </a:r>
          </a:p>
        </p:txBody>
      </p:sp>
      <p:sp>
        <p:nvSpPr>
          <p:cNvPr id="9220" name="Text Box 4"/>
          <p:cNvSpPr txBox="1">
            <a:spLocks noChangeArrowheads="1"/>
          </p:cNvSpPr>
          <p:nvPr/>
        </p:nvSpPr>
        <p:spPr bwMode="auto">
          <a:xfrm>
            <a:off x="3238500" y="914400"/>
            <a:ext cx="255587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Define your research topic</a:t>
            </a:r>
          </a:p>
        </p:txBody>
      </p:sp>
      <p:sp>
        <p:nvSpPr>
          <p:cNvPr id="9221" name="Text Box 5"/>
          <p:cNvSpPr txBox="1">
            <a:spLocks noChangeArrowheads="1"/>
          </p:cNvSpPr>
          <p:nvPr/>
        </p:nvSpPr>
        <p:spPr bwMode="auto">
          <a:xfrm>
            <a:off x="2949575" y="1638300"/>
            <a:ext cx="3132138"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Define your research question(s)</a:t>
            </a:r>
          </a:p>
        </p:txBody>
      </p:sp>
      <p:sp>
        <p:nvSpPr>
          <p:cNvPr id="9222" name="Text Box 6"/>
          <p:cNvSpPr txBox="1">
            <a:spLocks noChangeArrowheads="1"/>
          </p:cNvSpPr>
          <p:nvPr/>
        </p:nvSpPr>
        <p:spPr bwMode="auto">
          <a:xfrm>
            <a:off x="5916613" y="1244600"/>
            <a:ext cx="16859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Literature review</a:t>
            </a:r>
          </a:p>
        </p:txBody>
      </p:sp>
      <p:sp>
        <p:nvSpPr>
          <p:cNvPr id="9223" name="Text Box 7"/>
          <p:cNvSpPr txBox="1">
            <a:spLocks noChangeArrowheads="1"/>
          </p:cNvSpPr>
          <p:nvPr/>
        </p:nvSpPr>
        <p:spPr bwMode="auto">
          <a:xfrm>
            <a:off x="3889375" y="3106738"/>
            <a:ext cx="12557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Collect data</a:t>
            </a:r>
          </a:p>
        </p:txBody>
      </p:sp>
      <p:sp>
        <p:nvSpPr>
          <p:cNvPr id="9224" name="Text Box 8"/>
          <p:cNvSpPr txBox="1">
            <a:spLocks noChangeArrowheads="1"/>
          </p:cNvSpPr>
          <p:nvPr/>
        </p:nvSpPr>
        <p:spPr bwMode="auto">
          <a:xfrm>
            <a:off x="5888038" y="3797300"/>
            <a:ext cx="16859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Literature review</a:t>
            </a:r>
          </a:p>
        </p:txBody>
      </p:sp>
      <p:sp>
        <p:nvSpPr>
          <p:cNvPr id="9225" name="Text Box 9"/>
          <p:cNvSpPr txBox="1">
            <a:spLocks noChangeArrowheads="1"/>
          </p:cNvSpPr>
          <p:nvPr/>
        </p:nvSpPr>
        <p:spPr bwMode="auto">
          <a:xfrm>
            <a:off x="2203450" y="3797300"/>
            <a:ext cx="13573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Analyse data</a:t>
            </a:r>
          </a:p>
        </p:txBody>
      </p:sp>
      <p:sp>
        <p:nvSpPr>
          <p:cNvPr id="9226" name="Text Box 10"/>
          <p:cNvSpPr txBox="1">
            <a:spLocks noChangeArrowheads="1"/>
          </p:cNvSpPr>
          <p:nvPr/>
        </p:nvSpPr>
        <p:spPr bwMode="auto">
          <a:xfrm>
            <a:off x="3819525" y="4457700"/>
            <a:ext cx="13954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Interpret data</a:t>
            </a:r>
          </a:p>
        </p:txBody>
      </p:sp>
      <p:sp>
        <p:nvSpPr>
          <p:cNvPr id="9227" name="Text Box 11"/>
          <p:cNvSpPr txBox="1">
            <a:spLocks noChangeArrowheads="1"/>
          </p:cNvSpPr>
          <p:nvPr/>
        </p:nvSpPr>
        <p:spPr bwMode="auto">
          <a:xfrm>
            <a:off x="3516313" y="6013450"/>
            <a:ext cx="2001837"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Report your findings</a:t>
            </a:r>
          </a:p>
        </p:txBody>
      </p:sp>
      <p:cxnSp>
        <p:nvCxnSpPr>
          <p:cNvPr id="9228" name="AutoShape 12"/>
          <p:cNvCxnSpPr>
            <a:cxnSpLocks noChangeShapeType="1"/>
            <a:stCxn id="9220" idx="2"/>
            <a:endCxn id="9221" idx="0"/>
          </p:cNvCxnSpPr>
          <p:nvPr/>
        </p:nvCxnSpPr>
        <p:spPr bwMode="auto">
          <a:xfrm>
            <a:off x="4516438" y="1250950"/>
            <a:ext cx="0" cy="387350"/>
          </a:xfrm>
          <a:prstGeom prst="straightConnector1">
            <a:avLst/>
          </a:prstGeom>
          <a:noFill/>
          <a:ln w="9525">
            <a:solidFill>
              <a:schemeClr val="tx1"/>
            </a:solidFill>
            <a:round/>
            <a:headEnd/>
            <a:tailEnd type="triangle" w="med" len="med"/>
          </a:ln>
          <a:effectLst/>
        </p:spPr>
      </p:cxnSp>
      <p:cxnSp>
        <p:nvCxnSpPr>
          <p:cNvPr id="9229" name="AutoShape 13"/>
          <p:cNvCxnSpPr>
            <a:cxnSpLocks noChangeShapeType="1"/>
            <a:stCxn id="9221" idx="2"/>
            <a:endCxn id="9241" idx="0"/>
          </p:cNvCxnSpPr>
          <p:nvPr/>
        </p:nvCxnSpPr>
        <p:spPr bwMode="auto">
          <a:xfrm>
            <a:off x="4516438" y="1974850"/>
            <a:ext cx="0" cy="288925"/>
          </a:xfrm>
          <a:prstGeom prst="straightConnector1">
            <a:avLst/>
          </a:prstGeom>
          <a:noFill/>
          <a:ln w="9525">
            <a:solidFill>
              <a:schemeClr val="tx1"/>
            </a:solidFill>
            <a:round/>
            <a:headEnd/>
            <a:tailEnd type="triangle" w="med" len="med"/>
          </a:ln>
          <a:effectLst/>
        </p:spPr>
      </p:cxnSp>
      <p:cxnSp>
        <p:nvCxnSpPr>
          <p:cNvPr id="9230" name="AutoShape 14"/>
          <p:cNvCxnSpPr>
            <a:cxnSpLocks noChangeShapeType="1"/>
            <a:stCxn id="9226" idx="3"/>
            <a:endCxn id="9223" idx="3"/>
          </p:cNvCxnSpPr>
          <p:nvPr/>
        </p:nvCxnSpPr>
        <p:spPr bwMode="auto">
          <a:xfrm flipH="1" flipV="1">
            <a:off x="5145088" y="3275013"/>
            <a:ext cx="69850" cy="1350962"/>
          </a:xfrm>
          <a:prstGeom prst="curvedConnector3">
            <a:avLst>
              <a:gd name="adj1" fmla="val -884093"/>
            </a:avLst>
          </a:prstGeom>
          <a:noFill/>
          <a:ln w="9525">
            <a:solidFill>
              <a:schemeClr val="tx1"/>
            </a:solidFill>
            <a:round/>
            <a:headEnd/>
            <a:tailEnd type="triangle" w="med" len="med"/>
          </a:ln>
          <a:effectLst/>
        </p:spPr>
      </p:cxnSp>
      <p:cxnSp>
        <p:nvCxnSpPr>
          <p:cNvPr id="9231" name="AutoShape 15"/>
          <p:cNvCxnSpPr>
            <a:cxnSpLocks noChangeShapeType="1"/>
            <a:stCxn id="9222" idx="0"/>
            <a:endCxn id="9220" idx="3"/>
          </p:cNvCxnSpPr>
          <p:nvPr/>
        </p:nvCxnSpPr>
        <p:spPr bwMode="auto">
          <a:xfrm rot="5400000" flipH="1">
            <a:off x="6196012" y="681038"/>
            <a:ext cx="161925" cy="965200"/>
          </a:xfrm>
          <a:prstGeom prst="curvedConnector2">
            <a:avLst/>
          </a:prstGeom>
          <a:noFill/>
          <a:ln w="9525">
            <a:solidFill>
              <a:schemeClr val="tx1"/>
            </a:solidFill>
            <a:round/>
            <a:headEnd/>
            <a:tailEnd type="triangle" w="med" len="med"/>
          </a:ln>
          <a:effectLst/>
        </p:spPr>
      </p:cxnSp>
      <p:cxnSp>
        <p:nvCxnSpPr>
          <p:cNvPr id="9232" name="AutoShape 16"/>
          <p:cNvCxnSpPr>
            <a:cxnSpLocks noChangeShapeType="1"/>
            <a:stCxn id="9223" idx="1"/>
            <a:endCxn id="9225" idx="0"/>
          </p:cNvCxnSpPr>
          <p:nvPr/>
        </p:nvCxnSpPr>
        <p:spPr bwMode="auto">
          <a:xfrm rot="10800000" flipV="1">
            <a:off x="2882900" y="3275013"/>
            <a:ext cx="1006475" cy="522287"/>
          </a:xfrm>
          <a:prstGeom prst="curvedConnector2">
            <a:avLst/>
          </a:prstGeom>
          <a:noFill/>
          <a:ln w="9525">
            <a:solidFill>
              <a:schemeClr val="tx1"/>
            </a:solidFill>
            <a:round/>
            <a:headEnd/>
            <a:tailEnd type="triangle" w="med" len="med"/>
          </a:ln>
          <a:effectLst/>
        </p:spPr>
      </p:cxnSp>
      <p:cxnSp>
        <p:nvCxnSpPr>
          <p:cNvPr id="9233" name="AutoShape 17"/>
          <p:cNvCxnSpPr>
            <a:cxnSpLocks noChangeShapeType="1"/>
            <a:stCxn id="9225" idx="2"/>
            <a:endCxn id="9226" idx="1"/>
          </p:cNvCxnSpPr>
          <p:nvPr/>
        </p:nvCxnSpPr>
        <p:spPr bwMode="auto">
          <a:xfrm rot="16200000" flipH="1">
            <a:off x="3105150" y="3911600"/>
            <a:ext cx="492125" cy="936625"/>
          </a:xfrm>
          <a:prstGeom prst="curvedConnector2">
            <a:avLst/>
          </a:prstGeom>
          <a:noFill/>
          <a:ln w="9525">
            <a:solidFill>
              <a:schemeClr val="tx1"/>
            </a:solidFill>
            <a:round/>
            <a:headEnd/>
            <a:tailEnd type="triangle" w="med" len="med"/>
          </a:ln>
          <a:effectLst/>
        </p:spPr>
      </p:cxnSp>
      <p:cxnSp>
        <p:nvCxnSpPr>
          <p:cNvPr id="9234" name="AutoShape 18"/>
          <p:cNvCxnSpPr>
            <a:cxnSpLocks noChangeShapeType="1"/>
            <a:stCxn id="9226" idx="3"/>
            <a:endCxn id="9224" idx="2"/>
          </p:cNvCxnSpPr>
          <p:nvPr/>
        </p:nvCxnSpPr>
        <p:spPr bwMode="auto">
          <a:xfrm flipV="1">
            <a:off x="5214938" y="4133850"/>
            <a:ext cx="1516062" cy="492125"/>
          </a:xfrm>
          <a:prstGeom prst="curvedConnector2">
            <a:avLst/>
          </a:prstGeom>
          <a:noFill/>
          <a:ln w="9525">
            <a:solidFill>
              <a:schemeClr val="tx1"/>
            </a:solidFill>
            <a:prstDash val="sysDot"/>
            <a:round/>
            <a:headEnd/>
            <a:tailEnd type="triangle" w="med" len="med"/>
          </a:ln>
          <a:effectLst/>
        </p:spPr>
      </p:cxnSp>
      <p:cxnSp>
        <p:nvCxnSpPr>
          <p:cNvPr id="9235" name="AutoShape 19"/>
          <p:cNvCxnSpPr>
            <a:cxnSpLocks noChangeShapeType="1"/>
            <a:stCxn id="9224" idx="0"/>
            <a:endCxn id="9223" idx="3"/>
          </p:cNvCxnSpPr>
          <p:nvPr/>
        </p:nvCxnSpPr>
        <p:spPr bwMode="auto">
          <a:xfrm rot="5400000" flipH="1">
            <a:off x="5676900" y="2743201"/>
            <a:ext cx="522287" cy="1585912"/>
          </a:xfrm>
          <a:prstGeom prst="curvedConnector2">
            <a:avLst/>
          </a:prstGeom>
          <a:noFill/>
          <a:ln w="9525">
            <a:solidFill>
              <a:schemeClr val="tx1"/>
            </a:solidFill>
            <a:prstDash val="sysDot"/>
            <a:round/>
            <a:headEnd/>
            <a:tailEnd type="triangle" w="med" len="med"/>
          </a:ln>
          <a:effectLst/>
        </p:spPr>
      </p:cxnSp>
      <p:cxnSp>
        <p:nvCxnSpPr>
          <p:cNvPr id="9236" name="AutoShape 20"/>
          <p:cNvCxnSpPr>
            <a:cxnSpLocks noChangeShapeType="1"/>
            <a:stCxn id="9226" idx="2"/>
          </p:cNvCxnSpPr>
          <p:nvPr/>
        </p:nvCxnSpPr>
        <p:spPr bwMode="auto">
          <a:xfrm>
            <a:off x="4518025" y="4794250"/>
            <a:ext cx="0" cy="366713"/>
          </a:xfrm>
          <a:prstGeom prst="straightConnector1">
            <a:avLst/>
          </a:prstGeom>
          <a:noFill/>
          <a:ln w="9525">
            <a:solidFill>
              <a:schemeClr val="tx1"/>
            </a:solidFill>
            <a:round/>
            <a:headEnd/>
            <a:tailEnd type="triangle" w="med" len="med"/>
          </a:ln>
          <a:effectLst/>
        </p:spPr>
      </p:cxnSp>
      <p:cxnSp>
        <p:nvCxnSpPr>
          <p:cNvPr id="9237" name="AutoShape 21"/>
          <p:cNvCxnSpPr>
            <a:cxnSpLocks noChangeShapeType="1"/>
            <a:endCxn id="9227" idx="0"/>
          </p:cNvCxnSpPr>
          <p:nvPr/>
        </p:nvCxnSpPr>
        <p:spPr bwMode="auto">
          <a:xfrm>
            <a:off x="4516438" y="5741988"/>
            <a:ext cx="1587" cy="271462"/>
          </a:xfrm>
          <a:prstGeom prst="straightConnector1">
            <a:avLst/>
          </a:prstGeom>
          <a:noFill/>
          <a:ln w="9525">
            <a:solidFill>
              <a:schemeClr val="tx1"/>
            </a:solidFill>
            <a:round/>
            <a:headEnd/>
            <a:tailEnd type="triangle" w="med" len="med"/>
          </a:ln>
          <a:effectLst/>
        </p:spPr>
      </p:cxnSp>
      <p:cxnSp>
        <p:nvCxnSpPr>
          <p:cNvPr id="9238" name="AutoShape 22"/>
          <p:cNvCxnSpPr>
            <a:cxnSpLocks noChangeShapeType="1"/>
            <a:stCxn id="9221" idx="3"/>
            <a:endCxn id="9222" idx="2"/>
          </p:cNvCxnSpPr>
          <p:nvPr/>
        </p:nvCxnSpPr>
        <p:spPr bwMode="auto">
          <a:xfrm flipV="1">
            <a:off x="6081713" y="1581150"/>
            <a:ext cx="677862" cy="225425"/>
          </a:xfrm>
          <a:prstGeom prst="curvedConnector2">
            <a:avLst/>
          </a:prstGeom>
          <a:noFill/>
          <a:ln w="9525">
            <a:solidFill>
              <a:schemeClr val="tx1"/>
            </a:solidFill>
            <a:round/>
            <a:headEnd/>
            <a:tailEnd type="triangle" w="med" len="med"/>
          </a:ln>
          <a:effectLst/>
        </p:spPr>
      </p:cxnSp>
      <p:sp>
        <p:nvSpPr>
          <p:cNvPr id="9239" name="Text Box 23"/>
          <p:cNvSpPr txBox="1">
            <a:spLocks noChangeArrowheads="1"/>
          </p:cNvSpPr>
          <p:nvPr/>
        </p:nvSpPr>
        <p:spPr bwMode="auto">
          <a:xfrm>
            <a:off x="3054350" y="5246688"/>
            <a:ext cx="292576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Research question answered?</a:t>
            </a:r>
          </a:p>
        </p:txBody>
      </p:sp>
      <p:cxnSp>
        <p:nvCxnSpPr>
          <p:cNvPr id="9240" name="AutoShape 24"/>
          <p:cNvCxnSpPr>
            <a:cxnSpLocks noChangeShapeType="1"/>
            <a:stCxn id="9239" idx="3"/>
            <a:endCxn id="9223" idx="3"/>
          </p:cNvCxnSpPr>
          <p:nvPr/>
        </p:nvCxnSpPr>
        <p:spPr bwMode="auto">
          <a:xfrm flipH="1" flipV="1">
            <a:off x="5145088" y="3275013"/>
            <a:ext cx="835025" cy="2139950"/>
          </a:xfrm>
          <a:prstGeom prst="curvedConnector3">
            <a:avLst>
              <a:gd name="adj1" fmla="val -268634"/>
            </a:avLst>
          </a:prstGeom>
          <a:noFill/>
          <a:ln w="9525">
            <a:solidFill>
              <a:schemeClr val="tx1"/>
            </a:solidFill>
            <a:round/>
            <a:headEnd/>
            <a:tailEnd type="triangle" w="med" len="med"/>
          </a:ln>
          <a:effectLst/>
        </p:spPr>
      </p:cxnSp>
      <p:sp>
        <p:nvSpPr>
          <p:cNvPr id="9241" name="Text Box 25"/>
          <p:cNvSpPr txBox="1">
            <a:spLocks noChangeArrowheads="1"/>
          </p:cNvSpPr>
          <p:nvPr/>
        </p:nvSpPr>
        <p:spPr bwMode="auto">
          <a:xfrm>
            <a:off x="3432175" y="2263775"/>
            <a:ext cx="21685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Design data collection</a:t>
            </a:r>
          </a:p>
        </p:txBody>
      </p:sp>
      <p:cxnSp>
        <p:nvCxnSpPr>
          <p:cNvPr id="9242" name="AutoShape 26"/>
          <p:cNvCxnSpPr>
            <a:cxnSpLocks noChangeShapeType="1"/>
            <a:stCxn id="9241" idx="2"/>
            <a:endCxn id="9223" idx="0"/>
          </p:cNvCxnSpPr>
          <p:nvPr/>
        </p:nvCxnSpPr>
        <p:spPr bwMode="auto">
          <a:xfrm>
            <a:off x="4516438" y="2600325"/>
            <a:ext cx="1587" cy="506413"/>
          </a:xfrm>
          <a:prstGeom prst="straightConnector1">
            <a:avLst/>
          </a:prstGeom>
          <a:noFill/>
          <a:ln w="9525">
            <a:solidFill>
              <a:schemeClr val="tx1"/>
            </a:solidFill>
            <a:round/>
            <a:headEnd/>
            <a:tailEnd type="triangle" w="med" len="med"/>
          </a:ln>
          <a:effectLst/>
        </p:spPr>
      </p:cxnSp>
      <p:sp>
        <p:nvSpPr>
          <p:cNvPr id="9243" name="AutoShape 27"/>
          <p:cNvSpPr>
            <a:spLocks noChangeArrowheads="1"/>
          </p:cNvSpPr>
          <p:nvPr/>
        </p:nvSpPr>
        <p:spPr bwMode="auto">
          <a:xfrm>
            <a:off x="457200" y="2165350"/>
            <a:ext cx="2057400" cy="914400"/>
          </a:xfrm>
          <a:prstGeom prst="cloudCallout">
            <a:avLst>
              <a:gd name="adj1" fmla="val -43750"/>
              <a:gd name="adj2" fmla="val 70000"/>
            </a:avLst>
          </a:prstGeom>
          <a:noFill/>
          <a:ln w="9525">
            <a:solidFill>
              <a:schemeClr val="tx1"/>
            </a:solidFill>
            <a:round/>
            <a:headEnd/>
            <a:tailEnd/>
          </a:ln>
          <a:effectLst/>
        </p:spPr>
        <p:txBody>
          <a:bodyPr>
            <a:prstTxWarp prst="textNoShape">
              <a:avLst/>
            </a:prstTxWarp>
          </a:bodyPr>
          <a:lstStyle/>
          <a:p>
            <a:pPr algn="ctr" eaLnBrk="0" hangingPunct="0"/>
            <a:r>
              <a:rPr lang="en-GB" sz="2400">
                <a:latin typeface="Times New Roman" pitchFamily="-108" charset="0"/>
              </a:rPr>
              <a:t>Inductive</a:t>
            </a:r>
          </a:p>
        </p:txBody>
      </p:sp>
    </p:spTree>
  </p:cSld>
  <p:clrMapOvr>
    <a:masterClrMapping/>
  </p:clrMapOvr>
  <p:transition>
    <p:fad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z="4000">
                <a:solidFill>
                  <a:srgbClr val="006600"/>
                </a:solidFill>
              </a:rPr>
              <a:t>Comparing approaches</a:t>
            </a:r>
            <a:endParaRPr lang="en-US" sz="4000">
              <a:solidFill>
                <a:srgbClr val="006600"/>
              </a:solidFill>
            </a:endParaRPr>
          </a:p>
        </p:txBody>
      </p:sp>
      <p:sp>
        <p:nvSpPr>
          <p:cNvPr id="11267" name="Rectangle 3"/>
          <p:cNvSpPr>
            <a:spLocks noGrp="1" noChangeArrowheads="1"/>
          </p:cNvSpPr>
          <p:nvPr>
            <p:ph type="body" sz="half" idx="1"/>
          </p:nvPr>
        </p:nvSpPr>
        <p:spPr>
          <a:xfrm>
            <a:off x="457200" y="1600200"/>
            <a:ext cx="4033838" cy="4525963"/>
          </a:xfrm>
        </p:spPr>
        <p:txBody>
          <a:bodyPr/>
          <a:lstStyle/>
          <a:p>
            <a:endParaRPr lang="en-GB" sz="2800"/>
          </a:p>
          <a:p>
            <a:pPr>
              <a:buFontTx/>
              <a:buNone/>
            </a:pPr>
            <a:endParaRPr lang="en-GB" sz="2800"/>
          </a:p>
        </p:txBody>
      </p:sp>
      <p:sp>
        <p:nvSpPr>
          <p:cNvPr id="11268" name="Text Box 4"/>
          <p:cNvSpPr txBox="1">
            <a:spLocks noChangeArrowheads="1"/>
          </p:cNvSpPr>
          <p:nvPr/>
        </p:nvSpPr>
        <p:spPr bwMode="auto">
          <a:xfrm>
            <a:off x="3189288" y="6569075"/>
            <a:ext cx="3081337" cy="274638"/>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Adapted from Maylor and Blackmon (2005)</a:t>
            </a:r>
          </a:p>
        </p:txBody>
      </p:sp>
      <p:graphicFrame>
        <p:nvGraphicFramePr>
          <p:cNvPr id="11269" name="Group 5"/>
          <p:cNvGraphicFramePr>
            <a:graphicFrameLocks noGrp="1"/>
          </p:cNvGraphicFramePr>
          <p:nvPr>
            <p:ph sz="half" idx="2"/>
          </p:nvPr>
        </p:nvGraphicFramePr>
        <p:xfrm>
          <a:off x="657225" y="1584325"/>
          <a:ext cx="8020050" cy="3257551"/>
        </p:xfrm>
        <a:graphic>
          <a:graphicData uri="http://schemas.openxmlformats.org/drawingml/2006/table">
            <a:tbl>
              <a:tblPr/>
              <a:tblGrid>
                <a:gridCol w="3098800"/>
                <a:gridCol w="2328863"/>
                <a:gridCol w="2592387"/>
              </a:tblGrid>
              <a:tr h="5810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a:ln>
                            <a:noFill/>
                          </a:ln>
                          <a:solidFill>
                            <a:schemeClr val="tx1"/>
                          </a:solidFill>
                          <a:effectLst/>
                          <a:latin typeface="Arial" pitchFamily="-108" charset="0"/>
                          <a:ea typeface="Arial" pitchFamily="-108" charset="0"/>
                          <a:cs typeface="Arial" pitchFamily="-108" charset="0"/>
                        </a:rPr>
                        <a:t>Characteristic</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99CCFF"/>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a:ln>
                            <a:noFill/>
                          </a:ln>
                          <a:solidFill>
                            <a:schemeClr val="tx1"/>
                          </a:solidFill>
                          <a:effectLst/>
                          <a:latin typeface="Arial" pitchFamily="-108" charset="0"/>
                          <a:ea typeface="Arial" pitchFamily="-108" charset="0"/>
                          <a:cs typeface="Arial" pitchFamily="-108" charset="0"/>
                        </a:rPr>
                        <a:t>Positivism</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99CCFF"/>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a:ln>
                            <a:noFill/>
                          </a:ln>
                          <a:solidFill>
                            <a:schemeClr val="tx1"/>
                          </a:solidFill>
                          <a:effectLst/>
                          <a:latin typeface="Arial" pitchFamily="-108" charset="0"/>
                          <a:ea typeface="Arial" pitchFamily="-108" charset="0"/>
                          <a:cs typeface="Arial" pitchFamily="-108" charset="0"/>
                        </a:rPr>
                        <a:t>Phenomenology</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99CCFF"/>
                    </a:solidFill>
                  </a:tcPr>
                </a:tc>
              </a:tr>
              <a:tr h="579438">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Questions that can be answered</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What?</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How much?</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Why?</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How?</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366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Associated methods</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Survey,</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Experiment</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Direct observation,</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Interviews,</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Participant observation</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9438">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Data type</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Predominantly numbers</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Predominantly words</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810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Finding</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Measure</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Meaning</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fad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85800" y="152400"/>
            <a:ext cx="8229600" cy="1143000"/>
          </a:xfrm>
        </p:spPr>
        <p:txBody>
          <a:bodyPr/>
          <a:lstStyle/>
          <a:p>
            <a:r>
              <a:rPr lang="en-GB" sz="4000">
                <a:solidFill>
                  <a:srgbClr val="006600"/>
                </a:solidFill>
              </a:rPr>
              <a:t>Why does the approach matter?</a:t>
            </a:r>
            <a:endParaRPr lang="en-US" sz="4000">
              <a:solidFill>
                <a:srgbClr val="006600"/>
              </a:solidFill>
            </a:endParaRPr>
          </a:p>
        </p:txBody>
      </p:sp>
      <p:sp>
        <p:nvSpPr>
          <p:cNvPr id="12291" name="Rectangle 3"/>
          <p:cNvSpPr>
            <a:spLocks noGrp="1" noChangeArrowheads="1"/>
          </p:cNvSpPr>
          <p:nvPr>
            <p:ph type="body" idx="1"/>
          </p:nvPr>
        </p:nvSpPr>
        <p:spPr>
          <a:xfrm>
            <a:off x="609600" y="1676400"/>
            <a:ext cx="8534400" cy="4724400"/>
          </a:xfrm>
        </p:spPr>
        <p:txBody>
          <a:bodyPr/>
          <a:lstStyle/>
          <a:p>
            <a:pPr marL="381000" indent="-381000">
              <a:lnSpc>
                <a:spcPct val="120000"/>
              </a:lnSpc>
              <a:buFontTx/>
              <a:buNone/>
            </a:pPr>
            <a:r>
              <a:rPr lang="en-GB" sz="2800" b="1"/>
              <a:t>	Whether you take a scientific (positivistic) or phenomenological approach will influence:</a:t>
            </a:r>
          </a:p>
          <a:p>
            <a:pPr marL="381000" indent="-381000">
              <a:lnSpc>
                <a:spcPct val="120000"/>
              </a:lnSpc>
              <a:buFontTx/>
              <a:buNone/>
            </a:pPr>
            <a:endParaRPr lang="en-GB" sz="2800" b="1"/>
          </a:p>
          <a:p>
            <a:pPr marL="381000" indent="-381000">
              <a:lnSpc>
                <a:spcPct val="120000"/>
              </a:lnSpc>
            </a:pPr>
            <a:r>
              <a:rPr lang="en-GB" sz="2800"/>
              <a:t>What research questions you ask</a:t>
            </a:r>
          </a:p>
          <a:p>
            <a:pPr marL="381000" indent="-381000">
              <a:lnSpc>
                <a:spcPct val="120000"/>
              </a:lnSpc>
            </a:pPr>
            <a:r>
              <a:rPr lang="en-GB" sz="2800"/>
              <a:t>What methods you use to collect your data</a:t>
            </a:r>
          </a:p>
          <a:p>
            <a:pPr marL="381000" indent="-381000">
              <a:lnSpc>
                <a:spcPct val="120000"/>
              </a:lnSpc>
            </a:pPr>
            <a:r>
              <a:rPr lang="en-GB" sz="2800"/>
              <a:t>What type of data you collect</a:t>
            </a:r>
          </a:p>
          <a:p>
            <a:pPr marL="381000" indent="-381000">
              <a:lnSpc>
                <a:spcPct val="120000"/>
              </a:lnSpc>
            </a:pPr>
            <a:r>
              <a:rPr lang="en-GB" sz="2800"/>
              <a:t>What techniques you use to analyse your data</a:t>
            </a:r>
            <a:endParaRPr lang="en-US" sz="2800"/>
          </a:p>
        </p:txBody>
      </p:sp>
      <p:sp>
        <p:nvSpPr>
          <p:cNvPr id="12292" name="Text Box 4"/>
          <p:cNvSpPr txBox="1">
            <a:spLocks noChangeArrowheads="1"/>
          </p:cNvSpPr>
          <p:nvPr/>
        </p:nvSpPr>
        <p:spPr bwMode="auto">
          <a:xfrm>
            <a:off x="3722688" y="6569075"/>
            <a:ext cx="2125662" cy="274638"/>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Maylor and Blackmon (2005)</a:t>
            </a:r>
          </a:p>
        </p:txBody>
      </p:sp>
    </p:spTree>
  </p:cSld>
  <p:clrMapOvr>
    <a:masterClrMapping/>
  </p:clrMapOvr>
  <p:transition>
    <p:fad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Research approaches</a:t>
            </a:r>
            <a:endParaRPr lang="en-US"/>
          </a:p>
        </p:txBody>
      </p:sp>
      <p:sp>
        <p:nvSpPr>
          <p:cNvPr id="17411" name="Rectangle 3"/>
          <p:cNvSpPr>
            <a:spLocks noGrp="1" noChangeArrowheads="1"/>
          </p:cNvSpPr>
          <p:nvPr>
            <p:ph type="body" idx="1"/>
          </p:nvPr>
        </p:nvSpPr>
        <p:spPr/>
        <p:txBody>
          <a:bodyPr/>
          <a:lstStyle/>
          <a:p>
            <a:r>
              <a:rPr lang="en-GB"/>
              <a:t>Two major types:</a:t>
            </a:r>
          </a:p>
          <a:p>
            <a:pPr lvl="1"/>
            <a:r>
              <a:rPr lang="en-GB"/>
              <a:t>deductive research (linked to positivism)</a:t>
            </a:r>
          </a:p>
          <a:p>
            <a:pPr lvl="1"/>
            <a:r>
              <a:rPr lang="en-GB"/>
              <a:t>Inductive research (linked to phenomenology)</a:t>
            </a:r>
          </a:p>
          <a:p>
            <a:r>
              <a:rPr lang="en-GB"/>
              <a:t>Relates to the extent to which you are clear about the ‘theory’ at the beginning of your research</a:t>
            </a:r>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The deductive approach</a:t>
            </a:r>
            <a:endParaRPr lang="en-US"/>
          </a:p>
        </p:txBody>
      </p:sp>
      <p:sp>
        <p:nvSpPr>
          <p:cNvPr id="18435" name="Rectangle 3"/>
          <p:cNvSpPr>
            <a:spLocks noGrp="1" noChangeArrowheads="1"/>
          </p:cNvSpPr>
          <p:nvPr>
            <p:ph type="body" idx="1"/>
          </p:nvPr>
        </p:nvSpPr>
        <p:spPr/>
        <p:txBody>
          <a:bodyPr/>
          <a:lstStyle/>
          <a:p>
            <a:r>
              <a:rPr lang="en-GB"/>
              <a:t>The deductive approach aims to </a:t>
            </a:r>
            <a:r>
              <a:rPr lang="en-GB" i="1"/>
              <a:t>test</a:t>
            </a:r>
            <a:r>
              <a:rPr lang="en-GB"/>
              <a:t> theory</a:t>
            </a:r>
          </a:p>
          <a:p>
            <a:r>
              <a:rPr lang="en-GB"/>
              <a:t>This involves developing a theory and hypothesis, and designing a research strategy to test that hypothesis</a:t>
            </a:r>
          </a:p>
          <a:p>
            <a:r>
              <a:rPr lang="en-GB"/>
              <a:t>The outcome will be a confirmation or modification of the theory </a:t>
            </a:r>
            <a:endParaRPr 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Deduction emphasises…</a:t>
            </a:r>
            <a:endParaRPr lang="en-US"/>
          </a:p>
        </p:txBody>
      </p:sp>
      <p:sp>
        <p:nvSpPr>
          <p:cNvPr id="20483" name="Rectangle 3"/>
          <p:cNvSpPr>
            <a:spLocks noGrp="1" noChangeArrowheads="1"/>
          </p:cNvSpPr>
          <p:nvPr>
            <p:ph type="body" idx="1"/>
          </p:nvPr>
        </p:nvSpPr>
        <p:spPr/>
        <p:txBody>
          <a:bodyPr/>
          <a:lstStyle/>
          <a:p>
            <a:r>
              <a:rPr lang="en-GB" sz="2800"/>
              <a:t>Scientific principles</a:t>
            </a:r>
          </a:p>
          <a:p>
            <a:r>
              <a:rPr lang="en-GB" sz="2800"/>
              <a:t>Moving from theory to data</a:t>
            </a:r>
          </a:p>
          <a:p>
            <a:r>
              <a:rPr lang="en-GB" sz="2800"/>
              <a:t>The need to explain causal relationships between variables</a:t>
            </a:r>
          </a:p>
          <a:p>
            <a:r>
              <a:rPr lang="en-GB" sz="2800"/>
              <a:t>The collection of quantitative data</a:t>
            </a:r>
          </a:p>
          <a:p>
            <a:r>
              <a:rPr lang="en-GB" sz="2800"/>
              <a:t>A highly structured approach</a:t>
            </a:r>
          </a:p>
          <a:p>
            <a:r>
              <a:rPr lang="en-GB" sz="2800"/>
              <a:t>Researcher independence of what is being researched</a:t>
            </a:r>
          </a:p>
          <a:p>
            <a:r>
              <a:rPr lang="en-GB" sz="2800"/>
              <a:t>Large sample size to allow generalisations</a:t>
            </a:r>
            <a:endParaRPr lang="en-US" sz="28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The inductive approach</a:t>
            </a:r>
            <a:endParaRPr lang="en-US"/>
          </a:p>
        </p:txBody>
      </p:sp>
      <p:sp>
        <p:nvSpPr>
          <p:cNvPr id="19459" name="Rectangle 3"/>
          <p:cNvSpPr>
            <a:spLocks noGrp="1" noChangeArrowheads="1"/>
          </p:cNvSpPr>
          <p:nvPr>
            <p:ph type="body" idx="1"/>
          </p:nvPr>
        </p:nvSpPr>
        <p:spPr/>
        <p:txBody>
          <a:bodyPr/>
          <a:lstStyle/>
          <a:p>
            <a:r>
              <a:rPr lang="en-GB"/>
              <a:t>The inductive approach aims to </a:t>
            </a:r>
            <a:r>
              <a:rPr lang="en-GB" i="1"/>
              <a:t>build</a:t>
            </a:r>
            <a:r>
              <a:rPr lang="en-GB"/>
              <a:t> theory</a:t>
            </a:r>
          </a:p>
          <a:p>
            <a:r>
              <a:rPr lang="en-GB"/>
              <a:t>This involves collecting data, analysing it, then developing theory</a:t>
            </a:r>
          </a:p>
          <a:p>
            <a:r>
              <a:rPr lang="en-GB"/>
              <a:t>The outcome will be to add to the body of knowledge in that area</a:t>
            </a:r>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Induction emphasises…</a:t>
            </a:r>
            <a:endParaRPr lang="en-US"/>
          </a:p>
        </p:txBody>
      </p:sp>
      <p:sp>
        <p:nvSpPr>
          <p:cNvPr id="21507" name="Rectangle 3"/>
          <p:cNvSpPr>
            <a:spLocks noGrp="1" noChangeArrowheads="1"/>
          </p:cNvSpPr>
          <p:nvPr>
            <p:ph type="body" idx="1"/>
          </p:nvPr>
        </p:nvSpPr>
        <p:spPr/>
        <p:txBody>
          <a:bodyPr/>
          <a:lstStyle/>
          <a:p>
            <a:r>
              <a:rPr lang="en-GB" sz="2800"/>
              <a:t>Gaining an understanding of the meanings humans attach to events</a:t>
            </a:r>
          </a:p>
          <a:p>
            <a:r>
              <a:rPr lang="en-GB" sz="2800"/>
              <a:t>A close understanding of the research context</a:t>
            </a:r>
          </a:p>
          <a:p>
            <a:r>
              <a:rPr lang="en-GB" sz="2800"/>
              <a:t>The collection of qualitative data</a:t>
            </a:r>
          </a:p>
          <a:p>
            <a:r>
              <a:rPr lang="en-GB" sz="2800"/>
              <a:t>A more flexible structure to permit changes of research emphasis as the research progresses</a:t>
            </a:r>
          </a:p>
          <a:p>
            <a:r>
              <a:rPr lang="en-GB" sz="2800"/>
              <a:t>A realisation that the researcher is part of the research process </a:t>
            </a:r>
          </a:p>
          <a:p>
            <a:r>
              <a:rPr lang="en-GB" sz="2800"/>
              <a:t>Less concern with the need to generalise</a:t>
            </a:r>
            <a:endParaRPr lang="en-US" sz="280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Which is best?</a:t>
            </a:r>
            <a:endParaRPr lang="en-US"/>
          </a:p>
        </p:txBody>
      </p:sp>
      <p:sp>
        <p:nvSpPr>
          <p:cNvPr id="23555" name="Rectangle 3"/>
          <p:cNvSpPr>
            <a:spLocks noGrp="1" noChangeArrowheads="1"/>
          </p:cNvSpPr>
          <p:nvPr>
            <p:ph type="body" idx="1"/>
          </p:nvPr>
        </p:nvSpPr>
        <p:spPr/>
        <p:txBody>
          <a:bodyPr/>
          <a:lstStyle/>
          <a:p>
            <a:r>
              <a:rPr lang="en-GB"/>
              <a:t>Deduction:</a:t>
            </a:r>
          </a:p>
          <a:p>
            <a:pPr lvl="1"/>
            <a:r>
              <a:rPr lang="en-GB"/>
              <a:t>Is suitable when your research topic has a wealth of literature from which you can define a theoretical framework and a hypothesis</a:t>
            </a:r>
          </a:p>
          <a:p>
            <a:pPr lvl="1"/>
            <a:r>
              <a:rPr lang="en-GB"/>
              <a:t>Is quicker, often based on ‘one take’</a:t>
            </a:r>
          </a:p>
          <a:p>
            <a:r>
              <a:rPr lang="en-GB"/>
              <a:t>Induction:</a:t>
            </a:r>
          </a:p>
          <a:p>
            <a:pPr lvl="1"/>
            <a:r>
              <a:rPr lang="en-GB"/>
              <a:t>Is suitable when the topic is new, has much debate and/or there is little existing literature</a:t>
            </a:r>
          </a:p>
          <a:p>
            <a:pPr lvl="1"/>
            <a:r>
              <a:rPr lang="en-GB"/>
              <a:t>Takes longer to gather the data</a:t>
            </a:r>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a:xfrm>
            <a:off x="642910" y="214290"/>
            <a:ext cx="7920065" cy="1143000"/>
          </a:xfrm>
        </p:spPr>
        <p:txBody>
          <a:bodyPr/>
          <a:lstStyle/>
          <a:p>
            <a:r>
              <a:rPr lang="en-GB" dirty="0"/>
              <a:t>Research strategy</a:t>
            </a:r>
            <a:endParaRPr lang="en-US" dirty="0"/>
          </a:p>
        </p:txBody>
      </p:sp>
      <p:sp>
        <p:nvSpPr>
          <p:cNvPr id="273411" name="Rectangle 3"/>
          <p:cNvSpPr>
            <a:spLocks noGrp="1" noChangeArrowheads="1"/>
          </p:cNvSpPr>
          <p:nvPr>
            <p:ph type="body" idx="1"/>
          </p:nvPr>
        </p:nvSpPr>
        <p:spPr/>
        <p:txBody>
          <a:bodyPr>
            <a:normAutofit/>
          </a:bodyPr>
          <a:lstStyle/>
          <a:p>
            <a:pPr marL="533400" indent="-533400">
              <a:buFont typeface="Wingdings" pitchFamily="2" charset="2"/>
              <a:buNone/>
            </a:pPr>
            <a:r>
              <a:rPr lang="en-GB" sz="3200" dirty="0"/>
              <a:t>    There are a number of alternative strategies or approaches available to the researcher, including:</a:t>
            </a:r>
          </a:p>
          <a:p>
            <a:pPr marL="853440" lvl="1" indent="-533400">
              <a:buFont typeface="Wingdings" pitchFamily="2" charset="2"/>
              <a:buAutoNum type="arabicPeriod"/>
            </a:pPr>
            <a:r>
              <a:rPr lang="en-GB" sz="3200" dirty="0"/>
              <a:t>action research</a:t>
            </a:r>
          </a:p>
          <a:p>
            <a:pPr marL="853440" lvl="1" indent="-533400">
              <a:buFont typeface="Wingdings" pitchFamily="2" charset="2"/>
              <a:buAutoNum type="arabicPeriod"/>
            </a:pPr>
            <a:r>
              <a:rPr lang="en-GB" sz="3200" dirty="0"/>
              <a:t>experiment</a:t>
            </a:r>
          </a:p>
          <a:p>
            <a:pPr marL="853440" lvl="1" indent="-533400">
              <a:buFont typeface="Wingdings" pitchFamily="2" charset="2"/>
              <a:buAutoNum type="arabicPeriod"/>
            </a:pPr>
            <a:r>
              <a:rPr lang="en-GB" sz="3200" dirty="0"/>
              <a:t>survey</a:t>
            </a:r>
          </a:p>
          <a:p>
            <a:pPr marL="853440" lvl="1" indent="-533400">
              <a:buFont typeface="Wingdings" pitchFamily="2" charset="2"/>
              <a:buAutoNum type="arabicPeriod"/>
            </a:pPr>
            <a:r>
              <a:rPr lang="en-GB" sz="3200" dirty="0"/>
              <a:t>case study</a:t>
            </a:r>
          </a:p>
          <a:p>
            <a:pPr marL="853440" lvl="1" indent="-533400">
              <a:buFont typeface="Wingdings" pitchFamily="2" charset="2"/>
              <a:buAutoNum type="arabicPeriod"/>
            </a:pPr>
            <a:r>
              <a:rPr lang="en-GB" sz="3200" dirty="0"/>
              <a:t>document review/content analysis</a:t>
            </a:r>
            <a:endParaRPr lang="en-US" sz="3200" dirty="0"/>
          </a:p>
        </p:txBody>
      </p:sp>
    </p:spTree>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500034" y="147638"/>
            <a:ext cx="8085166" cy="1143000"/>
          </a:xfrm>
        </p:spPr>
        <p:txBody>
          <a:bodyPr/>
          <a:lstStyle/>
          <a:p>
            <a:r>
              <a:rPr lang="en-GB" dirty="0"/>
              <a:t>1. Action </a:t>
            </a:r>
            <a:r>
              <a:rPr lang="en-GB" dirty="0" smtClean="0"/>
              <a:t>research</a:t>
            </a:r>
            <a:endParaRPr lang="en-US" dirty="0"/>
          </a:p>
        </p:txBody>
      </p:sp>
      <p:sp>
        <p:nvSpPr>
          <p:cNvPr id="275459" name="Rectangle 3"/>
          <p:cNvSpPr>
            <a:spLocks noGrp="1" noChangeArrowheads="1"/>
          </p:cNvSpPr>
          <p:nvPr>
            <p:ph type="body" idx="1"/>
          </p:nvPr>
        </p:nvSpPr>
        <p:spPr>
          <a:xfrm>
            <a:off x="500034" y="1565275"/>
            <a:ext cx="8466139" cy="4456013"/>
          </a:xfrm>
        </p:spPr>
        <p:txBody>
          <a:bodyPr>
            <a:noAutofit/>
          </a:bodyPr>
          <a:lstStyle/>
          <a:p>
            <a:pPr>
              <a:lnSpc>
                <a:spcPct val="90000"/>
              </a:lnSpc>
            </a:pPr>
            <a:r>
              <a:rPr lang="en-GB" sz="2800" dirty="0"/>
              <a:t>Action research can take place when the researcher </a:t>
            </a:r>
            <a:r>
              <a:rPr lang="en-GB" sz="2800" u="sng" dirty="0"/>
              <a:t>actively</a:t>
            </a:r>
            <a:r>
              <a:rPr lang="en-GB" sz="2800" dirty="0"/>
              <a:t> promotes change (e.g. within an organisation).  It commonly involves:</a:t>
            </a:r>
          </a:p>
          <a:p>
            <a:pPr lvl="1">
              <a:lnSpc>
                <a:spcPct val="90000"/>
              </a:lnSpc>
            </a:pPr>
            <a:r>
              <a:rPr lang="en-GB" sz="2800" dirty="0"/>
              <a:t>taking a static picture of a situation; </a:t>
            </a:r>
          </a:p>
          <a:p>
            <a:pPr lvl="1">
              <a:lnSpc>
                <a:spcPct val="90000"/>
              </a:lnSpc>
            </a:pPr>
            <a:r>
              <a:rPr lang="en-GB" sz="2800" dirty="0"/>
              <a:t>making some change (e.g. the introduction of a new </a:t>
            </a:r>
            <a:r>
              <a:rPr lang="en-GB" sz="2800" dirty="0" smtClean="0"/>
              <a:t>hotel reservations computer </a:t>
            </a:r>
            <a:r>
              <a:rPr lang="en-GB" sz="2800" dirty="0"/>
              <a:t>system </a:t>
            </a:r>
            <a:r>
              <a:rPr lang="en-GB" sz="2800" dirty="0" smtClean="0"/>
              <a:t>in </a:t>
            </a:r>
            <a:r>
              <a:rPr lang="en-GB" sz="2800" dirty="0"/>
              <a:t>an organisation);</a:t>
            </a:r>
          </a:p>
          <a:p>
            <a:pPr lvl="1">
              <a:lnSpc>
                <a:spcPct val="90000"/>
              </a:lnSpc>
            </a:pPr>
            <a:r>
              <a:rPr lang="en-GB" sz="2800" dirty="0"/>
              <a:t>taking and evaluating a second picture of the situation (monitoring the results of the change).</a:t>
            </a:r>
          </a:p>
          <a:p>
            <a:pPr>
              <a:lnSpc>
                <a:spcPct val="90000"/>
              </a:lnSpc>
              <a:buFont typeface="Wingdings" pitchFamily="2" charset="2"/>
              <a:buNone/>
            </a:pPr>
            <a:endParaRPr lang="en-GB" sz="2800" dirty="0"/>
          </a:p>
        </p:txBody>
      </p:sp>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a:xfrm>
            <a:off x="571472" y="0"/>
            <a:ext cx="8112128" cy="1143000"/>
          </a:xfrm>
        </p:spPr>
        <p:txBody>
          <a:bodyPr>
            <a:noAutofit/>
          </a:bodyPr>
          <a:lstStyle/>
          <a:p>
            <a:r>
              <a:rPr lang="en-GB" dirty="0"/>
              <a:t/>
            </a:r>
            <a:br>
              <a:rPr lang="en-GB" dirty="0"/>
            </a:br>
            <a:r>
              <a:rPr lang="en-GB" dirty="0"/>
              <a:t>2. </a:t>
            </a:r>
            <a:r>
              <a:rPr lang="en-GB" dirty="0" smtClean="0"/>
              <a:t>Experiments</a:t>
            </a:r>
            <a:endParaRPr lang="en-US" dirty="0"/>
          </a:p>
        </p:txBody>
      </p:sp>
      <p:sp>
        <p:nvSpPr>
          <p:cNvPr id="276483" name="Rectangle 3"/>
          <p:cNvSpPr>
            <a:spLocks noGrp="1" noChangeArrowheads="1"/>
          </p:cNvSpPr>
          <p:nvPr>
            <p:ph type="body" idx="1"/>
          </p:nvPr>
        </p:nvSpPr>
        <p:spPr>
          <a:xfrm>
            <a:off x="500034" y="1509712"/>
            <a:ext cx="8459816" cy="5348288"/>
          </a:xfrm>
        </p:spPr>
        <p:txBody>
          <a:bodyPr>
            <a:normAutofit/>
          </a:bodyPr>
          <a:lstStyle/>
          <a:p>
            <a:pPr>
              <a:lnSpc>
                <a:spcPct val="90000"/>
              </a:lnSpc>
            </a:pPr>
            <a:r>
              <a:rPr lang="en-GB" sz="2800" dirty="0"/>
              <a:t>Experimentation sets out to examine the relationship between two factors (or variables) by manipulating one whilst measuring changes in the other.  </a:t>
            </a:r>
          </a:p>
          <a:p>
            <a:pPr lvl="1">
              <a:lnSpc>
                <a:spcPct val="90000"/>
              </a:lnSpc>
            </a:pPr>
            <a:r>
              <a:rPr lang="en-GB" sz="2800" dirty="0"/>
              <a:t>For instance, we may test out three different e-commerce website designs and measure the effect on usability. </a:t>
            </a:r>
          </a:p>
          <a:p>
            <a:pPr>
              <a:lnSpc>
                <a:spcPct val="90000"/>
              </a:lnSpc>
            </a:pPr>
            <a:r>
              <a:rPr lang="en-GB" sz="2800" dirty="0"/>
              <a:t>Experiments are used to determine if a </a:t>
            </a:r>
            <a:r>
              <a:rPr lang="en-GB" sz="2800" i="1" dirty="0"/>
              <a:t>causal</a:t>
            </a:r>
            <a:r>
              <a:rPr lang="en-GB" sz="2800" dirty="0"/>
              <a:t> relationship exists - in other words, if the alteration of one variable ‘causes’ a change in another.</a:t>
            </a:r>
          </a:p>
          <a:p>
            <a:pPr>
              <a:lnSpc>
                <a:spcPct val="90000"/>
              </a:lnSpc>
              <a:buFont typeface="Wingdings" pitchFamily="2" charset="2"/>
              <a:buNone/>
            </a:pPr>
            <a:endParaRPr lang="en-GB" sz="2800" dirty="0"/>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490" name="Rectangle 2"/>
          <p:cNvSpPr>
            <a:spLocks noGrp="1" noChangeArrowheads="1"/>
          </p:cNvSpPr>
          <p:nvPr>
            <p:ph type="title"/>
          </p:nvPr>
        </p:nvSpPr>
        <p:spPr>
          <a:xfrm>
            <a:off x="571472" y="301625"/>
            <a:ext cx="8112153" cy="1143000"/>
          </a:xfrm>
        </p:spPr>
        <p:txBody>
          <a:bodyPr>
            <a:noAutofit/>
          </a:bodyPr>
          <a:lstStyle/>
          <a:p>
            <a:r>
              <a:rPr lang="en-GB" dirty="0"/>
              <a:t/>
            </a:r>
            <a:br>
              <a:rPr lang="en-GB" dirty="0"/>
            </a:br>
            <a:r>
              <a:rPr lang="en-GB" dirty="0"/>
              <a:t>3. Surveys</a:t>
            </a:r>
            <a:br>
              <a:rPr lang="en-GB" dirty="0"/>
            </a:br>
            <a:endParaRPr lang="en-US" dirty="0"/>
          </a:p>
        </p:txBody>
      </p:sp>
      <p:sp>
        <p:nvSpPr>
          <p:cNvPr id="319491" name="Rectangle 3"/>
          <p:cNvSpPr>
            <a:spLocks noGrp="1" noChangeArrowheads="1"/>
          </p:cNvSpPr>
          <p:nvPr>
            <p:ph type="body" idx="1"/>
          </p:nvPr>
        </p:nvSpPr>
        <p:spPr>
          <a:xfrm>
            <a:off x="500034" y="1554162"/>
            <a:ext cx="8448676" cy="5303838"/>
          </a:xfrm>
        </p:spPr>
        <p:txBody>
          <a:bodyPr>
            <a:normAutofit/>
          </a:bodyPr>
          <a:lstStyle/>
          <a:p>
            <a:pPr marL="0" indent="0">
              <a:buFont typeface="Wingdings" pitchFamily="2" charset="2"/>
              <a:buNone/>
            </a:pPr>
            <a:r>
              <a:rPr lang="en-GB" sz="2400" dirty="0" smtClean="0"/>
              <a:t>‘…the collection of a large amount of data from a sizable population in a highly economical way’</a:t>
            </a:r>
          </a:p>
          <a:p>
            <a:pPr marL="0" indent="0">
              <a:buFont typeface="Wingdings" pitchFamily="2" charset="2"/>
              <a:buNone/>
            </a:pPr>
            <a:r>
              <a:rPr lang="en-GB" sz="2400" dirty="0" smtClean="0"/>
              <a:t>			Saunders </a:t>
            </a:r>
            <a:r>
              <a:rPr lang="en-GB" sz="2400" i="1" dirty="0" smtClean="0"/>
              <a:t>et al</a:t>
            </a:r>
            <a:r>
              <a:rPr lang="en-GB" sz="2400" dirty="0" smtClean="0"/>
              <a:t> (2007)</a:t>
            </a:r>
          </a:p>
          <a:p>
            <a:pPr>
              <a:lnSpc>
                <a:spcPct val="90000"/>
              </a:lnSpc>
            </a:pPr>
            <a:r>
              <a:rPr lang="en-GB" sz="2400" dirty="0" smtClean="0"/>
              <a:t>The </a:t>
            </a:r>
            <a:r>
              <a:rPr lang="en-GB" sz="2400" dirty="0"/>
              <a:t>survey method of obtaining information is based on the questioning of respondents.</a:t>
            </a:r>
          </a:p>
          <a:p>
            <a:pPr>
              <a:lnSpc>
                <a:spcPct val="90000"/>
              </a:lnSpc>
            </a:pPr>
            <a:r>
              <a:rPr lang="en-GB" sz="2400" dirty="0" smtClean="0"/>
              <a:t>Respondents </a:t>
            </a:r>
            <a:r>
              <a:rPr lang="en-GB" sz="2400" dirty="0"/>
              <a:t>are asked a variety of questions regarding their computer use, behaviour, intentions, attitudes, demographic and lifestyle characteristics, etc.  </a:t>
            </a:r>
          </a:p>
          <a:p>
            <a:pPr>
              <a:lnSpc>
                <a:spcPct val="90000"/>
              </a:lnSpc>
            </a:pPr>
            <a:r>
              <a:rPr lang="en-GB" sz="2400" dirty="0" smtClean="0"/>
              <a:t>These </a:t>
            </a:r>
            <a:r>
              <a:rPr lang="en-GB" sz="2400" dirty="0"/>
              <a:t>questions may be asked verbally, in writing or via computer, and the responses may be obtained in any of these forms. </a:t>
            </a:r>
          </a:p>
          <a:p>
            <a:pPr>
              <a:lnSpc>
                <a:spcPct val="90000"/>
              </a:lnSpc>
            </a:pPr>
            <a:r>
              <a:rPr lang="en-GB" sz="2400" dirty="0" smtClean="0"/>
              <a:t>However</a:t>
            </a:r>
            <a:r>
              <a:rPr lang="en-GB" sz="2400" dirty="0"/>
              <a:t>, all involve designing an appropriate questionnaire/schedule of structured interview questions.</a:t>
            </a:r>
            <a:endParaRPr lang="en-US" sz="24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5634" name="Rectangle 2"/>
          <p:cNvSpPr>
            <a:spLocks noGrp="1" noChangeArrowheads="1"/>
          </p:cNvSpPr>
          <p:nvPr>
            <p:ph type="title"/>
          </p:nvPr>
        </p:nvSpPr>
        <p:spPr>
          <a:xfrm>
            <a:off x="939800" y="147638"/>
            <a:ext cx="7710488" cy="1143000"/>
          </a:xfrm>
        </p:spPr>
        <p:txBody>
          <a:bodyPr/>
          <a:lstStyle/>
          <a:p>
            <a:r>
              <a:rPr lang="en-GB"/>
              <a:t>3. Surveys: characteristics</a:t>
            </a:r>
            <a:endParaRPr lang="en-US"/>
          </a:p>
        </p:txBody>
      </p:sp>
      <p:sp>
        <p:nvSpPr>
          <p:cNvPr id="325635" name="Rectangle 3"/>
          <p:cNvSpPr>
            <a:spLocks noGrp="1" noChangeArrowheads="1"/>
          </p:cNvSpPr>
          <p:nvPr>
            <p:ph type="body" idx="1"/>
          </p:nvPr>
        </p:nvSpPr>
        <p:spPr>
          <a:xfrm>
            <a:off x="808038" y="1354138"/>
            <a:ext cx="8174037" cy="5359400"/>
          </a:xfrm>
        </p:spPr>
        <p:txBody>
          <a:bodyPr/>
          <a:lstStyle/>
          <a:p>
            <a:r>
              <a:rPr lang="en-GB" sz="2700"/>
              <a:t>Standardised questions</a:t>
            </a:r>
          </a:p>
          <a:p>
            <a:r>
              <a:rPr lang="en-GB" sz="2700"/>
              <a:t>Mass audience (broad sweep rather than depth)</a:t>
            </a:r>
          </a:p>
          <a:p>
            <a:r>
              <a:rPr lang="en-GB" sz="2700"/>
              <a:t>Usually cross-sectional (snapshot in time)</a:t>
            </a:r>
          </a:p>
          <a:p>
            <a:r>
              <a:rPr lang="en-GB" sz="2700"/>
              <a:t>Large amounts of quantitative data </a:t>
            </a:r>
          </a:p>
          <a:p>
            <a:r>
              <a:rPr lang="en-GB" sz="2700"/>
              <a:t>Economical and relatively quick</a:t>
            </a:r>
          </a:p>
          <a:p>
            <a:r>
              <a:rPr lang="en-GB" sz="2700"/>
              <a:t>Tends to answer ‘what’ and ‘how’ questions</a:t>
            </a:r>
          </a:p>
          <a:p>
            <a:r>
              <a:rPr lang="en-GB" sz="2700"/>
              <a:t>May generalise from sample to population</a:t>
            </a:r>
          </a:p>
          <a:p>
            <a:r>
              <a:rPr lang="en-GB" sz="2700"/>
              <a:t>Statistical validity/significance requires a large sample</a:t>
            </a:r>
          </a:p>
          <a:p>
            <a:r>
              <a:rPr lang="en-GB" sz="2700"/>
              <a:t>Linked to positivism</a:t>
            </a:r>
            <a:endParaRPr lang="en-US" sz="270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2562" name="Rectangle 2"/>
          <p:cNvSpPr>
            <a:spLocks noGrp="1" noChangeArrowheads="1"/>
          </p:cNvSpPr>
          <p:nvPr>
            <p:ph type="title"/>
          </p:nvPr>
        </p:nvSpPr>
        <p:spPr>
          <a:xfrm>
            <a:off x="571473" y="158750"/>
            <a:ext cx="7793066" cy="1143000"/>
          </a:xfrm>
        </p:spPr>
        <p:txBody>
          <a:bodyPr/>
          <a:lstStyle/>
          <a:p>
            <a:r>
              <a:rPr lang="en-GB" dirty="0"/>
              <a:t>4. Case studies</a:t>
            </a:r>
            <a:endParaRPr lang="en-US" dirty="0"/>
          </a:p>
        </p:txBody>
      </p:sp>
      <p:sp>
        <p:nvSpPr>
          <p:cNvPr id="322563" name="Rectangle 3"/>
          <p:cNvSpPr>
            <a:spLocks noGrp="1" noChangeArrowheads="1"/>
          </p:cNvSpPr>
          <p:nvPr>
            <p:ph type="body" idx="1"/>
          </p:nvPr>
        </p:nvSpPr>
        <p:spPr>
          <a:xfrm>
            <a:off x="500034" y="1555750"/>
            <a:ext cx="8496329" cy="5302250"/>
          </a:xfrm>
        </p:spPr>
        <p:txBody>
          <a:bodyPr>
            <a:normAutofit fontScale="92500" lnSpcReduction="10000"/>
          </a:bodyPr>
          <a:lstStyle/>
          <a:p>
            <a:r>
              <a:rPr lang="en-GB" sz="2800" dirty="0" smtClean="0"/>
              <a:t>A </a:t>
            </a:r>
            <a:r>
              <a:rPr lang="en-GB" sz="2800" dirty="0"/>
              <a:t>case study approach implies a single unit of analysis, such as a company or a group of workers, an event, a technology, a process or even an individual. </a:t>
            </a:r>
            <a:endParaRPr lang="en-GB" sz="2800" dirty="0" smtClean="0"/>
          </a:p>
          <a:p>
            <a:pPr>
              <a:lnSpc>
                <a:spcPct val="90000"/>
              </a:lnSpc>
            </a:pPr>
            <a:r>
              <a:rPr lang="en-GB" sz="2800" dirty="0" smtClean="0"/>
              <a:t>A phenomenological methodology to understand certain phenomena within a particular </a:t>
            </a:r>
            <a:r>
              <a:rPr lang="en-GB" sz="2800" u="sng" dirty="0" smtClean="0"/>
              <a:t>context</a:t>
            </a:r>
            <a:r>
              <a:rPr lang="en-GB" sz="2800" dirty="0" smtClean="0"/>
              <a:t>.</a:t>
            </a:r>
          </a:p>
          <a:p>
            <a:pPr>
              <a:lnSpc>
                <a:spcPct val="90000"/>
              </a:lnSpc>
            </a:pPr>
            <a:r>
              <a:rPr lang="en-GB" sz="2800" dirty="0" smtClean="0"/>
              <a:t>Involves gathering detailed information, &amp; in-depth knowledge </a:t>
            </a:r>
          </a:p>
          <a:p>
            <a:pPr>
              <a:lnSpc>
                <a:spcPct val="90000"/>
              </a:lnSpc>
            </a:pPr>
            <a:r>
              <a:rPr lang="en-GB" sz="2800" dirty="0" smtClean="0"/>
              <a:t>Uses multiple methods for collecting data which may be both qualitative and quantitative (e.g. interviews, questionnaires, documentary analysis).</a:t>
            </a:r>
          </a:p>
          <a:p>
            <a:pPr lvl="1"/>
            <a:r>
              <a:rPr lang="en-GB" sz="2500" dirty="0" smtClean="0"/>
              <a:t>Low reliability (unlikely to be repeatable but might allow </a:t>
            </a:r>
            <a:r>
              <a:rPr lang="en-GB" sz="2500" i="1" dirty="0" smtClean="0"/>
              <a:t>similar</a:t>
            </a:r>
            <a:r>
              <a:rPr lang="en-GB" sz="2500" dirty="0" smtClean="0"/>
              <a:t> observations to be made).</a:t>
            </a:r>
          </a:p>
          <a:p>
            <a:pPr lvl="1"/>
            <a:r>
              <a:rPr lang="en-GB" sz="2500" dirty="0" smtClean="0"/>
              <a:t>High validity (captures the essence of the phenomenon, data is rich in its explanation and analysis)</a:t>
            </a:r>
            <a:r>
              <a:rPr lang="en-US" sz="2500" dirty="0" smtClean="0"/>
              <a:t> </a:t>
            </a:r>
          </a:p>
          <a:p>
            <a:pPr>
              <a:lnSpc>
                <a:spcPct val="90000"/>
              </a:lnSpc>
            </a:pPr>
            <a:endParaRPr lang="en-US" sz="2800" dirty="0" smtClean="0"/>
          </a:p>
          <a:p>
            <a:endParaRPr lang="en-GB" sz="2800" dirty="0" smtClean="0"/>
          </a:p>
          <a:p>
            <a:endParaRPr lang="en-GB" sz="28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586" name="Rectangle 2"/>
          <p:cNvSpPr>
            <a:spLocks noGrp="1" noChangeArrowheads="1"/>
          </p:cNvSpPr>
          <p:nvPr>
            <p:ph type="title"/>
          </p:nvPr>
        </p:nvSpPr>
        <p:spPr>
          <a:xfrm>
            <a:off x="952500" y="0"/>
            <a:ext cx="7721600" cy="1143000"/>
          </a:xfrm>
        </p:spPr>
        <p:txBody>
          <a:bodyPr/>
          <a:lstStyle/>
          <a:p>
            <a:r>
              <a:rPr lang="en-GB"/>
              <a:t>4. Case study: examples</a:t>
            </a:r>
            <a:endParaRPr lang="en-US"/>
          </a:p>
        </p:txBody>
      </p:sp>
      <p:sp>
        <p:nvSpPr>
          <p:cNvPr id="323587" name="Rectangle 3"/>
          <p:cNvSpPr>
            <a:spLocks noGrp="1" noChangeArrowheads="1"/>
          </p:cNvSpPr>
          <p:nvPr>
            <p:ph type="body" idx="1"/>
          </p:nvPr>
        </p:nvSpPr>
        <p:spPr>
          <a:xfrm>
            <a:off x="884238" y="1354138"/>
            <a:ext cx="8064500" cy="5227637"/>
          </a:xfrm>
        </p:spPr>
        <p:txBody>
          <a:bodyPr>
            <a:normAutofit/>
          </a:bodyPr>
          <a:lstStyle/>
          <a:p>
            <a:r>
              <a:rPr lang="en-GB" dirty="0" smtClean="0"/>
              <a:t>To evaluate </a:t>
            </a:r>
            <a:r>
              <a:rPr lang="en-GB" dirty="0"/>
              <a:t>the development of </a:t>
            </a:r>
            <a:r>
              <a:rPr lang="en-GB" dirty="0" smtClean="0"/>
              <a:t>a HRM strategy </a:t>
            </a:r>
            <a:r>
              <a:rPr lang="en-GB" dirty="0"/>
              <a:t>within </a:t>
            </a:r>
            <a:r>
              <a:rPr lang="en-GB" dirty="0" smtClean="0"/>
              <a:t>ABC organisation</a:t>
            </a:r>
          </a:p>
          <a:p>
            <a:r>
              <a:rPr lang="en-GB" dirty="0" smtClean="0"/>
              <a:t>To analyse employee engagement at ABC company</a:t>
            </a:r>
            <a:endParaRPr lang="en-GB" dirty="0"/>
          </a:p>
          <a:p>
            <a:r>
              <a:rPr lang="en-GB" dirty="0" smtClean="0"/>
              <a:t>To </a:t>
            </a:r>
            <a:r>
              <a:rPr lang="en-GB" dirty="0"/>
              <a:t>evaluate the impact of e-CRM systems on customer loyalty in the airline </a:t>
            </a:r>
            <a:r>
              <a:rPr lang="en-GB" dirty="0" smtClean="0"/>
              <a:t>industry</a:t>
            </a:r>
          </a:p>
          <a:p>
            <a:r>
              <a:rPr lang="en-GB" dirty="0" smtClean="0"/>
              <a:t>Sports event tourism and impacts upon regional areas. Case study: Ryder Cup 2010, Wales.</a:t>
            </a:r>
            <a:endParaRPr lang="en-US" dirty="0" smtClean="0"/>
          </a:p>
          <a:p>
            <a:r>
              <a:rPr lang="en-GB" dirty="0" smtClean="0"/>
              <a:t>Natural disasters and impacts upon tourism. Case study: Volcanic Ash Cloud 2010</a:t>
            </a:r>
          </a:p>
          <a:p>
            <a:pPr>
              <a:buFont typeface="Wingdings" pitchFamily="2" charset="2"/>
              <a:buNone/>
            </a:pPr>
            <a:endParaRPr lang="en-US"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Rectangle 2"/>
          <p:cNvSpPr>
            <a:spLocks noGrp="1" noChangeArrowheads="1"/>
          </p:cNvSpPr>
          <p:nvPr>
            <p:ph type="title"/>
          </p:nvPr>
        </p:nvSpPr>
        <p:spPr>
          <a:xfrm>
            <a:off x="500035" y="136525"/>
            <a:ext cx="8150254" cy="1143000"/>
          </a:xfrm>
        </p:spPr>
        <p:txBody>
          <a:bodyPr>
            <a:normAutofit/>
          </a:bodyPr>
          <a:lstStyle/>
          <a:p>
            <a:r>
              <a:rPr lang="en-GB" sz="4000" dirty="0"/>
              <a:t>5. Document review / content analysis</a:t>
            </a:r>
            <a:endParaRPr lang="en-US" sz="4000" dirty="0"/>
          </a:p>
        </p:txBody>
      </p:sp>
      <p:sp>
        <p:nvSpPr>
          <p:cNvPr id="330755" name="Rectangle 3"/>
          <p:cNvSpPr>
            <a:spLocks noGrp="1" noChangeArrowheads="1"/>
          </p:cNvSpPr>
          <p:nvPr>
            <p:ph type="body" idx="1"/>
          </p:nvPr>
        </p:nvSpPr>
        <p:spPr>
          <a:xfrm>
            <a:off x="687388" y="1463675"/>
            <a:ext cx="8272462" cy="5394325"/>
          </a:xfrm>
        </p:spPr>
        <p:txBody>
          <a:bodyPr>
            <a:normAutofit/>
          </a:bodyPr>
          <a:lstStyle/>
          <a:p>
            <a:pPr>
              <a:lnSpc>
                <a:spcPct val="80000"/>
              </a:lnSpc>
            </a:pPr>
            <a:r>
              <a:rPr lang="en-US" sz="2400" b="1" dirty="0"/>
              <a:t>Content analysis</a:t>
            </a:r>
            <a:r>
              <a:rPr lang="en-US" sz="2400" dirty="0"/>
              <a:t> (also called </a:t>
            </a:r>
            <a:r>
              <a:rPr lang="en-US" sz="2400" i="1" dirty="0"/>
              <a:t>textual analysis</a:t>
            </a:r>
            <a:r>
              <a:rPr lang="en-US" sz="2400" dirty="0"/>
              <a:t>) is a standard methodology on the subject of communication content</a:t>
            </a:r>
            <a:r>
              <a:rPr lang="en-US" sz="2400" dirty="0" smtClean="0"/>
              <a:t>.</a:t>
            </a:r>
            <a:endParaRPr lang="en-US" sz="2400" dirty="0"/>
          </a:p>
          <a:p>
            <a:r>
              <a:rPr lang="en-US" sz="2400" dirty="0" err="1"/>
              <a:t>Babbie</a:t>
            </a:r>
            <a:r>
              <a:rPr lang="en-US" sz="2400" dirty="0"/>
              <a:t> (2007, p. 320) defines it as </a:t>
            </a:r>
            <a:r>
              <a:rPr lang="en-US" sz="2400" i="1" dirty="0"/>
              <a:t>’the study of recorded human communications, such as books, web sites, paintings and laws</a:t>
            </a:r>
            <a:r>
              <a:rPr lang="en-US" sz="2400" dirty="0"/>
              <a:t>’. </a:t>
            </a:r>
            <a:endParaRPr lang="en-US" sz="2400" dirty="0" smtClean="0"/>
          </a:p>
          <a:p>
            <a:r>
              <a:rPr lang="en-US" sz="2400" dirty="0" smtClean="0"/>
              <a:t>Content analysis enables the researcher to evaluate large amounts of textual information and systematically identify its properties, e.g. the frequencies of most used keywords. </a:t>
            </a:r>
          </a:p>
          <a:p>
            <a:r>
              <a:rPr lang="en-US" sz="2400" dirty="0" smtClean="0"/>
              <a:t>This textual information must be </a:t>
            </a:r>
            <a:r>
              <a:rPr lang="en-US" sz="2400" i="1" dirty="0" err="1" smtClean="0"/>
              <a:t>categorised</a:t>
            </a:r>
            <a:r>
              <a:rPr lang="en-US" sz="2400" dirty="0" smtClean="0"/>
              <a:t> according to a theoretical framework, which will inform the data analysis, providing at the end a meaningful reading of content under scrutiny. </a:t>
            </a:r>
          </a:p>
          <a:p>
            <a:pPr>
              <a:lnSpc>
                <a:spcPct val="80000"/>
              </a:lnSpc>
            </a:pPr>
            <a:endParaRPr lang="en-US" sz="2400" dirty="0"/>
          </a:p>
          <a:p>
            <a:pPr>
              <a:lnSpc>
                <a:spcPct val="80000"/>
              </a:lnSpc>
            </a:pPr>
            <a:endParaRPr lang="en-US" sz="24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802" name="Rectangle 2"/>
          <p:cNvSpPr>
            <a:spLocks noGrp="1" noChangeArrowheads="1"/>
          </p:cNvSpPr>
          <p:nvPr>
            <p:ph type="title"/>
          </p:nvPr>
        </p:nvSpPr>
        <p:spPr>
          <a:xfrm>
            <a:off x="571472" y="0"/>
            <a:ext cx="8286808" cy="1143000"/>
          </a:xfrm>
        </p:spPr>
        <p:txBody>
          <a:bodyPr>
            <a:noAutofit/>
          </a:bodyPr>
          <a:lstStyle/>
          <a:p>
            <a:r>
              <a:rPr lang="en-GB" sz="4000" dirty="0"/>
              <a:t>5. Document review / content analysis</a:t>
            </a:r>
            <a:endParaRPr lang="en-US" sz="4000" dirty="0"/>
          </a:p>
        </p:txBody>
      </p:sp>
      <p:sp>
        <p:nvSpPr>
          <p:cNvPr id="332803" name="Rectangle 3"/>
          <p:cNvSpPr>
            <a:spLocks noGrp="1" noChangeArrowheads="1"/>
          </p:cNvSpPr>
          <p:nvPr>
            <p:ph type="body" idx="1"/>
          </p:nvPr>
        </p:nvSpPr>
        <p:spPr>
          <a:xfrm>
            <a:off x="500034" y="1500174"/>
            <a:ext cx="8326439" cy="5194300"/>
          </a:xfrm>
        </p:spPr>
        <p:txBody>
          <a:bodyPr>
            <a:noAutofit/>
          </a:bodyPr>
          <a:lstStyle/>
          <a:p>
            <a:pPr>
              <a:lnSpc>
                <a:spcPct val="80000"/>
              </a:lnSpc>
            </a:pPr>
            <a:r>
              <a:rPr lang="en-US" sz="2800" dirty="0"/>
              <a:t>It is generally viewed as a positivist method. </a:t>
            </a:r>
          </a:p>
          <a:p>
            <a:pPr lvl="1">
              <a:lnSpc>
                <a:spcPct val="80000"/>
              </a:lnSpc>
            </a:pPr>
            <a:r>
              <a:rPr lang="en-US" sz="2400" i="1" dirty="0"/>
              <a:t>Quantitative</a:t>
            </a:r>
            <a:r>
              <a:rPr lang="en-US" sz="2400" dirty="0"/>
              <a:t> content analysis starts with word frequencies, space measurements (column centimeters/inches in the case of newspapers), time counts (for radio and television time) and keyword frequencies. </a:t>
            </a:r>
          </a:p>
          <a:p>
            <a:pPr lvl="1">
              <a:lnSpc>
                <a:spcPct val="80000"/>
              </a:lnSpc>
            </a:pPr>
            <a:r>
              <a:rPr lang="en-US" sz="2400" i="1" dirty="0"/>
              <a:t>Qualitatively</a:t>
            </a:r>
            <a:r>
              <a:rPr lang="en-US" sz="2400" dirty="0"/>
              <a:t>, content analysis can involve any kind of analysis where communication content (speech, written text, interviews, images ...) is categorized and classified. </a:t>
            </a:r>
          </a:p>
          <a:p>
            <a:pPr>
              <a:lnSpc>
                <a:spcPct val="80000"/>
              </a:lnSpc>
            </a:pPr>
            <a:endParaRPr lang="en-US" sz="2800" dirty="0"/>
          </a:p>
          <a:p>
            <a:pPr>
              <a:lnSpc>
                <a:spcPct val="80000"/>
              </a:lnSpc>
            </a:pPr>
            <a:r>
              <a:rPr lang="en-US" sz="2800" dirty="0"/>
              <a:t>While methods in </a:t>
            </a:r>
            <a:r>
              <a:rPr lang="en-US" sz="2800" u="sng" dirty="0"/>
              <a:t>quantitative</a:t>
            </a:r>
            <a:r>
              <a:rPr lang="en-US" sz="2800" dirty="0"/>
              <a:t> content analysis in this way transform observations of found categories into quantitative </a:t>
            </a:r>
            <a:r>
              <a:rPr lang="en-US" sz="2800" i="1" dirty="0"/>
              <a:t>statistical</a:t>
            </a:r>
            <a:r>
              <a:rPr lang="en-US" sz="2800" dirty="0"/>
              <a:t> data, the </a:t>
            </a:r>
            <a:r>
              <a:rPr lang="en-US" sz="2800" u="sng" dirty="0"/>
              <a:t>qualitative</a:t>
            </a:r>
            <a:r>
              <a:rPr lang="en-US" sz="2800" dirty="0"/>
              <a:t> content analysis focuses more on the </a:t>
            </a:r>
            <a:r>
              <a:rPr lang="en-US" sz="2800" i="1" dirty="0"/>
              <a:t>intentionality</a:t>
            </a:r>
            <a:r>
              <a:rPr lang="en-US" sz="2800" dirty="0"/>
              <a:t> and its </a:t>
            </a:r>
            <a:r>
              <a:rPr lang="en-US" sz="2800" i="1" dirty="0"/>
              <a:t>implications</a:t>
            </a:r>
            <a:r>
              <a:rPr lang="en-US" sz="2800" dirty="0"/>
              <a:t>. </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Rectangle 2"/>
          <p:cNvSpPr>
            <a:spLocks noGrp="1" noChangeArrowheads="1"/>
          </p:cNvSpPr>
          <p:nvPr>
            <p:ph type="title"/>
          </p:nvPr>
        </p:nvSpPr>
        <p:spPr>
          <a:xfrm>
            <a:off x="428596" y="0"/>
            <a:ext cx="8501122" cy="1143000"/>
          </a:xfrm>
        </p:spPr>
        <p:txBody>
          <a:bodyPr>
            <a:noAutofit/>
          </a:bodyPr>
          <a:lstStyle/>
          <a:p>
            <a:r>
              <a:rPr lang="en-GB" dirty="0"/>
              <a:t>Using multiple data collection </a:t>
            </a:r>
            <a:r>
              <a:rPr lang="en-GB" sz="4000" dirty="0"/>
              <a:t>methods</a:t>
            </a:r>
            <a:r>
              <a:rPr lang="en-GB" dirty="0"/>
              <a:t> </a:t>
            </a:r>
            <a:endParaRPr lang="en-US" dirty="0"/>
          </a:p>
        </p:txBody>
      </p:sp>
      <p:sp>
        <p:nvSpPr>
          <p:cNvPr id="333827" name="Rectangle 3"/>
          <p:cNvSpPr>
            <a:spLocks noGrp="1" noChangeArrowheads="1"/>
          </p:cNvSpPr>
          <p:nvPr>
            <p:ph type="body" idx="1"/>
          </p:nvPr>
        </p:nvSpPr>
        <p:spPr>
          <a:xfrm>
            <a:off x="571472" y="1576388"/>
            <a:ext cx="8399491" cy="5281612"/>
          </a:xfrm>
        </p:spPr>
        <p:txBody>
          <a:bodyPr>
            <a:normAutofit/>
          </a:bodyPr>
          <a:lstStyle/>
          <a:p>
            <a:pPr marL="533400" indent="-533400"/>
            <a:r>
              <a:rPr lang="en-GB" sz="2600" dirty="0"/>
              <a:t>Saunders et al (2007) contend that research strategies can be ‘mixed &amp; matched’, and it is beneficial to do so:</a:t>
            </a:r>
          </a:p>
          <a:p>
            <a:pPr marL="533400" indent="-533400"/>
            <a:endParaRPr lang="en-GB" sz="2600" dirty="0"/>
          </a:p>
          <a:p>
            <a:pPr marL="533400" indent="-533400">
              <a:buFont typeface="Wingdings" pitchFamily="2" charset="2"/>
              <a:buAutoNum type="arabicPeriod"/>
            </a:pPr>
            <a:r>
              <a:rPr lang="en-GB" sz="2600" dirty="0"/>
              <a:t>Different methods for different purposes (e.g. interviews to get a feel for the issues, then questionnaires to address the important issues – or vice versa)</a:t>
            </a:r>
          </a:p>
          <a:p>
            <a:pPr marL="533400" indent="-533400">
              <a:buFont typeface="Wingdings" pitchFamily="2" charset="2"/>
              <a:buAutoNum type="arabicPeriod"/>
            </a:pPr>
            <a:r>
              <a:rPr lang="en-GB" sz="2600" dirty="0"/>
              <a:t>Enables triangulation to take place (the use of different data collection methods in a study to evaluate the extent to which findings are consistent, may be trusted and inferences made).</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898" name="Rectangle 2"/>
          <p:cNvSpPr>
            <a:spLocks noGrp="1" noChangeArrowheads="1"/>
          </p:cNvSpPr>
          <p:nvPr>
            <p:ph type="title"/>
          </p:nvPr>
        </p:nvSpPr>
        <p:spPr>
          <a:xfrm>
            <a:off x="863600" y="180975"/>
            <a:ext cx="7808913" cy="1143000"/>
          </a:xfrm>
        </p:spPr>
        <p:txBody>
          <a:bodyPr/>
          <a:lstStyle/>
          <a:p>
            <a:r>
              <a:rPr lang="en-GB" sz="3200"/>
              <a:t>Time horizon: Longitudinal versus cross-sectional research</a:t>
            </a:r>
            <a:endParaRPr lang="en-US" sz="3200"/>
          </a:p>
        </p:txBody>
      </p:sp>
      <p:sp>
        <p:nvSpPr>
          <p:cNvPr id="336899" name="Rectangle 3"/>
          <p:cNvSpPr>
            <a:spLocks noGrp="1" noChangeArrowheads="1"/>
          </p:cNvSpPr>
          <p:nvPr>
            <p:ph type="body" idx="1"/>
          </p:nvPr>
        </p:nvSpPr>
        <p:spPr>
          <a:xfrm>
            <a:off x="984250" y="1474788"/>
            <a:ext cx="7699375" cy="4467225"/>
          </a:xfrm>
        </p:spPr>
        <p:txBody>
          <a:bodyPr/>
          <a:lstStyle/>
          <a:p>
            <a:r>
              <a:rPr lang="en-GB" i="1" dirty="0"/>
              <a:t>Longitudinal</a:t>
            </a:r>
            <a:r>
              <a:rPr lang="en-GB" dirty="0"/>
              <a:t> research extends over a substantial period of time and involves studying changes over time.</a:t>
            </a:r>
          </a:p>
          <a:p>
            <a:endParaRPr lang="en-GB" i="1" dirty="0"/>
          </a:p>
          <a:p>
            <a:r>
              <a:rPr lang="en-GB" i="1" dirty="0"/>
              <a:t>Cross-sectional</a:t>
            </a:r>
            <a:r>
              <a:rPr lang="en-GB" dirty="0"/>
              <a:t> research takes a 'snapshot' of a situation in time. </a:t>
            </a:r>
            <a:endParaRPr lang="en-GB" dirty="0" smtClean="0"/>
          </a:p>
          <a:p>
            <a:endParaRPr lang="en-GB" dirty="0" smtClean="0"/>
          </a:p>
          <a:p>
            <a:r>
              <a:rPr lang="en-GB" dirty="0" smtClean="0"/>
              <a:t>You are likely to undertake cross-sectional research</a:t>
            </a:r>
            <a:endParaRPr lang="en-US"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ChangeArrowheads="1"/>
          </p:cNvSpPr>
          <p:nvPr>
            <p:ph type="title"/>
          </p:nvPr>
        </p:nvSpPr>
        <p:spPr>
          <a:xfrm>
            <a:off x="571472" y="0"/>
            <a:ext cx="8329616" cy="1154113"/>
          </a:xfrm>
        </p:spPr>
        <p:txBody>
          <a:bodyPr/>
          <a:lstStyle/>
          <a:p>
            <a:r>
              <a:rPr lang="en-GB" altLang="zh-CN" sz="4100" dirty="0" smtClean="0">
                <a:ea typeface="宋体" charset="-122"/>
              </a:rPr>
              <a:t>Data collection - you </a:t>
            </a:r>
            <a:r>
              <a:rPr lang="en-GB" altLang="zh-CN" sz="4100" dirty="0">
                <a:ea typeface="宋体" charset="-122"/>
              </a:rPr>
              <a:t>might:</a:t>
            </a:r>
            <a:endParaRPr lang="en-US" sz="4100" b="1" dirty="0">
              <a:ea typeface="宋体" charset="-122"/>
            </a:endParaRPr>
          </a:p>
        </p:txBody>
      </p:sp>
      <p:sp>
        <p:nvSpPr>
          <p:cNvPr id="267267" name="Rectangle 3"/>
          <p:cNvSpPr>
            <a:spLocks noGrp="1" noChangeArrowheads="1"/>
          </p:cNvSpPr>
          <p:nvPr>
            <p:ph type="body" idx="1"/>
          </p:nvPr>
        </p:nvSpPr>
        <p:spPr>
          <a:xfrm>
            <a:off x="500034" y="1603375"/>
            <a:ext cx="8377266" cy="5254625"/>
          </a:xfrm>
        </p:spPr>
        <p:txBody>
          <a:bodyPr>
            <a:noAutofit/>
          </a:bodyPr>
          <a:lstStyle/>
          <a:p>
            <a:pPr>
              <a:lnSpc>
                <a:spcPct val="80000"/>
              </a:lnSpc>
            </a:pPr>
            <a:r>
              <a:rPr lang="en-GB" altLang="zh-CN" sz="2600" dirty="0">
                <a:ea typeface="宋体" charset="-122"/>
              </a:rPr>
              <a:t>Ask a group of </a:t>
            </a:r>
            <a:r>
              <a:rPr lang="en-GB" altLang="zh-CN" sz="2600" dirty="0" smtClean="0">
                <a:ea typeface="宋体" charset="-122"/>
              </a:rPr>
              <a:t>people to </a:t>
            </a:r>
            <a:r>
              <a:rPr lang="en-GB" altLang="zh-CN" sz="2600" dirty="0">
                <a:ea typeface="宋体" charset="-122"/>
              </a:rPr>
              <a:t>complete a </a:t>
            </a:r>
            <a:r>
              <a:rPr lang="en-GB" altLang="zh-CN" sz="2600" b="1" u="sng" dirty="0">
                <a:ea typeface="宋体" charset="-122"/>
              </a:rPr>
              <a:t>questionnaire</a:t>
            </a:r>
            <a:r>
              <a:rPr lang="en-GB" altLang="zh-CN" sz="2600" dirty="0">
                <a:ea typeface="宋体" charset="-122"/>
              </a:rPr>
              <a:t>. The completed </a:t>
            </a:r>
            <a:r>
              <a:rPr lang="en-GB" altLang="zh-CN" sz="2600" i="1" dirty="0">
                <a:ea typeface="宋体" charset="-122"/>
              </a:rPr>
              <a:t>questionnaires</a:t>
            </a:r>
            <a:r>
              <a:rPr lang="en-GB" altLang="zh-CN" sz="2600" dirty="0">
                <a:ea typeface="宋体" charset="-122"/>
              </a:rPr>
              <a:t> represent important data, which you will analyse to produce answers to your questions.</a:t>
            </a:r>
          </a:p>
          <a:p>
            <a:pPr>
              <a:lnSpc>
                <a:spcPct val="80000"/>
              </a:lnSpc>
            </a:pPr>
            <a:r>
              <a:rPr lang="en-GB" altLang="zh-CN" sz="2600" dirty="0" smtClean="0">
                <a:ea typeface="宋体" charset="-122"/>
              </a:rPr>
              <a:t>Conduct </a:t>
            </a:r>
            <a:r>
              <a:rPr lang="en-GB" altLang="zh-CN" sz="2600" b="1" u="sng" dirty="0">
                <a:ea typeface="宋体" charset="-122"/>
              </a:rPr>
              <a:t>interviews</a:t>
            </a:r>
            <a:r>
              <a:rPr lang="en-GB" altLang="zh-CN" sz="2600" dirty="0">
                <a:ea typeface="宋体" charset="-122"/>
              </a:rPr>
              <a:t> with </a:t>
            </a:r>
            <a:r>
              <a:rPr lang="en-GB" altLang="zh-CN" sz="2600" dirty="0" smtClean="0">
                <a:ea typeface="宋体" charset="-122"/>
              </a:rPr>
              <a:t>managers </a:t>
            </a:r>
            <a:r>
              <a:rPr lang="en-GB" altLang="zh-CN" sz="2600" dirty="0">
                <a:ea typeface="宋体" charset="-122"/>
              </a:rPr>
              <a:t>&amp; </a:t>
            </a:r>
            <a:r>
              <a:rPr lang="en-GB" altLang="zh-CN" sz="2600" i="1" dirty="0">
                <a:ea typeface="宋体" charset="-122"/>
              </a:rPr>
              <a:t>record</a:t>
            </a:r>
            <a:r>
              <a:rPr lang="en-GB" altLang="zh-CN" sz="2600" dirty="0">
                <a:ea typeface="宋体" charset="-122"/>
              </a:rPr>
              <a:t> these interviews</a:t>
            </a:r>
            <a:r>
              <a:rPr lang="en-US" altLang="zh-CN" sz="2600" dirty="0">
                <a:ea typeface="宋体" charset="-122"/>
              </a:rPr>
              <a:t>. The </a:t>
            </a:r>
            <a:r>
              <a:rPr lang="en-US" altLang="zh-CN" sz="2600" i="1" dirty="0">
                <a:ea typeface="宋体" charset="-122"/>
              </a:rPr>
              <a:t>tape recordings</a:t>
            </a:r>
            <a:r>
              <a:rPr lang="en-US" altLang="zh-CN" sz="2600" dirty="0">
                <a:ea typeface="宋体" charset="-122"/>
              </a:rPr>
              <a:t> and </a:t>
            </a:r>
            <a:r>
              <a:rPr lang="en-US" altLang="zh-CN" sz="2600" i="1" dirty="0">
                <a:ea typeface="宋体" charset="-122"/>
              </a:rPr>
              <a:t>written transcripts</a:t>
            </a:r>
            <a:r>
              <a:rPr lang="en-US" altLang="zh-CN" sz="2600" dirty="0">
                <a:ea typeface="宋体" charset="-122"/>
              </a:rPr>
              <a:t> you make from these tapes represent important data, which you will analyze to produce answers to your questions.</a:t>
            </a:r>
          </a:p>
          <a:p>
            <a:pPr>
              <a:lnSpc>
                <a:spcPct val="80000"/>
              </a:lnSpc>
            </a:pPr>
            <a:r>
              <a:rPr lang="en-US" altLang="zh-CN" sz="2600" b="1" u="sng" dirty="0" smtClean="0">
                <a:ea typeface="宋体" charset="-122"/>
              </a:rPr>
              <a:t>Observe</a:t>
            </a:r>
            <a:r>
              <a:rPr lang="en-US" altLang="zh-CN" sz="2600" dirty="0" smtClean="0">
                <a:ea typeface="宋体" charset="-122"/>
              </a:rPr>
              <a:t> </a:t>
            </a:r>
            <a:r>
              <a:rPr lang="en-US" altLang="zh-CN" sz="2600" dirty="0">
                <a:ea typeface="宋体" charset="-122"/>
              </a:rPr>
              <a:t>managers making important business decisions or observe </a:t>
            </a:r>
            <a:r>
              <a:rPr lang="en-US" altLang="zh-CN" sz="2600" dirty="0" smtClean="0">
                <a:ea typeface="宋体" charset="-122"/>
              </a:rPr>
              <a:t>participants’ </a:t>
            </a:r>
            <a:r>
              <a:rPr lang="en-US" altLang="zh-CN" sz="2600" dirty="0" err="1" smtClean="0">
                <a:ea typeface="宋体" charset="-122"/>
              </a:rPr>
              <a:t>behaviour</a:t>
            </a:r>
            <a:r>
              <a:rPr lang="en-US" altLang="zh-CN" sz="2600" dirty="0" smtClean="0">
                <a:ea typeface="宋体" charset="-122"/>
              </a:rPr>
              <a:t> at a rugby match; </a:t>
            </a:r>
            <a:r>
              <a:rPr lang="en-US" altLang="zh-CN" sz="2600" dirty="0">
                <a:ea typeface="宋体" charset="-122"/>
              </a:rPr>
              <a:t>maybe you can </a:t>
            </a:r>
            <a:r>
              <a:rPr lang="en-US" altLang="zh-CN" sz="2600" i="1" dirty="0">
                <a:ea typeface="宋体" charset="-122"/>
              </a:rPr>
              <a:t>video tape</a:t>
            </a:r>
            <a:r>
              <a:rPr lang="en-US" altLang="zh-CN" sz="2600" dirty="0">
                <a:ea typeface="宋体" charset="-122"/>
              </a:rPr>
              <a:t> the </a:t>
            </a:r>
            <a:r>
              <a:rPr lang="en-GB" altLang="zh-CN" sz="2600" dirty="0" smtClean="0">
                <a:ea typeface="宋体" charset="-122"/>
              </a:rPr>
              <a:t>event</a:t>
            </a:r>
            <a:r>
              <a:rPr lang="en-US" altLang="zh-CN" sz="2600" dirty="0" smtClean="0">
                <a:ea typeface="宋体" charset="-122"/>
              </a:rPr>
              <a:t> </a:t>
            </a:r>
            <a:r>
              <a:rPr lang="en-US" altLang="zh-CN" sz="2600" dirty="0">
                <a:ea typeface="宋体" charset="-122"/>
              </a:rPr>
              <a:t>(with their permission) then </a:t>
            </a:r>
            <a:r>
              <a:rPr lang="en-US" altLang="zh-CN" sz="2600" i="1" dirty="0">
                <a:ea typeface="宋体" charset="-122"/>
              </a:rPr>
              <a:t>take notes</a:t>
            </a:r>
            <a:r>
              <a:rPr lang="en-US" altLang="zh-CN" sz="2600" dirty="0">
                <a:ea typeface="宋体" charset="-122"/>
              </a:rPr>
              <a:t> based on the observation of these tapes. </a:t>
            </a:r>
          </a:p>
          <a:p>
            <a:pPr>
              <a:lnSpc>
                <a:spcPct val="80000"/>
              </a:lnSpc>
            </a:pPr>
            <a:r>
              <a:rPr lang="en-US" altLang="zh-CN" sz="2600" dirty="0" smtClean="0">
                <a:ea typeface="宋体" charset="-122"/>
              </a:rPr>
              <a:t>You </a:t>
            </a:r>
            <a:r>
              <a:rPr lang="en-US" altLang="zh-CN" sz="2600" dirty="0">
                <a:ea typeface="宋体" charset="-122"/>
              </a:rPr>
              <a:t>may access company </a:t>
            </a:r>
            <a:r>
              <a:rPr lang="en-US" altLang="zh-CN" sz="2600" b="1" i="1" dirty="0">
                <a:ea typeface="宋体" charset="-122"/>
              </a:rPr>
              <a:t>websites</a:t>
            </a:r>
            <a:r>
              <a:rPr lang="en-US" altLang="zh-CN" sz="2600" dirty="0">
                <a:ea typeface="宋体" charset="-122"/>
              </a:rPr>
              <a:t> (or other company </a:t>
            </a:r>
            <a:r>
              <a:rPr lang="en-US" altLang="zh-CN" sz="2600" b="1" i="1" dirty="0">
                <a:ea typeface="宋体" charset="-122"/>
              </a:rPr>
              <a:t>documents for review</a:t>
            </a:r>
            <a:r>
              <a:rPr lang="en-US" altLang="zh-CN" sz="2600" dirty="0">
                <a:ea typeface="宋体" charset="-122"/>
              </a:rPr>
              <a:t>) which contain important data, which you will analyze to produce answers to your questions. </a:t>
            </a:r>
            <a:endParaRPr lang="en-US" sz="2600" dirty="0"/>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p:txBody>
          <a:bodyPr/>
          <a:lstStyle/>
          <a:p>
            <a:r>
              <a:rPr lang="en-GB" dirty="0" smtClean="0"/>
              <a:t>Questionnaires </a:t>
            </a:r>
            <a:r>
              <a:rPr lang="en-GB" sz="2400" dirty="0" smtClean="0"/>
              <a:t>(positivistic)</a:t>
            </a:r>
            <a:endParaRPr lang="en-US" sz="2400" dirty="0"/>
          </a:p>
        </p:txBody>
      </p:sp>
      <p:sp>
        <p:nvSpPr>
          <p:cNvPr id="297987" name="Rectangle 3"/>
          <p:cNvSpPr>
            <a:spLocks noGrp="1" noChangeArrowheads="1"/>
          </p:cNvSpPr>
          <p:nvPr>
            <p:ph type="body" idx="1"/>
          </p:nvPr>
        </p:nvSpPr>
        <p:spPr>
          <a:xfrm>
            <a:off x="571472" y="1571612"/>
            <a:ext cx="8372477" cy="5000660"/>
          </a:xfrm>
        </p:spPr>
        <p:txBody>
          <a:bodyPr>
            <a:noAutofit/>
          </a:bodyPr>
          <a:lstStyle/>
          <a:p>
            <a:pPr>
              <a:lnSpc>
                <a:spcPct val="90000"/>
              </a:lnSpc>
              <a:buFont typeface="Wingdings" pitchFamily="2" charset="2"/>
              <a:buChar char="ü"/>
            </a:pPr>
            <a:r>
              <a:rPr lang="en-GB" sz="2400" dirty="0" smtClean="0"/>
              <a:t>Efficient for a </a:t>
            </a:r>
            <a:r>
              <a:rPr lang="en-GB" sz="2400" i="1" dirty="0"/>
              <a:t>large sample</a:t>
            </a:r>
            <a:r>
              <a:rPr lang="en-GB" sz="2400" dirty="0"/>
              <a:t> of people (same set of questions).</a:t>
            </a:r>
          </a:p>
          <a:p>
            <a:pPr>
              <a:lnSpc>
                <a:spcPct val="90000"/>
              </a:lnSpc>
              <a:buFont typeface="Wingdings" pitchFamily="2" charset="2"/>
              <a:buChar char="ü"/>
            </a:pPr>
            <a:r>
              <a:rPr lang="en-GB" sz="2400" i="1" dirty="0" smtClean="0"/>
              <a:t>Standardised</a:t>
            </a:r>
            <a:r>
              <a:rPr lang="en-GB" sz="2400" dirty="0" smtClean="0"/>
              <a:t> questions</a:t>
            </a:r>
            <a:endParaRPr lang="en-GB" sz="2400" dirty="0"/>
          </a:p>
          <a:p>
            <a:pPr>
              <a:lnSpc>
                <a:spcPct val="90000"/>
              </a:lnSpc>
              <a:buFont typeface="Wingdings" pitchFamily="2" charset="2"/>
              <a:buChar char="ü"/>
            </a:pPr>
            <a:r>
              <a:rPr lang="en-GB" sz="2400" dirty="0" smtClean="0"/>
              <a:t>Require </a:t>
            </a:r>
            <a:r>
              <a:rPr lang="en-GB" sz="2400" i="1" dirty="0"/>
              <a:t>less skill</a:t>
            </a:r>
            <a:r>
              <a:rPr lang="en-GB" sz="2400" dirty="0"/>
              <a:t> and sensitivity to administer than interviews.</a:t>
            </a:r>
          </a:p>
          <a:p>
            <a:pPr>
              <a:lnSpc>
                <a:spcPct val="90000"/>
              </a:lnSpc>
              <a:buFont typeface="Wingdings" pitchFamily="2" charset="2"/>
              <a:buChar char="ü"/>
            </a:pPr>
            <a:r>
              <a:rPr lang="en-GB" sz="2400" i="1" dirty="0" smtClean="0"/>
              <a:t>Quantitative </a:t>
            </a:r>
            <a:r>
              <a:rPr lang="en-GB" sz="2400" dirty="0" smtClean="0"/>
              <a:t>data, so </a:t>
            </a:r>
            <a:r>
              <a:rPr lang="en-GB" sz="2400" i="1" dirty="0" smtClean="0"/>
              <a:t>easy </a:t>
            </a:r>
            <a:r>
              <a:rPr lang="en-GB" sz="2400" i="1" dirty="0"/>
              <a:t>to </a:t>
            </a:r>
            <a:r>
              <a:rPr lang="en-GB" sz="2400" i="1" dirty="0" smtClean="0"/>
              <a:t>analyse </a:t>
            </a:r>
            <a:endParaRPr lang="en-GB" sz="2400" dirty="0"/>
          </a:p>
          <a:p>
            <a:pPr>
              <a:lnSpc>
                <a:spcPct val="90000"/>
              </a:lnSpc>
              <a:buFont typeface="Wingdings" pitchFamily="2" charset="2"/>
              <a:buChar char="ü"/>
            </a:pPr>
            <a:r>
              <a:rPr lang="en-GB" sz="2400" dirty="0" smtClean="0"/>
              <a:t>Reduce possibility </a:t>
            </a:r>
            <a:r>
              <a:rPr lang="en-GB" sz="2400" dirty="0"/>
              <a:t>of </a:t>
            </a:r>
            <a:r>
              <a:rPr lang="en-GB" sz="2400" i="1" dirty="0" smtClean="0"/>
              <a:t>bias</a:t>
            </a:r>
            <a:r>
              <a:rPr lang="en-GB" sz="2400" dirty="0"/>
              <a:t>.</a:t>
            </a:r>
          </a:p>
          <a:p>
            <a:pPr>
              <a:lnSpc>
                <a:spcPct val="80000"/>
              </a:lnSpc>
              <a:buFont typeface="Wingdings" pitchFamily="2" charset="2"/>
              <a:buChar char="ü"/>
            </a:pPr>
            <a:r>
              <a:rPr lang="en-GB" sz="2400" i="1" dirty="0" smtClean="0"/>
              <a:t>Cheap</a:t>
            </a:r>
            <a:r>
              <a:rPr lang="en-GB" sz="2400" dirty="0" smtClean="0"/>
              <a:t> </a:t>
            </a:r>
            <a:r>
              <a:rPr lang="en-GB" sz="2400" dirty="0"/>
              <a:t>to administer</a:t>
            </a:r>
            <a:r>
              <a:rPr lang="en-GB" sz="2400" dirty="0" smtClean="0"/>
              <a:t>. </a:t>
            </a:r>
          </a:p>
          <a:p>
            <a:pPr>
              <a:lnSpc>
                <a:spcPct val="80000"/>
              </a:lnSpc>
              <a:buSzPct val="80000"/>
              <a:buFont typeface="Wingdings 2" pitchFamily="18" charset="2"/>
              <a:buChar char=""/>
            </a:pPr>
            <a:endParaRPr lang="en-GB" sz="2400" dirty="0" smtClean="0"/>
          </a:p>
          <a:p>
            <a:pPr>
              <a:lnSpc>
                <a:spcPct val="80000"/>
              </a:lnSpc>
              <a:buSzPct val="80000"/>
              <a:buFont typeface="Wingdings 2" pitchFamily="18" charset="2"/>
              <a:buChar char=""/>
            </a:pPr>
            <a:r>
              <a:rPr lang="en-GB" sz="2400" dirty="0" smtClean="0"/>
              <a:t>Good </a:t>
            </a:r>
            <a:r>
              <a:rPr lang="en-GB" sz="2400" i="1" dirty="0" smtClean="0"/>
              <a:t>questionnaire design</a:t>
            </a:r>
            <a:r>
              <a:rPr lang="en-GB" sz="2400" dirty="0" smtClean="0"/>
              <a:t> is crucial to avoid ambiguity &amp; bias.</a:t>
            </a:r>
          </a:p>
          <a:p>
            <a:pPr>
              <a:lnSpc>
                <a:spcPct val="80000"/>
              </a:lnSpc>
              <a:buSzPct val="80000"/>
              <a:buFont typeface="Wingdings 2" pitchFamily="18" charset="2"/>
              <a:buChar char=""/>
            </a:pPr>
            <a:r>
              <a:rPr lang="en-GB" sz="2400" dirty="0" smtClean="0"/>
              <a:t>Development requires considerable </a:t>
            </a:r>
            <a:r>
              <a:rPr lang="en-GB" sz="2400" i="1" dirty="0" smtClean="0"/>
              <a:t>skill and time</a:t>
            </a:r>
            <a:r>
              <a:rPr lang="en-GB" sz="2400" dirty="0" smtClean="0"/>
              <a:t>.</a:t>
            </a:r>
          </a:p>
          <a:p>
            <a:pPr>
              <a:lnSpc>
                <a:spcPct val="80000"/>
              </a:lnSpc>
              <a:buSzPct val="80000"/>
              <a:buFont typeface="Wingdings 2" pitchFamily="18" charset="2"/>
              <a:buChar char=""/>
            </a:pPr>
            <a:r>
              <a:rPr lang="en-GB" sz="2400" dirty="0" smtClean="0"/>
              <a:t>Not suitable for large numbers of </a:t>
            </a:r>
            <a:r>
              <a:rPr lang="en-GB" sz="2400" i="1" dirty="0" smtClean="0"/>
              <a:t>open questions.</a:t>
            </a:r>
            <a:endParaRPr lang="en-GB" sz="2400" dirty="0" smtClean="0"/>
          </a:p>
          <a:p>
            <a:pPr>
              <a:lnSpc>
                <a:spcPct val="80000"/>
              </a:lnSpc>
              <a:buSzPct val="80000"/>
              <a:buFont typeface="Wingdings 2" pitchFamily="18" charset="2"/>
              <a:buChar char=""/>
            </a:pPr>
            <a:r>
              <a:rPr lang="en-GB" sz="2400" dirty="0" smtClean="0"/>
              <a:t>It is not possible to ‘</a:t>
            </a:r>
            <a:r>
              <a:rPr lang="en-GB" sz="2400" i="1" dirty="0" smtClean="0"/>
              <a:t>probe’</a:t>
            </a:r>
            <a:r>
              <a:rPr lang="en-GB" sz="2400" dirty="0" smtClean="0"/>
              <a:t> interesting responses.</a:t>
            </a:r>
          </a:p>
          <a:p>
            <a:pPr>
              <a:lnSpc>
                <a:spcPct val="80000"/>
              </a:lnSpc>
              <a:buSzPct val="80000"/>
              <a:buFont typeface="Wingdings 2" pitchFamily="18" charset="2"/>
              <a:buChar char=""/>
            </a:pPr>
            <a:r>
              <a:rPr lang="en-GB" sz="2400" i="1" dirty="0" smtClean="0"/>
              <a:t>Response rates</a:t>
            </a:r>
            <a:r>
              <a:rPr lang="en-GB" sz="2400" dirty="0" smtClean="0"/>
              <a:t> can be low</a:t>
            </a:r>
            <a:endParaRPr lang="en-US" sz="2400" dirty="0" smtClean="0"/>
          </a:p>
          <a:p>
            <a:pPr>
              <a:lnSpc>
                <a:spcPct val="90000"/>
              </a:lnSpc>
            </a:pPr>
            <a:endParaRPr lang="en-GB" sz="2400" u="sng" dirty="0"/>
          </a:p>
          <a:p>
            <a:pPr>
              <a:lnSpc>
                <a:spcPct val="90000"/>
              </a:lnSpc>
            </a:pPr>
            <a:endParaRPr lang="en-US" sz="24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p:txBody>
          <a:bodyPr>
            <a:normAutofit/>
          </a:bodyPr>
          <a:lstStyle/>
          <a:p>
            <a:r>
              <a:rPr lang="en-GB" dirty="0" smtClean="0"/>
              <a:t>Interviews </a:t>
            </a:r>
            <a:r>
              <a:rPr lang="en-GB" sz="2400" dirty="0" smtClean="0"/>
              <a:t>(phenomenological)</a:t>
            </a:r>
            <a:endParaRPr lang="en-US" sz="2400" dirty="0"/>
          </a:p>
        </p:txBody>
      </p:sp>
      <p:sp>
        <p:nvSpPr>
          <p:cNvPr id="302083" name="Rectangle 3"/>
          <p:cNvSpPr>
            <a:spLocks noGrp="1" noChangeArrowheads="1"/>
          </p:cNvSpPr>
          <p:nvPr>
            <p:ph type="body" idx="1"/>
          </p:nvPr>
        </p:nvSpPr>
        <p:spPr/>
        <p:txBody>
          <a:bodyPr>
            <a:noAutofit/>
          </a:bodyPr>
          <a:lstStyle/>
          <a:p>
            <a:pPr>
              <a:lnSpc>
                <a:spcPct val="80000"/>
              </a:lnSpc>
              <a:buSzPct val="80000"/>
              <a:buFont typeface="Wingdings" pitchFamily="2" charset="2"/>
              <a:buChar char="ü"/>
            </a:pPr>
            <a:r>
              <a:rPr lang="en-GB" sz="2400" dirty="0"/>
              <a:t>Suitable for </a:t>
            </a:r>
            <a:r>
              <a:rPr lang="en-GB" sz="2400" i="1" dirty="0"/>
              <a:t>open-ended </a:t>
            </a:r>
            <a:r>
              <a:rPr lang="en-GB" sz="2400" i="1" dirty="0" smtClean="0"/>
              <a:t>and/or complex questions</a:t>
            </a:r>
            <a:r>
              <a:rPr lang="en-GB" sz="2400" dirty="0" smtClean="0"/>
              <a:t>.</a:t>
            </a:r>
          </a:p>
          <a:p>
            <a:pPr>
              <a:lnSpc>
                <a:spcPct val="80000"/>
              </a:lnSpc>
              <a:buSzPct val="80000"/>
              <a:buFont typeface="Wingdings" pitchFamily="2" charset="2"/>
              <a:buChar char="ü"/>
            </a:pPr>
            <a:r>
              <a:rPr lang="en-GB" sz="2400" dirty="0" smtClean="0"/>
              <a:t>In depth, narrative, qualitative data.</a:t>
            </a:r>
            <a:endParaRPr lang="en-GB" sz="2400" dirty="0"/>
          </a:p>
          <a:p>
            <a:pPr>
              <a:lnSpc>
                <a:spcPct val="80000"/>
              </a:lnSpc>
              <a:buSzPct val="80000"/>
              <a:buFont typeface="Wingdings" pitchFamily="2" charset="2"/>
              <a:buChar char="ü"/>
            </a:pPr>
            <a:r>
              <a:rPr lang="en-GB" sz="2400" dirty="0" smtClean="0"/>
              <a:t>Flexible – can insert new questions during the interview.</a:t>
            </a:r>
          </a:p>
          <a:p>
            <a:pPr>
              <a:lnSpc>
                <a:spcPct val="80000"/>
              </a:lnSpc>
              <a:buSzPct val="80000"/>
              <a:buFont typeface="Wingdings" pitchFamily="2" charset="2"/>
              <a:buChar char="ü"/>
            </a:pPr>
            <a:r>
              <a:rPr lang="en-GB" sz="2400" dirty="0" smtClean="0"/>
              <a:t>Interviewer can create </a:t>
            </a:r>
            <a:r>
              <a:rPr lang="en-GB" sz="2400" i="1" dirty="0"/>
              <a:t>rapport</a:t>
            </a:r>
            <a:r>
              <a:rPr lang="en-GB" sz="2400" dirty="0"/>
              <a:t> with the </a:t>
            </a:r>
            <a:r>
              <a:rPr lang="en-GB" sz="2400" dirty="0" smtClean="0"/>
              <a:t>interviewee.</a:t>
            </a:r>
            <a:endParaRPr lang="en-GB" sz="2400" dirty="0"/>
          </a:p>
          <a:p>
            <a:pPr>
              <a:lnSpc>
                <a:spcPct val="80000"/>
              </a:lnSpc>
              <a:buSzPct val="80000"/>
              <a:buFont typeface="Wingdings" pitchFamily="2" charset="2"/>
              <a:buChar char="ü"/>
            </a:pPr>
            <a:r>
              <a:rPr lang="en-GB" sz="2400" dirty="0" smtClean="0"/>
              <a:t>‘</a:t>
            </a:r>
            <a:r>
              <a:rPr lang="en-GB" sz="2400" dirty="0"/>
              <a:t>Unusual’ behaviour </a:t>
            </a:r>
            <a:r>
              <a:rPr lang="en-GB" sz="2400" dirty="0" smtClean="0"/>
              <a:t>and s</a:t>
            </a:r>
            <a:r>
              <a:rPr lang="en-GB" sz="2400" i="1" dirty="0" smtClean="0"/>
              <a:t>ensitive </a:t>
            </a:r>
            <a:r>
              <a:rPr lang="en-GB" sz="2400" i="1" dirty="0"/>
              <a:t>topics</a:t>
            </a:r>
            <a:r>
              <a:rPr lang="en-GB" sz="2400" dirty="0"/>
              <a:t> are more easily </a:t>
            </a:r>
            <a:r>
              <a:rPr lang="en-GB" sz="2400" dirty="0" smtClean="0"/>
              <a:t>discussed</a:t>
            </a:r>
            <a:r>
              <a:rPr lang="en-GB" sz="2400" dirty="0"/>
              <a:t>.</a:t>
            </a:r>
          </a:p>
          <a:p>
            <a:pPr>
              <a:lnSpc>
                <a:spcPct val="80000"/>
              </a:lnSpc>
              <a:buSzPct val="80000"/>
              <a:buFont typeface="Wingdings" pitchFamily="2" charset="2"/>
              <a:buChar char="ü"/>
            </a:pPr>
            <a:r>
              <a:rPr lang="en-GB" sz="2400" i="1" dirty="0" smtClean="0"/>
              <a:t>Non-verbal </a:t>
            </a:r>
            <a:r>
              <a:rPr lang="en-GB" sz="2400" i="1" dirty="0"/>
              <a:t>communication</a:t>
            </a:r>
            <a:r>
              <a:rPr lang="en-GB" sz="2400" dirty="0"/>
              <a:t>  can be considered</a:t>
            </a:r>
            <a:r>
              <a:rPr lang="en-GB" sz="2400" dirty="0" smtClean="0"/>
              <a:t>.</a:t>
            </a:r>
          </a:p>
          <a:p>
            <a:pPr>
              <a:lnSpc>
                <a:spcPct val="80000"/>
              </a:lnSpc>
            </a:pPr>
            <a:endParaRPr lang="en-GB" sz="2400" dirty="0" smtClean="0"/>
          </a:p>
          <a:p>
            <a:pPr>
              <a:lnSpc>
                <a:spcPct val="80000"/>
              </a:lnSpc>
              <a:buSzPct val="80000"/>
              <a:buFont typeface="Wingdings 2" pitchFamily="18" charset="2"/>
              <a:buChar char=""/>
            </a:pPr>
            <a:r>
              <a:rPr lang="en-GB" sz="2400" dirty="0" smtClean="0"/>
              <a:t>Interviews are </a:t>
            </a:r>
            <a:r>
              <a:rPr lang="en-GB" sz="2400" i="1" dirty="0" smtClean="0"/>
              <a:t>time</a:t>
            </a:r>
            <a:r>
              <a:rPr lang="en-GB" sz="2400" dirty="0" smtClean="0"/>
              <a:t> consuming and more difficult to analyse.</a:t>
            </a:r>
          </a:p>
          <a:p>
            <a:pPr>
              <a:lnSpc>
                <a:spcPct val="80000"/>
              </a:lnSpc>
              <a:buSzPct val="80000"/>
              <a:buFont typeface="Wingdings 2" pitchFamily="18" charset="2"/>
              <a:buChar char=""/>
            </a:pPr>
            <a:r>
              <a:rPr lang="en-GB" sz="2400" dirty="0" smtClean="0"/>
              <a:t>The process is </a:t>
            </a:r>
            <a:r>
              <a:rPr lang="en-GB" sz="2400" i="1" dirty="0" smtClean="0"/>
              <a:t>expensive</a:t>
            </a:r>
            <a:r>
              <a:rPr lang="en-GB" sz="2400" dirty="0" smtClean="0"/>
              <a:t>.</a:t>
            </a:r>
          </a:p>
          <a:p>
            <a:pPr>
              <a:lnSpc>
                <a:spcPct val="80000"/>
              </a:lnSpc>
              <a:buSzPct val="80000"/>
              <a:buFont typeface="Wingdings 2" pitchFamily="18" charset="2"/>
              <a:buChar char=""/>
            </a:pPr>
            <a:r>
              <a:rPr lang="en-GB" sz="2400" dirty="0" smtClean="0"/>
              <a:t>Interviewees may give what they consider to be 'correct' or </a:t>
            </a:r>
            <a:r>
              <a:rPr lang="en-GB" sz="2400" i="1" dirty="0" smtClean="0"/>
              <a:t>'acceptable'</a:t>
            </a:r>
            <a:r>
              <a:rPr lang="en-GB" sz="2400" dirty="0" smtClean="0"/>
              <a:t> responses.</a:t>
            </a:r>
          </a:p>
          <a:p>
            <a:pPr>
              <a:lnSpc>
                <a:spcPct val="80000"/>
              </a:lnSpc>
              <a:buSzPct val="80000"/>
              <a:buFont typeface="Wingdings 2" pitchFamily="18" charset="2"/>
              <a:buChar char=""/>
            </a:pPr>
            <a:r>
              <a:rPr lang="en-GB" sz="2400" dirty="0" smtClean="0"/>
              <a:t>The interviewer's tone of voice, intonation and phrasing of questions may </a:t>
            </a:r>
            <a:r>
              <a:rPr lang="en-GB" sz="2400" i="1" dirty="0" smtClean="0"/>
              <a:t>bias</a:t>
            </a:r>
            <a:r>
              <a:rPr lang="en-GB" sz="2400" dirty="0" smtClean="0"/>
              <a:t> the questions and distort the findings.</a:t>
            </a:r>
            <a:endParaRPr lang="en-US" sz="2400" dirty="0" smtClean="0"/>
          </a:p>
          <a:p>
            <a:pPr>
              <a:lnSpc>
                <a:spcPct val="80000"/>
              </a:lnSpc>
            </a:pPr>
            <a:endParaRPr lang="en-US" sz="2400" dirty="0" smtClean="0"/>
          </a:p>
          <a:p>
            <a:pPr>
              <a:lnSpc>
                <a:spcPct val="80000"/>
              </a:lnSpc>
            </a:pPr>
            <a:endParaRPr lang="en-GB" sz="2400" u="sng"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normAutofit/>
          </a:bodyPr>
          <a:lstStyle/>
          <a:p>
            <a:r>
              <a:rPr lang="en-GB" dirty="0" smtClean="0"/>
              <a:t>Observation</a:t>
            </a:r>
            <a:endParaRPr lang="en-US" dirty="0"/>
          </a:p>
        </p:txBody>
      </p:sp>
      <p:sp>
        <p:nvSpPr>
          <p:cNvPr id="306179" name="Rectangle 3"/>
          <p:cNvSpPr>
            <a:spLocks noGrp="1" noChangeArrowheads="1"/>
          </p:cNvSpPr>
          <p:nvPr>
            <p:ph type="body" idx="1"/>
          </p:nvPr>
        </p:nvSpPr>
        <p:spPr/>
        <p:txBody>
          <a:bodyPr>
            <a:noAutofit/>
          </a:bodyPr>
          <a:lstStyle/>
          <a:p>
            <a:pPr>
              <a:buSzPct val="80000"/>
              <a:buFont typeface="Wingdings" pitchFamily="2" charset="2"/>
              <a:buChar char="ü"/>
            </a:pPr>
            <a:r>
              <a:rPr lang="en-GB" sz="2800" dirty="0" smtClean="0"/>
              <a:t>Monitor </a:t>
            </a:r>
            <a:r>
              <a:rPr lang="en-GB" sz="2800" dirty="0"/>
              <a:t>what </a:t>
            </a:r>
            <a:r>
              <a:rPr lang="en-GB" sz="2800" i="1" dirty="0"/>
              <a:t>actually</a:t>
            </a:r>
            <a:r>
              <a:rPr lang="en-GB" sz="2800" dirty="0"/>
              <a:t> </a:t>
            </a:r>
            <a:r>
              <a:rPr lang="en-GB" sz="2800" dirty="0" smtClean="0"/>
              <a:t>happens. </a:t>
            </a:r>
            <a:endParaRPr lang="en-GB" sz="2800" dirty="0"/>
          </a:p>
          <a:p>
            <a:pPr>
              <a:buSzPct val="80000"/>
              <a:buFont typeface="Wingdings" pitchFamily="2" charset="2"/>
              <a:buChar char="ü"/>
            </a:pPr>
            <a:r>
              <a:rPr lang="en-GB" sz="2800" dirty="0" smtClean="0"/>
              <a:t>Less human interactivity: more objective, </a:t>
            </a:r>
            <a:r>
              <a:rPr lang="en-GB" sz="2800" dirty="0"/>
              <a:t>less bias.</a:t>
            </a:r>
          </a:p>
          <a:p>
            <a:pPr>
              <a:buSzPct val="80000"/>
              <a:buFont typeface="Wingdings" pitchFamily="2" charset="2"/>
              <a:buChar char="ü"/>
            </a:pPr>
            <a:r>
              <a:rPr lang="en-GB" sz="2800" dirty="0" smtClean="0"/>
              <a:t>Can </a:t>
            </a:r>
            <a:r>
              <a:rPr lang="en-GB" sz="2800" dirty="0"/>
              <a:t>be more cost-effective and less </a:t>
            </a:r>
            <a:r>
              <a:rPr lang="en-GB" sz="2800" dirty="0" smtClean="0"/>
              <a:t>intrusive</a:t>
            </a:r>
          </a:p>
          <a:p>
            <a:pPr>
              <a:lnSpc>
                <a:spcPct val="80000"/>
              </a:lnSpc>
            </a:pPr>
            <a:endParaRPr lang="en-GB" sz="2800" dirty="0" smtClean="0"/>
          </a:p>
          <a:p>
            <a:pPr>
              <a:lnSpc>
                <a:spcPct val="80000"/>
              </a:lnSpc>
              <a:buSzPct val="80000"/>
              <a:buFont typeface="Wingdings 2" pitchFamily="18" charset="2"/>
              <a:buChar char="O"/>
            </a:pPr>
            <a:r>
              <a:rPr lang="en-GB" sz="2800" dirty="0" smtClean="0"/>
              <a:t>Only behaviour is observed, not motives, attitudes or mental processes (how but not why of behaviour).</a:t>
            </a:r>
          </a:p>
          <a:p>
            <a:pPr>
              <a:lnSpc>
                <a:spcPct val="80000"/>
              </a:lnSpc>
              <a:buSzPct val="80000"/>
              <a:buFont typeface="Wingdings 2" pitchFamily="18" charset="2"/>
              <a:buChar char="O"/>
            </a:pPr>
            <a:r>
              <a:rPr lang="en-GB" sz="2800" dirty="0" smtClean="0"/>
              <a:t>People may </a:t>
            </a:r>
            <a:r>
              <a:rPr lang="en-GB" sz="2800" i="1" dirty="0" smtClean="0"/>
              <a:t>unwittingly</a:t>
            </a:r>
            <a:r>
              <a:rPr lang="en-GB" sz="2800" dirty="0" smtClean="0"/>
              <a:t> or </a:t>
            </a:r>
            <a:r>
              <a:rPr lang="en-GB" sz="2800" i="1" dirty="0" smtClean="0"/>
              <a:t>deliberately</a:t>
            </a:r>
            <a:r>
              <a:rPr lang="en-GB" sz="2800" dirty="0" smtClean="0"/>
              <a:t> behave differently when being observed. </a:t>
            </a:r>
          </a:p>
          <a:p>
            <a:pPr>
              <a:lnSpc>
                <a:spcPct val="80000"/>
              </a:lnSpc>
              <a:buSzPct val="80000"/>
              <a:buFont typeface="Wingdings 2" pitchFamily="18" charset="2"/>
              <a:buChar char="O"/>
            </a:pPr>
            <a:r>
              <a:rPr lang="en-GB" sz="2800" dirty="0" smtClean="0"/>
              <a:t>Can be time-consuming and labour intensive.</a:t>
            </a:r>
          </a:p>
          <a:p>
            <a:pPr>
              <a:lnSpc>
                <a:spcPct val="80000"/>
              </a:lnSpc>
              <a:buSzPct val="80000"/>
              <a:buFont typeface="Wingdings 2" pitchFamily="18" charset="2"/>
              <a:buChar char="O"/>
            </a:pPr>
            <a:r>
              <a:rPr lang="en-GB" sz="2800" dirty="0" smtClean="0"/>
              <a:t>Ethical considerations – invasion of privacy.</a:t>
            </a:r>
            <a:endParaRPr lang="en-US" sz="2800" dirty="0" smtClean="0"/>
          </a:p>
          <a:p>
            <a:endParaRPr lang="en-GB" sz="2800" u="sng" dirty="0"/>
          </a:p>
          <a:p>
            <a:endParaRPr lang="en-US" sz="28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92" name="Text Box 8"/>
          <p:cNvSpPr txBox="1">
            <a:spLocks noChangeArrowheads="1"/>
          </p:cNvSpPr>
          <p:nvPr/>
        </p:nvSpPr>
        <p:spPr bwMode="auto">
          <a:xfrm>
            <a:off x="298450" y="5884863"/>
            <a:ext cx="8677275" cy="731837"/>
          </a:xfrm>
          <a:prstGeom prst="rect">
            <a:avLst/>
          </a:prstGeom>
          <a:noFill/>
          <a:ln w="9525">
            <a:noFill/>
            <a:miter lim="800000"/>
            <a:headEnd/>
            <a:tailEnd/>
          </a:ln>
          <a:effectLst/>
        </p:spPr>
        <p:txBody>
          <a:bodyPr>
            <a:spAutoFit/>
          </a:bodyPr>
          <a:lstStyle/>
          <a:p>
            <a:pPr>
              <a:spcBef>
                <a:spcPct val="50000"/>
              </a:spcBef>
            </a:pPr>
            <a:r>
              <a:rPr lang="en-US" sz="2400">
                <a:latin typeface="Arial" charset="0"/>
              </a:rPr>
              <a:t>Population, sample and individual cases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195607" name="Picture 23" descr="C07NF001"/>
          <p:cNvPicPr>
            <a:picLocks noChangeAspect="1" noChangeArrowheads="1"/>
          </p:cNvPicPr>
          <p:nvPr/>
        </p:nvPicPr>
        <p:blipFill>
          <a:blip r:embed="rId2"/>
          <a:srcRect/>
          <a:stretch>
            <a:fillRect/>
          </a:stretch>
        </p:blipFill>
        <p:spPr bwMode="auto">
          <a:xfrm>
            <a:off x="928662" y="1214422"/>
            <a:ext cx="6861195" cy="4463675"/>
          </a:xfrm>
          <a:prstGeom prst="rect">
            <a:avLst/>
          </a:prstGeom>
          <a:noFill/>
          <a:ln w="9525">
            <a:noFill/>
            <a:miter lim="800000"/>
            <a:headEnd/>
            <a:tailEnd/>
          </a:ln>
        </p:spPr>
      </p:pic>
      <p:sp>
        <p:nvSpPr>
          <p:cNvPr id="4" name="TextBox 3"/>
          <p:cNvSpPr txBox="1"/>
          <p:nvPr/>
        </p:nvSpPr>
        <p:spPr>
          <a:xfrm>
            <a:off x="571472" y="500042"/>
            <a:ext cx="7715304" cy="707886"/>
          </a:xfrm>
          <a:prstGeom prst="rect">
            <a:avLst/>
          </a:prstGeom>
          <a:noFill/>
        </p:spPr>
        <p:txBody>
          <a:bodyPr wrap="square" rtlCol="0">
            <a:spAutoFit/>
          </a:bodyPr>
          <a:lstStyle/>
          <a:p>
            <a:r>
              <a:rPr lang="en-GB" sz="4000" dirty="0" smtClean="0">
                <a:solidFill>
                  <a:schemeClr val="tx2"/>
                </a:solidFill>
                <a:latin typeface="Tw Cen MT" pitchFamily="34" charset="0"/>
              </a:rPr>
              <a:t>Who will you question/observe, etc?</a:t>
            </a:r>
            <a:endParaRPr lang="en-GB" sz="4000" dirty="0">
              <a:solidFill>
                <a:schemeClr val="tx2"/>
              </a:solidFill>
              <a:latin typeface="Tw Cen MT" pitchFamily="34" charset="0"/>
            </a:endParaRPr>
          </a:p>
        </p:txBody>
      </p:sp>
    </p:spTree>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GB" b="1"/>
              <a:t>The rationale for sampling</a:t>
            </a:r>
            <a:endParaRPr lang="en-US"/>
          </a:p>
        </p:txBody>
      </p:sp>
      <p:sp>
        <p:nvSpPr>
          <p:cNvPr id="272387" name="Rectangle 3"/>
          <p:cNvSpPr>
            <a:spLocks noGrp="1" noChangeArrowheads="1"/>
          </p:cNvSpPr>
          <p:nvPr>
            <p:ph type="body" idx="1"/>
          </p:nvPr>
        </p:nvSpPr>
        <p:spPr>
          <a:xfrm>
            <a:off x="612648" y="1600200"/>
            <a:ext cx="8153400" cy="4997152"/>
          </a:xfrm>
        </p:spPr>
        <p:txBody>
          <a:bodyPr>
            <a:noAutofit/>
          </a:bodyPr>
          <a:lstStyle/>
          <a:p>
            <a:pPr>
              <a:lnSpc>
                <a:spcPct val="90000"/>
              </a:lnSpc>
            </a:pPr>
            <a:r>
              <a:rPr lang="en-GB" sz="2800" dirty="0"/>
              <a:t>In most practical situations, a ‘population’ will be too large to carry out a complete survey and only a ‘sample’ will be examined.  </a:t>
            </a:r>
          </a:p>
          <a:p>
            <a:pPr>
              <a:lnSpc>
                <a:spcPct val="90000"/>
              </a:lnSpc>
            </a:pPr>
            <a:endParaRPr lang="en-GB" sz="2800" dirty="0"/>
          </a:p>
          <a:p>
            <a:pPr marL="552450" indent="-552450"/>
            <a:r>
              <a:rPr lang="en-GB" sz="2800" dirty="0" smtClean="0"/>
              <a:t>There are two basic types of sampling:</a:t>
            </a:r>
          </a:p>
          <a:p>
            <a:pPr marL="933450" lvl="1" indent="-476250">
              <a:buClr>
                <a:schemeClr val="tx2"/>
              </a:buClr>
              <a:buFont typeface="Wingdings" pitchFamily="2" charset="2"/>
              <a:buAutoNum type="arabicPeriod"/>
            </a:pPr>
            <a:r>
              <a:rPr lang="en-GB" sz="2800" i="1" dirty="0" smtClean="0"/>
              <a:t>Probability (or random) samples</a:t>
            </a:r>
            <a:r>
              <a:rPr lang="en-GB" sz="2800" dirty="0" smtClean="0"/>
              <a:t> – where individuals are drawn in some random fashion from among the population</a:t>
            </a:r>
          </a:p>
          <a:p>
            <a:pPr marL="933450" lvl="1" indent="-476250">
              <a:buClr>
                <a:schemeClr val="tx2"/>
              </a:buClr>
              <a:buFont typeface="Wingdings" pitchFamily="2" charset="2"/>
              <a:buAutoNum type="arabicPeriod"/>
            </a:pPr>
            <a:r>
              <a:rPr lang="en-GB" sz="2800" i="1" dirty="0" smtClean="0"/>
              <a:t>Non-probability (or non-random) samples</a:t>
            </a:r>
            <a:r>
              <a:rPr lang="en-GB" sz="2800" dirty="0" smtClean="0"/>
              <a:t> – where individuals are selected on the basis of one or more criteria determined by the researcher.</a:t>
            </a:r>
            <a:endParaRPr lang="en-US" sz="2800" dirty="0" smtClean="0"/>
          </a:p>
          <a:p>
            <a:pPr lvl="1">
              <a:lnSpc>
                <a:spcPct val="90000"/>
              </a:lnSpc>
            </a:pPr>
            <a:endParaRPr lang="en-GB" sz="2800"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Text Box 2"/>
          <p:cNvSpPr txBox="1">
            <a:spLocks noChangeArrowheads="1"/>
          </p:cNvSpPr>
          <p:nvPr/>
        </p:nvSpPr>
        <p:spPr bwMode="auto">
          <a:xfrm>
            <a:off x="452438" y="431800"/>
            <a:ext cx="8691562" cy="854075"/>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Sampling techniques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264195" name="Picture 3" descr="C07NF002"/>
          <p:cNvPicPr>
            <a:picLocks noChangeAspect="1" noChangeArrowheads="1"/>
          </p:cNvPicPr>
          <p:nvPr/>
        </p:nvPicPr>
        <p:blipFill>
          <a:blip r:embed="rId2"/>
          <a:srcRect/>
          <a:stretch>
            <a:fillRect/>
          </a:stretch>
        </p:blipFill>
        <p:spPr bwMode="auto">
          <a:xfrm>
            <a:off x="474663" y="1439863"/>
            <a:ext cx="8154987" cy="5162550"/>
          </a:xfrm>
          <a:prstGeom prst="rect">
            <a:avLst/>
          </a:prstGeom>
          <a:noFill/>
        </p:spPr>
      </p:pic>
    </p:spTree>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lstStyle/>
          <a:p>
            <a:r>
              <a:rPr lang="en-GB"/>
              <a:t>1.</a:t>
            </a:r>
            <a:r>
              <a:rPr lang="en-GB" b="1"/>
              <a:t>  </a:t>
            </a:r>
            <a:r>
              <a:rPr lang="en-GB"/>
              <a:t>Probability (random) samples</a:t>
            </a:r>
            <a:endParaRPr lang="en-US"/>
          </a:p>
        </p:txBody>
      </p:sp>
      <p:sp>
        <p:nvSpPr>
          <p:cNvPr id="275459" name="Rectangle 3"/>
          <p:cNvSpPr>
            <a:spLocks noGrp="1" noChangeArrowheads="1"/>
          </p:cNvSpPr>
          <p:nvPr>
            <p:ph type="body" idx="1"/>
          </p:nvPr>
        </p:nvSpPr>
        <p:spPr>
          <a:xfrm>
            <a:off x="323528" y="1600200"/>
            <a:ext cx="8442520" cy="5257800"/>
          </a:xfrm>
        </p:spPr>
        <p:txBody>
          <a:bodyPr>
            <a:noAutofit/>
          </a:bodyPr>
          <a:lstStyle/>
          <a:p>
            <a:pPr>
              <a:lnSpc>
                <a:spcPct val="90000"/>
              </a:lnSpc>
            </a:pPr>
            <a:r>
              <a:rPr lang="en-GB" sz="3000" dirty="0"/>
              <a:t>If random sampling is used then it is necessary to construct a </a:t>
            </a:r>
            <a:r>
              <a:rPr lang="en-GB" sz="3000" b="1" dirty="0"/>
              <a:t>sampling frame</a:t>
            </a:r>
            <a:r>
              <a:rPr lang="en-GB" sz="3000" dirty="0"/>
              <a:t>. </a:t>
            </a:r>
          </a:p>
          <a:p>
            <a:pPr>
              <a:lnSpc>
                <a:spcPct val="90000"/>
              </a:lnSpc>
              <a:buFont typeface="Wingdings" pitchFamily="2" charset="2"/>
              <a:buNone/>
            </a:pPr>
            <a:r>
              <a:rPr lang="en-GB" sz="3000" dirty="0"/>
              <a:t> </a:t>
            </a:r>
          </a:p>
          <a:p>
            <a:pPr>
              <a:lnSpc>
                <a:spcPct val="90000"/>
              </a:lnSpc>
            </a:pPr>
            <a:r>
              <a:rPr lang="en-GB" sz="3000" dirty="0"/>
              <a:t>A sampling frame is simply a numbered list of all the items in the population. </a:t>
            </a:r>
          </a:p>
          <a:p>
            <a:pPr>
              <a:lnSpc>
                <a:spcPct val="90000"/>
              </a:lnSpc>
              <a:buFont typeface="Wingdings" pitchFamily="2" charset="2"/>
              <a:buNone/>
            </a:pPr>
            <a:r>
              <a:rPr lang="en-GB" sz="3000" dirty="0"/>
              <a:t> </a:t>
            </a:r>
          </a:p>
          <a:p>
            <a:pPr>
              <a:lnSpc>
                <a:spcPct val="90000"/>
              </a:lnSpc>
            </a:pPr>
            <a:r>
              <a:rPr lang="en-GB" sz="3000" dirty="0"/>
              <a:t>Once such a list has been made, it is easy to select a random sample, simply by generating a list of random numbers using random number tables or the computer equivalent, thus reducing the likelihood of bias.</a:t>
            </a:r>
            <a:endParaRPr lang="en-US" sz="3000"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normAutofit fontScale="90000"/>
          </a:bodyPr>
          <a:lstStyle/>
          <a:p>
            <a:r>
              <a:rPr lang="en-GB"/>
              <a:t>A sampling frame should have the following characteristics:</a:t>
            </a:r>
            <a:endParaRPr lang="en-US" i="1"/>
          </a:p>
        </p:txBody>
      </p:sp>
      <p:sp>
        <p:nvSpPr>
          <p:cNvPr id="276483" name="Rectangle 3"/>
          <p:cNvSpPr>
            <a:spLocks noGrp="1" noChangeArrowheads="1"/>
          </p:cNvSpPr>
          <p:nvPr>
            <p:ph type="body" idx="1"/>
          </p:nvPr>
        </p:nvSpPr>
        <p:spPr>
          <a:xfrm>
            <a:off x="395536" y="1619250"/>
            <a:ext cx="8535218" cy="4474046"/>
          </a:xfrm>
        </p:spPr>
        <p:txBody>
          <a:bodyPr>
            <a:noAutofit/>
          </a:bodyPr>
          <a:lstStyle/>
          <a:p>
            <a:pPr>
              <a:lnSpc>
                <a:spcPct val="80000"/>
              </a:lnSpc>
            </a:pPr>
            <a:r>
              <a:rPr lang="en-GB" sz="3200" i="1" dirty="0"/>
              <a:t>Completeness</a:t>
            </a:r>
            <a:r>
              <a:rPr lang="en-GB" sz="3200" dirty="0"/>
              <a:t>.  All members of the population should be included on the list.</a:t>
            </a:r>
          </a:p>
          <a:p>
            <a:pPr>
              <a:lnSpc>
                <a:spcPct val="80000"/>
              </a:lnSpc>
            </a:pPr>
            <a:r>
              <a:rPr lang="en-GB" sz="3200" i="1" dirty="0" smtClean="0"/>
              <a:t>Accuracy</a:t>
            </a:r>
            <a:r>
              <a:rPr lang="en-GB" sz="3200" dirty="0"/>
              <a:t>.  The information must be correct.</a:t>
            </a:r>
          </a:p>
          <a:p>
            <a:pPr>
              <a:lnSpc>
                <a:spcPct val="80000"/>
              </a:lnSpc>
            </a:pPr>
            <a:r>
              <a:rPr lang="en-GB" sz="3200" i="1" dirty="0" smtClean="0"/>
              <a:t>Adequacy</a:t>
            </a:r>
            <a:r>
              <a:rPr lang="en-GB" sz="3200" dirty="0"/>
              <a:t>. It must cover the entire population</a:t>
            </a:r>
          </a:p>
          <a:p>
            <a:pPr>
              <a:lnSpc>
                <a:spcPct val="80000"/>
              </a:lnSpc>
            </a:pPr>
            <a:r>
              <a:rPr lang="en-GB" sz="3200" i="1" dirty="0" smtClean="0"/>
              <a:t>Up-to-date</a:t>
            </a:r>
            <a:r>
              <a:rPr lang="en-GB" sz="3200" dirty="0"/>
              <a:t>.</a:t>
            </a:r>
          </a:p>
          <a:p>
            <a:pPr>
              <a:lnSpc>
                <a:spcPct val="80000"/>
              </a:lnSpc>
            </a:pPr>
            <a:r>
              <a:rPr lang="en-GB" sz="3200" i="1" dirty="0" smtClean="0"/>
              <a:t>Convenience</a:t>
            </a:r>
            <a:r>
              <a:rPr lang="en-GB" sz="3200" dirty="0"/>
              <a:t>.  The sampling frame should be readily accessible.</a:t>
            </a:r>
          </a:p>
          <a:p>
            <a:pPr>
              <a:lnSpc>
                <a:spcPct val="80000"/>
              </a:lnSpc>
            </a:pPr>
            <a:r>
              <a:rPr lang="en-GB" sz="3200" i="1" dirty="0" smtClean="0"/>
              <a:t>Non-duplication</a:t>
            </a:r>
            <a:r>
              <a:rPr lang="en-GB" sz="3200" dirty="0"/>
              <a:t>. Each population member should </a:t>
            </a:r>
            <a:r>
              <a:rPr lang="en-GB" sz="3200" dirty="0" smtClean="0"/>
              <a:t>appear </a:t>
            </a:r>
            <a:r>
              <a:rPr lang="en-GB" sz="3200" dirty="0"/>
              <a:t>on the list once only.</a:t>
            </a:r>
            <a:endParaRPr lang="en-US" sz="3200"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GB" b="1"/>
              <a:t>Simple random sampling</a:t>
            </a:r>
            <a:endParaRPr lang="en-US" b="1"/>
          </a:p>
        </p:txBody>
      </p:sp>
      <p:sp>
        <p:nvSpPr>
          <p:cNvPr id="278531" name="Rectangle 3"/>
          <p:cNvSpPr>
            <a:spLocks noGrp="1" noChangeArrowheads="1"/>
          </p:cNvSpPr>
          <p:nvPr>
            <p:ph type="body" idx="1"/>
          </p:nvPr>
        </p:nvSpPr>
        <p:spPr>
          <a:xfrm>
            <a:off x="323528" y="1630362"/>
            <a:ext cx="8658547" cy="5227638"/>
          </a:xfrm>
        </p:spPr>
        <p:txBody>
          <a:bodyPr>
            <a:noAutofit/>
          </a:bodyPr>
          <a:lstStyle/>
          <a:p>
            <a:pPr>
              <a:lnSpc>
                <a:spcPct val="80000"/>
              </a:lnSpc>
            </a:pPr>
            <a:r>
              <a:rPr lang="en-GB" sz="2800" dirty="0"/>
              <a:t>Individuals are randomly drawn from the </a:t>
            </a:r>
            <a:r>
              <a:rPr lang="en-GB" sz="2800" dirty="0" smtClean="0"/>
              <a:t>population. </a:t>
            </a:r>
            <a:endParaRPr lang="en-GB" sz="2800" dirty="0"/>
          </a:p>
          <a:p>
            <a:pPr>
              <a:lnSpc>
                <a:spcPct val="80000"/>
              </a:lnSpc>
            </a:pPr>
            <a:r>
              <a:rPr lang="en-GB" sz="2800" dirty="0"/>
              <a:t> </a:t>
            </a:r>
            <a:r>
              <a:rPr lang="en-GB" sz="2800" dirty="0" smtClean="0"/>
              <a:t>All </a:t>
            </a:r>
            <a:r>
              <a:rPr lang="en-GB" sz="2800" dirty="0"/>
              <a:t>the members of the population have a known and equal chance of being included in the sample.  </a:t>
            </a:r>
          </a:p>
          <a:p>
            <a:pPr>
              <a:lnSpc>
                <a:spcPct val="80000"/>
              </a:lnSpc>
            </a:pPr>
            <a:r>
              <a:rPr lang="en-GB" sz="2800" dirty="0" smtClean="0"/>
              <a:t>E.g., </a:t>
            </a:r>
            <a:r>
              <a:rPr lang="en-GB" sz="2800" dirty="0"/>
              <a:t>if we were researching </a:t>
            </a:r>
            <a:r>
              <a:rPr lang="en-GB" sz="2800" dirty="0" smtClean="0"/>
              <a:t>student </a:t>
            </a:r>
            <a:r>
              <a:rPr lang="en-GB" sz="2800" dirty="0"/>
              <a:t>attitudes to a module, we could write all class members’ names (the population) onto individual slips of paper, place them in a </a:t>
            </a:r>
            <a:r>
              <a:rPr lang="en-GB" sz="2800" dirty="0" smtClean="0"/>
              <a:t>box </a:t>
            </a:r>
            <a:r>
              <a:rPr lang="en-GB" sz="2800" dirty="0"/>
              <a:t>and </a:t>
            </a:r>
            <a:r>
              <a:rPr lang="en-GB" sz="2800" dirty="0" smtClean="0"/>
              <a:t>shake. </a:t>
            </a:r>
            <a:r>
              <a:rPr lang="en-GB" sz="2800" dirty="0"/>
              <a:t>A blindfolded person drawing successive slips of paper from the box would be taking a random sample from the population. </a:t>
            </a:r>
          </a:p>
          <a:p>
            <a:pPr>
              <a:lnSpc>
                <a:spcPct val="80000"/>
              </a:lnSpc>
            </a:pPr>
            <a:r>
              <a:rPr lang="en-GB" sz="2800" dirty="0" smtClean="0"/>
              <a:t>Works </a:t>
            </a:r>
            <a:r>
              <a:rPr lang="en-GB" sz="2800" dirty="0"/>
              <a:t>well when dealing with relatively small populations. </a:t>
            </a:r>
          </a:p>
          <a:p>
            <a:pPr>
              <a:lnSpc>
                <a:spcPct val="80000"/>
              </a:lnSpc>
            </a:pPr>
            <a:r>
              <a:rPr lang="en-GB" sz="2800" dirty="0"/>
              <a:t> </a:t>
            </a:r>
            <a:r>
              <a:rPr lang="en-GB" sz="2800" dirty="0" smtClean="0"/>
              <a:t>Must </a:t>
            </a:r>
            <a:r>
              <a:rPr lang="en-GB" sz="2800" dirty="0"/>
              <a:t>be able to obtain a list of all the people in a population (sampling frame).</a:t>
            </a:r>
            <a:endParaRPr lang="en-US" sz="2800"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lstStyle/>
          <a:p>
            <a:r>
              <a:rPr lang="en-GB" b="1"/>
              <a:t>Systematic sampling</a:t>
            </a:r>
            <a:endParaRPr lang="en-US"/>
          </a:p>
        </p:txBody>
      </p:sp>
      <p:sp>
        <p:nvSpPr>
          <p:cNvPr id="279555" name="Rectangle 3"/>
          <p:cNvSpPr>
            <a:spLocks noGrp="1" noChangeArrowheads="1"/>
          </p:cNvSpPr>
          <p:nvPr>
            <p:ph type="body" idx="1"/>
          </p:nvPr>
        </p:nvSpPr>
        <p:spPr>
          <a:xfrm>
            <a:off x="395536" y="1484784"/>
            <a:ext cx="8545190" cy="5112568"/>
          </a:xfrm>
        </p:spPr>
        <p:txBody>
          <a:bodyPr>
            <a:noAutofit/>
          </a:bodyPr>
          <a:lstStyle/>
          <a:p>
            <a:pPr>
              <a:lnSpc>
                <a:spcPct val="80000"/>
              </a:lnSpc>
            </a:pPr>
            <a:r>
              <a:rPr lang="en-GB" sz="2400" dirty="0"/>
              <a:t>Provides a good approximation to random sampling.  </a:t>
            </a:r>
          </a:p>
          <a:p>
            <a:pPr>
              <a:lnSpc>
                <a:spcPct val="80000"/>
              </a:lnSpc>
            </a:pPr>
            <a:r>
              <a:rPr lang="en-GB" sz="2400" dirty="0" smtClean="0"/>
              <a:t>It </a:t>
            </a:r>
            <a:r>
              <a:rPr lang="en-GB" sz="2400" dirty="0"/>
              <a:t>works by selecting every </a:t>
            </a:r>
            <a:r>
              <a:rPr lang="en-GB" sz="2400" i="1" dirty="0"/>
              <a:t>n</a:t>
            </a:r>
            <a:r>
              <a:rPr lang="en-GB" sz="2400" dirty="0"/>
              <a:t>th item after a random start.  For example, if it was decided to select a sample of 20 from a population of 800, then every 40th (800 / 20) item after a random start in the first 40 should be selected. </a:t>
            </a:r>
          </a:p>
          <a:p>
            <a:pPr>
              <a:lnSpc>
                <a:spcPct val="80000"/>
              </a:lnSpc>
            </a:pPr>
            <a:r>
              <a:rPr lang="en-GB" sz="2400" dirty="0"/>
              <a:t> </a:t>
            </a:r>
            <a:r>
              <a:rPr lang="en-GB" sz="2400" dirty="0" smtClean="0"/>
              <a:t>The </a:t>
            </a:r>
            <a:r>
              <a:rPr lang="en-GB" sz="2400" dirty="0"/>
              <a:t>starting point could be found using the lottery method or random number tables.  If, say, 23 was chosen as a starting point, then the sample would include the 23rd, 63rd, 103rd, 143rd … 783rd items. </a:t>
            </a:r>
          </a:p>
          <a:p>
            <a:pPr>
              <a:lnSpc>
                <a:spcPct val="80000"/>
              </a:lnSpc>
            </a:pPr>
            <a:r>
              <a:rPr lang="en-GB" sz="2400" dirty="0"/>
              <a:t> </a:t>
            </a:r>
            <a:r>
              <a:rPr lang="en-GB" sz="2400" dirty="0" smtClean="0"/>
              <a:t>The </a:t>
            </a:r>
            <a:r>
              <a:rPr lang="en-GB" sz="2400" dirty="0"/>
              <a:t>gap (40 in this case) is the </a:t>
            </a:r>
            <a:r>
              <a:rPr lang="en-GB" sz="2400" i="1" dirty="0"/>
              <a:t>sampling interval</a:t>
            </a:r>
            <a:r>
              <a:rPr lang="en-GB" sz="2400" dirty="0"/>
              <a:t>. </a:t>
            </a:r>
          </a:p>
          <a:p>
            <a:pPr>
              <a:lnSpc>
                <a:spcPct val="80000"/>
              </a:lnSpc>
            </a:pPr>
            <a:r>
              <a:rPr lang="en-GB" sz="2400" dirty="0"/>
              <a:t> </a:t>
            </a:r>
            <a:r>
              <a:rPr lang="en-GB" sz="2400" dirty="0" smtClean="0"/>
              <a:t>Care </a:t>
            </a:r>
            <a:r>
              <a:rPr lang="en-GB" sz="2400" dirty="0"/>
              <a:t>must be taken to ensure that there is no regular pattern to the population which, if it coincided with the sampling interval, might lead to a biased sample.  For example, if a list of married couples always shows the groom’s name first, then any </a:t>
            </a:r>
            <a:r>
              <a:rPr lang="en-GB" sz="2400" i="1" dirty="0"/>
              <a:t>even</a:t>
            </a:r>
            <a:r>
              <a:rPr lang="en-GB" sz="2400" dirty="0"/>
              <a:t> sampling interval will produce a string of all male or all female contacts.</a:t>
            </a:r>
            <a:endParaRPr lang="en-US" sz="2400"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p:txBody>
          <a:bodyPr/>
          <a:lstStyle/>
          <a:p>
            <a:r>
              <a:rPr lang="en-GB"/>
              <a:t>Stratified sampling</a:t>
            </a:r>
            <a:endParaRPr lang="en-US"/>
          </a:p>
        </p:txBody>
      </p:sp>
      <p:sp>
        <p:nvSpPr>
          <p:cNvPr id="280579" name="Rectangle 3"/>
          <p:cNvSpPr>
            <a:spLocks noGrp="1" noChangeArrowheads="1"/>
          </p:cNvSpPr>
          <p:nvPr>
            <p:ph type="body" idx="1"/>
          </p:nvPr>
        </p:nvSpPr>
        <p:spPr>
          <a:xfrm>
            <a:off x="323528" y="1498600"/>
            <a:ext cx="8622531" cy="5359400"/>
          </a:xfrm>
        </p:spPr>
        <p:txBody>
          <a:bodyPr>
            <a:noAutofit/>
          </a:bodyPr>
          <a:lstStyle/>
          <a:p>
            <a:pPr>
              <a:lnSpc>
                <a:spcPct val="80000"/>
              </a:lnSpc>
            </a:pPr>
            <a:r>
              <a:rPr lang="en-GB" sz="2400" dirty="0"/>
              <a:t>The population is divided into strata or categories, based on criteria, such as age, gender, occupation, etc. </a:t>
            </a:r>
          </a:p>
          <a:p>
            <a:pPr>
              <a:lnSpc>
                <a:spcPct val="80000"/>
              </a:lnSpc>
            </a:pPr>
            <a:r>
              <a:rPr lang="en-GB" sz="2400" dirty="0" smtClean="0"/>
              <a:t>E.g</a:t>
            </a:r>
            <a:r>
              <a:rPr lang="en-GB" sz="2400" dirty="0"/>
              <a:t>., in a random sample of all </a:t>
            </a:r>
            <a:r>
              <a:rPr lang="en-GB" sz="2400" dirty="0" smtClean="0"/>
              <a:t>marketing professionals </a:t>
            </a:r>
            <a:r>
              <a:rPr lang="en-GB" sz="2400" dirty="0"/>
              <a:t>in the UK, it is possible that the entire sample might consist </a:t>
            </a:r>
            <a:r>
              <a:rPr lang="en-GB" sz="2400" dirty="0" smtClean="0"/>
              <a:t>of those who </a:t>
            </a:r>
            <a:r>
              <a:rPr lang="en-GB" sz="2400" dirty="0"/>
              <a:t>work in commercial companies - omitting those who are lecturers, those in the public sector and those in </a:t>
            </a:r>
            <a:r>
              <a:rPr lang="en-GB" sz="2400" dirty="0" smtClean="0"/>
              <a:t>marketing research </a:t>
            </a:r>
            <a:r>
              <a:rPr lang="en-GB" sz="2400" dirty="0"/>
              <a:t>agencies.  </a:t>
            </a:r>
          </a:p>
          <a:p>
            <a:pPr>
              <a:lnSpc>
                <a:spcPct val="80000"/>
              </a:lnSpc>
            </a:pPr>
            <a:r>
              <a:rPr lang="en-GB" sz="2400" dirty="0" smtClean="0"/>
              <a:t>Removes </a:t>
            </a:r>
            <a:r>
              <a:rPr lang="en-GB" sz="2400" dirty="0"/>
              <a:t>this possibility by taking random samples from each category, the number in each sample being proportional to the total number in each category. </a:t>
            </a:r>
          </a:p>
          <a:p>
            <a:pPr lvl="1">
              <a:lnSpc>
                <a:spcPct val="80000"/>
              </a:lnSpc>
            </a:pPr>
            <a:r>
              <a:rPr lang="en-GB" sz="2400" dirty="0"/>
              <a:t>If 59% of all </a:t>
            </a:r>
            <a:r>
              <a:rPr lang="en-GB" sz="2400" dirty="0" smtClean="0"/>
              <a:t>marketing professionals </a:t>
            </a:r>
            <a:r>
              <a:rPr lang="en-GB" sz="2400" dirty="0"/>
              <a:t>work in commercial companies, 59% of the sample will be from this category. </a:t>
            </a:r>
          </a:p>
          <a:p>
            <a:pPr lvl="1">
              <a:lnSpc>
                <a:spcPct val="80000"/>
              </a:lnSpc>
            </a:pPr>
            <a:r>
              <a:rPr lang="en-GB" sz="2400" dirty="0"/>
              <a:t>If 3% of all </a:t>
            </a:r>
            <a:r>
              <a:rPr lang="en-GB" sz="2400" dirty="0" smtClean="0"/>
              <a:t>marketing professionals </a:t>
            </a:r>
            <a:r>
              <a:rPr lang="en-GB" sz="2400" dirty="0"/>
              <a:t>are lecturers, then 3% of the sample will be lecturers, and so on.  </a:t>
            </a:r>
          </a:p>
          <a:p>
            <a:pPr>
              <a:lnSpc>
                <a:spcPct val="80000"/>
              </a:lnSpc>
            </a:pPr>
            <a:r>
              <a:rPr lang="en-GB" sz="2400" dirty="0" smtClean="0"/>
              <a:t>Ensures </a:t>
            </a:r>
            <a:r>
              <a:rPr lang="en-GB" sz="2400" dirty="0"/>
              <a:t>the sample is representative of the population, however, sampling frames do not always contain the information necessary to allow stratification to be applied.</a:t>
            </a:r>
            <a:endParaRPr lang="en-US" sz="24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lstStyle/>
          <a:p>
            <a:r>
              <a:rPr lang="en-GB"/>
              <a:t>Cluster sampling</a:t>
            </a:r>
            <a:endParaRPr lang="en-US"/>
          </a:p>
        </p:txBody>
      </p:sp>
      <p:sp>
        <p:nvSpPr>
          <p:cNvPr id="281603" name="Rectangle 3"/>
          <p:cNvSpPr>
            <a:spLocks noGrp="1" noChangeArrowheads="1"/>
          </p:cNvSpPr>
          <p:nvPr>
            <p:ph type="body" idx="1"/>
          </p:nvPr>
        </p:nvSpPr>
        <p:spPr>
          <a:xfrm>
            <a:off x="323528" y="1531937"/>
            <a:ext cx="8586539" cy="5326063"/>
          </a:xfrm>
        </p:spPr>
        <p:txBody>
          <a:bodyPr>
            <a:noAutofit/>
          </a:bodyPr>
          <a:lstStyle/>
          <a:p>
            <a:pPr>
              <a:lnSpc>
                <a:spcPct val="80000"/>
              </a:lnSpc>
              <a:buNone/>
            </a:pPr>
            <a:r>
              <a:rPr lang="en-GB" sz="2400" u="sng" dirty="0"/>
              <a:t>Single-stage cluster</a:t>
            </a:r>
            <a:r>
              <a:rPr lang="en-GB" sz="2400" dirty="0"/>
              <a:t> sampling: </a:t>
            </a:r>
          </a:p>
          <a:p>
            <a:pPr>
              <a:lnSpc>
                <a:spcPct val="80000"/>
              </a:lnSpc>
            </a:pPr>
            <a:r>
              <a:rPr lang="en-GB" sz="2400" dirty="0"/>
              <a:t>involves selecting one subsection of the population as the sample, which is representative of the population.  </a:t>
            </a:r>
          </a:p>
          <a:p>
            <a:pPr>
              <a:lnSpc>
                <a:spcPct val="80000"/>
              </a:lnSpc>
            </a:pPr>
            <a:r>
              <a:rPr lang="en-GB" sz="2400" dirty="0"/>
              <a:t>E.g. the staff of the </a:t>
            </a:r>
            <a:r>
              <a:rPr lang="en-GB" sz="2400" dirty="0" smtClean="0"/>
              <a:t>HRM dept at </a:t>
            </a:r>
            <a:r>
              <a:rPr lang="en-GB" sz="2400" dirty="0"/>
              <a:t>the Swansea Benefits Agency may be taken as a sample of all </a:t>
            </a:r>
            <a:r>
              <a:rPr lang="en-GB" sz="2400" dirty="0" smtClean="0"/>
              <a:t>HRM dept Benefits </a:t>
            </a:r>
            <a:r>
              <a:rPr lang="en-GB" sz="2400" dirty="0"/>
              <a:t>Agency staff in Wales and </a:t>
            </a:r>
            <a:r>
              <a:rPr lang="en-GB" sz="2400" i="1" dirty="0"/>
              <a:t>all</a:t>
            </a:r>
            <a:r>
              <a:rPr lang="en-GB" sz="2400" dirty="0"/>
              <a:t> staff interviewed. </a:t>
            </a:r>
          </a:p>
          <a:p>
            <a:pPr>
              <a:lnSpc>
                <a:spcPct val="80000"/>
              </a:lnSpc>
            </a:pPr>
            <a:r>
              <a:rPr lang="en-GB" sz="2400" dirty="0"/>
              <a:t>However, care should be exercised as the sample may not be truly representative of the population.</a:t>
            </a:r>
          </a:p>
          <a:p>
            <a:pPr>
              <a:lnSpc>
                <a:spcPct val="80000"/>
              </a:lnSpc>
              <a:buFont typeface="Wingdings" pitchFamily="2" charset="2"/>
              <a:buNone/>
            </a:pPr>
            <a:r>
              <a:rPr lang="en-GB" sz="2400" dirty="0" smtClean="0"/>
              <a:t>In </a:t>
            </a:r>
            <a:r>
              <a:rPr lang="en-GB" sz="2400" u="sng" dirty="0"/>
              <a:t>multi-stage cluster</a:t>
            </a:r>
            <a:r>
              <a:rPr lang="en-GB" sz="2400" dirty="0"/>
              <a:t> sampling: </a:t>
            </a:r>
          </a:p>
          <a:p>
            <a:pPr>
              <a:lnSpc>
                <a:spcPct val="80000"/>
              </a:lnSpc>
            </a:pPr>
            <a:r>
              <a:rPr lang="en-GB" sz="2400" dirty="0" smtClean="0"/>
              <a:t>population </a:t>
            </a:r>
            <a:r>
              <a:rPr lang="en-GB" sz="2400" dirty="0"/>
              <a:t>is </a:t>
            </a:r>
            <a:r>
              <a:rPr lang="en-GB" sz="2400" dirty="0" smtClean="0"/>
              <a:t>divided </a:t>
            </a:r>
            <a:r>
              <a:rPr lang="en-GB" sz="2400" dirty="0"/>
              <a:t>into </a:t>
            </a:r>
            <a:r>
              <a:rPr lang="en-GB" sz="2400" dirty="0" smtClean="0"/>
              <a:t>large </a:t>
            </a:r>
            <a:r>
              <a:rPr lang="en-GB" sz="2400" dirty="0"/>
              <a:t>groups, usually on a geographic basis, </a:t>
            </a:r>
            <a:r>
              <a:rPr lang="en-GB" sz="2400" dirty="0" smtClean="0"/>
              <a:t>&amp; a </a:t>
            </a:r>
            <a:r>
              <a:rPr lang="en-GB" sz="2400" dirty="0"/>
              <a:t>small sample of these groups is selected at random.  </a:t>
            </a:r>
          </a:p>
          <a:p>
            <a:pPr>
              <a:lnSpc>
                <a:spcPct val="80000"/>
              </a:lnSpc>
            </a:pPr>
            <a:r>
              <a:rPr lang="en-GB" sz="2400" dirty="0"/>
              <a:t>Each of the groups selected is subdivided into smaller groups and again, a smaller number of these is selected at random.  </a:t>
            </a:r>
          </a:p>
          <a:p>
            <a:pPr>
              <a:lnSpc>
                <a:spcPct val="80000"/>
              </a:lnSpc>
            </a:pPr>
            <a:r>
              <a:rPr lang="en-GB" sz="2400" dirty="0"/>
              <a:t>This process is repeated </a:t>
            </a:r>
            <a:r>
              <a:rPr lang="en-GB" sz="2400" dirty="0" smtClean="0"/>
              <a:t>as </a:t>
            </a:r>
            <a:r>
              <a:rPr lang="en-GB" sz="2400" dirty="0"/>
              <a:t>necessary </a:t>
            </a:r>
            <a:r>
              <a:rPr lang="en-GB" sz="2400" dirty="0" smtClean="0"/>
              <a:t>until </a:t>
            </a:r>
            <a:r>
              <a:rPr lang="en-GB" sz="2400" dirty="0"/>
              <a:t>a random sample of individuals in each of the smallest groups is taken.</a:t>
            </a:r>
            <a:endParaRPr lang="en-US" sz="2400"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Text Box 1026"/>
          <p:cNvSpPr txBox="1">
            <a:spLocks noChangeArrowheads="1"/>
          </p:cNvSpPr>
          <p:nvPr/>
        </p:nvSpPr>
        <p:spPr bwMode="auto">
          <a:xfrm>
            <a:off x="609600" y="466725"/>
            <a:ext cx="8534400" cy="808038"/>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Selecting a probability sample </a:t>
            </a:r>
          </a:p>
          <a:p>
            <a:pPr>
              <a:spcBef>
                <a:spcPct val="50000"/>
              </a:spcBef>
            </a:pPr>
            <a:r>
              <a:rPr lang="en-GB" sz="1000"/>
              <a:t>Saunders, Lewis and Thornhill,</a:t>
            </a:r>
            <a:r>
              <a:rPr lang="en-US" sz="1000"/>
              <a:t> </a:t>
            </a:r>
            <a:r>
              <a:rPr lang="en-GB" sz="1000" i="1"/>
              <a:t>Research Methods in Business</a:t>
            </a:r>
            <a:r>
              <a:rPr lang="en-GB" sz="1000"/>
              <a:t>, 4th Edition</a:t>
            </a:r>
            <a:r>
              <a:rPr lang="en-GB" sz="1000" i="1"/>
              <a:t> </a:t>
            </a:r>
            <a:r>
              <a:rPr lang="en-GB" sz="1000"/>
              <a:t>© Pearson Education Limited 2007</a:t>
            </a:r>
            <a:endParaRPr lang="en-US" sz="1000">
              <a:latin typeface="Arial" charset="0"/>
            </a:endParaRPr>
          </a:p>
        </p:txBody>
      </p:sp>
      <p:pic>
        <p:nvPicPr>
          <p:cNvPr id="265219" name="Picture 1027" descr="C07NF003"/>
          <p:cNvPicPr>
            <a:picLocks noChangeAspect="1" noChangeArrowheads="1"/>
          </p:cNvPicPr>
          <p:nvPr/>
        </p:nvPicPr>
        <p:blipFill>
          <a:blip r:embed="rId2"/>
          <a:srcRect/>
          <a:stretch>
            <a:fillRect/>
          </a:stretch>
        </p:blipFill>
        <p:spPr bwMode="auto">
          <a:xfrm>
            <a:off x="3686175" y="1303338"/>
            <a:ext cx="4405313" cy="5378450"/>
          </a:xfrm>
          <a:prstGeom prst="rect">
            <a:avLst/>
          </a:prstGeom>
          <a:noFill/>
        </p:spPr>
      </p:pic>
      <p:sp>
        <p:nvSpPr>
          <p:cNvPr id="265221" name="Text Box 1029"/>
          <p:cNvSpPr txBox="1">
            <a:spLocks noChangeArrowheads="1"/>
          </p:cNvSpPr>
          <p:nvPr/>
        </p:nvSpPr>
        <p:spPr bwMode="auto">
          <a:xfrm>
            <a:off x="242888" y="5232400"/>
            <a:ext cx="2743200" cy="1603375"/>
          </a:xfrm>
          <a:prstGeom prst="rect">
            <a:avLst/>
          </a:prstGeom>
          <a:noFill/>
          <a:ln w="9525">
            <a:noFill/>
            <a:miter lim="800000"/>
            <a:headEnd/>
            <a:tailEnd/>
          </a:ln>
          <a:effectLst/>
        </p:spPr>
        <p:txBody>
          <a:bodyPr>
            <a:spAutoFit/>
          </a:bodyPr>
          <a:lstStyle/>
          <a:p>
            <a:pPr>
              <a:spcBef>
                <a:spcPct val="50000"/>
              </a:spcBef>
            </a:pPr>
            <a:r>
              <a:rPr lang="en-US"/>
              <a:t>Note that random sampling requires ideally a sample size of over a few hundred</a:t>
            </a:r>
          </a:p>
          <a:p>
            <a:pPr>
              <a:spcBef>
                <a:spcPct val="50000"/>
              </a:spcBef>
            </a:pPr>
            <a:endParaRPr lang="en-US"/>
          </a:p>
        </p:txBody>
      </p:sp>
    </p:spTree>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p:txBody>
          <a:bodyPr/>
          <a:lstStyle/>
          <a:p>
            <a:r>
              <a:rPr lang="en-GB" dirty="0"/>
              <a:t>Student activity </a:t>
            </a:r>
            <a:endParaRPr lang="en-US" dirty="0"/>
          </a:p>
        </p:txBody>
      </p:sp>
      <p:sp>
        <p:nvSpPr>
          <p:cNvPr id="282627" name="Rectangle 3"/>
          <p:cNvSpPr>
            <a:spLocks noGrp="1" noChangeArrowheads="1"/>
          </p:cNvSpPr>
          <p:nvPr>
            <p:ph type="body" idx="1"/>
          </p:nvPr>
        </p:nvSpPr>
        <p:spPr/>
        <p:txBody>
          <a:bodyPr>
            <a:normAutofit/>
          </a:bodyPr>
          <a:lstStyle/>
          <a:p>
            <a:pPr>
              <a:lnSpc>
                <a:spcPct val="90000"/>
              </a:lnSpc>
            </a:pPr>
            <a:r>
              <a:rPr lang="en-GB" sz="2400" dirty="0"/>
              <a:t>A </a:t>
            </a:r>
            <a:r>
              <a:rPr lang="en-GB" sz="2400" dirty="0" smtClean="0"/>
              <a:t>travel </a:t>
            </a:r>
            <a:r>
              <a:rPr lang="en-GB" sz="2400" dirty="0"/>
              <a:t>company carries out a national survey of adults’ usage of </a:t>
            </a:r>
            <a:r>
              <a:rPr lang="en-GB" sz="2400" dirty="0" smtClean="0"/>
              <a:t>online reservation systems.  </a:t>
            </a:r>
            <a:endParaRPr lang="en-GB" sz="2400" dirty="0"/>
          </a:p>
          <a:p>
            <a:pPr lvl="1">
              <a:lnSpc>
                <a:spcPct val="90000"/>
              </a:lnSpc>
            </a:pPr>
            <a:r>
              <a:rPr lang="en-GB" sz="2400" dirty="0"/>
              <a:t>To reduce travelling costs, the country is first divided into constituencies.  A sample of 50 constituencies is then selected at random.  </a:t>
            </a:r>
          </a:p>
          <a:p>
            <a:pPr lvl="1">
              <a:lnSpc>
                <a:spcPct val="90000"/>
              </a:lnSpc>
            </a:pPr>
            <a:r>
              <a:rPr lang="en-GB" sz="2400" dirty="0"/>
              <a:t>Within each of these constituencies, 5 polling districts are selected, again using random techniques.  </a:t>
            </a:r>
          </a:p>
          <a:p>
            <a:pPr lvl="1">
              <a:lnSpc>
                <a:spcPct val="90000"/>
              </a:lnSpc>
            </a:pPr>
            <a:r>
              <a:rPr lang="en-GB" sz="2400" dirty="0"/>
              <a:t>Interviewers will visit a random selection of 30 people on the electoral register in each of the districts selected.  </a:t>
            </a:r>
          </a:p>
          <a:p>
            <a:pPr>
              <a:lnSpc>
                <a:spcPct val="90000"/>
              </a:lnSpc>
            </a:pPr>
            <a:endParaRPr lang="en-GB" sz="2400" dirty="0"/>
          </a:p>
          <a:p>
            <a:pPr>
              <a:lnSpc>
                <a:spcPct val="90000"/>
              </a:lnSpc>
            </a:pPr>
            <a:r>
              <a:rPr lang="en-GB" sz="2400" dirty="0"/>
              <a:t>Which sampling method is the </a:t>
            </a:r>
            <a:r>
              <a:rPr lang="en-GB" sz="2400" dirty="0" smtClean="0"/>
              <a:t>travel company </a:t>
            </a:r>
            <a:r>
              <a:rPr lang="en-GB" sz="2400" dirty="0"/>
              <a:t>using?</a:t>
            </a:r>
            <a:endParaRPr lang="en-US" sz="2400"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normAutofit fontScale="90000"/>
          </a:bodyPr>
          <a:lstStyle/>
          <a:p>
            <a:r>
              <a:rPr lang="en-GB"/>
              <a:t>2.  Non-probability (non-random) samples</a:t>
            </a:r>
            <a:endParaRPr lang="en-US"/>
          </a:p>
        </p:txBody>
      </p:sp>
      <p:sp>
        <p:nvSpPr>
          <p:cNvPr id="283651" name="Rectangle 3"/>
          <p:cNvSpPr>
            <a:spLocks noGrp="1" noChangeArrowheads="1"/>
          </p:cNvSpPr>
          <p:nvPr>
            <p:ph type="body" idx="1"/>
          </p:nvPr>
        </p:nvSpPr>
        <p:spPr/>
        <p:txBody>
          <a:bodyPr/>
          <a:lstStyle/>
          <a:p>
            <a:r>
              <a:rPr lang="en-GB"/>
              <a:t>Non-random sampling is used when a sampling frame cannot be established.</a:t>
            </a:r>
          </a:p>
          <a:p>
            <a:endParaRPr lang="en-GB"/>
          </a:p>
          <a:p>
            <a:r>
              <a:rPr lang="en-GB"/>
              <a:t>Non-random sampling techniques include:</a:t>
            </a:r>
          </a:p>
          <a:p>
            <a:pPr lvl="1"/>
            <a:r>
              <a:rPr lang="en-GB"/>
              <a:t>Convenience</a:t>
            </a:r>
          </a:p>
          <a:p>
            <a:pPr lvl="1"/>
            <a:r>
              <a:rPr lang="en-GB"/>
              <a:t>Judgement / purposive</a:t>
            </a:r>
          </a:p>
          <a:p>
            <a:pPr lvl="1"/>
            <a:r>
              <a:rPr lang="en-GB"/>
              <a:t>Quota</a:t>
            </a:r>
          </a:p>
          <a:p>
            <a:pPr lvl="1"/>
            <a:r>
              <a:rPr lang="en-GB"/>
              <a:t>Snowball</a:t>
            </a:r>
            <a:endParaRPr lang="en-US"/>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p:txBody>
          <a:bodyPr/>
          <a:lstStyle/>
          <a:p>
            <a:r>
              <a:rPr lang="en-GB"/>
              <a:t>Convenience sampling</a:t>
            </a:r>
            <a:endParaRPr lang="en-US"/>
          </a:p>
        </p:txBody>
      </p:sp>
      <p:sp>
        <p:nvSpPr>
          <p:cNvPr id="284675" name="Rectangle 3"/>
          <p:cNvSpPr>
            <a:spLocks noGrp="1" noChangeArrowheads="1"/>
          </p:cNvSpPr>
          <p:nvPr>
            <p:ph type="body" idx="1"/>
          </p:nvPr>
        </p:nvSpPr>
        <p:spPr/>
        <p:txBody>
          <a:bodyPr/>
          <a:lstStyle/>
          <a:p>
            <a:pPr>
              <a:lnSpc>
                <a:spcPct val="80000"/>
              </a:lnSpc>
            </a:pPr>
            <a:r>
              <a:rPr lang="en-GB" sz="2500"/>
              <a:t>The researcher chooses the most convenient population, which may be the researcher’s friends, work colleagues or simply people interviewed on the street.  </a:t>
            </a:r>
          </a:p>
          <a:p>
            <a:pPr>
              <a:lnSpc>
                <a:spcPct val="80000"/>
              </a:lnSpc>
            </a:pPr>
            <a:endParaRPr lang="en-GB" sz="2500"/>
          </a:p>
          <a:p>
            <a:pPr>
              <a:lnSpc>
                <a:spcPct val="80000"/>
              </a:lnSpc>
            </a:pPr>
            <a:r>
              <a:rPr lang="en-GB" sz="2500"/>
              <a:t>Convenience sampling is the least expensive and least time consuming of the sampling methods but has many potential sources of bias, including respondent bias.  </a:t>
            </a:r>
          </a:p>
          <a:p>
            <a:pPr>
              <a:lnSpc>
                <a:spcPct val="80000"/>
              </a:lnSpc>
            </a:pPr>
            <a:endParaRPr lang="en-GB" sz="2500"/>
          </a:p>
          <a:p>
            <a:pPr>
              <a:lnSpc>
                <a:spcPct val="80000"/>
              </a:lnSpc>
            </a:pPr>
            <a:r>
              <a:rPr lang="en-GB" sz="2500"/>
              <a:t>Convenience samples are not representative of any definable population and should not be used to generalise to a particular population.</a:t>
            </a:r>
            <a:endParaRPr lang="en-US" sz="250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p:txBody>
          <a:bodyPr/>
          <a:lstStyle/>
          <a:p>
            <a:r>
              <a:rPr lang="en-GB" b="1"/>
              <a:t>Judgement / purposive sampling</a:t>
            </a:r>
            <a:endParaRPr lang="en-US" b="1"/>
          </a:p>
        </p:txBody>
      </p:sp>
      <p:sp>
        <p:nvSpPr>
          <p:cNvPr id="285699" name="Rectangle 3"/>
          <p:cNvSpPr>
            <a:spLocks noGrp="1" noChangeArrowheads="1"/>
          </p:cNvSpPr>
          <p:nvPr>
            <p:ph type="body" idx="1"/>
          </p:nvPr>
        </p:nvSpPr>
        <p:spPr/>
        <p:txBody>
          <a:bodyPr/>
          <a:lstStyle/>
          <a:p>
            <a:pPr>
              <a:lnSpc>
                <a:spcPct val="80000"/>
              </a:lnSpc>
            </a:pPr>
            <a:r>
              <a:rPr lang="en-GB" sz="2500" b="1"/>
              <a:t>Judgement </a:t>
            </a:r>
            <a:r>
              <a:rPr lang="en-GB" sz="2500"/>
              <a:t>sampling is a form of convenience sampling in which the researcher, exercising judgement or expertise, chooses the sample, believing the sample to be representative of the population (e.g. novice, intermediate and expert computer users). </a:t>
            </a:r>
          </a:p>
          <a:p>
            <a:pPr>
              <a:lnSpc>
                <a:spcPct val="80000"/>
              </a:lnSpc>
            </a:pPr>
            <a:endParaRPr lang="en-GB" sz="2500"/>
          </a:p>
          <a:p>
            <a:pPr>
              <a:lnSpc>
                <a:spcPct val="80000"/>
              </a:lnSpc>
            </a:pPr>
            <a:r>
              <a:rPr lang="en-GB" sz="2500"/>
              <a:t>A </a:t>
            </a:r>
            <a:r>
              <a:rPr lang="en-GB" sz="2500" b="1"/>
              <a:t>purposive</a:t>
            </a:r>
            <a:r>
              <a:rPr lang="en-GB" sz="2500"/>
              <a:t> sample is where for example, the researcher decides to interview certain people within the firm because of their knowledge and position, even though they may not be representative of the population.  Such samples often yield qualitative data.</a:t>
            </a:r>
            <a:endParaRPr lang="en-US" sz="250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GB"/>
              <a:t>Quota sampling</a:t>
            </a:r>
            <a:endParaRPr lang="en-US"/>
          </a:p>
        </p:txBody>
      </p:sp>
      <p:sp>
        <p:nvSpPr>
          <p:cNvPr id="286723" name="Rectangle 3"/>
          <p:cNvSpPr>
            <a:spLocks noGrp="1" noChangeArrowheads="1"/>
          </p:cNvSpPr>
          <p:nvPr>
            <p:ph type="body" idx="1"/>
          </p:nvPr>
        </p:nvSpPr>
        <p:spPr/>
        <p:txBody>
          <a:bodyPr/>
          <a:lstStyle/>
          <a:p>
            <a:pPr>
              <a:lnSpc>
                <a:spcPct val="90000"/>
              </a:lnSpc>
            </a:pPr>
            <a:r>
              <a:rPr lang="en-GB" sz="2500" dirty="0"/>
              <a:t>Used extensively in street interviewing.  </a:t>
            </a:r>
          </a:p>
          <a:p>
            <a:pPr>
              <a:lnSpc>
                <a:spcPct val="90000"/>
              </a:lnSpc>
            </a:pPr>
            <a:endParaRPr lang="en-GB" sz="2500" dirty="0"/>
          </a:p>
          <a:p>
            <a:pPr>
              <a:lnSpc>
                <a:spcPct val="90000"/>
              </a:lnSpc>
            </a:pPr>
            <a:r>
              <a:rPr lang="en-GB" sz="2500" dirty="0"/>
              <a:t>It uses control characteristics, or quotas, of population elements such as age or gender, which are representative of the population.  </a:t>
            </a:r>
          </a:p>
          <a:p>
            <a:pPr>
              <a:lnSpc>
                <a:spcPct val="90000"/>
              </a:lnSpc>
            </a:pPr>
            <a:endParaRPr lang="en-GB" sz="2500" dirty="0"/>
          </a:p>
          <a:p>
            <a:pPr>
              <a:lnSpc>
                <a:spcPct val="90000"/>
              </a:lnSpc>
            </a:pPr>
            <a:r>
              <a:rPr lang="en-GB" sz="2500" dirty="0"/>
              <a:t>For example, if you are surveying about a </a:t>
            </a:r>
            <a:r>
              <a:rPr lang="en-GB" sz="2500" dirty="0" smtClean="0"/>
              <a:t>new product</a:t>
            </a:r>
            <a:r>
              <a:rPr lang="en-GB" sz="2500" dirty="0"/>
              <a:t>, and you know 90% of </a:t>
            </a:r>
            <a:r>
              <a:rPr lang="en-GB" sz="2500" dirty="0" smtClean="0"/>
              <a:t>consumers are </a:t>
            </a:r>
            <a:r>
              <a:rPr lang="en-GB" sz="2500" dirty="0"/>
              <a:t>under 25, you may decide that 90% of your sample will be under 25. Respondents with these quota characteristics are selected on the basis of convenience or judgement.</a:t>
            </a:r>
            <a:endParaRPr lang="en-US" sz="2500"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9" name="Rectangle 5"/>
          <p:cNvSpPr>
            <a:spLocks noGrp="1" noChangeArrowheads="1"/>
          </p:cNvSpPr>
          <p:nvPr>
            <p:ph type="title"/>
          </p:nvPr>
        </p:nvSpPr>
        <p:spPr/>
        <p:txBody>
          <a:bodyPr/>
          <a:lstStyle/>
          <a:p>
            <a:r>
              <a:rPr lang="en-GB">
                <a:solidFill>
                  <a:schemeClr val="tx1"/>
                </a:solidFill>
              </a:rPr>
              <a:t>Student activity 3</a:t>
            </a:r>
            <a:endParaRPr lang="en-US">
              <a:solidFill>
                <a:schemeClr val="tx1"/>
              </a:solidFill>
            </a:endParaRPr>
          </a:p>
        </p:txBody>
      </p:sp>
      <p:graphicFrame>
        <p:nvGraphicFramePr>
          <p:cNvPr id="287748" name="Object 4"/>
          <p:cNvGraphicFramePr>
            <a:graphicFrameLocks noGrp="1" noChangeAspect="1"/>
          </p:cNvGraphicFramePr>
          <p:nvPr>
            <p:ph idx="1"/>
          </p:nvPr>
        </p:nvGraphicFramePr>
        <p:xfrm>
          <a:off x="1239838" y="2632075"/>
          <a:ext cx="6867525" cy="5678488"/>
        </p:xfrm>
        <a:graphic>
          <a:graphicData uri="http://schemas.openxmlformats.org/presentationml/2006/ole">
            <mc:AlternateContent xmlns:mc="http://schemas.openxmlformats.org/markup-compatibility/2006">
              <mc:Choice xmlns:v="urn:schemas-microsoft-com:vml" Requires="v">
                <p:oleObj spid="_x0000_s1033" name="Document" r:id="rId4" imgW="6997700" imgH="5791200" progId="Word.Document.8">
                  <p:embed/>
                </p:oleObj>
              </mc:Choice>
              <mc:Fallback>
                <p:oleObj name="Document" r:id="rId4" imgW="6997700" imgH="5791200" progId="Word.Document.8">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9838" y="2632075"/>
                        <a:ext cx="6867525" cy="56784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87751" name="Text Box 7"/>
          <p:cNvSpPr txBox="1">
            <a:spLocks noChangeArrowheads="1"/>
          </p:cNvSpPr>
          <p:nvPr/>
        </p:nvSpPr>
        <p:spPr bwMode="auto">
          <a:xfrm>
            <a:off x="1003300" y="1431925"/>
            <a:ext cx="7578725" cy="1107996"/>
          </a:xfrm>
          <a:prstGeom prst="rect">
            <a:avLst/>
          </a:prstGeom>
          <a:noFill/>
          <a:ln w="9525">
            <a:noFill/>
            <a:miter lim="800000"/>
            <a:headEnd/>
            <a:tailEnd/>
          </a:ln>
          <a:effectLst/>
        </p:spPr>
        <p:txBody>
          <a:bodyPr>
            <a:spAutoFit/>
          </a:bodyPr>
          <a:lstStyle/>
          <a:p>
            <a:r>
              <a:rPr lang="en-GB" sz="2200" dirty="0"/>
              <a:t>The number of </a:t>
            </a:r>
            <a:r>
              <a:rPr lang="en-GB" sz="2200" dirty="0" smtClean="0"/>
              <a:t>marketing professionals </a:t>
            </a:r>
            <a:r>
              <a:rPr lang="en-GB" sz="2200" dirty="0"/>
              <a:t>and their gender in each type of work in a particular country are as follows.  </a:t>
            </a:r>
            <a:endParaRPr lang="en-US" sz="2200" dirty="0"/>
          </a:p>
        </p:txBody>
      </p:sp>
      <p:sp>
        <p:nvSpPr>
          <p:cNvPr id="287752" name="Text Box 8"/>
          <p:cNvSpPr txBox="1">
            <a:spLocks noChangeArrowheads="1"/>
          </p:cNvSpPr>
          <p:nvPr/>
        </p:nvSpPr>
        <p:spPr bwMode="auto">
          <a:xfrm>
            <a:off x="838200" y="4803775"/>
            <a:ext cx="7778750" cy="1600200"/>
          </a:xfrm>
          <a:prstGeom prst="rect">
            <a:avLst/>
          </a:prstGeom>
          <a:noFill/>
          <a:ln w="9525">
            <a:noFill/>
            <a:miter lim="800000"/>
            <a:headEnd/>
            <a:tailEnd/>
          </a:ln>
          <a:effectLst/>
        </p:spPr>
        <p:txBody>
          <a:bodyPr>
            <a:spAutoFit/>
          </a:bodyPr>
          <a:lstStyle/>
          <a:p>
            <a:r>
              <a:rPr lang="en-GB" sz="2200" dirty="0"/>
              <a:t>What would be the investigator’s quota, assuming that a sample of 200 is required from the total of 2,000 </a:t>
            </a:r>
            <a:r>
              <a:rPr lang="en-GB" sz="2200" dirty="0" smtClean="0"/>
              <a:t>marketing professionals</a:t>
            </a:r>
            <a:r>
              <a:rPr lang="en-GB" sz="2200" dirty="0"/>
              <a:t>?</a:t>
            </a:r>
            <a:endParaRPr lang="en-US" sz="2200" dirty="0"/>
          </a:p>
          <a:p>
            <a:pPr>
              <a:spcBef>
                <a:spcPct val="50000"/>
              </a:spcBef>
            </a:pPr>
            <a:endParaRPr lang="en-US" sz="2200" dirty="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p:txBody>
          <a:bodyPr/>
          <a:lstStyle/>
          <a:p>
            <a:r>
              <a:rPr lang="en-GB" b="1"/>
              <a:t>Snowball sampling</a:t>
            </a:r>
            <a:endParaRPr lang="en-US" b="1"/>
          </a:p>
        </p:txBody>
      </p:sp>
      <p:sp>
        <p:nvSpPr>
          <p:cNvPr id="289795" name="Rectangle 3"/>
          <p:cNvSpPr>
            <a:spLocks noGrp="1" noChangeArrowheads="1"/>
          </p:cNvSpPr>
          <p:nvPr>
            <p:ph type="body" idx="1"/>
          </p:nvPr>
        </p:nvSpPr>
        <p:spPr/>
        <p:txBody>
          <a:bodyPr/>
          <a:lstStyle/>
          <a:p>
            <a:r>
              <a:rPr lang="en-GB" sz="2500"/>
              <a:t>In snowball sampling, an initial group of respondents is selected, usually, but not always, at random.  </a:t>
            </a:r>
          </a:p>
          <a:p>
            <a:endParaRPr lang="en-GB" sz="2500"/>
          </a:p>
          <a:p>
            <a:r>
              <a:rPr lang="en-GB" sz="2500"/>
              <a:t>After being interviewed, these respondents are asked to identify others who belong to the target population of interest.  </a:t>
            </a:r>
          </a:p>
          <a:p>
            <a:endParaRPr lang="en-GB" sz="2500"/>
          </a:p>
          <a:p>
            <a:r>
              <a:rPr lang="en-GB" sz="2500"/>
              <a:t>Subsequent respondents are selected based on the referrals.</a:t>
            </a:r>
            <a:endParaRPr lang="en-US" sz="250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Text Box 2"/>
          <p:cNvSpPr txBox="1">
            <a:spLocks noChangeArrowheads="1"/>
          </p:cNvSpPr>
          <p:nvPr/>
        </p:nvSpPr>
        <p:spPr bwMode="auto">
          <a:xfrm>
            <a:off x="500063" y="153988"/>
            <a:ext cx="8643937" cy="854075"/>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Selecting a non-probability sampling technique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263172" name="Picture 4" descr="C07NF005"/>
          <p:cNvPicPr>
            <a:picLocks noChangeAspect="1" noChangeArrowheads="1"/>
          </p:cNvPicPr>
          <p:nvPr/>
        </p:nvPicPr>
        <p:blipFill>
          <a:blip r:embed="rId2"/>
          <a:srcRect/>
          <a:stretch>
            <a:fillRect/>
          </a:stretch>
        </p:blipFill>
        <p:spPr bwMode="auto">
          <a:xfrm>
            <a:off x="2401888" y="1411288"/>
            <a:ext cx="4297362" cy="5446712"/>
          </a:xfrm>
          <a:prstGeom prst="rect">
            <a:avLst/>
          </a:prstGeom>
          <a:noFill/>
          <a:ln w="9525">
            <a:noFill/>
            <a:miter lim="800000"/>
            <a:headEnd/>
            <a:tailEnd/>
          </a:ln>
        </p:spPr>
      </p:pic>
    </p:spTree>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GB"/>
              <a:t>Avoiding bias</a:t>
            </a:r>
            <a:endParaRPr lang="en-US"/>
          </a:p>
        </p:txBody>
      </p:sp>
      <p:sp>
        <p:nvSpPr>
          <p:cNvPr id="290819" name="Rectangle 3"/>
          <p:cNvSpPr>
            <a:spLocks noGrp="1" noChangeArrowheads="1"/>
          </p:cNvSpPr>
          <p:nvPr>
            <p:ph type="body" idx="1"/>
          </p:nvPr>
        </p:nvSpPr>
        <p:spPr>
          <a:xfrm>
            <a:off x="395536" y="1628800"/>
            <a:ext cx="8586539" cy="5492750"/>
          </a:xfrm>
        </p:spPr>
        <p:txBody>
          <a:bodyPr>
            <a:noAutofit/>
          </a:bodyPr>
          <a:lstStyle/>
          <a:p>
            <a:pPr>
              <a:lnSpc>
                <a:spcPct val="80000"/>
              </a:lnSpc>
            </a:pPr>
            <a:r>
              <a:rPr lang="en-GB" sz="2400" dirty="0"/>
              <a:t>If a sample is </a:t>
            </a:r>
            <a:r>
              <a:rPr lang="en-GB" sz="2400" dirty="0" smtClean="0"/>
              <a:t>not </a:t>
            </a:r>
            <a:r>
              <a:rPr lang="en-GB" sz="2400" dirty="0"/>
              <a:t>representative, then the results may be biased.  i.e. they will not represent responses in the wider population. </a:t>
            </a:r>
          </a:p>
          <a:p>
            <a:pPr>
              <a:lnSpc>
                <a:spcPct val="80000"/>
              </a:lnSpc>
            </a:pPr>
            <a:endParaRPr lang="en-GB" sz="2400" dirty="0"/>
          </a:p>
          <a:p>
            <a:pPr>
              <a:lnSpc>
                <a:spcPct val="80000"/>
              </a:lnSpc>
              <a:buFont typeface="Wingdings" pitchFamily="2" charset="2"/>
              <a:buNone/>
            </a:pPr>
            <a:r>
              <a:rPr lang="en-GB" sz="2400" dirty="0"/>
              <a:t>There are three main sources of bias:</a:t>
            </a:r>
          </a:p>
          <a:p>
            <a:pPr>
              <a:lnSpc>
                <a:spcPct val="80000"/>
              </a:lnSpc>
              <a:buFont typeface="Wingdings" pitchFamily="2" charset="2"/>
              <a:buAutoNum type="arabicPeriod"/>
            </a:pPr>
            <a:r>
              <a:rPr lang="en-GB" sz="2400" i="1" dirty="0" smtClean="0"/>
              <a:t>Incomplete </a:t>
            </a:r>
            <a:r>
              <a:rPr lang="en-GB" sz="2400" i="1" dirty="0"/>
              <a:t>coverage, for example:</a:t>
            </a:r>
            <a:r>
              <a:rPr lang="en-GB" sz="2400" dirty="0"/>
              <a:t> </a:t>
            </a:r>
          </a:p>
          <a:p>
            <a:pPr lvl="1">
              <a:lnSpc>
                <a:spcPct val="80000"/>
              </a:lnSpc>
            </a:pPr>
            <a:r>
              <a:rPr lang="en-GB" sz="2400" dirty="0"/>
              <a:t>Sampling frame is incomplete</a:t>
            </a:r>
          </a:p>
          <a:p>
            <a:pPr lvl="1">
              <a:lnSpc>
                <a:spcPct val="80000"/>
              </a:lnSpc>
            </a:pPr>
            <a:r>
              <a:rPr lang="en-GB" sz="2400" dirty="0"/>
              <a:t>Certain outlying </a:t>
            </a:r>
            <a:r>
              <a:rPr lang="en-GB" sz="2400" dirty="0" smtClean="0"/>
              <a:t>geographical areas </a:t>
            </a:r>
            <a:r>
              <a:rPr lang="en-GB" sz="2400" dirty="0"/>
              <a:t>are </a:t>
            </a:r>
            <a:r>
              <a:rPr lang="en-GB" sz="2400" dirty="0" smtClean="0"/>
              <a:t>excluded</a:t>
            </a:r>
            <a:endParaRPr lang="en-GB" sz="2400" dirty="0"/>
          </a:p>
          <a:p>
            <a:pPr lvl="1">
              <a:lnSpc>
                <a:spcPct val="80000"/>
              </a:lnSpc>
            </a:pPr>
            <a:r>
              <a:rPr lang="en-GB" sz="2400" dirty="0"/>
              <a:t>The survey method </a:t>
            </a:r>
            <a:r>
              <a:rPr lang="en-GB" sz="2400" dirty="0" smtClean="0"/>
              <a:t>may </a:t>
            </a:r>
            <a:r>
              <a:rPr lang="en-GB" sz="2400" dirty="0"/>
              <a:t>place constraints on those that can be sampled, i.e. a </a:t>
            </a:r>
            <a:r>
              <a:rPr lang="en-GB" sz="2400" dirty="0" smtClean="0"/>
              <a:t>phone </a:t>
            </a:r>
            <a:r>
              <a:rPr lang="en-GB" sz="2400" dirty="0"/>
              <a:t>survey requires ownership of a telephone!</a:t>
            </a:r>
            <a:endParaRPr lang="en-GB" sz="2400" i="1" dirty="0"/>
          </a:p>
          <a:p>
            <a:pPr>
              <a:lnSpc>
                <a:spcPct val="80000"/>
              </a:lnSpc>
              <a:buFont typeface="Wingdings" pitchFamily="2" charset="2"/>
              <a:buAutoNum type="arabicPeriod" startAt="2"/>
            </a:pPr>
            <a:r>
              <a:rPr lang="en-GB" sz="2400" i="1" dirty="0"/>
              <a:t>Non-response</a:t>
            </a:r>
            <a:r>
              <a:rPr lang="en-GB" sz="2400" dirty="0"/>
              <a:t> – low response rates a problem in surveys.  </a:t>
            </a:r>
            <a:endParaRPr lang="en-GB" sz="2400" i="1" dirty="0"/>
          </a:p>
          <a:p>
            <a:pPr>
              <a:lnSpc>
                <a:spcPct val="80000"/>
              </a:lnSpc>
              <a:buFont typeface="Wingdings" pitchFamily="2" charset="2"/>
              <a:buAutoNum type="arabicPeriod" startAt="2"/>
            </a:pPr>
            <a:r>
              <a:rPr lang="en-GB" sz="2400" i="1" dirty="0"/>
              <a:t>Overrepresentation</a:t>
            </a:r>
            <a:r>
              <a:rPr lang="en-GB" sz="2400" dirty="0"/>
              <a:t> – some sampling methods deliberately over-represent certain groups (the non-probability sampling techniques). </a:t>
            </a:r>
            <a:r>
              <a:rPr lang="en-GB" sz="2400" dirty="0" smtClean="0"/>
              <a:t>Allows </a:t>
            </a:r>
            <a:r>
              <a:rPr lang="en-GB" sz="2400" dirty="0"/>
              <a:t>detailed examination of a certain subgroup of the population, there is no way of knowing how else the group characteristics might affect the survey responses.</a:t>
            </a:r>
            <a:endParaRPr lang="en-US" sz="2400" dirty="0"/>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GB"/>
              <a:t>Deciding the sample size</a:t>
            </a:r>
            <a:endParaRPr lang="en-US"/>
          </a:p>
        </p:txBody>
      </p:sp>
      <p:sp>
        <p:nvSpPr>
          <p:cNvPr id="292867" name="Rectangle 3"/>
          <p:cNvSpPr>
            <a:spLocks noGrp="1" noChangeArrowheads="1"/>
          </p:cNvSpPr>
          <p:nvPr>
            <p:ph type="body" idx="1"/>
          </p:nvPr>
        </p:nvSpPr>
        <p:spPr>
          <a:xfrm>
            <a:off x="395536" y="1628800"/>
            <a:ext cx="8586539" cy="4752528"/>
          </a:xfrm>
        </p:spPr>
        <p:txBody>
          <a:bodyPr>
            <a:normAutofit/>
          </a:bodyPr>
          <a:lstStyle/>
          <a:p>
            <a:pPr marL="363538" indent="-363538">
              <a:lnSpc>
                <a:spcPct val="80000"/>
              </a:lnSpc>
            </a:pPr>
            <a:r>
              <a:rPr lang="en-GB" sz="2400" dirty="0"/>
              <a:t>There are many factors which affect the size of a sample (and hence reliability):</a:t>
            </a:r>
          </a:p>
          <a:p>
            <a:pPr marL="363538" indent="-363538">
              <a:lnSpc>
                <a:spcPct val="80000"/>
              </a:lnSpc>
            </a:pPr>
            <a:endParaRPr lang="en-GB" sz="2400" i="1" dirty="0"/>
          </a:p>
          <a:p>
            <a:pPr marL="804863" lvl="1" indent="-261938">
              <a:lnSpc>
                <a:spcPct val="80000"/>
              </a:lnSpc>
              <a:buClr>
                <a:schemeClr val="tx2"/>
              </a:buClr>
              <a:buFont typeface="Wingdings" pitchFamily="2" charset="2"/>
              <a:buAutoNum type="arabicPeriod"/>
            </a:pPr>
            <a:r>
              <a:rPr lang="en-GB" sz="2400" i="1" dirty="0"/>
              <a:t>The research method used</a:t>
            </a:r>
            <a:r>
              <a:rPr lang="en-GB" sz="2400" dirty="0"/>
              <a:t>.  Large sample sizes are easier to achieve with some methods (i.e. postal surveys; telephone surveys) than with others (e.g. depth interviews, observation).</a:t>
            </a:r>
          </a:p>
          <a:p>
            <a:pPr marL="804863" lvl="1" indent="-261938">
              <a:lnSpc>
                <a:spcPct val="80000"/>
              </a:lnSpc>
              <a:buClr>
                <a:schemeClr val="tx2"/>
              </a:buClr>
              <a:buFont typeface="Wingdings" pitchFamily="2" charset="2"/>
              <a:buAutoNum type="arabicPeriod"/>
            </a:pPr>
            <a:r>
              <a:rPr lang="en-GB" sz="2400" i="1" dirty="0" smtClean="0"/>
              <a:t>Time </a:t>
            </a:r>
            <a:r>
              <a:rPr lang="en-GB" sz="2400" i="1" dirty="0"/>
              <a:t>and resources may be limited</a:t>
            </a:r>
            <a:r>
              <a:rPr lang="en-GB" sz="2400" dirty="0"/>
              <a:t>.  This will involve a trade off between sample size and the amount and accuracy of the information to be collected.</a:t>
            </a:r>
          </a:p>
          <a:p>
            <a:pPr marL="804863" lvl="1" indent="-261938">
              <a:lnSpc>
                <a:spcPct val="80000"/>
              </a:lnSpc>
              <a:buClr>
                <a:schemeClr val="tx2"/>
              </a:buClr>
              <a:buFont typeface="Wingdings" pitchFamily="2" charset="2"/>
              <a:buAutoNum type="arabicPeriod"/>
            </a:pPr>
            <a:r>
              <a:rPr lang="en-GB" sz="2400" i="1" dirty="0" smtClean="0"/>
              <a:t>Statistical </a:t>
            </a:r>
            <a:r>
              <a:rPr lang="en-GB" sz="2400" i="1" dirty="0"/>
              <a:t>precision required</a:t>
            </a:r>
            <a:r>
              <a:rPr lang="en-GB" sz="2400" dirty="0"/>
              <a:t>.  The larger the sample size, the greater its reliability (that if the study were repeated, the results would be similar).  However, there is no point using large sample sizes when only a rough estimate of a population mean is required.</a:t>
            </a:r>
            <a:endParaRPr lang="en-US" sz="2400"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p:txBody>
          <a:bodyPr>
            <a:normAutofit fontScale="90000"/>
          </a:bodyPr>
          <a:lstStyle/>
          <a:p>
            <a:r>
              <a:rPr lang="en-GB"/>
              <a:t>Gaining access to the data you need</a:t>
            </a:r>
            <a:endParaRPr lang="en-US"/>
          </a:p>
        </p:txBody>
      </p:sp>
      <p:sp>
        <p:nvSpPr>
          <p:cNvPr id="268291" name="Rectangle 3"/>
          <p:cNvSpPr>
            <a:spLocks noGrp="1" noChangeArrowheads="1"/>
          </p:cNvSpPr>
          <p:nvPr>
            <p:ph type="body" idx="1"/>
          </p:nvPr>
        </p:nvSpPr>
        <p:spPr/>
        <p:txBody>
          <a:bodyPr>
            <a:noAutofit/>
          </a:bodyPr>
          <a:lstStyle/>
          <a:p>
            <a:pPr>
              <a:lnSpc>
                <a:spcPct val="90000"/>
              </a:lnSpc>
            </a:pPr>
            <a:r>
              <a:rPr lang="en-US" altLang="zh-CN" sz="2600" dirty="0">
                <a:ea typeface="宋体" charset="-122"/>
              </a:rPr>
              <a:t>If the records/data you need are publicly available (i.e. in the public domain) then this is not a problem, provided you can locate them and they are not too expensive to acquire.</a:t>
            </a:r>
          </a:p>
          <a:p>
            <a:pPr>
              <a:lnSpc>
                <a:spcPct val="90000"/>
              </a:lnSpc>
              <a:buFont typeface="Wingdings" pitchFamily="2" charset="2"/>
              <a:buNone/>
            </a:pPr>
            <a:r>
              <a:rPr lang="en-US" altLang="zh-CN" sz="2600" dirty="0">
                <a:ea typeface="宋体" charset="-122"/>
              </a:rPr>
              <a:t> </a:t>
            </a:r>
          </a:p>
          <a:p>
            <a:pPr>
              <a:lnSpc>
                <a:spcPct val="90000"/>
              </a:lnSpc>
            </a:pPr>
            <a:r>
              <a:rPr lang="en-US" altLang="zh-CN" sz="2600" dirty="0">
                <a:ea typeface="宋体" charset="-122"/>
              </a:rPr>
              <a:t>If the records/data you need are not publicly available then you will have to discuss how you will gain access to them. </a:t>
            </a:r>
          </a:p>
          <a:p>
            <a:pPr>
              <a:lnSpc>
                <a:spcPct val="90000"/>
              </a:lnSpc>
            </a:pPr>
            <a:endParaRPr lang="en-US" altLang="zh-CN" sz="2600" dirty="0">
              <a:ea typeface="宋体" charset="-122"/>
            </a:endParaRPr>
          </a:p>
          <a:p>
            <a:pPr>
              <a:lnSpc>
                <a:spcPct val="90000"/>
              </a:lnSpc>
            </a:pPr>
            <a:r>
              <a:rPr lang="en-US" altLang="zh-CN" sz="2600" dirty="0">
                <a:ea typeface="宋体" charset="-122"/>
              </a:rPr>
              <a:t>Your ability to undertake your chosen research </a:t>
            </a:r>
            <a:r>
              <a:rPr lang="en-US" altLang="zh-CN" sz="2600" dirty="0" smtClean="0">
                <a:ea typeface="宋体" charset="-122"/>
              </a:rPr>
              <a:t>Dissertation </a:t>
            </a:r>
            <a:r>
              <a:rPr lang="en-US" altLang="zh-CN" sz="2600" dirty="0">
                <a:ea typeface="宋体" charset="-122"/>
              </a:rPr>
              <a:t>will be dependent upon you gaining access to the records/data you need to produce believable answers to your questions. </a:t>
            </a:r>
            <a:endParaRPr lang="en-US" sz="2600" dirty="0"/>
          </a:p>
        </p:txBody>
      </p:sp>
    </p:spTree>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1. Reliability</a:t>
            </a:r>
            <a:endParaRPr lang="en-US"/>
          </a:p>
        </p:txBody>
      </p:sp>
      <p:sp>
        <p:nvSpPr>
          <p:cNvPr id="19459" name="Rectangle 3"/>
          <p:cNvSpPr>
            <a:spLocks noGrp="1" noChangeArrowheads="1"/>
          </p:cNvSpPr>
          <p:nvPr>
            <p:ph type="body" idx="1"/>
          </p:nvPr>
        </p:nvSpPr>
        <p:spPr>
          <a:xfrm>
            <a:off x="1370013" y="1827213"/>
            <a:ext cx="7313612" cy="4625975"/>
          </a:xfrm>
        </p:spPr>
        <p:txBody>
          <a:bodyPr/>
          <a:lstStyle/>
          <a:p>
            <a:pPr marL="0" indent="0">
              <a:buFont typeface="Wingdings" pitchFamily="2" charset="2"/>
              <a:buNone/>
            </a:pPr>
            <a:r>
              <a:rPr lang="en-GB" sz="2500"/>
              <a:t>Reliability is concerned with the findings of the research.  If a research finding can be repeated (replicable), it is reliable.  </a:t>
            </a:r>
          </a:p>
          <a:p>
            <a:pPr marL="0" indent="0">
              <a:buFont typeface="Wingdings" pitchFamily="2" charset="2"/>
              <a:buNone/>
            </a:pPr>
            <a:endParaRPr lang="en-GB" sz="2500"/>
          </a:p>
          <a:p>
            <a:pPr marL="0" indent="0">
              <a:buFont typeface="Wingdings" pitchFamily="2" charset="2"/>
              <a:buNone/>
            </a:pPr>
            <a:r>
              <a:rPr lang="en-GB" sz="2500"/>
              <a:t>Threats to reliability (</a:t>
            </a:r>
            <a:r>
              <a:rPr lang="en-GB" sz="2500" b="1" i="1"/>
              <a:t>Robson, 1993</a:t>
            </a:r>
            <a:r>
              <a:rPr lang="en-GB" sz="2500"/>
              <a:t>) include:</a:t>
            </a:r>
            <a:endParaRPr lang="en-GB" sz="2500" i="1"/>
          </a:p>
          <a:p>
            <a:pPr marL="804863" lvl="1" indent="-261938"/>
            <a:r>
              <a:rPr lang="en-GB" sz="2100" i="1"/>
              <a:t>Subject (respondent) error</a:t>
            </a:r>
            <a:r>
              <a:rPr lang="en-GB" sz="2100"/>
              <a:t> </a:t>
            </a:r>
            <a:endParaRPr lang="en-GB" sz="2100" i="1"/>
          </a:p>
          <a:p>
            <a:pPr marL="804863" lvl="1" indent="-261938"/>
            <a:r>
              <a:rPr lang="en-GB" sz="2100" i="1"/>
              <a:t>Subject (respondent) bias </a:t>
            </a:r>
          </a:p>
          <a:p>
            <a:pPr marL="804863" lvl="1" indent="-261938"/>
            <a:r>
              <a:rPr lang="en-GB" sz="2100" i="1"/>
              <a:t>Observer (interviewer) error</a:t>
            </a:r>
          </a:p>
          <a:p>
            <a:pPr marL="804863" lvl="1" indent="-261938"/>
            <a:r>
              <a:rPr lang="en-GB" sz="2100" i="1"/>
              <a:t>Observer (interviewer) bias</a:t>
            </a:r>
            <a:endParaRPr lang="en-US" sz="2100" i="1"/>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2. Validity</a:t>
            </a:r>
            <a:endParaRPr lang="en-US"/>
          </a:p>
        </p:txBody>
      </p:sp>
      <p:sp>
        <p:nvSpPr>
          <p:cNvPr id="18435" name="Rectangle 3"/>
          <p:cNvSpPr>
            <a:spLocks noGrp="1" noChangeArrowheads="1"/>
          </p:cNvSpPr>
          <p:nvPr>
            <p:ph type="body" idx="1"/>
          </p:nvPr>
        </p:nvSpPr>
        <p:spPr/>
        <p:txBody>
          <a:bodyPr/>
          <a:lstStyle/>
          <a:p>
            <a:r>
              <a:rPr lang="en-GB"/>
              <a:t>Validity is the extent to which the research findings accurately represent what is </a:t>
            </a:r>
            <a:r>
              <a:rPr lang="en-GB" i="1"/>
              <a:t>really</a:t>
            </a:r>
            <a:r>
              <a:rPr lang="en-GB"/>
              <a:t> happening in the situation.  Research errors can undermine validity</a:t>
            </a:r>
            <a:r>
              <a:rPr lang="en-GB" i="1"/>
              <a:t>.</a:t>
            </a:r>
            <a:r>
              <a:rPr lang="en-GB"/>
              <a:t> </a:t>
            </a:r>
          </a:p>
          <a:p>
            <a:pPr lvl="1"/>
            <a:r>
              <a:rPr lang="en-GB"/>
              <a:t>Are you asking the right questions?</a:t>
            </a:r>
          </a:p>
          <a:p>
            <a:pPr lvl="1"/>
            <a:r>
              <a:rPr lang="en-GB"/>
              <a:t>Are you asking the right people?</a:t>
            </a:r>
          </a:p>
          <a:p>
            <a:pPr lvl="1"/>
            <a:r>
              <a:rPr lang="en-GB"/>
              <a:t>Are you measuring what you should be measuring?</a:t>
            </a:r>
            <a:endParaRPr lang="en-US"/>
          </a:p>
          <a:p>
            <a:endParaRPr lang="en-US"/>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042988" y="301625"/>
            <a:ext cx="7640637" cy="1143000"/>
          </a:xfrm>
        </p:spPr>
        <p:txBody>
          <a:bodyPr/>
          <a:lstStyle/>
          <a:p>
            <a:r>
              <a:rPr lang="en-GB"/>
              <a:t>3. Generalisability</a:t>
            </a:r>
            <a:endParaRPr lang="en-US"/>
          </a:p>
        </p:txBody>
      </p:sp>
      <p:sp>
        <p:nvSpPr>
          <p:cNvPr id="20483" name="Rectangle 3"/>
          <p:cNvSpPr>
            <a:spLocks noGrp="1" noChangeArrowheads="1"/>
          </p:cNvSpPr>
          <p:nvPr>
            <p:ph type="body" idx="1"/>
          </p:nvPr>
        </p:nvSpPr>
        <p:spPr>
          <a:xfrm>
            <a:off x="971550" y="1827213"/>
            <a:ext cx="7712075" cy="4770437"/>
          </a:xfrm>
        </p:spPr>
        <p:txBody>
          <a:bodyPr/>
          <a:lstStyle/>
          <a:p>
            <a:pPr marL="0" indent="0">
              <a:buFont typeface="Wingdings" pitchFamily="2" charset="2"/>
              <a:buNone/>
            </a:pPr>
            <a:r>
              <a:rPr lang="en-GB" sz="2500"/>
              <a:t>Generalisability refers to the extent to which you can come to conclusions about one thing (often a population) based on information about another (often a sample).  </a:t>
            </a:r>
          </a:p>
          <a:p>
            <a:pPr marL="0" indent="0">
              <a:buFont typeface="Wingdings" pitchFamily="2" charset="2"/>
              <a:buNone/>
            </a:pPr>
            <a:endParaRPr lang="en-GB" sz="2500"/>
          </a:p>
          <a:p>
            <a:pPr marL="0" indent="0">
              <a:buFont typeface="Wingdings" pitchFamily="2" charset="2"/>
              <a:buNone/>
            </a:pPr>
            <a:r>
              <a:rPr lang="en-GB" sz="2500"/>
              <a:t>Are your research results applicable in other settings/contexts?  This is a particular worry if you are conducting case study research - is your organisation markedly different in some way?</a:t>
            </a:r>
            <a:endParaRPr lang="en-US" sz="2500"/>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will you analyse your data?</a:t>
            </a:r>
            <a:endParaRPr lang="en-GB" dirty="0"/>
          </a:p>
        </p:txBody>
      </p:sp>
      <p:sp>
        <p:nvSpPr>
          <p:cNvPr id="3" name="Content Placeholder 2"/>
          <p:cNvSpPr>
            <a:spLocks noGrp="1"/>
          </p:cNvSpPr>
          <p:nvPr>
            <p:ph sz="quarter" idx="1"/>
          </p:nvPr>
        </p:nvSpPr>
        <p:spPr/>
        <p:txBody>
          <a:bodyPr>
            <a:normAutofit lnSpcReduction="10000"/>
          </a:bodyPr>
          <a:lstStyle/>
          <a:p>
            <a:pPr>
              <a:buNone/>
            </a:pPr>
            <a:r>
              <a:rPr lang="en-GB" dirty="0" smtClean="0"/>
              <a:t>For example:</a:t>
            </a:r>
          </a:p>
          <a:p>
            <a:r>
              <a:rPr lang="en-GB" dirty="0" smtClean="0"/>
              <a:t>Manual tallies/spreadsheet analysis/SPSS</a:t>
            </a:r>
          </a:p>
          <a:p>
            <a:r>
              <a:rPr lang="en-GB" dirty="0" smtClean="0"/>
              <a:t>Typed up transcripts of interviewee responses </a:t>
            </a:r>
          </a:p>
          <a:p>
            <a:r>
              <a:rPr lang="en-GB" dirty="0" smtClean="0"/>
              <a:t>Data matrix</a:t>
            </a:r>
          </a:p>
          <a:p>
            <a:endParaRPr lang="en-GB" dirty="0" smtClean="0"/>
          </a:p>
          <a:p>
            <a:r>
              <a:rPr lang="en-GB" dirty="0" smtClean="0"/>
              <a:t>Will you use any statistical tests (e.g. mean, median mode, chi square, etc.)?</a:t>
            </a:r>
          </a:p>
          <a:p>
            <a:r>
              <a:rPr lang="en-GB" dirty="0" smtClean="0"/>
              <a:t>Cross tabulations?</a:t>
            </a:r>
          </a:p>
          <a:p>
            <a:r>
              <a:rPr lang="en-GB" dirty="0" smtClean="0"/>
              <a:t>Graphs/charts/tables for presentation?</a:t>
            </a:r>
            <a:endParaRPr lang="en-GB" dirty="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t>Research methods tips</a:t>
            </a:r>
            <a:endParaRPr lang="en-US" b="1" dirty="0"/>
          </a:p>
        </p:txBody>
      </p:sp>
      <p:sp>
        <p:nvSpPr>
          <p:cNvPr id="47107" name="Rectangle 3"/>
          <p:cNvSpPr>
            <a:spLocks noGrp="1" noChangeArrowheads="1"/>
          </p:cNvSpPr>
          <p:nvPr>
            <p:ph type="body" idx="1"/>
          </p:nvPr>
        </p:nvSpPr>
        <p:spPr>
          <a:xfrm>
            <a:off x="428596" y="1700807"/>
            <a:ext cx="8536017" cy="4608513"/>
          </a:xfrm>
        </p:spPr>
        <p:txBody>
          <a:bodyPr>
            <a:noAutofit/>
          </a:bodyPr>
          <a:lstStyle/>
          <a:p>
            <a:pPr marL="552450" indent="-552450">
              <a:lnSpc>
                <a:spcPct val="80000"/>
              </a:lnSpc>
            </a:pPr>
            <a:r>
              <a:rPr lang="en-GB" sz="2800" dirty="0"/>
              <a:t>Don’t just describe the theory, but state </a:t>
            </a:r>
            <a:r>
              <a:rPr lang="en-GB" sz="2800" u="sng" dirty="0"/>
              <a:t>which</a:t>
            </a:r>
            <a:r>
              <a:rPr lang="en-GB" sz="2800" dirty="0"/>
              <a:t> methods you have selected and analyse </a:t>
            </a:r>
            <a:r>
              <a:rPr lang="en-GB" sz="2800" b="1" dirty="0"/>
              <a:t>WHY</a:t>
            </a:r>
            <a:r>
              <a:rPr lang="en-GB" sz="2800" dirty="0"/>
              <a:t> (because it best helps you achieve the objectives of your study).  </a:t>
            </a:r>
          </a:p>
          <a:p>
            <a:pPr marL="552450" indent="-552450">
              <a:lnSpc>
                <a:spcPct val="80000"/>
              </a:lnSpc>
            </a:pPr>
            <a:endParaRPr lang="en-GB" sz="2800" dirty="0" smtClean="0"/>
          </a:p>
          <a:p>
            <a:pPr marL="552450" indent="-552450">
              <a:lnSpc>
                <a:spcPct val="80000"/>
              </a:lnSpc>
            </a:pPr>
            <a:r>
              <a:rPr lang="en-GB" sz="2800" dirty="0" smtClean="0"/>
              <a:t>You </a:t>
            </a:r>
            <a:r>
              <a:rPr lang="en-GB" sz="2800" dirty="0"/>
              <a:t>must JUSTIFY your research design choices within the context of </a:t>
            </a:r>
            <a:r>
              <a:rPr lang="en-GB" sz="2800" i="1" dirty="0"/>
              <a:t>your</a:t>
            </a:r>
            <a:r>
              <a:rPr lang="en-GB" sz="2800" dirty="0"/>
              <a:t> research </a:t>
            </a:r>
            <a:r>
              <a:rPr lang="en-GB" sz="2800" dirty="0" smtClean="0"/>
              <a:t>(integrate </a:t>
            </a:r>
            <a:r>
              <a:rPr lang="en-GB" sz="2800" dirty="0"/>
              <a:t>theory with practice): </a:t>
            </a:r>
          </a:p>
          <a:p>
            <a:pPr marL="933450" lvl="1" indent="-476250">
              <a:lnSpc>
                <a:spcPct val="80000"/>
              </a:lnSpc>
            </a:pPr>
            <a:r>
              <a:rPr lang="en-GB" sz="2800" dirty="0"/>
              <a:t>Start by saying which methods your study will use, </a:t>
            </a:r>
          </a:p>
          <a:p>
            <a:pPr marL="933450" lvl="1" indent="-476250">
              <a:lnSpc>
                <a:spcPct val="80000"/>
              </a:lnSpc>
            </a:pPr>
            <a:r>
              <a:rPr lang="en-GB" sz="2800" dirty="0"/>
              <a:t>then use the ‘academic theory’ to validate/back up your </a:t>
            </a:r>
            <a:r>
              <a:rPr lang="en-GB" sz="2800" dirty="0" smtClean="0"/>
              <a:t>choices </a:t>
            </a:r>
            <a:endParaRPr lang="en-GB" sz="2800" dirty="0"/>
          </a:p>
          <a:p>
            <a:pPr marL="552450" indent="-552450">
              <a:lnSpc>
                <a:spcPct val="80000"/>
              </a:lnSpc>
            </a:pPr>
            <a:endParaRPr lang="en-US" sz="2800" dirty="0"/>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t>Research methods tips</a:t>
            </a:r>
            <a:endParaRPr lang="en-US" b="1" dirty="0"/>
          </a:p>
        </p:txBody>
      </p:sp>
      <p:sp>
        <p:nvSpPr>
          <p:cNvPr id="47107" name="Rectangle 3"/>
          <p:cNvSpPr>
            <a:spLocks noGrp="1" noChangeArrowheads="1"/>
          </p:cNvSpPr>
          <p:nvPr>
            <p:ph type="body" idx="1"/>
          </p:nvPr>
        </p:nvSpPr>
        <p:spPr>
          <a:xfrm>
            <a:off x="428596" y="1412875"/>
            <a:ext cx="8536017" cy="5329238"/>
          </a:xfrm>
        </p:spPr>
        <p:txBody>
          <a:bodyPr>
            <a:noAutofit/>
          </a:bodyPr>
          <a:lstStyle/>
          <a:p>
            <a:pPr marL="552450" indent="-552450">
              <a:lnSpc>
                <a:spcPct val="80000"/>
              </a:lnSpc>
            </a:pPr>
            <a:r>
              <a:rPr lang="en-GB" sz="2800" dirty="0" smtClean="0"/>
              <a:t>Give benefits and limitations of your chosen strategies – pros and cons.  </a:t>
            </a:r>
          </a:p>
          <a:p>
            <a:pPr marL="552450" indent="-552450">
              <a:lnSpc>
                <a:spcPct val="80000"/>
              </a:lnSpc>
            </a:pPr>
            <a:endParaRPr lang="en-GB" sz="2800" dirty="0" smtClean="0"/>
          </a:p>
          <a:p>
            <a:pPr marL="552450" indent="-552450">
              <a:lnSpc>
                <a:spcPct val="80000"/>
              </a:lnSpc>
            </a:pPr>
            <a:r>
              <a:rPr lang="en-GB" sz="2800" dirty="0" smtClean="0"/>
              <a:t>Make </a:t>
            </a:r>
            <a:r>
              <a:rPr lang="en-GB" sz="2800" dirty="0"/>
              <a:t>reference to respected authors to substantiate your decisions. For example:</a:t>
            </a:r>
          </a:p>
          <a:p>
            <a:pPr marL="933450" lvl="1" indent="-476250">
              <a:lnSpc>
                <a:spcPct val="80000"/>
              </a:lnSpc>
            </a:pPr>
            <a:r>
              <a:rPr lang="en-GB" sz="2800" i="1" dirty="0"/>
              <a:t>This study </a:t>
            </a:r>
            <a:r>
              <a:rPr lang="en-GB" sz="2800" i="1" dirty="0" smtClean="0"/>
              <a:t>uses </a:t>
            </a:r>
            <a:r>
              <a:rPr lang="en-GB" sz="2800" i="1" dirty="0"/>
              <a:t>interviews to gather the data relating to objective </a:t>
            </a:r>
            <a:r>
              <a:rPr lang="en-GB" sz="2800" i="1" dirty="0" smtClean="0"/>
              <a:t>1 </a:t>
            </a:r>
            <a:r>
              <a:rPr lang="en-GB" sz="2800" i="1" dirty="0"/>
              <a:t>because as Saunders et al </a:t>
            </a:r>
            <a:r>
              <a:rPr lang="en-GB" sz="2800" i="1" dirty="0" smtClean="0"/>
              <a:t>[2007] </a:t>
            </a:r>
            <a:r>
              <a:rPr lang="en-GB" sz="2800" i="1" dirty="0"/>
              <a:t>suggest, the interviewer can probe interesting responses.  However, it is recognised that interviews are time-consuming </a:t>
            </a:r>
            <a:r>
              <a:rPr lang="en-GB" sz="2800" i="1" dirty="0" smtClean="0"/>
              <a:t>[Collis and Hussey, 2008].</a:t>
            </a:r>
            <a:endParaRPr lang="en-GB" sz="2800" dirty="0"/>
          </a:p>
          <a:p>
            <a:pPr marL="552450" indent="-552450">
              <a:lnSpc>
                <a:spcPct val="80000"/>
              </a:lnSpc>
            </a:pPr>
            <a:endParaRPr lang="en-US" sz="2800" dirty="0"/>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b="1" dirty="0" smtClean="0"/>
              <a:t>Research methods – ethical risk </a:t>
            </a:r>
            <a:endParaRPr lang="en-US" b="1" dirty="0"/>
          </a:p>
        </p:txBody>
      </p:sp>
      <p:sp>
        <p:nvSpPr>
          <p:cNvPr id="34819" name="Rectangle 3"/>
          <p:cNvSpPr>
            <a:spLocks noGrp="1" noChangeArrowheads="1"/>
          </p:cNvSpPr>
          <p:nvPr>
            <p:ph type="body" idx="1"/>
          </p:nvPr>
        </p:nvSpPr>
        <p:spPr/>
        <p:txBody>
          <a:bodyPr/>
          <a:lstStyle/>
          <a:p>
            <a:pPr>
              <a:lnSpc>
                <a:spcPct val="90000"/>
              </a:lnSpc>
            </a:pPr>
            <a:r>
              <a:rPr lang="en-GB" dirty="0" smtClean="0"/>
              <a:t>Have you considered all the ethical implications of your research?</a:t>
            </a:r>
          </a:p>
          <a:p>
            <a:pPr>
              <a:lnSpc>
                <a:spcPct val="90000"/>
              </a:lnSpc>
            </a:pPr>
            <a:endParaRPr lang="en-US" dirty="0" smtClean="0"/>
          </a:p>
          <a:p>
            <a:pPr>
              <a:lnSpc>
                <a:spcPct val="90000"/>
              </a:lnSpc>
            </a:pPr>
            <a:r>
              <a:rPr lang="en-GB" dirty="0" smtClean="0"/>
              <a:t>Identify </a:t>
            </a:r>
            <a:r>
              <a:rPr lang="en-GB" dirty="0"/>
              <a:t>risks/limitations/ethical/legal issues and ways that you might deal with those risks</a:t>
            </a:r>
            <a:r>
              <a:rPr lang="en-GB" dirty="0" smtClean="0"/>
              <a:t>.</a:t>
            </a:r>
          </a:p>
          <a:p>
            <a:pPr>
              <a:lnSpc>
                <a:spcPct val="90000"/>
              </a:lnSpc>
            </a:pPr>
            <a:endParaRPr lang="en-GB" dirty="0" smtClean="0"/>
          </a:p>
          <a:p>
            <a:pPr>
              <a:lnSpc>
                <a:spcPct val="90000"/>
              </a:lnSpc>
            </a:pPr>
            <a:r>
              <a:rPr lang="en-GB" dirty="0" smtClean="0"/>
              <a:t>You must also complete and append an SMU ‘Ethics Approval Form’ (not part of the word count)</a:t>
            </a:r>
            <a:endParaRPr lang="en-GB" dirty="0"/>
          </a:p>
          <a:p>
            <a:pPr>
              <a:lnSpc>
                <a:spcPct val="90000"/>
              </a:lnSpc>
            </a:pPr>
            <a:endParaRPr lang="en-GB" dirty="0"/>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References</a:t>
            </a:r>
            <a:endParaRPr lang="en-US"/>
          </a:p>
        </p:txBody>
      </p:sp>
      <p:sp>
        <p:nvSpPr>
          <p:cNvPr id="9219" name="Rectangle 3"/>
          <p:cNvSpPr>
            <a:spLocks noGrp="1" noChangeArrowheads="1"/>
          </p:cNvSpPr>
          <p:nvPr>
            <p:ph type="body" idx="1"/>
          </p:nvPr>
        </p:nvSpPr>
        <p:spPr>
          <a:xfrm>
            <a:off x="395536" y="1628775"/>
            <a:ext cx="8569077" cy="5113338"/>
          </a:xfrm>
        </p:spPr>
        <p:txBody>
          <a:bodyPr>
            <a:normAutofit/>
          </a:bodyPr>
          <a:lstStyle/>
          <a:p>
            <a:pPr>
              <a:lnSpc>
                <a:spcPct val="80000"/>
              </a:lnSpc>
            </a:pPr>
            <a:r>
              <a:rPr lang="en-GB" sz="2000" dirty="0" err="1" smtClean="0"/>
              <a:t>Babbie</a:t>
            </a:r>
            <a:r>
              <a:rPr lang="en-GB" sz="2000" dirty="0" smtClean="0"/>
              <a:t>,</a:t>
            </a:r>
            <a:r>
              <a:rPr lang="en-US" sz="2000" dirty="0" smtClean="0"/>
              <a:t> E. </a:t>
            </a:r>
            <a:r>
              <a:rPr lang="en-US" sz="2000" i="1" dirty="0" smtClean="0"/>
              <a:t>The Practice of Social Research</a:t>
            </a:r>
            <a:r>
              <a:rPr lang="en-US" sz="2000" dirty="0" smtClean="0"/>
              <a:t>, 11th edition, Thomson Learning: Wadsworth </a:t>
            </a:r>
          </a:p>
          <a:p>
            <a:pPr>
              <a:lnSpc>
                <a:spcPct val="80000"/>
              </a:lnSpc>
            </a:pPr>
            <a:r>
              <a:rPr lang="en-GB" sz="2000" dirty="0" smtClean="0"/>
              <a:t>Collis</a:t>
            </a:r>
            <a:r>
              <a:rPr lang="en-GB" sz="2000" dirty="0"/>
              <a:t>, J. and Hussey, R. (2003) </a:t>
            </a:r>
            <a:r>
              <a:rPr lang="en-GB" sz="2000" i="1" dirty="0"/>
              <a:t>Business Research: a Practical Guide for Undergraduate and Postgraduate Students</a:t>
            </a:r>
            <a:r>
              <a:rPr lang="en-GB" sz="2000" dirty="0"/>
              <a:t>, 2nd Ed., Macmillan: Basingstoke</a:t>
            </a:r>
          </a:p>
          <a:p>
            <a:pPr>
              <a:lnSpc>
                <a:spcPct val="80000"/>
              </a:lnSpc>
            </a:pPr>
            <a:r>
              <a:rPr lang="en-GB" sz="2000" dirty="0"/>
              <a:t>Hussey, J. and Hussey, R. (1997) </a:t>
            </a:r>
            <a:r>
              <a:rPr lang="en-GB" sz="2000" i="1" dirty="0"/>
              <a:t>Business Research: a Practical Guide for Undergraduate and Postgraduate Students</a:t>
            </a:r>
            <a:r>
              <a:rPr lang="en-GB" sz="2000" dirty="0"/>
              <a:t>, Macmillan: Basingstoke</a:t>
            </a:r>
          </a:p>
          <a:p>
            <a:pPr>
              <a:lnSpc>
                <a:spcPct val="80000"/>
              </a:lnSpc>
            </a:pPr>
            <a:r>
              <a:rPr lang="en-GB" sz="2000" dirty="0" err="1"/>
              <a:t>Jankowicz</a:t>
            </a:r>
            <a:r>
              <a:rPr lang="en-GB" sz="2000" dirty="0"/>
              <a:t>, A.D. (1995) </a:t>
            </a:r>
            <a:r>
              <a:rPr lang="en-GB" sz="2000" i="1" dirty="0"/>
              <a:t>Business Research Projects for Students</a:t>
            </a:r>
            <a:r>
              <a:rPr lang="en-GB" sz="2000" dirty="0"/>
              <a:t>, 2nd Edition, Chapman &amp; Hall: London</a:t>
            </a:r>
          </a:p>
          <a:p>
            <a:pPr>
              <a:lnSpc>
                <a:spcPct val="80000"/>
              </a:lnSpc>
            </a:pPr>
            <a:r>
              <a:rPr lang="en-GB" sz="2000" dirty="0" err="1"/>
              <a:t>Leedy</a:t>
            </a:r>
            <a:r>
              <a:rPr lang="en-GB" sz="2000" dirty="0"/>
              <a:t>, P.D. (1989) Practical Research – Planning and Design, Macmillan: New York.  In</a:t>
            </a:r>
            <a:r>
              <a:rPr lang="en-GB" sz="2000" i="1" dirty="0"/>
              <a:t> </a:t>
            </a:r>
            <a:r>
              <a:rPr lang="en-GB" sz="2000" dirty="0" err="1"/>
              <a:t>Remenyi</a:t>
            </a:r>
            <a:r>
              <a:rPr lang="en-GB" sz="2000" dirty="0"/>
              <a:t>, D., Williams, B., Money, A. and Swartz, E. (1998),</a:t>
            </a:r>
            <a:r>
              <a:rPr lang="en-GB" sz="2000" b="1" dirty="0"/>
              <a:t> </a:t>
            </a:r>
            <a:r>
              <a:rPr lang="en-GB" sz="2000" i="1" dirty="0"/>
              <a:t>Doing Research in Business and Management: an Introduction to Process and Method</a:t>
            </a:r>
            <a:r>
              <a:rPr lang="en-GB" sz="2000" u="sng" dirty="0"/>
              <a:t>,</a:t>
            </a:r>
            <a:r>
              <a:rPr lang="en-GB" sz="2000" dirty="0"/>
              <a:t> Sage: London, p. 28</a:t>
            </a:r>
          </a:p>
          <a:p>
            <a:pPr>
              <a:lnSpc>
                <a:spcPct val="80000"/>
              </a:lnSpc>
            </a:pPr>
            <a:r>
              <a:rPr lang="en-GB" sz="2000" dirty="0"/>
              <a:t>Robson, C. (1993)</a:t>
            </a:r>
            <a:r>
              <a:rPr lang="en-GB" sz="2000" b="1" dirty="0"/>
              <a:t> </a:t>
            </a:r>
            <a:r>
              <a:rPr lang="en-GB" sz="2000" dirty="0"/>
              <a:t>Real World Research, Blackwell: Oxford. In Saunders, M., Lewis, P. and </a:t>
            </a:r>
            <a:r>
              <a:rPr lang="en-GB" sz="2000" dirty="0" err="1"/>
              <a:t>Thornhill</a:t>
            </a:r>
            <a:r>
              <a:rPr lang="en-GB" sz="2000" dirty="0"/>
              <a:t>, A.  (2000)</a:t>
            </a:r>
            <a:r>
              <a:rPr lang="en-GB" sz="2000" b="1" dirty="0"/>
              <a:t> </a:t>
            </a:r>
            <a:r>
              <a:rPr lang="en-GB" sz="2000" i="1" dirty="0"/>
              <a:t>Research Methods for Business Students</a:t>
            </a:r>
            <a:r>
              <a:rPr lang="en-GB" sz="2000" dirty="0"/>
              <a:t>, 2nd Edition, Financial Times/Prentice Hall: Harlow</a:t>
            </a:r>
          </a:p>
          <a:p>
            <a:pPr>
              <a:lnSpc>
                <a:spcPct val="80000"/>
              </a:lnSpc>
            </a:pPr>
            <a:r>
              <a:rPr lang="en-GB" sz="2000" dirty="0"/>
              <a:t>Saunders, M., Lewis, P. and </a:t>
            </a:r>
            <a:r>
              <a:rPr lang="en-GB" sz="2000" dirty="0" err="1"/>
              <a:t>Thornhill</a:t>
            </a:r>
            <a:r>
              <a:rPr lang="en-GB" sz="2000" dirty="0"/>
              <a:t>, A.  (2007) </a:t>
            </a:r>
            <a:r>
              <a:rPr lang="en-GB" sz="2000" i="1" dirty="0"/>
              <a:t>Research Methods for Business Students</a:t>
            </a:r>
            <a:r>
              <a:rPr lang="en-GB" sz="2000" dirty="0"/>
              <a:t>, 4th  Edition, Financial Times/Prentice Hall: Harlow</a:t>
            </a:r>
            <a:endParaRPr lang="en-US" sz="2000" dirty="0"/>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176410128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Advantage">
      <a:dk1>
        <a:sysClr val="windowText" lastClr="000000"/>
      </a:dk1>
      <a:lt1>
        <a:sysClr val="window" lastClr="FFFFFF"/>
      </a:lt1>
      <a:dk2>
        <a:srgbClr val="2B142D"/>
      </a:dk2>
      <a:lt2>
        <a:srgbClr val="C3AFCC"/>
      </a:lt2>
      <a:accent1>
        <a:srgbClr val="663366"/>
      </a:accent1>
      <a:accent2>
        <a:srgbClr val="330F42"/>
      </a:accent2>
      <a:accent3>
        <a:srgbClr val="666699"/>
      </a:accent3>
      <a:accent4>
        <a:srgbClr val="999966"/>
      </a:accent4>
      <a:accent5>
        <a:srgbClr val="F7901E"/>
      </a:accent5>
      <a:accent6>
        <a:srgbClr val="A3A101"/>
      </a:accent6>
      <a:hlink>
        <a:srgbClr val="BC5FBC"/>
      </a:hlink>
      <a:folHlink>
        <a:srgbClr val="9775A7"/>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3209</TotalTime>
  <Words>5795</Words>
  <Application>Microsoft Office PowerPoint</Application>
  <PresentationFormat>On-screen Show (4:3)</PresentationFormat>
  <Paragraphs>562</Paragraphs>
  <Slides>87</Slides>
  <Notes>21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87</vt:i4>
      </vt:variant>
    </vt:vector>
  </HeadingPairs>
  <TitlesOfParts>
    <vt:vector size="96" baseType="lpstr">
      <vt:lpstr>宋体</vt:lpstr>
      <vt:lpstr>Arial</vt:lpstr>
      <vt:lpstr>Times New Roman</vt:lpstr>
      <vt:lpstr>Tw Cen MT</vt:lpstr>
      <vt:lpstr>Verdana</vt:lpstr>
      <vt:lpstr>Wingdings</vt:lpstr>
      <vt:lpstr>Wingdings 2</vt:lpstr>
      <vt:lpstr>Median</vt:lpstr>
      <vt:lpstr>Document</vt:lpstr>
      <vt:lpstr>The dissertation: Research methods</vt:lpstr>
      <vt:lpstr>Let’s start optimistically</vt:lpstr>
      <vt:lpstr>PowerPoint Presentation</vt:lpstr>
      <vt:lpstr>Today</vt:lpstr>
      <vt:lpstr>PowerPoint Presentation</vt:lpstr>
      <vt:lpstr>Student activity – questions…</vt:lpstr>
      <vt:lpstr>What is research?</vt:lpstr>
      <vt:lpstr>Method - Methodology</vt:lpstr>
      <vt:lpstr>Continued</vt:lpstr>
      <vt:lpstr>Continued</vt:lpstr>
      <vt:lpstr>Continued</vt:lpstr>
      <vt:lpstr>Continued</vt:lpstr>
      <vt:lpstr>Continued</vt:lpstr>
      <vt:lpstr>Mini conclusion</vt:lpstr>
      <vt:lpstr>When you write your Chapter 3</vt:lpstr>
      <vt:lpstr>Common problems</vt:lpstr>
      <vt:lpstr>Continued</vt:lpstr>
      <vt:lpstr>Must be included in Chapter 3</vt:lpstr>
      <vt:lpstr>PowerPoint Presentation</vt:lpstr>
      <vt:lpstr>So research has a purpose…</vt:lpstr>
      <vt:lpstr>Continued</vt:lpstr>
      <vt:lpstr>What is the difference between primary and secondary research?</vt:lpstr>
      <vt:lpstr>What is the difference between quantitative and qualitative research?</vt:lpstr>
      <vt:lpstr>Research methods</vt:lpstr>
      <vt:lpstr>PowerPoint Presentation</vt:lpstr>
      <vt:lpstr>Research methods:</vt:lpstr>
      <vt:lpstr>Two main research philosophies  (or paradigms, epistemology)</vt:lpstr>
      <vt:lpstr>Features of the main research paradigms  (Collis and Hussey, 2003, p.55)</vt:lpstr>
      <vt:lpstr>Methodology</vt:lpstr>
      <vt:lpstr>The Philosophical Position….</vt:lpstr>
      <vt:lpstr>The ‘scientific’ method</vt:lpstr>
      <vt:lpstr>The Positivistic approach</vt:lpstr>
      <vt:lpstr>The Phenomenological approach</vt:lpstr>
      <vt:lpstr>The Phenomenological approach</vt:lpstr>
      <vt:lpstr>Comparing approaches</vt:lpstr>
      <vt:lpstr>Why does the approach matter?</vt:lpstr>
      <vt:lpstr>Research approaches</vt:lpstr>
      <vt:lpstr>The deductive approach</vt:lpstr>
      <vt:lpstr>Deduction emphasises…</vt:lpstr>
      <vt:lpstr>The inductive approach</vt:lpstr>
      <vt:lpstr>Induction emphasises…</vt:lpstr>
      <vt:lpstr>Which is best?</vt:lpstr>
      <vt:lpstr>Research strategy</vt:lpstr>
      <vt:lpstr>1. Action research</vt:lpstr>
      <vt:lpstr> 2. Experiments</vt:lpstr>
      <vt:lpstr> 3. Surveys </vt:lpstr>
      <vt:lpstr>3. Surveys: characteristics</vt:lpstr>
      <vt:lpstr>4. Case studies</vt:lpstr>
      <vt:lpstr>4. Case study: examples</vt:lpstr>
      <vt:lpstr>5. Document review / content analysis</vt:lpstr>
      <vt:lpstr>5. Document review / content analysis</vt:lpstr>
      <vt:lpstr>Using multiple data collection methods </vt:lpstr>
      <vt:lpstr>Time horizon: Longitudinal versus cross-sectional research</vt:lpstr>
      <vt:lpstr>Data collection - you might:</vt:lpstr>
      <vt:lpstr>Questionnaires (positivistic)</vt:lpstr>
      <vt:lpstr>Interviews (phenomenological)</vt:lpstr>
      <vt:lpstr>Observation</vt:lpstr>
      <vt:lpstr>PowerPoint Presentation</vt:lpstr>
      <vt:lpstr>The rationale for sampling</vt:lpstr>
      <vt:lpstr>PowerPoint Presentation</vt:lpstr>
      <vt:lpstr>1.  Probability (random) samples</vt:lpstr>
      <vt:lpstr>A sampling frame should have the following characteristics:</vt:lpstr>
      <vt:lpstr>Simple random sampling</vt:lpstr>
      <vt:lpstr>Systematic sampling</vt:lpstr>
      <vt:lpstr>Stratified sampling</vt:lpstr>
      <vt:lpstr>Cluster sampling</vt:lpstr>
      <vt:lpstr>PowerPoint Presentation</vt:lpstr>
      <vt:lpstr>Student activity </vt:lpstr>
      <vt:lpstr>2.  Non-probability (non-random) samples</vt:lpstr>
      <vt:lpstr>Convenience sampling</vt:lpstr>
      <vt:lpstr>Judgement / purposive sampling</vt:lpstr>
      <vt:lpstr>Quota sampling</vt:lpstr>
      <vt:lpstr>Student activity 3</vt:lpstr>
      <vt:lpstr>Snowball sampling</vt:lpstr>
      <vt:lpstr>PowerPoint Presentation</vt:lpstr>
      <vt:lpstr>Avoiding bias</vt:lpstr>
      <vt:lpstr>Deciding the sample size</vt:lpstr>
      <vt:lpstr>Gaining access to the data you need</vt:lpstr>
      <vt:lpstr>1. Reliability</vt:lpstr>
      <vt:lpstr>2. Validity</vt:lpstr>
      <vt:lpstr>3. Generalisability</vt:lpstr>
      <vt:lpstr>How will you analyse your data?</vt:lpstr>
      <vt:lpstr>Research methods tips</vt:lpstr>
      <vt:lpstr>Research methods tips</vt:lpstr>
      <vt:lpstr>Research methods – ethical risk </vt:lpstr>
      <vt:lpstr>References</vt:lpstr>
      <vt:lpstr>PowerPoint Presentation</vt:lpstr>
    </vt:vector>
  </TitlesOfParts>
  <Company>SIHE(FADE)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Methodology</dc:title>
  <dc:creator>Karen Jones</dc:creator>
  <cp:lastModifiedBy>Andrew Thomas</cp:lastModifiedBy>
  <cp:revision>55</cp:revision>
  <cp:lastPrinted>2016-10-26T13:47:50Z</cp:lastPrinted>
  <dcterms:created xsi:type="dcterms:W3CDTF">2014-01-08T19:55:07Z</dcterms:created>
  <dcterms:modified xsi:type="dcterms:W3CDTF">2017-04-11T14:14:54Z</dcterms:modified>
</cp:coreProperties>
</file>