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0" r:id="rId1"/>
  </p:sldMasterIdLst>
  <p:notesMasterIdLst>
    <p:notesMasterId r:id="rId16"/>
  </p:notesMasterIdLst>
  <p:sldIdLst>
    <p:sldId id="256" r:id="rId2"/>
    <p:sldId id="274" r:id="rId3"/>
    <p:sldId id="268" r:id="rId4"/>
    <p:sldId id="271" r:id="rId5"/>
    <p:sldId id="267" r:id="rId6"/>
    <p:sldId id="269" r:id="rId7"/>
    <p:sldId id="258" r:id="rId8"/>
    <p:sldId id="257" r:id="rId9"/>
    <p:sldId id="278" r:id="rId10"/>
    <p:sldId id="280" r:id="rId11"/>
    <p:sldId id="264" r:id="rId12"/>
    <p:sldId id="272" r:id="rId13"/>
    <p:sldId id="273" r:id="rId14"/>
    <p:sldId id="28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694"/>
  </p:normalViewPr>
  <p:slideViewPr>
    <p:cSldViewPr snapToGrid="0">
      <p:cViewPr varScale="1">
        <p:scale>
          <a:sx n="121" d="100"/>
          <a:sy n="121" d="100"/>
        </p:scale>
        <p:origin x="6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89D4E0-BF5C-B74D-8FCE-8AA53966E468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248C50-247E-6A4A-A403-34B4BB021E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970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248C50-247E-6A4A-A403-34B4BB021EA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366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452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713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078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283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381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177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478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13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935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409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705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9181BE-CF2C-5C43-97D9-EE5F5D29E8A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000254-0DF0-AE4C-AE49-F84D5C0D66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548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0033245" TargetMode="External"/><Relationship Id="rId3" Type="http://schemas.openxmlformats.org/officeDocument/2006/relationships/hyperlink" Target="https://www.dementiaaction.org.uk/" TargetMode="External"/><Relationship Id="rId7" Type="http://schemas.openxmlformats.org/officeDocument/2006/relationships/hyperlink" Target="https://fingertips.phe.org.uk/profile-group/mental-health/profile/dementia" TargetMode="External"/><Relationship Id="rId2" Type="http://schemas.openxmlformats.org/officeDocument/2006/relationships/hyperlink" Target="https://www.alzheimers.org.uk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nice.org.uk/guidance/ng97" TargetMode="External"/><Relationship Id="rId5" Type="http://schemas.openxmlformats.org/officeDocument/2006/relationships/hyperlink" Target="https://www.england.nhs.uk/mental-health/dementia/" TargetMode="External"/><Relationship Id="rId4" Type="http://schemas.openxmlformats.org/officeDocument/2006/relationships/hyperlink" Target="https://www.gov.uk/government/publications/prime-ministers-challenge-on-dementia-20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29B36-8AC3-4132-2C62-62E6446AE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554635"/>
            <a:ext cx="4251288" cy="5066676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GB" sz="5400" b="1" dirty="0">
                <a:solidFill>
                  <a:srgbClr val="C00000"/>
                </a:solidFill>
              </a:rPr>
            </a:br>
            <a:br>
              <a:rPr lang="en-GB" sz="5400" b="1" dirty="0">
                <a:solidFill>
                  <a:srgbClr val="C00000"/>
                </a:solidFill>
                <a:highlight>
                  <a:srgbClr val="FFFF00"/>
                </a:highlight>
              </a:rPr>
            </a:br>
            <a:r>
              <a:rPr lang="en-GB" sz="5400" b="1" dirty="0">
                <a:solidFill>
                  <a:schemeClr val="accent2"/>
                </a:solidFill>
              </a:rPr>
              <a:t>Dementia</a:t>
            </a:r>
            <a:br>
              <a:rPr lang="en-GB" sz="5400" b="1" dirty="0">
                <a:solidFill>
                  <a:srgbClr val="C00000"/>
                </a:solidFill>
                <a:highlight>
                  <a:srgbClr val="FFFF00"/>
                </a:highlight>
              </a:rPr>
            </a:br>
            <a:br>
              <a:rPr lang="en-GB" sz="4000" dirty="0"/>
            </a:br>
            <a:r>
              <a:rPr lang="en-GB" sz="2700" dirty="0"/>
              <a:t>Supporting elderly residents living at home with dementia</a:t>
            </a:r>
            <a:br>
              <a:rPr lang="en-GB" sz="3100" dirty="0"/>
            </a:br>
            <a:br>
              <a:rPr lang="en-GB" sz="3100" dirty="0"/>
            </a:br>
            <a:r>
              <a:rPr lang="en-GB" sz="1300" dirty="0"/>
              <a:t>I</a:t>
            </a:r>
            <a:r>
              <a:rPr lang="en-GB" sz="1300" b="1" dirty="0"/>
              <a:t>ntroduction to Public Health</a:t>
            </a:r>
            <a:br>
              <a:rPr lang="en-GB" sz="1300" dirty="0"/>
            </a:br>
            <a:r>
              <a:rPr lang="en-GB" sz="1300" dirty="0"/>
              <a:t>module </a:t>
            </a:r>
            <a:r>
              <a:rPr lang="en-GB" sz="1300" b="1" dirty="0"/>
              <a:t>LCHS4008</a:t>
            </a:r>
            <a:br>
              <a:rPr lang="en-GB" sz="3100" dirty="0"/>
            </a:br>
            <a:br>
              <a:rPr lang="en-GB" sz="3100" dirty="0"/>
            </a:br>
            <a:br>
              <a:rPr lang="en-GB" sz="31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Jana </a:t>
            </a:r>
            <a:b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Jussara Coser    2442073 </a:t>
            </a:r>
            <a:b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Lydia </a:t>
            </a:r>
            <a:r>
              <a:rPr lang="en-US" sz="18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sarpong</a:t>
            </a:r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   2436096</a:t>
            </a:r>
            <a:b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Percy </a:t>
            </a:r>
            <a:r>
              <a:rPr lang="en-US" sz="18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Mononga</a:t>
            </a:r>
            <a:r>
              <a:rPr lang="en-US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2439691</a:t>
            </a:r>
            <a:br>
              <a:rPr lang="en-US" sz="27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br>
              <a:rPr lang="en-US" sz="2700" dirty="0"/>
            </a:br>
            <a:endParaRPr lang="en-US" sz="2700" dirty="0"/>
          </a:p>
        </p:txBody>
      </p:sp>
      <p:pic>
        <p:nvPicPr>
          <p:cNvPr id="5" name="Picture 4" descr="Computer Generated Lights">
            <a:extLst>
              <a:ext uri="{FF2B5EF4-FFF2-40B4-BE49-F238E27FC236}">
                <a16:creationId xmlns:a16="http://schemas.microsoft.com/office/drawing/2014/main" id="{7D041EA5-964A-5AAE-A436-73016F7C18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613" r="1816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011867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60BBF-76B7-E3A1-4193-5CFFCF5F0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Dementia is increasing among elderly in our community.</a:t>
            </a:r>
          </a:p>
          <a:p>
            <a:r>
              <a:rPr lang="en-US" dirty="0"/>
              <a:t>Families have asked for guidance and support to care for loved ones at home.</a:t>
            </a:r>
          </a:p>
          <a:p>
            <a:r>
              <a:rPr lang="en-US" dirty="0"/>
              <a:t>Local health professionals identified this as a priority need.</a:t>
            </a:r>
          </a:p>
          <a:p>
            <a:r>
              <a:rPr lang="en-US" dirty="0"/>
              <a:t>Rosewood aims to create a safe, supportive environment for those affected.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5B0F01D-6E58-CA89-0E55-99FC5058AB2A}"/>
              </a:ext>
            </a:extLst>
          </p:cNvPr>
          <p:cNvSpPr txBox="1"/>
          <p:nvPr/>
        </p:nvSpPr>
        <p:spPr>
          <a:xfrm>
            <a:off x="580157" y="2883562"/>
            <a:ext cx="22718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Dementia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622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4" name="Picture 13" descr="Two people holding each other's hands">
            <a:extLst>
              <a:ext uri="{FF2B5EF4-FFF2-40B4-BE49-F238E27FC236}">
                <a16:creationId xmlns:a16="http://schemas.microsoft.com/office/drawing/2014/main" id="{AE2C21AA-EE90-AEE2-CACB-14FE439DD3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4" r="19255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12BF371-63AD-3F9C-690C-97705033E7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94842" y="1029164"/>
            <a:ext cx="5222502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Dementia mainly affects older adults, although it can sometimes occur before the age of 65, bringing distinct challenges for the person, their caregivers, and their families.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financial impact of dementia is estimated at £23 billion annually, exceeding the costs of cancer, heart disease, and stroke combined.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With early diagnosis, tailored care plans, support for carers, and access to integrated community services, people with dementia can maintain a good quality of life.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39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3B95FA-CD3A-A776-733F-79F7F19A4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National &amp; Local Policies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8DE2B-F645-6589-6EE3-25E773554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Prime Minister’s Challenge on Dementia 2020/ </a:t>
            </a:r>
            <a:r>
              <a:rPr lang="en-US" dirty="0"/>
              <a:t>NHS England Dementia strategy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&gt;Sets national ambition for awareness.</a:t>
            </a:r>
          </a:p>
          <a:p>
            <a:pPr marL="0" indent="0">
              <a:buNone/>
            </a:pPr>
            <a:r>
              <a:rPr lang="en-US" dirty="0"/>
              <a:t>&gt;Focuses on early diagnosis, community support, and dementia-friendly spaces environments.</a:t>
            </a:r>
          </a:p>
          <a:p>
            <a:pPr marL="0" indent="0">
              <a:buNone/>
            </a:pPr>
            <a:r>
              <a:rPr lang="en-US" dirty="0"/>
              <a:t>&gt;Promotes training for carers and professionals.</a:t>
            </a:r>
          </a:p>
          <a:p>
            <a:pPr marL="0" indent="0">
              <a:buNone/>
            </a:pPr>
            <a:r>
              <a:rPr lang="en-US" dirty="0"/>
              <a:t>&gt;Encourages Local Organizations to create inclusive, dementia –friendly spaces.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998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BCFE0-88A5-7365-C5C4-7DF6A837F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National &amp; Local Policies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F6585-DACB-B3FA-CA93-A05354EC6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b="1"/>
              <a:t>NHS Long Term Plan and NHS dementia commitments</a:t>
            </a:r>
            <a:r>
              <a:rPr lang="en-US"/>
              <a:t>: Prioritizes earlier diagnosis, community support and better integration across health and social care; local systems are expected to implement these commitments through ICSs and local partnerships.</a:t>
            </a:r>
          </a:p>
          <a:p>
            <a:r>
              <a:rPr lang="en-US" b="1"/>
              <a:t>Government Dementia Profile: </a:t>
            </a:r>
            <a:r>
              <a:rPr lang="en-US"/>
              <a:t>Provides the most recent prevalence and local-area data useful for targeting services and planning capacity.</a:t>
            </a:r>
          </a:p>
          <a:p>
            <a:r>
              <a:rPr lang="en-US"/>
              <a:t>One of the main dementia charities is </a:t>
            </a:r>
            <a:r>
              <a:rPr lang="en-US" b="1"/>
              <a:t>Alzheimer Society </a:t>
            </a:r>
          </a:p>
        </p:txBody>
      </p:sp>
    </p:spTree>
    <p:extLst>
      <p:ext uri="{BB962C8B-B14F-4D97-AF65-F5344CB8AC3E}">
        <p14:creationId xmlns:p14="http://schemas.microsoft.com/office/powerpoint/2010/main" val="156357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771AF-613D-81F8-7974-F6746DC37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Factors </a:t>
            </a: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BC534A7-DD02-AA6D-CAFC-B449429EE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A. </a:t>
            </a:r>
            <a:r>
              <a:rPr lang="en-US" b="1" dirty="0"/>
              <a:t>Biological &amp; demographic</a:t>
            </a:r>
          </a:p>
          <a:p>
            <a:pPr marL="0" indent="0">
              <a:buNone/>
            </a:pPr>
            <a:r>
              <a:rPr lang="en-US" b="1" dirty="0"/>
              <a:t>Ageing population </a:t>
            </a:r>
            <a:r>
              <a:rPr lang="en-US" dirty="0"/>
              <a:t>is the stronger driver –incidence rises steeply with age.</a:t>
            </a:r>
          </a:p>
          <a:p>
            <a:pPr marL="0" indent="0">
              <a:buNone/>
            </a:pPr>
            <a:r>
              <a:rPr lang="en-US" b="1" dirty="0"/>
              <a:t>Genetic &amp; medical comorbidities </a:t>
            </a:r>
            <a:r>
              <a:rPr lang="en-US" dirty="0"/>
              <a:t>increase risk, multimorbidity complicates care and increases hospitalization risk.</a:t>
            </a:r>
          </a:p>
          <a:p>
            <a:r>
              <a:rPr lang="en-US" dirty="0"/>
              <a:t>B. </a:t>
            </a:r>
            <a:r>
              <a:rPr lang="en-US" b="1" dirty="0"/>
              <a:t>Lifestyle &amp; Cardiometabolic risk</a:t>
            </a:r>
          </a:p>
          <a:p>
            <a:pPr marL="0" indent="0">
              <a:buNone/>
            </a:pPr>
            <a:r>
              <a:rPr lang="en-US" b="1" dirty="0"/>
              <a:t>Cardiovascular risks </a:t>
            </a:r>
            <a:r>
              <a:rPr lang="en-US" dirty="0"/>
              <a:t>(hypertension, diabetes, obesity, smoking, high cholesterol)  increased risk of vascular dementia and Alzheimer’s pathology.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470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B40B8-1FF7-B654-7FFF-9A018C00C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484" y="636190"/>
            <a:ext cx="6906491" cy="5585619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C. </a:t>
            </a:r>
            <a:r>
              <a:rPr lang="en-US" b="1" dirty="0"/>
              <a:t>Social determinants &amp; inequality</a:t>
            </a:r>
            <a:endParaRPr lang="en-US" dirty="0"/>
          </a:p>
          <a:p>
            <a:pPr marL="0" lvl="0" indent="0">
              <a:buNone/>
            </a:pPr>
            <a:r>
              <a:rPr lang="en-US" dirty="0"/>
              <a:t>Socioeconomic status, education and occupation</a:t>
            </a:r>
          </a:p>
          <a:p>
            <a:pPr marL="0" lvl="0" indent="0">
              <a:buNone/>
            </a:pPr>
            <a:r>
              <a:rPr lang="en-US" dirty="0"/>
              <a:t>Ethnicity &amp; cultural factors</a:t>
            </a:r>
          </a:p>
          <a:p>
            <a:pPr lvl="0"/>
            <a:r>
              <a:rPr lang="en-US" dirty="0"/>
              <a:t>D. </a:t>
            </a:r>
            <a:r>
              <a:rPr lang="en-US" b="1" dirty="0"/>
              <a:t>Local environment &amp;social capital</a:t>
            </a:r>
            <a:endParaRPr lang="en-US" dirty="0"/>
          </a:p>
          <a:p>
            <a:pPr marL="0" lvl="0" indent="0">
              <a:buNone/>
            </a:pPr>
            <a:r>
              <a:rPr lang="en-US" dirty="0"/>
              <a:t>Social isolation, loneliness and poor built environment</a:t>
            </a:r>
          </a:p>
          <a:p>
            <a:pPr lvl="0"/>
            <a:r>
              <a:rPr lang="en-US" dirty="0"/>
              <a:t>E. </a:t>
            </a:r>
            <a:r>
              <a:rPr lang="en-US" b="1" dirty="0"/>
              <a:t>Health and social care system factors</a:t>
            </a:r>
            <a:endParaRPr lang="en-US" dirty="0"/>
          </a:p>
          <a:p>
            <a:pPr marL="0" lvl="0" indent="0">
              <a:buNone/>
            </a:pPr>
            <a:r>
              <a:rPr lang="en-US" dirty="0"/>
              <a:t>Diagnosis capacity and pathways</a:t>
            </a:r>
          </a:p>
          <a:p>
            <a:pPr marL="0" lvl="0" indent="0">
              <a:buNone/>
            </a:pPr>
            <a:r>
              <a:rPr lang="en-US" dirty="0"/>
              <a:t>Workforce skills &amp; availability.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5D745E5-E87A-CAFB-15AE-BD0D5CBD2B79}"/>
              </a:ext>
            </a:extLst>
          </p:cNvPr>
          <p:cNvSpPr txBox="1"/>
          <p:nvPr/>
        </p:nvSpPr>
        <p:spPr>
          <a:xfrm>
            <a:off x="921782" y="3059668"/>
            <a:ext cx="18295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+mj-lt"/>
              </a:rPr>
              <a:t>Factors</a:t>
            </a:r>
          </a:p>
        </p:txBody>
      </p:sp>
    </p:spTree>
    <p:extLst>
      <p:ext uri="{BB962C8B-B14F-4D97-AF65-F5344CB8AC3E}">
        <p14:creationId xmlns:p14="http://schemas.microsoft.com/office/powerpoint/2010/main" val="139654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Impact of Dementia on the Individual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dirty="0"/>
              <a:t>• Dementia affects memory, thinking, communication, and behavior.</a:t>
            </a:r>
          </a:p>
          <a:p>
            <a:pPr marL="0" indent="0">
              <a:buNone/>
            </a:pPr>
            <a:r>
              <a:rPr dirty="0"/>
              <a:t>• Cognitive changes cause confusion, disorientation, and forgetfulness.</a:t>
            </a:r>
          </a:p>
          <a:p>
            <a:pPr marL="0" indent="0">
              <a:buNone/>
            </a:pPr>
            <a:r>
              <a:rPr dirty="0"/>
              <a:t>• Individuals may struggle to express themselves or find words, leading to low self-esteem.</a:t>
            </a:r>
          </a:p>
          <a:p>
            <a:pPr marL="0" indent="0">
              <a:buNone/>
            </a:pPr>
            <a:r>
              <a:rPr dirty="0"/>
              <a:t>• Daily functioning declines—difficulty with mobility, shopping, cleaning, or managing finances.</a:t>
            </a:r>
          </a:p>
          <a:p>
            <a:pPr marL="0" indent="0">
              <a:buNone/>
            </a:pPr>
            <a:r>
              <a:rPr dirty="0"/>
              <a:t>• Loss of independence and need for continuous assistance in daily life.</a:t>
            </a:r>
          </a:p>
          <a:p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Impact of Dementia on the People Around Them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777" y="801551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dirty="0"/>
              <a:t>• Emotional strain on caregivers—stress, exhaustion, and frustration.</a:t>
            </a:r>
          </a:p>
          <a:p>
            <a:pPr marL="0" indent="0">
              <a:buNone/>
            </a:pPr>
            <a:r>
              <a:rPr dirty="0"/>
              <a:t>• Guilt when needing breaks or being unable to remain patient.</a:t>
            </a:r>
          </a:p>
          <a:p>
            <a:pPr marL="0" indent="0">
              <a:buNone/>
            </a:pPr>
            <a:r>
              <a:rPr dirty="0"/>
              <a:t>• Changes in family dynamics as loved ones take on caregiving roles.</a:t>
            </a:r>
          </a:p>
          <a:p>
            <a:pPr marL="0" indent="0">
              <a:buNone/>
            </a:pPr>
            <a:r>
              <a:rPr dirty="0"/>
              <a:t>• Social isolation—friends and family may withdraw due to discomfort.</a:t>
            </a:r>
          </a:p>
          <a:p>
            <a:pPr marL="0" indent="0">
              <a:buNone/>
            </a:pPr>
            <a:r>
              <a:rPr dirty="0"/>
              <a:t>• Support systems are crucial to improve quality of life and maintain relationships.</a:t>
            </a:r>
          </a:p>
          <a:p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A8E01-AC99-6E5D-6222-13A95EDD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Community Dementia Support Program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8ED73-97B5-2129-CB74-CDA533AB7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3736" y="725214"/>
            <a:ext cx="6906491" cy="5346646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600" b="1" i="1" dirty="0"/>
              <a:t>Objective:</a:t>
            </a:r>
          </a:p>
          <a:p>
            <a:pPr marL="0" indent="0">
              <a:buNone/>
            </a:pPr>
            <a:r>
              <a:rPr lang="en-US" sz="2600" dirty="0"/>
              <a:t>To support individuals with dementia and caregivers through education, collaboration, and community involvement.</a:t>
            </a:r>
          </a:p>
          <a:p>
            <a:pPr marL="0" indent="0">
              <a:buNone/>
            </a:pPr>
            <a:r>
              <a:rPr lang="en-US" sz="2600" b="1" i="1" dirty="0"/>
              <a:t>Key Actions:</a:t>
            </a:r>
          </a:p>
          <a:p>
            <a:r>
              <a:rPr lang="en-US" sz="2600" b="1" dirty="0"/>
              <a:t>Workshops: </a:t>
            </a:r>
            <a:r>
              <a:rPr lang="en-US" sz="2600" dirty="0"/>
              <a:t>Awareness and Communication training for families and public.</a:t>
            </a:r>
          </a:p>
          <a:p>
            <a:r>
              <a:rPr lang="en-US" sz="2600" b="1" dirty="0"/>
              <a:t>Support Groups: </a:t>
            </a:r>
            <a:r>
              <a:rPr lang="en-US" sz="2600" dirty="0"/>
              <a:t>Emotional support and respite services for caregivers.</a:t>
            </a:r>
          </a:p>
          <a:p>
            <a:r>
              <a:rPr lang="en-US" sz="2600" b="1" dirty="0"/>
              <a:t>Volunteer Companions: </a:t>
            </a:r>
            <a:r>
              <a:rPr lang="en-US" sz="2600" dirty="0"/>
              <a:t>Reduce loneliness and encourage inclusion.</a:t>
            </a:r>
          </a:p>
          <a:p>
            <a:r>
              <a:rPr lang="en-US" sz="2600" b="1" dirty="0"/>
              <a:t>Healthcare Collaboration: </a:t>
            </a:r>
            <a:r>
              <a:rPr lang="en-US" sz="2600" dirty="0"/>
              <a:t>Involve nurses, doctors and specialists in joint care plans.</a:t>
            </a:r>
          </a:p>
          <a:p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78510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8BE17B8-DECB-9C7B-19BF-4D687333B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dirty="0"/>
              <a:t> OUTCOMES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&gt;Residents feel included, supported, and understood.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&gt;Families gain skills and confidence to provide care.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&gt;reduced isolation and improved mental wellbeing.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&gt;Rosewood becomes a local hub for dementia-friendly support.</a:t>
            </a:r>
          </a:p>
        </p:txBody>
      </p:sp>
      <p:pic>
        <p:nvPicPr>
          <p:cNvPr id="25" name="Picture 24" descr="Two people holding hands">
            <a:extLst>
              <a:ext uri="{FF2B5EF4-FFF2-40B4-BE49-F238E27FC236}">
                <a16:creationId xmlns:a16="http://schemas.microsoft.com/office/drawing/2014/main" id="{561D79CE-C03C-F03B-2319-0C8A9736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48" r="22133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324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6FC42E6-6C25-4922-95D2-B97B1E12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295F874-A8A5-4A14-8CFC-828968DE6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754" y="0"/>
            <a:ext cx="473178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C6AAB-1D3C-EA22-F8E5-0F80D64E1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716" y="871441"/>
            <a:ext cx="2924843" cy="42702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8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&gt;Dementia affects many local families-support is essential.</a:t>
            </a:r>
            <a:br>
              <a:rPr lang="en-US" sz="18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&gt;National strategies guide community-based care.</a:t>
            </a:r>
            <a:br>
              <a:rPr lang="en-US" sz="18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</a:br>
            <a:r>
              <a:rPr lang="en-US" sz="18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&gt;Rosewood can make a real difference Through inclusive actives and carer support.</a:t>
            </a:r>
            <a:br>
              <a:rPr lang="en-US" sz="18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</a:br>
            <a:endParaRPr lang="en-US" sz="1800" kern="1200" dirty="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Video 3" descr="Hands Forming A Heart">
            <a:extLst>
              <a:ext uri="{FF2B5EF4-FFF2-40B4-BE49-F238E27FC236}">
                <a16:creationId xmlns:a16="http://schemas.microsoft.com/office/drawing/2014/main" id="{2645D3D7-856F-2C5B-7396-DA0721F4D53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5410716" y="1716287"/>
            <a:ext cx="6106987" cy="3425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954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FB4D2-5CD8-F0A6-3F17-4435D9F9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3520" y="2744662"/>
            <a:ext cx="6589707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! </a:t>
            </a:r>
            <a:b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(Question welcome)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4559792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AB9CB183-7592-1A79-A2F9-D210F0756A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14313" y="859899"/>
            <a:ext cx="11630025" cy="5283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REFERE</a:t>
            </a:r>
            <a:r>
              <a:rPr lang="en-US" altLang="en-US" sz="1400" dirty="0">
                <a:solidFill>
                  <a:srgbClr val="000000"/>
                </a:solidFill>
              </a:rPr>
              <a:t>NCES:</a:t>
            </a:r>
            <a:br>
              <a:rPr lang="en-US" altLang="en-US" sz="1400" dirty="0">
                <a:solidFill>
                  <a:srgbClr val="000000"/>
                </a:solidFill>
              </a:rPr>
            </a:br>
            <a:br>
              <a:rPr lang="en-US" altLang="en-US" sz="1400" dirty="0">
                <a:solidFill>
                  <a:srgbClr val="000000"/>
                </a:solidFill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Alzheimer’s Society (2024)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About Dementia: Causes, Symptoms and Diagnosis.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Alzheimer’s Society. 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https://www.alzheimers.org.uk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28 October 2025).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Alzheimer’s Society (2024)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What is dementia?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https://www.alzheimers.org.uk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10 November 2025).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Dementia Action Alliance (2024)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Creating Dementia Friendly Communities.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3"/>
              </a:rPr>
              <a:t>https://www.dementiaaction.org.uk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28 October 2025).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Department of Health and Social Care (2015)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Prime Minister’s Challenge on Dementia 2020.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Department of Health and Social Care. 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4"/>
              </a:rPr>
              <a:t>https://www.gov.uk/government/publications/prime-ministers-challenge-on-dementia-2020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25 October 2025).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NHS England (2023)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Dementia: NHS Long Term Plan.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5"/>
              </a:rPr>
              <a:t>https://www.england.nhs.uk/mental-health/dementia/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25 October 2025).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National Institute for Health and Care Excellence (NICE) (2022)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Dementia: assessment, management and support for people living with dementia and their carers (NG97).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6"/>
              </a:rPr>
              <a:t>https://www.nice.org.uk/guidance/ng97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10 November 2025).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Public Health England (2020)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Dementia Profile: Risk Factors and Local Data.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London: Public Health England. 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7"/>
              </a:rPr>
              <a:t>https://fingertips.phe.org.uk/profile-group/mental-health/profile/dementia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28 October 2025).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World Health Organization (WHO) (2021)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Global Status Report on the Public Health Response to Dementia.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Geneva: World Health Organization. 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8"/>
              </a:rPr>
              <a:t>https://www.who.int/publications/i/item/9789240033245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27 October 2025).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68019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11978</TotalTime>
  <Words>1072</Words>
  <Application>Microsoft Macintosh PowerPoint</Application>
  <PresentationFormat>Widescreen</PresentationFormat>
  <Paragraphs>70</Paragraphs>
  <Slides>14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Office 2013 - 2022 Theme</vt:lpstr>
      <vt:lpstr>  Dementia  Supporting elderly residents living at home with dementia  Introduction to Public Health module LCHS4008   Jana  Jussara Coser    2442073  Lydia sarpong    2436096 Percy Mononga 2439691  </vt:lpstr>
      <vt:lpstr>PowerPoint Presentation</vt:lpstr>
      <vt:lpstr>PowerPoint Presentation</vt:lpstr>
      <vt:lpstr>National &amp; Local Policies </vt:lpstr>
      <vt:lpstr>National &amp; Local Policies </vt:lpstr>
      <vt:lpstr>Factors </vt:lpstr>
      <vt:lpstr>PowerPoint Presentation</vt:lpstr>
      <vt:lpstr>Impact of Dementia on the Individual</vt:lpstr>
      <vt:lpstr>Impact of Dementia on the People Around Them</vt:lpstr>
      <vt:lpstr>Community Dementia Support Program</vt:lpstr>
      <vt:lpstr> OUTCOMES  &gt;Residents feel included, supported, and understood.  &gt;Families gain skills and confidence to provide care.  &gt;reduced isolation and improved mental wellbeing.  &gt;Rosewood becomes a local hub for dementia-friendly support.</vt:lpstr>
      <vt:lpstr>&gt;Dementia affects many local families-support is essential.  &gt;National strategies guide community-based care.  &gt;Rosewood can make a real difference Through inclusive actives and carer support.   </vt:lpstr>
      <vt:lpstr>Thank you !   (Question welcome)</vt:lpstr>
      <vt:lpstr>REFERENCES:  Alzheimer’s Society (2024) About Dementia: Causes, Symptoms and Diagnosis. London: Alzheimer’s Society. Available at: https://www.alzheimers.org.uk (Accessed: 28 October 2025).  Alzheimer’s Society (2024) What is dementia? Available at: https://www.alzheimers.org.uk (Accessed: 10 November 2025).  Dementia Action Alliance (2024) Creating Dementia Friendly Communities. Available at: https://www.dementiaaction.org.uk (Accessed: 28 October 2025).  Department of Health and Social Care (2015) Prime Minister’s Challenge on Dementia 2020. London: Department of Health and Social Care. Available at: https://www.gov.uk/government/publications/prime-ministers-challenge-on-dementia-2020 (Accessed: 25 October 2025).  NHS England (2023) Dementia: NHS Long Term Plan. Available at: https://www.england.nhs.uk/mental-health/dementia/ (Accessed: 25 October 2025).  National Institute for Health and Care Excellence (NICE) (2022) Dementia: assessment, management and support for people living with dementia and their carers (NG97). Available at: https://www.nice.org.uk/guidance/ng97 (Accessed: 10 November 2025).  Public Health England (2020) Dementia Profile: Risk Factors and Local Data. London: Public Health England. Available at: https://fingertips.phe.org.uk/profile-group/mental-health/profile/dementia (Accessed: 28 October 2025).  World Health Organization (WHO) (2021) Global Status Report on the Public Health Response to Dementia. Geneva: World Health Organization. Available at: https://www.who.int/publications/i/item/9789240033245 (Accessed: 27 October 2025).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Jussara Coser (2442073)</dc:creator>
  <cp:lastModifiedBy>Jussara Coser (2442073)</cp:lastModifiedBy>
  <cp:revision>8</cp:revision>
  <dcterms:created xsi:type="dcterms:W3CDTF">2025-10-25T11:17:19Z</dcterms:created>
  <dcterms:modified xsi:type="dcterms:W3CDTF">2025-11-10T13:27:26Z</dcterms:modified>
</cp:coreProperties>
</file>