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17"/>
  </p:notesMasterIdLst>
  <p:sldIdLst>
    <p:sldId id="285" r:id="rId5"/>
    <p:sldId id="260" r:id="rId6"/>
    <p:sldId id="298" r:id="rId7"/>
    <p:sldId id="284" r:id="rId8"/>
    <p:sldId id="301" r:id="rId9"/>
    <p:sldId id="299" r:id="rId10"/>
    <p:sldId id="300" r:id="rId11"/>
    <p:sldId id="302" r:id="rId12"/>
    <p:sldId id="306" r:id="rId13"/>
    <p:sldId id="308" r:id="rId14"/>
    <p:sldId id="267" r:id="rId15"/>
    <p:sldId id="30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98"/>
            <p14:sldId id="284"/>
            <p14:sldId id="301"/>
            <p14:sldId id="299"/>
            <p14:sldId id="300"/>
            <p14:sldId id="302"/>
            <p14:sldId id="306"/>
            <p14:sldId id="308"/>
            <p14:sldId id="267"/>
            <p14:sldId id="30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170C83-0D75-42EE-8B3D-8C30CFEDC4C4}" v="11" dt="2023-10-08T15:28:12.681"/>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33" autoAdjust="0"/>
  </p:normalViewPr>
  <p:slideViewPr>
    <p:cSldViewPr snapToGrid="0">
      <p:cViewPr>
        <p:scale>
          <a:sx n="95" d="100"/>
          <a:sy n="95" d="100"/>
        </p:scale>
        <p:origin x="17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08/10/2023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10/8/2023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53605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10/8/2023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2713019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10/8/2023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52736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10/8/2023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958827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10/8/2023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782842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10/8/2023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9522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10/8/2023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16889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273550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10/8/2023</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79204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pPr/>
              <a:t>10/8/2023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603083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pPr/>
              <a:t>10/8/2023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88871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611635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10/8/2023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9154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837159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10/8/2023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2552804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10/8/2023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983307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EC743F4-8769-40B4-85DF-6CB8DE9F66AA}" type="datetimeFigureOut">
              <a:rPr lang="en-US" smtClean="0"/>
              <a:pPr/>
              <a:t>10/8/2023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749481124"/>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a:bodyPr>
          <a:lstStyle/>
          <a:p>
            <a:pPr marL="0" indent="0">
              <a:buNone/>
            </a:pPr>
            <a:r>
              <a:rPr lang="en-US" dirty="0"/>
              <a:t>                                        Student name and number : </a:t>
            </a:r>
          </a:p>
          <a:p>
            <a:pPr marL="0" indent="0">
              <a:buNone/>
            </a:pPr>
            <a:r>
              <a:rPr lang="en-US" dirty="0"/>
              <a:t>                                          Vali Daniela Pantazi-2212835</a:t>
            </a:r>
          </a:p>
          <a:p>
            <a:pPr marL="0" indent="0">
              <a:buNone/>
            </a:pPr>
            <a:r>
              <a:rPr lang="en-US" dirty="0"/>
              <a:t>                                                                </a:t>
            </a:r>
          </a:p>
          <a:p>
            <a:pPr marL="0" indent="0" algn="ctr">
              <a:buNone/>
            </a:pPr>
            <a:endParaRPr lang="en-US" dirty="0"/>
          </a:p>
          <a:p>
            <a:pPr marL="0" indent="0" algn="ctr">
              <a:buNone/>
            </a:pPr>
            <a:endParaRPr lang="en-US" dirty="0"/>
          </a:p>
          <a:p>
            <a:pPr marL="0" indent="0">
              <a:buNone/>
            </a:pPr>
            <a:r>
              <a:rPr lang="en-US" dirty="0"/>
              <a:t>                   Lecturer Name: Dennis </a:t>
            </a:r>
            <a:r>
              <a:rPr lang="en-US" dirty="0" err="1"/>
              <a:t>Pepple</a:t>
            </a:r>
            <a:endParaRPr lang="en-US" dirty="0"/>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4609" y="-8740"/>
            <a:ext cx="2237391" cy="1140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2723103" y="292928"/>
            <a:ext cx="4896897" cy="1477328"/>
          </a:xfrm>
          <a:prstGeom prst="rect">
            <a:avLst/>
          </a:prstGeom>
          <a:noFill/>
        </p:spPr>
        <p:txBody>
          <a:bodyPr wrap="square" rtlCol="0">
            <a:spAutoFit/>
          </a:bodyPr>
          <a:lstStyle/>
          <a:p>
            <a:pPr algn="ctr"/>
            <a:r>
              <a:rPr lang="en-GB" sz="3000" dirty="0">
                <a:latin typeface="+mj-lt"/>
              </a:rPr>
              <a:t>MANAGING PEOPLE</a:t>
            </a:r>
          </a:p>
          <a:p>
            <a:pPr algn="ctr"/>
            <a:r>
              <a:rPr lang="en-GB" sz="3000" dirty="0">
                <a:latin typeface="+mj-lt"/>
              </a:rPr>
              <a:t>LCBB 5004</a:t>
            </a:r>
          </a:p>
          <a:p>
            <a:pPr algn="ctr"/>
            <a:endParaRPr lang="en-GB" sz="3000" dirty="0">
              <a:latin typeface="+mj-lt"/>
            </a:endParaRP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188FD43-563A-FFEF-920F-5F0AE45E6451}"/>
              </a:ext>
            </a:extLst>
          </p:cNvPr>
          <p:cNvSpPr>
            <a:spLocks noGrp="1"/>
          </p:cNvSpPr>
          <p:nvPr>
            <p:ph type="ctrTitle"/>
          </p:nvPr>
        </p:nvSpPr>
        <p:spPr>
          <a:xfrm>
            <a:off x="1524000" y="835742"/>
            <a:ext cx="9144000" cy="3067664"/>
          </a:xfrm>
        </p:spPr>
        <p:txBody>
          <a:bodyPr>
            <a:normAutofit/>
          </a:bodyPr>
          <a:lstStyle/>
          <a:p>
            <a:pPr algn="l"/>
            <a:r>
              <a:rPr lang="en-GB" sz="1600" dirty="0">
                <a:latin typeface="Arial" panose="020B0604020202020204" pitchFamily="34" charset="0"/>
                <a:cs typeface="Arial" panose="020B0604020202020204" pitchFamily="34" charset="0"/>
              </a:rPr>
              <a:t>According to the University of Minnesota ( 2016), Human resources management can be defined as a </a:t>
            </a:r>
            <a:r>
              <a:rPr lang="en-GB" sz="1600" b="0" i="0" dirty="0">
                <a:solidFill>
                  <a:srgbClr val="000000"/>
                </a:solidFill>
                <a:effectLst/>
                <a:latin typeface="Arial" panose="020B0604020202020204" pitchFamily="34" charset="0"/>
                <a:cs typeface="Arial" panose="020B0604020202020204" pitchFamily="34" charset="0"/>
              </a:rPr>
              <a:t>process of employing people and training them, </a:t>
            </a:r>
            <a:r>
              <a:rPr lang="en-GB" sz="1600" dirty="0">
                <a:solidFill>
                  <a:srgbClr val="000000"/>
                </a:solidFill>
                <a:latin typeface="Arial" panose="020B0604020202020204" pitchFamily="34" charset="0"/>
                <a:cs typeface="Arial" panose="020B0604020202020204" pitchFamily="34" charset="0"/>
              </a:rPr>
              <a:t>offering </a:t>
            </a:r>
            <a:r>
              <a:rPr lang="en-GB" sz="1600" b="0" i="0" dirty="0">
                <a:solidFill>
                  <a:srgbClr val="000000"/>
                </a:solidFill>
                <a:effectLst/>
                <a:latin typeface="Arial" panose="020B0604020202020204" pitchFamily="34" charset="0"/>
                <a:cs typeface="Arial" panose="020B0604020202020204" pitchFamily="34" charset="0"/>
              </a:rPr>
              <a:t>compensation and developing policies and strategies related to retaining them.</a:t>
            </a: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r>
              <a:rPr lang="en-GB" sz="1600" b="0" i="0" dirty="0">
                <a:solidFill>
                  <a:srgbClr val="000000"/>
                </a:solidFill>
                <a:effectLst/>
                <a:latin typeface="Arial" panose="020B0604020202020204" pitchFamily="34" charset="0"/>
                <a:cs typeface="Arial" panose="020B0604020202020204" pitchFamily="34" charset="0"/>
              </a:rPr>
              <a:t>If in the past HRM  was defined by processing payroll</a:t>
            </a:r>
            <a:r>
              <a:rPr lang="en-GB" sz="1600" dirty="0">
                <a:solidFill>
                  <a:srgbClr val="000000"/>
                </a:solidFill>
                <a:latin typeface="Arial" panose="020B0604020202020204" pitchFamily="34" charset="0"/>
                <a:cs typeface="Arial" panose="020B0604020202020204" pitchFamily="34" charset="0"/>
              </a:rPr>
              <a:t> or </a:t>
            </a:r>
            <a:r>
              <a:rPr lang="en-GB" sz="1600" b="0" i="0" dirty="0">
                <a:solidFill>
                  <a:srgbClr val="000000"/>
                </a:solidFill>
                <a:effectLst/>
                <a:latin typeface="Arial" panose="020B0604020202020204" pitchFamily="34" charset="0"/>
                <a:cs typeface="Arial" panose="020B0604020202020204" pitchFamily="34" charset="0"/>
              </a:rPr>
              <a:t>sending birthday gifts to employees, at times arranging company outings </a:t>
            </a:r>
            <a:r>
              <a:rPr lang="en-GB" sz="1600" dirty="0">
                <a:solidFill>
                  <a:srgbClr val="000000"/>
                </a:solidFill>
                <a:latin typeface="Arial" panose="020B0604020202020204" pitchFamily="34" charset="0"/>
                <a:cs typeface="Arial" panose="020B0604020202020204" pitchFamily="34" charset="0"/>
              </a:rPr>
              <a:t>or </a:t>
            </a:r>
            <a:r>
              <a:rPr lang="en-GB" sz="1600" b="0" i="0" dirty="0">
                <a:solidFill>
                  <a:srgbClr val="000000"/>
                </a:solidFill>
                <a:effectLst/>
                <a:latin typeface="Arial" panose="020B0604020202020204" pitchFamily="34" charset="0"/>
                <a:cs typeface="Arial" panose="020B0604020202020204" pitchFamily="34" charset="0"/>
              </a:rPr>
              <a:t>making sure forms were filled out correctly, at present HRM has more a strategic role, rather than an administrative one, which is vital to the success of an organization.</a:t>
            </a:r>
            <a:br>
              <a:rPr lang="en-GB" sz="1600" b="0" i="0" dirty="0">
                <a:solidFill>
                  <a:srgbClr val="000000"/>
                </a:solidFill>
                <a:effectLst/>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type="subTitle" idx="1"/>
          </p:nvPr>
        </p:nvSpPr>
        <p:spPr>
          <a:xfrm>
            <a:off x="5946098" y="6928296"/>
            <a:ext cx="2862356" cy="45719"/>
          </a:xfrm>
        </p:spPr>
        <p:txBody>
          <a:bodyPr>
            <a:normAutofit fontScale="25000" lnSpcReduction="20000"/>
          </a:bodyPr>
          <a:lstStyle/>
          <a:p>
            <a:pPr marL="0" indent="0">
              <a:buNone/>
            </a:pPr>
            <a:endParaRPr lang="en-GB" dirty="0">
              <a:solidFill>
                <a:srgbClr val="000000">
                  <a:alpha val="60000"/>
                </a:srgbClr>
              </a:solidFill>
              <a:latin typeface="Arial"/>
              <a:cs typeface="Arial"/>
            </a:endParaRPr>
          </a:p>
          <a:p>
            <a:pPr algn="l"/>
            <a:r>
              <a:rPr lang="en-GB" sz="1200" dirty="0">
                <a:latin typeface="Arial" panose="020B0604020202020204" pitchFamily="34" charset="0"/>
                <a:cs typeface="Arial" panose="020B0604020202020204" pitchFamily="34" charset="0"/>
              </a:rPr>
              <a:t>The diagram below details the roles of an HR professional</a:t>
            </a: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7136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EF93367F-6AE5-DF11-F948-ADEA14BCB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4706" y="645459"/>
            <a:ext cx="6499412" cy="42313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B9E156-4634-0DAF-F966-00B3DBE61516}"/>
              </a:ext>
            </a:extLst>
          </p:cNvPr>
          <p:cNvSpPr txBox="1"/>
          <p:nvPr/>
        </p:nvSpPr>
        <p:spPr>
          <a:xfrm>
            <a:off x="6660776" y="5235389"/>
            <a:ext cx="3571243" cy="369332"/>
          </a:xfrm>
          <a:prstGeom prst="rect">
            <a:avLst/>
          </a:prstGeom>
          <a:noFill/>
        </p:spPr>
        <p:txBody>
          <a:bodyPr wrap="square" rtlCol="0">
            <a:spAutoFit/>
          </a:bodyPr>
          <a:lstStyle/>
          <a:p>
            <a:r>
              <a:rPr lang="en-GB" i="1" dirty="0" err="1"/>
              <a:t>Source:www.ahir.com</a:t>
            </a:r>
            <a:endParaRPr lang="en-GB" i="1" dirty="0"/>
          </a:p>
        </p:txBody>
      </p:sp>
      <p:sp>
        <p:nvSpPr>
          <p:cNvPr id="5" name="TextBox 4">
            <a:extLst>
              <a:ext uri="{FF2B5EF4-FFF2-40B4-BE49-F238E27FC236}">
                <a16:creationId xmlns:a16="http://schemas.microsoft.com/office/drawing/2014/main" id="{86E2243D-CA2B-2CB3-38FC-4A08E3E9F2A0}"/>
              </a:ext>
            </a:extLst>
          </p:cNvPr>
          <p:cNvSpPr txBox="1"/>
          <p:nvPr/>
        </p:nvSpPr>
        <p:spPr>
          <a:xfrm flipH="1">
            <a:off x="1829695" y="1810871"/>
            <a:ext cx="3172611" cy="3046988"/>
          </a:xfrm>
          <a:prstGeom prst="rect">
            <a:avLst/>
          </a:prstGeom>
          <a:noFill/>
        </p:spPr>
        <p:txBody>
          <a:bodyPr wrap="square" rtlCol="0">
            <a:spAutoFit/>
          </a:bodyPr>
          <a:lstStyle/>
          <a:p>
            <a:pPr algn="l" fontAlgn="base"/>
            <a:r>
              <a:rPr lang="en-GB" sz="1600" b="0" i="0" dirty="0">
                <a:solidFill>
                  <a:srgbClr val="58595B"/>
                </a:solidFill>
                <a:effectLst/>
                <a:latin typeface="arial" panose="020B0604020202020204" pitchFamily="34" charset="0"/>
              </a:rPr>
              <a:t>An effective (HR) management department can provide organizational structure by meeting the business needs when managing </a:t>
            </a:r>
            <a:r>
              <a:rPr lang="en-GB" sz="1600" dirty="0">
                <a:solidFill>
                  <a:srgbClr val="58595B"/>
                </a:solidFill>
                <a:latin typeface="arial" panose="020B0604020202020204" pitchFamily="34" charset="0"/>
              </a:rPr>
              <a:t>the </a:t>
            </a:r>
            <a:r>
              <a:rPr lang="en-GB" sz="1600" b="0" i="0" dirty="0">
                <a:solidFill>
                  <a:srgbClr val="58595B"/>
                </a:solidFill>
                <a:effectLst/>
                <a:latin typeface="arial" panose="020B0604020202020204" pitchFamily="34" charset="0"/>
              </a:rPr>
              <a:t>business’s most valuable asset – the employees.</a:t>
            </a:r>
          </a:p>
          <a:p>
            <a:pPr algn="l" fontAlgn="base"/>
            <a:endParaRPr lang="en-GB" sz="1600" b="0" i="0" dirty="0">
              <a:solidFill>
                <a:srgbClr val="58595B"/>
              </a:solidFill>
              <a:effectLst/>
              <a:latin typeface="arial" panose="020B0604020202020204" pitchFamily="34" charset="0"/>
            </a:endParaRPr>
          </a:p>
          <a:p>
            <a:pPr algn="l" fontAlgn="base"/>
            <a:r>
              <a:rPr lang="en-GB" sz="1600" dirty="0">
                <a:solidFill>
                  <a:srgbClr val="58595B"/>
                </a:solidFill>
                <a:latin typeface="arial" panose="020B0604020202020204" pitchFamily="34" charset="0"/>
              </a:rPr>
              <a:t>Managers working in small companies can perform more than one of the seven main functions</a:t>
            </a:r>
            <a:endParaRPr lang="en-GB" sz="1600" b="0" i="0" dirty="0">
              <a:solidFill>
                <a:srgbClr val="58595B"/>
              </a:solidFill>
              <a:effectLst/>
              <a:latin typeface="arial" panose="020B0604020202020204" pitchFamily="34" charset="0"/>
            </a:endParaRPr>
          </a:p>
        </p:txBody>
      </p:sp>
    </p:spTree>
    <p:extLst>
      <p:ext uri="{BB962C8B-B14F-4D97-AF65-F5344CB8AC3E}">
        <p14:creationId xmlns:p14="http://schemas.microsoft.com/office/powerpoint/2010/main" val="42301933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8F2862-EDA2-53CB-C977-E57D41B7926F}"/>
              </a:ext>
            </a:extLst>
          </p:cNvPr>
          <p:cNvSpPr txBox="1"/>
          <p:nvPr/>
        </p:nvSpPr>
        <p:spPr>
          <a:xfrm>
            <a:off x="601013" y="2320880"/>
            <a:ext cx="1243482" cy="4156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2052" name="Picture 4">
            <a:extLst>
              <a:ext uri="{FF2B5EF4-FFF2-40B4-BE49-F238E27FC236}">
                <a16:creationId xmlns:a16="http://schemas.microsoft.com/office/drawing/2014/main" id="{4E015CBA-CD4E-6873-16CD-B5838B29C8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619" y="-78659"/>
            <a:ext cx="11158368" cy="587969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0AC60B6-18EE-267D-8C4B-B0236B71BBDA}"/>
              </a:ext>
            </a:extLst>
          </p:cNvPr>
          <p:cNvSpPr txBox="1"/>
          <p:nvPr/>
        </p:nvSpPr>
        <p:spPr>
          <a:xfrm flipH="1">
            <a:off x="1054802" y="5801031"/>
            <a:ext cx="5482846" cy="369332"/>
          </a:xfrm>
          <a:prstGeom prst="rect">
            <a:avLst/>
          </a:prstGeom>
          <a:noFill/>
        </p:spPr>
        <p:txBody>
          <a:bodyPr wrap="square" rtlCol="0">
            <a:spAutoFit/>
          </a:bodyPr>
          <a:lstStyle/>
          <a:p>
            <a:r>
              <a:rPr lang="en-GB" i="1" dirty="0"/>
              <a:t>Source: www.slideteam.net</a:t>
            </a:r>
          </a:p>
        </p:txBody>
      </p:sp>
    </p:spTree>
    <p:extLst>
      <p:ext uri="{BB962C8B-B14F-4D97-AF65-F5344CB8AC3E}">
        <p14:creationId xmlns:p14="http://schemas.microsoft.com/office/powerpoint/2010/main" val="32308243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F0A8-E405-2F52-7F9B-6EE8164A6C59}"/>
              </a:ext>
            </a:extLst>
          </p:cNvPr>
          <p:cNvSpPr>
            <a:spLocks noGrp="1"/>
          </p:cNvSpPr>
          <p:nvPr>
            <p:ph type="title"/>
          </p:nvPr>
        </p:nvSpPr>
        <p:spPr>
          <a:xfrm>
            <a:off x="838200" y="365125"/>
            <a:ext cx="10515600" cy="445103"/>
          </a:xfrm>
        </p:spPr>
        <p:txBody>
          <a:bodyPr>
            <a:normAutofit/>
          </a:bodyPr>
          <a:lstStyle/>
          <a:p>
            <a:r>
              <a:rPr lang="en-GB" sz="2000" i="1" dirty="0">
                <a:latin typeface="Arial" panose="020B0604020202020204" pitchFamily="34" charset="0"/>
                <a:cs typeface="Arial" panose="020B0604020202020204" pitchFamily="34" charset="0"/>
              </a:rPr>
              <a:t>            ROLE OF THE HR</a:t>
            </a:r>
          </a:p>
        </p:txBody>
      </p:sp>
      <p:sp>
        <p:nvSpPr>
          <p:cNvPr id="3" name="Content Placeholder 2">
            <a:extLst>
              <a:ext uri="{FF2B5EF4-FFF2-40B4-BE49-F238E27FC236}">
                <a16:creationId xmlns:a16="http://schemas.microsoft.com/office/drawing/2014/main" id="{D9D82EF6-848E-BE9D-16C9-7A2A00C7C314}"/>
              </a:ext>
            </a:extLst>
          </p:cNvPr>
          <p:cNvSpPr>
            <a:spLocks noGrp="1"/>
          </p:cNvSpPr>
          <p:nvPr>
            <p:ph idx="1"/>
          </p:nvPr>
        </p:nvSpPr>
        <p:spPr>
          <a:xfrm>
            <a:off x="838199" y="891252"/>
            <a:ext cx="11060575" cy="5810490"/>
          </a:xfrm>
        </p:spPr>
        <p:txBody>
          <a:bodyPr>
            <a:normAutofit fontScale="85000" lnSpcReduction="20000"/>
          </a:bodyPr>
          <a:lstStyle/>
          <a:p>
            <a:pPr marL="0" indent="0">
              <a:buNone/>
            </a:pPr>
            <a:r>
              <a:rPr lang="en-GB" sz="2400" i="1" dirty="0">
                <a:latin typeface="Arial" panose="020B0604020202020204" pitchFamily="34" charset="0"/>
                <a:cs typeface="Arial" panose="020B0604020202020204" pitchFamily="34" charset="0"/>
              </a:rPr>
              <a:t>HR Professionals should act as: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Employee advocate</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Human capital developer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Functional expert</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Strategic partner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Leadership</a:t>
            </a:r>
          </a:p>
          <a:p>
            <a:pPr marL="0" indent="0">
              <a:buNone/>
            </a:pPr>
            <a:r>
              <a:rPr lang="en-GB" sz="2400" i="1" dirty="0">
                <a:latin typeface="Arial" panose="020B0604020202020204" pitchFamily="34" charset="0"/>
                <a:cs typeface="Arial" panose="020B0604020202020204" pitchFamily="34" charset="0"/>
              </a:rPr>
              <a:t>Traits for a successful HR professional:</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Good communication skills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Be organized</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Love to learn</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Enjoy data</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Multi-tasker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Strong ethics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 Problem-solving skills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Strong decision maker</a:t>
            </a:r>
          </a:p>
          <a:p>
            <a:pPr>
              <a:buFont typeface="Wingdings" panose="05000000000000000000" pitchFamily="2" charset="2"/>
              <a:buChar char="Ø"/>
            </a:pPr>
            <a:endParaRPr lang="en-GB" dirty="0"/>
          </a:p>
          <a:p>
            <a:pPr marL="0" indent="0">
              <a:buNone/>
            </a:pPr>
            <a:endParaRPr lang="en-GB" dirty="0"/>
          </a:p>
        </p:txBody>
      </p:sp>
    </p:spTree>
    <p:extLst>
      <p:ext uri="{BB962C8B-B14F-4D97-AF65-F5344CB8AC3E}">
        <p14:creationId xmlns:p14="http://schemas.microsoft.com/office/powerpoint/2010/main" val="29668405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0FFAEBBC-BEE2-8E5B-FFBE-C930C643E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7663" y="300943"/>
            <a:ext cx="7058205" cy="535907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1662A95-7B9A-795C-30F8-A47AE1E903D5}"/>
              </a:ext>
            </a:extLst>
          </p:cNvPr>
          <p:cNvSpPr txBox="1"/>
          <p:nvPr/>
        </p:nvSpPr>
        <p:spPr>
          <a:xfrm>
            <a:off x="6724891" y="6470248"/>
            <a:ext cx="1920269" cy="338554"/>
          </a:xfrm>
          <a:prstGeom prst="rect">
            <a:avLst/>
          </a:prstGeom>
          <a:noFill/>
        </p:spPr>
        <p:txBody>
          <a:bodyPr wrap="none" rtlCol="0">
            <a:spAutoFit/>
          </a:bodyPr>
          <a:lstStyle/>
          <a:p>
            <a:r>
              <a:rPr lang="en-GB" sz="1600" i="1" dirty="0"/>
              <a:t>Source: www.cipd.uk</a:t>
            </a:r>
          </a:p>
        </p:txBody>
      </p:sp>
      <p:sp>
        <p:nvSpPr>
          <p:cNvPr id="3" name="TextBox 2">
            <a:extLst>
              <a:ext uri="{FF2B5EF4-FFF2-40B4-BE49-F238E27FC236}">
                <a16:creationId xmlns:a16="http://schemas.microsoft.com/office/drawing/2014/main" id="{D9CD3882-6531-4B2B-4001-1C844953F896}"/>
              </a:ext>
            </a:extLst>
          </p:cNvPr>
          <p:cNvSpPr txBox="1"/>
          <p:nvPr/>
        </p:nvSpPr>
        <p:spPr>
          <a:xfrm>
            <a:off x="1134319" y="1261640"/>
            <a:ext cx="2476982" cy="203132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According to CIPD, the Profession maps sets the values and explain the knowledge and </a:t>
            </a:r>
            <a:r>
              <a:rPr lang="en-GB" dirty="0" err="1">
                <a:latin typeface="Arial" panose="020B0604020202020204" pitchFamily="34" charset="0"/>
                <a:cs typeface="Arial" panose="020B0604020202020204" pitchFamily="34" charset="0"/>
              </a:rPr>
              <a:t>behaviors</a:t>
            </a:r>
            <a:r>
              <a:rPr lang="en-GB" dirty="0">
                <a:latin typeface="Arial" panose="020B0604020202020204" pitchFamily="34" charset="0"/>
                <a:cs typeface="Arial" panose="020B0604020202020204" pitchFamily="34" charset="0"/>
              </a:rPr>
              <a:t> a professional needs to learn and abide by.</a:t>
            </a:r>
          </a:p>
        </p:txBody>
      </p:sp>
    </p:spTree>
    <p:extLst>
      <p:ext uri="{BB962C8B-B14F-4D97-AF65-F5344CB8AC3E}">
        <p14:creationId xmlns:p14="http://schemas.microsoft.com/office/powerpoint/2010/main" val="40774265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C1361-5E1B-A31B-5B9E-9F34750CF179}"/>
              </a:ext>
            </a:extLst>
          </p:cNvPr>
          <p:cNvSpPr txBox="1"/>
          <p:nvPr/>
        </p:nvSpPr>
        <p:spPr>
          <a:xfrm>
            <a:off x="210274" y="0"/>
            <a:ext cx="11318112" cy="7478970"/>
          </a:xfrm>
          <a:prstGeom prst="rect">
            <a:avLst/>
          </a:prstGeom>
          <a:noFill/>
        </p:spPr>
        <p:txBody>
          <a:bodyPr wrap="square" rtlCol="0">
            <a:spAutoFit/>
          </a:bodyPr>
          <a:lstStyle/>
          <a:p>
            <a:r>
              <a:rPr lang="en-GB" sz="2000" b="0" dirty="0">
                <a:solidFill>
                  <a:srgbClr val="202020"/>
                </a:solidFill>
                <a:effectLst/>
                <a:latin typeface="Arial" panose="020B0604020202020204" pitchFamily="34" charset="0"/>
                <a:cs typeface="Arial" panose="020B0604020202020204" pitchFamily="34" charset="0"/>
              </a:rPr>
              <a:t>Employee relations, according to CIPD (2023), explain the relationship between employers and employees. The actual interpretation of these relations is reflected by the “increasing individualization of the employment relationship following the rise of individual workplace rights” (CIPD, 2023).</a:t>
            </a:r>
          </a:p>
          <a:p>
            <a:endParaRPr lang="en-GB" sz="2000" b="0" dirty="0">
              <a:solidFill>
                <a:srgbClr val="202020"/>
              </a:solidFill>
              <a:effectLst/>
              <a:latin typeface="Arial" panose="020B0604020202020204" pitchFamily="34" charset="0"/>
              <a:cs typeface="Arial" panose="020B0604020202020204" pitchFamily="34" charset="0"/>
            </a:endParaRPr>
          </a:p>
          <a:p>
            <a:r>
              <a:rPr lang="en-GB" sz="2000" dirty="0">
                <a:solidFill>
                  <a:srgbClr val="202020"/>
                </a:solidFill>
                <a:latin typeface="Arial" panose="020B0604020202020204" pitchFamily="34" charset="0"/>
                <a:cs typeface="Arial" panose="020B0604020202020204" pitchFamily="34" charset="0"/>
              </a:rPr>
              <a:t>Over the last 40 years, UK employment relations transformed in many aspects all of which have been influenced by trade unions. According to May 2023 official statistics, trade union membership declined to 6.25 million in 2022 and the proportion of employees members of a union fell to 22.3% compared to 23.1% in 2021. </a:t>
            </a:r>
          </a:p>
          <a:p>
            <a:endParaRPr lang="en-GB" sz="2000" dirty="0">
              <a:solidFill>
                <a:srgbClr val="20202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Type of relations:</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Vertical employee  relations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Horizontal employee relations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Main pillars of employee relations:</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Organizational culture</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Employee engagement</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Conflict resolution</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Workplace investigation</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Disciplinary actions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68259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Gallup Employee Relations Statistic-min">
            <a:extLst>
              <a:ext uri="{FF2B5EF4-FFF2-40B4-BE49-F238E27FC236}">
                <a16:creationId xmlns:a16="http://schemas.microsoft.com/office/drawing/2014/main" id="{A6CE8FBB-F436-6D3A-615A-B9CDF1D88E0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6137" y="219919"/>
            <a:ext cx="11134845" cy="52549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30B18C6-BE19-88AF-6C10-79436A70CB21}"/>
              </a:ext>
            </a:extLst>
          </p:cNvPr>
          <p:cNvSpPr txBox="1"/>
          <p:nvPr/>
        </p:nvSpPr>
        <p:spPr>
          <a:xfrm flipH="1">
            <a:off x="7326775" y="5937813"/>
            <a:ext cx="4155311" cy="323165"/>
          </a:xfrm>
          <a:prstGeom prst="rect">
            <a:avLst/>
          </a:prstGeom>
          <a:noFill/>
        </p:spPr>
        <p:txBody>
          <a:bodyPr wrap="square" rtlCol="0">
            <a:spAutoFit/>
          </a:bodyPr>
          <a:lstStyle/>
          <a:p>
            <a:r>
              <a:rPr lang="en-GB" sz="1500" i="1" dirty="0" err="1"/>
              <a:t>Source:www.attendancebot.com</a:t>
            </a:r>
            <a:endParaRPr lang="en-GB" sz="1500" i="1" dirty="0"/>
          </a:p>
        </p:txBody>
      </p:sp>
    </p:spTree>
    <p:extLst>
      <p:ext uri="{BB962C8B-B14F-4D97-AF65-F5344CB8AC3E}">
        <p14:creationId xmlns:p14="http://schemas.microsoft.com/office/powerpoint/2010/main" val="42591459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E155B5-4D1E-F65C-08C9-E2CB391AE315}"/>
              </a:ext>
            </a:extLst>
          </p:cNvPr>
          <p:cNvSpPr>
            <a:spLocks noGrp="1"/>
          </p:cNvSpPr>
          <p:nvPr>
            <p:ph idx="1"/>
          </p:nvPr>
        </p:nvSpPr>
        <p:spPr>
          <a:xfrm>
            <a:off x="838200" y="150471"/>
            <a:ext cx="10515600" cy="6026492"/>
          </a:xfrm>
        </p:spPr>
        <p:txBody>
          <a:bodyPr>
            <a:normAutofit/>
          </a:bodyPr>
          <a:lstStyle/>
          <a:p>
            <a:pPr marL="0" indent="0">
              <a:buNone/>
            </a:pPr>
            <a:r>
              <a:rPr lang="en-GB" dirty="0"/>
              <a:t>To remain committed and increase productivity, employees should:</a:t>
            </a:r>
          </a:p>
          <a:p>
            <a:pPr marL="0" indent="0">
              <a:buNone/>
            </a:pPr>
            <a:endParaRPr lang="en-GB" dirty="0"/>
          </a:p>
          <a:p>
            <a:pPr>
              <a:buFont typeface="Courier New" panose="02070309020205020404" pitchFamily="49" charset="0"/>
              <a:buChar char="o"/>
            </a:pPr>
            <a:r>
              <a:rPr lang="en-GB" dirty="0"/>
              <a:t>be Involved in the workplace</a:t>
            </a:r>
          </a:p>
          <a:p>
            <a:pPr>
              <a:buFont typeface="Courier New" panose="02070309020205020404" pitchFamily="49" charset="0"/>
              <a:buChar char="o"/>
            </a:pPr>
            <a:r>
              <a:rPr lang="en-GB" dirty="0"/>
              <a:t>Work in partnership with the company</a:t>
            </a:r>
          </a:p>
          <a:p>
            <a:pPr>
              <a:buFont typeface="Courier New" panose="02070309020205020404" pitchFamily="49" charset="0"/>
              <a:buChar char="o"/>
            </a:pPr>
            <a:r>
              <a:rPr lang="en-GB" dirty="0"/>
              <a:t>Have a voice -able to communicate with all departments</a:t>
            </a:r>
          </a:p>
          <a:p>
            <a:pPr>
              <a:buFont typeface="Courier New" panose="02070309020205020404" pitchFamily="49" charset="0"/>
              <a:buChar char="o"/>
            </a:pPr>
            <a:r>
              <a:rPr lang="en-GB" dirty="0"/>
              <a:t>Take part in consultations</a:t>
            </a:r>
          </a:p>
          <a:p>
            <a:pPr>
              <a:buFont typeface="Courier New" panose="02070309020205020404" pitchFamily="49" charset="0"/>
              <a:buChar char="o"/>
            </a:pPr>
            <a:r>
              <a:rPr lang="en-GB" dirty="0"/>
              <a:t>Be Offered flexible working </a:t>
            </a:r>
          </a:p>
          <a:p>
            <a:pPr>
              <a:buFont typeface="Courier New" panose="02070309020205020404" pitchFamily="49" charset="0"/>
              <a:buChar char="o"/>
            </a:pPr>
            <a:r>
              <a:rPr lang="en-GB" dirty="0"/>
              <a:t>Have a Well-being scheme available</a:t>
            </a:r>
          </a:p>
          <a:p>
            <a:pPr marL="0" indent="0">
              <a:buNone/>
            </a:pPr>
            <a:endParaRPr lang="en-GB" dirty="0"/>
          </a:p>
          <a:p>
            <a:pPr marL="0" indent="0">
              <a:buNone/>
            </a:pPr>
            <a:endParaRPr lang="en-GB" dirty="0"/>
          </a:p>
          <a:p>
            <a:pPr marL="0" indent="0">
              <a:buNone/>
            </a:pPr>
            <a:br>
              <a:rPr lang="en-GB" dirty="0"/>
            </a:br>
            <a:endParaRPr lang="en-GB" dirty="0"/>
          </a:p>
        </p:txBody>
      </p:sp>
    </p:spTree>
    <p:extLst>
      <p:ext uri="{BB962C8B-B14F-4D97-AF65-F5344CB8AC3E}">
        <p14:creationId xmlns:p14="http://schemas.microsoft.com/office/powerpoint/2010/main" val="13892087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7088-A9F6-DB3B-77B4-008B5FE6EABC}"/>
              </a:ext>
            </a:extLst>
          </p:cNvPr>
          <p:cNvSpPr>
            <a:spLocks noGrp="1"/>
          </p:cNvSpPr>
          <p:nvPr>
            <p:ph type="title"/>
          </p:nvPr>
        </p:nvSpPr>
        <p:spPr>
          <a:xfrm>
            <a:off x="838200" y="365125"/>
            <a:ext cx="10515600" cy="827067"/>
          </a:xfrm>
        </p:spPr>
        <p:txBody>
          <a:bodyPr>
            <a:normAutofit fontScale="90000"/>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96E2D2A1-4D8B-3B56-C7AC-030F61AEB3C5}"/>
              </a:ext>
            </a:extLst>
          </p:cNvPr>
          <p:cNvSpPr>
            <a:spLocks noGrp="1"/>
          </p:cNvSpPr>
          <p:nvPr>
            <p:ph idx="1"/>
          </p:nvPr>
        </p:nvSpPr>
        <p:spPr>
          <a:xfrm>
            <a:off x="838200" y="1088020"/>
            <a:ext cx="10515600" cy="5088943"/>
          </a:xfrm>
        </p:spPr>
        <p:txBody>
          <a:bodyPr/>
          <a:lstStyle/>
          <a:p>
            <a:pPr marL="0" indent="0">
              <a:buNone/>
            </a:pPr>
            <a:endParaRPr lang="en-GB" dirty="0"/>
          </a:p>
          <a:p>
            <a:pPr marL="0" indent="0">
              <a:buNone/>
            </a:pPr>
            <a:r>
              <a:rPr lang="en-GB" dirty="0"/>
              <a:t>The HR department in each organization bears a great responsibility and to be successful it requires good planning, good knowledge of the business environment, human </a:t>
            </a:r>
            <a:r>
              <a:rPr lang="en-GB" dirty="0" err="1"/>
              <a:t>behavior</a:t>
            </a:r>
            <a:r>
              <a:rPr lang="en-GB" dirty="0"/>
              <a:t>, and tendencies.</a:t>
            </a:r>
          </a:p>
          <a:p>
            <a:pPr marL="0" indent="0">
              <a:buNone/>
            </a:pPr>
            <a:endParaRPr lang="en-GB" dirty="0"/>
          </a:p>
          <a:p>
            <a:pPr marL="0" indent="0">
              <a:buNone/>
            </a:pPr>
            <a:r>
              <a:rPr lang="en-GB" dirty="0"/>
              <a:t>The HR professional is often facing challenges such as changes in management, attracting and retaining top talents, change in ownership, lack of complete decision-making power, and reskilling but  good knowledge of own job and innovative thinking can drive the business to success.</a:t>
            </a:r>
          </a:p>
          <a:p>
            <a:pPr marL="0" indent="0">
              <a:buNone/>
            </a:pPr>
            <a:endParaRPr lang="en-GB" dirty="0"/>
          </a:p>
        </p:txBody>
      </p:sp>
    </p:spTree>
    <p:extLst>
      <p:ext uri="{BB962C8B-B14F-4D97-AF65-F5344CB8AC3E}">
        <p14:creationId xmlns:p14="http://schemas.microsoft.com/office/powerpoint/2010/main" val="10531964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329643" y="810227"/>
            <a:ext cx="10272577" cy="5957283"/>
          </a:xfrm>
        </p:spPr>
        <p:txBody>
          <a:bodyPr vert="horz" lIns="91440" tIns="45720" rIns="91440" bIns="45720" rtlCol="0" anchor="t">
            <a:noAutofit/>
          </a:bodyPr>
          <a:lstStyle/>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7.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Informing and consulting employees (ICE agreements): Informing and consulting about workplace matters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https://www.acas.org.uk/informing-and-consulting-about-workplace-matters [Accessed 8 Oct. 2023].</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8. Gupta, D.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Top 15 HR Challenges in 2023 (+Solutions) |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Whatfix</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Whatfix</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Blog | Drive Digital Adoption. Available at: https://whatfix.com/blog/hr-challenges/ [Accessed 8 Oct. 2023].</a:t>
            </a:r>
          </a:p>
          <a:p>
            <a:pPr marL="342900" lvl="0" indent="-342900">
              <a:lnSpc>
                <a:spcPct val="107000"/>
              </a:lnSpc>
              <a:spcAft>
                <a:spcPts val="800"/>
              </a:spcAft>
              <a:buFont typeface="+mj-lt"/>
              <a:buAutoNum type="arabicPeriod"/>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AttendanceBot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Blog.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Comprehensive Guide to Employee Relations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https://www.attendancebot.com/blog/employee-relations/ [Accessed 8 Oct. 2023].</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CIPD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CIPD | Explore the Profession Map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CIPD. Available at: https://www.cipd.org/uk/the-people-profession/the-profession-map/explore-the-profession-map/ [Accessed 8 Oct. 2023].</a:t>
            </a:r>
          </a:p>
          <a:p>
            <a:pPr marL="342900" lvl="0" indent="-342900">
              <a:lnSpc>
                <a:spcPct val="107000"/>
              </a:lnSpc>
              <a:spcAft>
                <a:spcPts val="800"/>
              </a:spcAft>
              <a:buFont typeface="+mj-lt"/>
              <a:buAutoNum type="arabicPeriod"/>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CIPD. (2023b).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CIPD | Employee Relations | Factsheets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https://www.cipd.org/uk/knowledge/factsheets/relations-employees-factsheet/#Whatis [Accessed 8 Oct. 2023].</a:t>
            </a:r>
          </a:p>
          <a:p>
            <a:pPr marL="0" indent="0">
              <a:lnSpc>
                <a:spcPct val="107000"/>
              </a:lnSpc>
              <a:spcAft>
                <a:spcPts val="800"/>
              </a:spcAft>
              <a:buClr>
                <a:srgbClr val="000000"/>
              </a:buClr>
              <a:buNone/>
              <a:tabLst>
                <a:tab pos="457200" algn="l"/>
              </a:tabLst>
            </a:pPr>
            <a:r>
              <a:rPr lang="en-US" sz="1800" dirty="0">
                <a:solidFill>
                  <a:srgbClr val="C00000"/>
                </a:solidFill>
                <a:latin typeface="Calibri"/>
                <a:cs typeface="Times New Roman"/>
              </a:rPr>
              <a:t>6. </a:t>
            </a:r>
            <a:r>
              <a:rPr lang="en-GB" sz="1800" dirty="0">
                <a:effectLst/>
                <a:latin typeface="Times New Roman" panose="02020603050405020304" pitchFamily="18" charset="0"/>
              </a:rPr>
              <a:t>Wilmington College (Wilmington, Ohio). (2021). </a:t>
            </a:r>
            <a:r>
              <a:rPr lang="en-GB" sz="1800" i="1" dirty="0">
                <a:effectLst/>
                <a:latin typeface="Times New Roman" panose="02020603050405020304" pitchFamily="18" charset="0"/>
              </a:rPr>
              <a:t>10 Traits of an Effective HR Professional</a:t>
            </a:r>
            <a:r>
              <a:rPr lang="en-GB" sz="1800" dirty="0">
                <a:effectLst/>
                <a:latin typeface="Times New Roman" panose="02020603050405020304" pitchFamily="18" charset="0"/>
              </a:rPr>
              <a:t>. [online] Available at: https://www.wilmington.edu/news/10-traits-of-an-effective-hr-professional [Accessed 8 Oct. 2023].</a:t>
            </a:r>
          </a:p>
          <a:p>
            <a:pPr marL="0" indent="0">
              <a:lnSpc>
                <a:spcPct val="107000"/>
              </a:lnSpc>
              <a:spcAft>
                <a:spcPts val="800"/>
              </a:spcAft>
              <a:buClr>
                <a:srgbClr val="000000"/>
              </a:buClr>
              <a:buNone/>
              <a:tabLst>
                <a:tab pos="457200" algn="l"/>
              </a:tabLst>
            </a:pPr>
            <a:endParaRPr lang="en-US" sz="1800" dirty="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4E035F-8904-5BB6-D77A-0A283AE2B109}"/>
              </a:ext>
            </a:extLst>
          </p:cNvPr>
          <p:cNvSpPr>
            <a:spLocks noGrp="1"/>
          </p:cNvSpPr>
          <p:nvPr>
            <p:ph idx="1"/>
          </p:nvPr>
        </p:nvSpPr>
        <p:spPr>
          <a:xfrm>
            <a:off x="942372" y="138897"/>
            <a:ext cx="10515600" cy="6049641"/>
          </a:xfrm>
        </p:spPr>
        <p:txBody>
          <a:bodyPr/>
          <a:lstStyle/>
          <a:p>
            <a:pPr marL="0" lvl="0" indent="0">
              <a:lnSpc>
                <a:spcPct val="107000"/>
              </a:lnSpc>
              <a:spcAft>
                <a:spcPts val="800"/>
              </a:spcAft>
              <a:buNone/>
              <a:tabLst>
                <a:tab pos="457200" algn="l"/>
              </a:tabLst>
            </a:pPr>
            <a:r>
              <a:rPr lang="en-GB" sz="1800"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7.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University of Minnesota (2016).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Is Human Resources?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Umn.edu. Available at: https://open.lib.umn.edu/humanresourcemanagement/chapter/1-1-what-is-human-resources/ [Accessed 8 Oct. 2023].</a:t>
            </a:r>
          </a:p>
          <a:p>
            <a:pPr marL="0" lvl="0" indent="0">
              <a:lnSpc>
                <a:spcPct val="107000"/>
              </a:lnSpc>
              <a:spcAft>
                <a:spcPts val="800"/>
              </a:spcAft>
              <a:buNone/>
              <a:tabLst>
                <a:tab pos="457200" algn="l"/>
              </a:tabLst>
            </a:pPr>
            <a:r>
              <a:rPr lang="en-GB" sz="1800" kern="1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8.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www.slideteam.net.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Functional org chart for human resource department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https://www.slideteam.net/functional-org-chart-for-human-resource-department.html#images-1 [Accessed 8 Oct. 2023].</a:t>
            </a:r>
          </a:p>
          <a:p>
            <a:pPr marL="0" indent="0">
              <a:buNone/>
            </a:pPr>
            <a:endParaRPr lang="en-GB" dirty="0"/>
          </a:p>
        </p:txBody>
      </p:sp>
    </p:spTree>
    <p:extLst>
      <p:ext uri="{BB962C8B-B14F-4D97-AF65-F5344CB8AC3E}">
        <p14:creationId xmlns:p14="http://schemas.microsoft.com/office/powerpoint/2010/main" val="1678253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8" ma:contentTypeDescription="Create a new document." ma:contentTypeScope="" ma:versionID="ea8a72032a2cf85fbd6915fab2ffc342">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cf3a9febe4d940bae0c48097aa8306cf"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31911C54-EC6F-4268-A45C-2F9B8EA97E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57AF1B-97C2-453A-8DED-E8042F6E679B}">
  <ds:schemaRefs>
    <ds:schemaRef ds:uri="http://schemas.microsoft.com/sharepoint/v3/contenttype/forms"/>
  </ds:schemaRefs>
</ds:datastoreItem>
</file>

<file path=customXml/itemProps3.xml><?xml version="1.0" encoding="utf-8"?>
<ds:datastoreItem xmlns:ds="http://schemas.openxmlformats.org/officeDocument/2006/customXml" ds:itemID="{89560496-F4EA-4040-B93F-5DDEA78745EF}">
  <ds:schemaRefs>
    <ds:schemaRef ds:uri="4055ddc6-ee7b-4b5b-b8fb-52871646f80e"/>
    <ds:schemaRef ds:uri="http://schemas.microsoft.com/office/infopath/2007/PartnerControls"/>
    <ds:schemaRef ds:uri="http://schemas.microsoft.com/office/2006/metadata/properties"/>
    <ds:schemaRef ds:uri="http://purl.org/dc/terms/"/>
    <ds:schemaRef ds:uri="http://schemas.microsoft.com/office/2006/documentManagement/types"/>
    <ds:schemaRef ds:uri="http://purl.org/dc/elements/1.1/"/>
    <ds:schemaRef ds:uri="0338428b-3fc8-4989-9d03-78e16c931d9f"/>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TM02892315[[fn=Wisp]]</Template>
  <TotalTime>237</TotalTime>
  <Words>889</Words>
  <Application>Microsoft Office PowerPoint</Application>
  <PresentationFormat>Widescreen</PresentationFormat>
  <Paragraphs>75</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Arial</vt:lpstr>
      <vt:lpstr>Calibri</vt:lpstr>
      <vt:lpstr>Century Gothic</vt:lpstr>
      <vt:lpstr>Courier New</vt:lpstr>
      <vt:lpstr>Times New Roman</vt:lpstr>
      <vt:lpstr>Wingdings</vt:lpstr>
      <vt:lpstr>Wingdings 3</vt:lpstr>
      <vt:lpstr>Wisp</vt:lpstr>
      <vt:lpstr>PowerPoint Presentation</vt:lpstr>
      <vt:lpstr>According to the University of Minnesota ( 2016), Human resources management can be defined as a process of employing people and training them, offering compensation and developing policies and strategies related to retaining them.     If in the past HRM  was defined by processing payroll or sending birthday gifts to employees, at times arranging company outings or making sure forms were filled out correctly, at present HRM has more a strategic role, rather than an administrative one, which is vital to the success of an organization. </vt:lpstr>
      <vt:lpstr>PowerPoint Presentation</vt:lpstr>
      <vt:lpstr>PowerPoint Presentation</vt:lpstr>
      <vt:lpstr>            ROLE OF THE HR</vt:lpstr>
      <vt:lpstr>PowerPoint Presentation</vt:lpstr>
      <vt:lpstr>PowerPoint Presentation</vt:lpstr>
      <vt:lpstr>PowerPoint Presentation</vt:lpstr>
      <vt:lpstr>PowerPoint Presentation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Vali Pantazi (2212835)</cp:lastModifiedBy>
  <cp:revision>26</cp:revision>
  <dcterms:created xsi:type="dcterms:W3CDTF">2022-10-18T10:41:08Z</dcterms:created>
  <dcterms:modified xsi:type="dcterms:W3CDTF">2023-10-08T15:28:23Z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