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7" r:id="rId6"/>
    <p:sldId id="260" r:id="rId7"/>
    <p:sldId id="265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A5DB"/>
    <a:srgbClr val="4DC6E3"/>
    <a:srgbClr val="FFFF66"/>
    <a:srgbClr val="B6F42C"/>
    <a:srgbClr val="85F397"/>
    <a:srgbClr val="C05700"/>
    <a:srgbClr val="28A7E0"/>
    <a:srgbClr val="8D12AE"/>
    <a:srgbClr val="A114AC"/>
    <a:srgbClr val="E643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59" autoAdjust="0"/>
    <p:restoredTop sz="95847" autoAdjust="0"/>
  </p:normalViewPr>
  <p:slideViewPr>
    <p:cSldViewPr snapToGrid="0">
      <p:cViewPr varScale="1">
        <p:scale>
          <a:sx n="77" d="100"/>
          <a:sy n="77" d="100"/>
        </p:scale>
        <p:origin x="96" y="21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A54BE0-C424-4546-94E3-5615E247BA21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9FFDD2-D9F0-44EF-9981-AE3E43F162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63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9FFDD2-D9F0-44EF-9981-AE3E43F162B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914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9FFDD2-D9F0-44EF-9981-AE3E43F162B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328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9FFDD2-D9F0-44EF-9981-AE3E43F162B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521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725D1-5690-42D0-960D-798E3A1B30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670FD3-B348-4B84-A327-BC870DCC4D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A9CBDE-FD6B-4930-9BBE-A2D2342C9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F3800-5A9C-492B-9F7C-C8615355C0D9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504122-212F-42E3-8612-C9287F8C6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6EDC50-5DD8-486D-816D-699D38E6A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F157-50DD-4830-837D-45C895999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769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6DEB0-CF86-4BA0-8B57-7523F4787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B0E52C-ACF1-4528-9DBA-5C31E61922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29AEFE-F0C7-4031-90DC-BD68F687D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F3800-5A9C-492B-9F7C-C8615355C0D9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01BAC6-941A-437C-838B-BB1C686C57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790791-DF24-4B52-B037-6F08777C6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F157-50DD-4830-837D-45C895999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051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57CB5-D6E4-4367-80E2-7EAC3A774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BFCFDF-77C6-4174-89DF-C9B1EE7899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8C7972-7BE7-4A23-AD66-F437B4C5D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F3800-5A9C-492B-9F7C-C8615355C0D9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2C33EF-5582-4CF8-924A-6837D5038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413325-73EE-4590-9F60-B60AE0A24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F157-50DD-4830-837D-45C895999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395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D153F-3515-410A-953D-2E30CB487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E656EB-B6C6-4A8E-A941-04F30DBE00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8489B4-AC95-4423-8206-3A9AAA8C3E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EA6473-3E95-479B-84E9-ADF20005D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F3800-5A9C-492B-9F7C-C8615355C0D9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CBE194-C5ED-4AB8-8882-D4B83ED2C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752638-54D1-4763-A081-049150CCE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F157-50DD-4830-837D-45C895999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991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A07470-5D53-41FA-9553-FC28699A8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CDACE-4395-4B94-B3DE-42559DFB2E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1CC8D9-0147-4F6F-86E8-EEDD2B595A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F763A3-7743-4594-BBA9-D8D4AD9168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B47E0C-A5F4-44D1-8667-3749B300B7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106568-DAD7-463F-9A2B-795160AC1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F3800-5A9C-492B-9F7C-C8615355C0D9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CF02FE-445C-4879-B0A8-3DAB569F5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A8FACE-D87B-4E1A-AC4E-179E56740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F157-50DD-4830-837D-45C895999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565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5410D-D095-403A-A1DD-DB8C5FD04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278604-678E-4393-831F-7B5BE6396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F3800-5A9C-492B-9F7C-C8615355C0D9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34F8F14-41FB-4AD3-AC28-940CA5950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503410-B211-4CE4-A811-A95D1D8A5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F157-50DD-4830-837D-45C895999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609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F1521A-0842-4479-B116-628236651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F3800-5A9C-492B-9F7C-C8615355C0D9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071865-ED6E-4248-A670-011711992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A5D4D7-8A78-4979-90D8-415195599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F157-50DD-4830-837D-45C895999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593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0D1B8-4CCE-4E77-A06F-0FA4E3056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88715A-1B4D-49C3-88D6-477E251A85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F8BDCD-3A92-49DF-A9B6-F96E11B3F0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4554E6-E462-45FC-ADFC-404BCD0AD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F3800-5A9C-492B-9F7C-C8615355C0D9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2BC2DF-43FE-4C68-BE3F-B340C4D6B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403BD4-7BF9-4B77-B8F1-49F70E76F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F157-50DD-4830-837D-45C895999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44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7858D-8338-4973-962F-D1A4A13F9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F21208-A694-4B31-B4CC-4F7F56A9A0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F6ECEB-8F3A-47AD-ADB0-B06FD777E8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EDACCB-3A9F-44BD-9E8F-2CEC16600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F3800-5A9C-492B-9F7C-C8615355C0D9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6A25DC-6F93-491B-974A-D9D49D61F2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5CEFF4-01E0-4B42-8F96-E71755045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F157-50DD-4830-837D-45C895999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00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8D765-01DD-4818-95B3-26287F7AC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B27BCC-688A-4417-B1EA-23461CD8FC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DD0CDD-0524-414F-A78C-87055273D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F3800-5A9C-492B-9F7C-C8615355C0D9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3700F-EDBF-42B0-B2A1-79154D48D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3C086C-DD19-4554-BD59-6FE594CBD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F157-50DD-4830-837D-45C895999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279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5417FD-6C1A-46E8-A572-D27C84BEEA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45B9BA-964C-4EF6-B512-8528338968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CA39BD-0F2A-48EF-B04C-EE8E2B7FE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F3800-5A9C-492B-9F7C-C8615355C0D9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B87AFB-8322-40F8-9AB2-716E7A148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7AC8B6-3609-47F7-8177-0FB19D93A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7F157-50DD-4830-837D-45C895999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348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023D32-9314-4740-A896-D51181967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34F42C-A6AA-4C0A-9FFC-F22A171DC2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BDEC1-4E2D-43DD-B6FC-F92FB0B231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4F3800-5A9C-492B-9F7C-C8615355C0D9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9046AA-36A1-4CD2-8886-245D957992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23471C-9695-4158-9D58-C1615B3A89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27F157-50DD-4830-837D-45C895999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699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453635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F2BA7-EC7B-43E8-A741-5D9181B6B7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7808" y="3777"/>
            <a:ext cx="9144000" cy="3161826"/>
          </a:xfrm>
        </p:spPr>
        <p:txBody>
          <a:bodyPr>
            <a:noAutofit/>
          </a:bodyPr>
          <a:lstStyle/>
          <a:p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Effective Teamworking </a:t>
            </a:r>
            <a:b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b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161074-4B24-4D18-AC7E-A39F824E94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845" y="4345801"/>
            <a:ext cx="2447926" cy="369332"/>
          </a:xfrm>
        </p:spPr>
        <p:txBody>
          <a:bodyPr>
            <a:normAutofit/>
          </a:bodyPr>
          <a:lstStyle/>
          <a:p>
            <a:pPr algn="l"/>
            <a:r>
              <a:rPr lang="en-GB" sz="1800" dirty="0">
                <a:latin typeface="+mj-lt"/>
              </a:rPr>
              <a:t>Tahira Begum 1808229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37187C-0423-4CD7-B281-4F0DBDB33417}"/>
              </a:ext>
            </a:extLst>
          </p:cNvPr>
          <p:cNvSpPr txBox="1"/>
          <p:nvPr/>
        </p:nvSpPr>
        <p:spPr>
          <a:xfrm>
            <a:off x="4358936" y="5550971"/>
            <a:ext cx="1737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6E0869-D8AC-4FA7-B52C-03EC72B6C433}"/>
              </a:ext>
            </a:extLst>
          </p:cNvPr>
          <p:cNvSpPr txBox="1"/>
          <p:nvPr/>
        </p:nvSpPr>
        <p:spPr>
          <a:xfrm>
            <a:off x="253845" y="4722908"/>
            <a:ext cx="1979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+mj-lt"/>
              </a:rPr>
              <a:t>Israil Ali 1810849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206977-B28C-4BD8-B2A9-9B8733E9F3A6}"/>
              </a:ext>
            </a:extLst>
          </p:cNvPr>
          <p:cNvSpPr txBox="1"/>
          <p:nvPr/>
        </p:nvSpPr>
        <p:spPr>
          <a:xfrm>
            <a:off x="253845" y="5155005"/>
            <a:ext cx="3027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+mj-lt"/>
              </a:rPr>
              <a:t>Donville Youngsam 1809043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C67CBC9-0396-49B2-959B-7730A9E7F3E0}"/>
              </a:ext>
            </a:extLst>
          </p:cNvPr>
          <p:cNvSpPr txBox="1"/>
          <p:nvPr/>
        </p:nvSpPr>
        <p:spPr>
          <a:xfrm>
            <a:off x="253845" y="5550971"/>
            <a:ext cx="21839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+mj-lt"/>
              </a:rPr>
              <a:t>Alina Lungu 1810895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4D7384-F1E5-4CB5-A7D2-5A7C7ACC041F}"/>
              </a:ext>
            </a:extLst>
          </p:cNvPr>
          <p:cNvSpPr txBox="1"/>
          <p:nvPr/>
        </p:nvSpPr>
        <p:spPr>
          <a:xfrm>
            <a:off x="253845" y="5920303"/>
            <a:ext cx="3027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+mj-lt"/>
              </a:rPr>
              <a:t>Mohammed Aziz Ul 1809663</a:t>
            </a:r>
          </a:p>
        </p:txBody>
      </p:sp>
    </p:spTree>
    <p:extLst>
      <p:ext uri="{BB962C8B-B14F-4D97-AF65-F5344CB8AC3E}">
        <p14:creationId xmlns:p14="http://schemas.microsoft.com/office/powerpoint/2010/main" val="9915901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2EBDE93-4BC4-4D22-B4B1-8CECAF9DB2E2}"/>
              </a:ext>
            </a:extLst>
          </p:cNvPr>
          <p:cNvSpPr txBox="1"/>
          <p:nvPr/>
        </p:nvSpPr>
        <p:spPr>
          <a:xfrm>
            <a:off x="1020933" y="426128"/>
            <a:ext cx="969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Bright Start Nursery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066807-3519-44D7-83DC-42C4D06033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B0D5D60-DAFB-4F9B-9C33-CB9F5C511D05}"/>
              </a:ext>
            </a:extLst>
          </p:cNvPr>
          <p:cNvSpPr txBox="1"/>
          <p:nvPr/>
        </p:nvSpPr>
        <p:spPr>
          <a:xfrm>
            <a:off x="2095500" y="394568"/>
            <a:ext cx="7353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Bright Start Consultants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526DA01-EA29-4D73-A708-9D7B273E711D}"/>
              </a:ext>
            </a:extLst>
          </p:cNvPr>
          <p:cNvSpPr txBox="1"/>
          <p:nvPr/>
        </p:nvSpPr>
        <p:spPr>
          <a:xfrm>
            <a:off x="473832" y="3600328"/>
            <a:ext cx="7577968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Benefits of Team working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Stages of team development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Team roles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Successful team development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Managing conflict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19EC71-4F5C-4D9F-9577-0FB1CCCAE3A5}"/>
              </a:ext>
            </a:extLst>
          </p:cNvPr>
          <p:cNvSpPr txBox="1"/>
          <p:nvPr/>
        </p:nvSpPr>
        <p:spPr>
          <a:xfrm>
            <a:off x="5637320" y="2760955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57982E-F3F7-4A90-9D56-B7330C8AEE87}"/>
              </a:ext>
            </a:extLst>
          </p:cNvPr>
          <p:cNvSpPr txBox="1"/>
          <p:nvPr/>
        </p:nvSpPr>
        <p:spPr>
          <a:xfrm>
            <a:off x="473832" y="1505867"/>
            <a:ext cx="110970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A group of people working effectively together in order to achieve a shared goal.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BD21239-B959-405D-87FB-FE31961CB5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1720" y="3016493"/>
            <a:ext cx="5105400" cy="3446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2415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1537D24-1959-489F-8878-4C5B34F41F99}"/>
              </a:ext>
            </a:extLst>
          </p:cNvPr>
          <p:cNvCxnSpPr>
            <a:cxnSpLocks/>
          </p:cNvCxnSpPr>
          <p:nvPr/>
        </p:nvCxnSpPr>
        <p:spPr>
          <a:xfrm flipV="1">
            <a:off x="6267151" y="1114893"/>
            <a:ext cx="0" cy="103646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8B9E12A-84A4-476A-B4C3-08A128DCBD25}"/>
              </a:ext>
            </a:extLst>
          </p:cNvPr>
          <p:cNvSpPr txBox="1"/>
          <p:nvPr/>
        </p:nvSpPr>
        <p:spPr>
          <a:xfrm>
            <a:off x="3873879" y="5785879"/>
            <a:ext cx="49788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Gaining perspective to think and</a:t>
            </a:r>
          </a:p>
          <a:p>
            <a:pPr algn="ctr"/>
            <a:r>
              <a:rPr lang="en-GB" dirty="0"/>
              <a:t> analyse any situation.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2E8F6E4-A095-49A9-B555-B61A37509FF3}"/>
              </a:ext>
            </a:extLst>
          </p:cNvPr>
          <p:cNvCxnSpPr>
            <a:cxnSpLocks/>
          </p:cNvCxnSpPr>
          <p:nvPr/>
        </p:nvCxnSpPr>
        <p:spPr>
          <a:xfrm>
            <a:off x="6267151" y="4273125"/>
            <a:ext cx="0" cy="120070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C192723F-E2C7-41C2-91F5-D58AB5CB1CD6}"/>
              </a:ext>
            </a:extLst>
          </p:cNvPr>
          <p:cNvSpPr txBox="1"/>
          <p:nvPr/>
        </p:nvSpPr>
        <p:spPr>
          <a:xfrm>
            <a:off x="4257211" y="197797"/>
            <a:ext cx="3817395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GB" dirty="0"/>
              <a:t>Makes you think more creatively and useful solutions to problems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62D1408-B2D4-437A-A312-B0FA52F3F594}"/>
              </a:ext>
            </a:extLst>
          </p:cNvPr>
          <p:cNvCxnSpPr>
            <a:cxnSpLocks/>
          </p:cNvCxnSpPr>
          <p:nvPr/>
        </p:nvCxnSpPr>
        <p:spPr>
          <a:xfrm>
            <a:off x="7718650" y="3212243"/>
            <a:ext cx="154323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45CB53E9-F340-4DF1-8F75-2C1079A0144D}"/>
              </a:ext>
            </a:extLst>
          </p:cNvPr>
          <p:cNvSpPr txBox="1"/>
          <p:nvPr/>
        </p:nvSpPr>
        <p:spPr>
          <a:xfrm>
            <a:off x="9348186" y="2920755"/>
            <a:ext cx="22993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Promotes social and leadership skills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3A09067-46AF-4CBF-AE87-7DCEC7B9C75A}"/>
              </a:ext>
            </a:extLst>
          </p:cNvPr>
          <p:cNvCxnSpPr>
            <a:cxnSpLocks/>
          </p:cNvCxnSpPr>
          <p:nvPr/>
        </p:nvCxnSpPr>
        <p:spPr>
          <a:xfrm flipH="1">
            <a:off x="2932106" y="3212243"/>
            <a:ext cx="188354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9119040F-E5BA-4A1E-B155-48779160F325}"/>
              </a:ext>
            </a:extLst>
          </p:cNvPr>
          <p:cNvSpPr txBox="1"/>
          <p:nvPr/>
        </p:nvSpPr>
        <p:spPr>
          <a:xfrm>
            <a:off x="8938793" y="4522377"/>
            <a:ext cx="23259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 workload is shared between team members enabling them to focus on key objective for faster resolution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7BAE7AA-0F58-4845-BC89-F8D8741CA2DC}"/>
              </a:ext>
            </a:extLst>
          </p:cNvPr>
          <p:cNvCxnSpPr>
            <a:cxnSpLocks/>
          </p:cNvCxnSpPr>
          <p:nvPr/>
        </p:nvCxnSpPr>
        <p:spPr>
          <a:xfrm flipV="1">
            <a:off x="7293516" y="1633127"/>
            <a:ext cx="1410692" cy="82895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C2701AA6-0014-49A3-8883-D6A98CA258B0}"/>
              </a:ext>
            </a:extLst>
          </p:cNvPr>
          <p:cNvSpPr txBox="1"/>
          <p:nvPr/>
        </p:nvSpPr>
        <p:spPr>
          <a:xfrm>
            <a:off x="9064355" y="813000"/>
            <a:ext cx="2547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Creates motivation and  self – esteem in the workspace  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B4D18965-9C47-4DFA-8297-0F01FC549087}"/>
              </a:ext>
            </a:extLst>
          </p:cNvPr>
          <p:cNvCxnSpPr>
            <a:cxnSpLocks/>
          </p:cNvCxnSpPr>
          <p:nvPr/>
        </p:nvCxnSpPr>
        <p:spPr>
          <a:xfrm flipH="1" flipV="1">
            <a:off x="3777703" y="1887251"/>
            <a:ext cx="1463083" cy="5748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72373845-5F81-4A4E-A276-1524C7382489}"/>
              </a:ext>
            </a:extLst>
          </p:cNvPr>
          <p:cNvSpPr txBox="1"/>
          <p:nvPr/>
        </p:nvSpPr>
        <p:spPr>
          <a:xfrm>
            <a:off x="463610" y="761527"/>
            <a:ext cx="28038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Creates relationships between team members to communicate openly and have a sense of security.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6C4FA3-E075-454B-96CA-76E977103581}"/>
              </a:ext>
            </a:extLst>
          </p:cNvPr>
          <p:cNvCxnSpPr>
            <a:cxnSpLocks/>
          </p:cNvCxnSpPr>
          <p:nvPr/>
        </p:nvCxnSpPr>
        <p:spPr>
          <a:xfrm flipH="1">
            <a:off x="3777703" y="4157220"/>
            <a:ext cx="1269992" cy="6463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A381CDE4-E100-4A63-850D-11B853324608}"/>
              </a:ext>
            </a:extLst>
          </p:cNvPr>
          <p:cNvSpPr txBox="1"/>
          <p:nvPr/>
        </p:nvSpPr>
        <p:spPr>
          <a:xfrm>
            <a:off x="1086037" y="4773266"/>
            <a:ext cx="23259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Source of learning by sharing ideas and life experience with other members of the team.  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D2A4803-56CB-47E4-9801-A3EC1986830B}"/>
              </a:ext>
            </a:extLst>
          </p:cNvPr>
          <p:cNvCxnSpPr>
            <a:cxnSpLocks/>
          </p:cNvCxnSpPr>
          <p:nvPr/>
        </p:nvCxnSpPr>
        <p:spPr>
          <a:xfrm>
            <a:off x="7293516" y="3962400"/>
            <a:ext cx="1320299" cy="6463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70AE4F0F-70B4-4A95-BD94-5491C6899AC9}"/>
              </a:ext>
            </a:extLst>
          </p:cNvPr>
          <p:cNvSpPr txBox="1"/>
          <p:nvPr/>
        </p:nvSpPr>
        <p:spPr>
          <a:xfrm>
            <a:off x="8780016" y="4929315"/>
            <a:ext cx="2299310" cy="8882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B914FFE-D8B6-41D0-84C7-F4DA147F3B7F}"/>
              </a:ext>
            </a:extLst>
          </p:cNvPr>
          <p:cNvSpPr txBox="1"/>
          <p:nvPr/>
        </p:nvSpPr>
        <p:spPr>
          <a:xfrm>
            <a:off x="279013" y="2829917"/>
            <a:ext cx="22275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Creates strong work ethics and team spirit.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3DE1636-69F7-4FEC-9B2C-AD14FE2928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8485" y="1878877"/>
            <a:ext cx="2815974" cy="274734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F6744E-F23A-4A70-A465-807CCAED0E8B}"/>
              </a:ext>
            </a:extLst>
          </p:cNvPr>
          <p:cNvSpPr txBox="1"/>
          <p:nvPr/>
        </p:nvSpPr>
        <p:spPr>
          <a:xfrm>
            <a:off x="5424034" y="1774558"/>
            <a:ext cx="1770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C057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Benefits of</a:t>
            </a:r>
          </a:p>
        </p:txBody>
      </p:sp>
    </p:spTree>
    <p:extLst>
      <p:ext uri="{BB962C8B-B14F-4D97-AF65-F5344CB8AC3E}">
        <p14:creationId xmlns:p14="http://schemas.microsoft.com/office/powerpoint/2010/main" val="426252923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0B98B5-21BA-4F31-9BE9-ED3E24A1BF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9591" y="1"/>
            <a:ext cx="12221591" cy="690594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FDBCCC3-D30B-4945-B11C-1F27405091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96" y="5934075"/>
            <a:ext cx="4006788" cy="9239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54BDFC5-821D-4856-99EA-D0AA284287E9}"/>
              </a:ext>
            </a:extLst>
          </p:cNvPr>
          <p:cNvSpPr txBox="1"/>
          <p:nvPr/>
        </p:nvSpPr>
        <p:spPr>
          <a:xfrm>
            <a:off x="3089428" y="6134427"/>
            <a:ext cx="687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Tuckman's Model of group development 1965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2DC02B-98D9-4466-9ABB-6DC543281B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5020" y="4041699"/>
            <a:ext cx="1308440" cy="6190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C5FBB46-079B-43C6-A5F3-BA5DBDEA9D5F}"/>
              </a:ext>
            </a:extLst>
          </p:cNvPr>
          <p:cNvSpPr txBox="1"/>
          <p:nvPr/>
        </p:nvSpPr>
        <p:spPr>
          <a:xfrm>
            <a:off x="5625020" y="4135793"/>
            <a:ext cx="1308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Norming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99D5970-A2E6-4EE0-9AE4-44CEA94ED2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89429" y="1413003"/>
            <a:ext cx="1553594" cy="65151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343803A-6801-4858-9684-15806E0890EE}"/>
              </a:ext>
            </a:extLst>
          </p:cNvPr>
          <p:cNvSpPr txBox="1"/>
          <p:nvPr/>
        </p:nvSpPr>
        <p:spPr>
          <a:xfrm>
            <a:off x="3231472" y="1442163"/>
            <a:ext cx="12695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Storming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6AD7E9C-9716-4DE2-81CC-843E670313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5820" y="3846183"/>
            <a:ext cx="1381263" cy="81459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8BF34CE-D31D-49D8-8378-A4473828B6BD}"/>
              </a:ext>
            </a:extLst>
          </p:cNvPr>
          <p:cNvSpPr txBox="1"/>
          <p:nvPr/>
        </p:nvSpPr>
        <p:spPr>
          <a:xfrm>
            <a:off x="742585" y="4135792"/>
            <a:ext cx="11358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Forming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B9B95CF-9C43-402C-873B-3C039EEFFED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27759" y="1244253"/>
            <a:ext cx="1618140" cy="92286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C4C5E5B-CDC4-4B7A-A502-7D451BA55B63}"/>
              </a:ext>
            </a:extLst>
          </p:cNvPr>
          <p:cNvSpPr txBox="1"/>
          <p:nvPr/>
        </p:nvSpPr>
        <p:spPr>
          <a:xfrm>
            <a:off x="7972147" y="1413003"/>
            <a:ext cx="152936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Preforming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A116DFF-04D1-40CA-A5BE-9B569175319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413716" y="4041698"/>
            <a:ext cx="1562261" cy="61907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2080894-BD0C-4EB6-BABC-C5CBDC5151A3}"/>
              </a:ext>
            </a:extLst>
          </p:cNvPr>
          <p:cNvSpPr txBox="1"/>
          <p:nvPr/>
        </p:nvSpPr>
        <p:spPr>
          <a:xfrm>
            <a:off x="10456858" y="4135792"/>
            <a:ext cx="15622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Adjourning</a:t>
            </a:r>
          </a:p>
        </p:txBody>
      </p:sp>
    </p:spTree>
    <p:extLst>
      <p:ext uri="{BB962C8B-B14F-4D97-AF65-F5344CB8AC3E}">
        <p14:creationId xmlns:p14="http://schemas.microsoft.com/office/powerpoint/2010/main" val="8399523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A5DB">
            <a:alpha val="91765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9B5A71B-23CC-4726-A52C-D61418EAC9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2509176"/>
              </p:ext>
            </p:extLst>
          </p:nvPr>
        </p:nvGraphicFramePr>
        <p:xfrm>
          <a:off x="1176273" y="1634950"/>
          <a:ext cx="9680426" cy="464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530">
                  <a:extLst>
                    <a:ext uri="{9D8B030D-6E8A-4147-A177-3AD203B41FA5}">
                      <a16:colId xmlns:a16="http://schemas.microsoft.com/office/drawing/2014/main" val="1664255676"/>
                    </a:ext>
                  </a:extLst>
                </a:gridCol>
                <a:gridCol w="5719896">
                  <a:extLst>
                    <a:ext uri="{9D8B030D-6E8A-4147-A177-3AD203B41FA5}">
                      <a16:colId xmlns:a16="http://schemas.microsoft.com/office/drawing/2014/main" val="3481941112"/>
                    </a:ext>
                  </a:extLst>
                </a:gridCol>
              </a:tblGrid>
              <a:tr h="71864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Job title</a:t>
                      </a:r>
                    </a:p>
                  </a:txBody>
                  <a:tcPr>
                    <a:solidFill>
                      <a:schemeClr val="bg1">
                        <a:lumMod val="85000"/>
                        <a:alpha val="5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Role</a:t>
                      </a:r>
                    </a:p>
                  </a:txBody>
                  <a:tcPr>
                    <a:solidFill>
                      <a:schemeClr val="bg1">
                        <a:lumMod val="85000"/>
                        <a:alpha val="5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4255936"/>
                  </a:ext>
                </a:extLst>
              </a:tr>
              <a:tr h="9641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Senior management </a:t>
                      </a:r>
                    </a:p>
                  </a:txBody>
                  <a:tcPr>
                    <a:solidFill>
                      <a:schemeClr val="bg1">
                        <a:lumMod val="95000"/>
                        <a:alpha val="5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Responsible for planning and directing the work and business strategies of a group of individuals – for example managers.</a:t>
                      </a:r>
                    </a:p>
                  </a:txBody>
                  <a:tcPr>
                    <a:solidFill>
                      <a:schemeClr val="bg1">
                        <a:lumMod val="95000"/>
                        <a:alpha val="5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0361538"/>
                  </a:ext>
                </a:extLst>
              </a:tr>
              <a:tr h="9641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Managers</a:t>
                      </a:r>
                    </a:p>
                  </a:txBody>
                  <a:tcPr>
                    <a:solidFill>
                      <a:schemeClr val="bg1">
                        <a:lumMod val="95000"/>
                        <a:alpha val="5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Staffing, daily operations, set goals, liaising, administration, training and delegating.</a:t>
                      </a:r>
                    </a:p>
                  </a:txBody>
                  <a:tcPr>
                    <a:solidFill>
                      <a:schemeClr val="bg1">
                        <a:lumMod val="95000"/>
                        <a:alpha val="5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4867852"/>
                  </a:ext>
                </a:extLst>
              </a:tr>
              <a:tr h="9641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Supervisors</a:t>
                      </a:r>
                    </a:p>
                  </a:txBody>
                  <a:tcPr>
                    <a:solidFill>
                      <a:schemeClr val="bg1">
                        <a:lumMod val="95000"/>
                        <a:alpha val="5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Motivating, setting goals, organising, monitoring employees and implementation.</a:t>
                      </a:r>
                    </a:p>
                  </a:txBody>
                  <a:tcPr>
                    <a:solidFill>
                      <a:schemeClr val="bg1">
                        <a:lumMod val="95000"/>
                        <a:alpha val="5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7413329"/>
                  </a:ext>
                </a:extLst>
              </a:tr>
              <a:tr h="1037134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Team workers</a:t>
                      </a:r>
                    </a:p>
                  </a:txBody>
                  <a:tcPr>
                    <a:solidFill>
                      <a:schemeClr val="bg1">
                        <a:lumMod val="95000"/>
                        <a:alpha val="5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Individual skills brought together to work and achieve goals  as a team. </a:t>
                      </a:r>
                    </a:p>
                  </a:txBody>
                  <a:tcPr>
                    <a:solidFill>
                      <a:schemeClr val="bg1">
                        <a:lumMod val="95000"/>
                        <a:alpha val="5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426160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52BE570D-F1EF-48AE-8183-A5DCC0D94E50}"/>
              </a:ext>
            </a:extLst>
          </p:cNvPr>
          <p:cNvSpPr txBox="1"/>
          <p:nvPr/>
        </p:nvSpPr>
        <p:spPr>
          <a:xfrm>
            <a:off x="3965436" y="505276"/>
            <a:ext cx="4102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Team Roles</a:t>
            </a:r>
          </a:p>
        </p:txBody>
      </p:sp>
    </p:spTree>
    <p:extLst>
      <p:ext uri="{BB962C8B-B14F-4D97-AF65-F5344CB8AC3E}">
        <p14:creationId xmlns:p14="http://schemas.microsoft.com/office/powerpoint/2010/main" val="28924106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Rectangle 91">
            <a:extLst>
              <a:ext uri="{FF2B5EF4-FFF2-40B4-BE49-F238E27FC236}">
                <a16:creationId xmlns:a16="http://schemas.microsoft.com/office/drawing/2014/main" id="{25FF77E2-A090-43F5-82A4-AD28E337F06D}"/>
              </a:ext>
            </a:extLst>
          </p:cNvPr>
          <p:cNvSpPr/>
          <p:nvPr/>
        </p:nvSpPr>
        <p:spPr>
          <a:xfrm>
            <a:off x="3504138" y="1584046"/>
            <a:ext cx="4580862" cy="29099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C35B385-D985-4A0F-873F-233ED8DB0C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4469785"/>
              </p:ext>
            </p:extLst>
          </p:nvPr>
        </p:nvGraphicFramePr>
        <p:xfrm>
          <a:off x="0" y="0"/>
          <a:ext cx="12499946" cy="6858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249973">
                  <a:extLst>
                    <a:ext uri="{9D8B030D-6E8A-4147-A177-3AD203B41FA5}">
                      <a16:colId xmlns:a16="http://schemas.microsoft.com/office/drawing/2014/main" val="780339202"/>
                    </a:ext>
                  </a:extLst>
                </a:gridCol>
                <a:gridCol w="6249973">
                  <a:extLst>
                    <a:ext uri="{9D8B030D-6E8A-4147-A177-3AD203B41FA5}">
                      <a16:colId xmlns:a16="http://schemas.microsoft.com/office/drawing/2014/main" val="2966195027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3146858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B70C9020-BB10-45D4-9F9C-E40623DDB69A}"/>
              </a:ext>
            </a:extLst>
          </p:cNvPr>
          <p:cNvSpPr txBox="1"/>
          <p:nvPr/>
        </p:nvSpPr>
        <p:spPr>
          <a:xfrm>
            <a:off x="5644896" y="2974848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A5DBDA3-BCE7-4E7E-BE93-11F7C1E0AD4E}"/>
              </a:ext>
            </a:extLst>
          </p:cNvPr>
          <p:cNvSpPr txBox="1"/>
          <p:nvPr/>
        </p:nvSpPr>
        <p:spPr>
          <a:xfrm>
            <a:off x="3801187" y="230639"/>
            <a:ext cx="368741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Berlin Sans FB Demi" panose="020E0802020502020306" pitchFamily="34" charset="0"/>
              </a:rPr>
              <a:t>Managing Conflict </a:t>
            </a:r>
            <a:r>
              <a:rPr lang="en-GB" dirty="0">
                <a:latin typeface="Berlin Sans FB Demi" panose="020E0802020502020306" pitchFamily="34" charset="0"/>
              </a:rPr>
              <a:t>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78E4979-6042-4600-B4E6-81C32B8F58B3}"/>
              </a:ext>
            </a:extLst>
          </p:cNvPr>
          <p:cNvSpPr txBox="1"/>
          <p:nvPr/>
        </p:nvSpPr>
        <p:spPr>
          <a:xfrm>
            <a:off x="258418" y="468218"/>
            <a:ext cx="22760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Encourage conflicting parties to talk to each other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C9641A8-D66B-40C0-BD60-BFADF2A36FCB}"/>
              </a:ext>
            </a:extLst>
          </p:cNvPr>
          <p:cNvSpPr txBox="1"/>
          <p:nvPr/>
        </p:nvSpPr>
        <p:spPr>
          <a:xfrm>
            <a:off x="4435577" y="4866059"/>
            <a:ext cx="3184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conflict:</a:t>
            </a:r>
          </a:p>
          <a:p>
            <a:pPr algn="ctr"/>
            <a:endParaRPr lang="en-GB" dirty="0"/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Task conflict 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Process conflict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Interpersonal conflict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DD99CA15-F292-4F56-8447-50929D3845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0195" y="1885241"/>
            <a:ext cx="4710053" cy="27747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7ADB4D90-4FAD-4209-95B5-BD9161F24000}"/>
              </a:ext>
            </a:extLst>
          </p:cNvPr>
          <p:cNvCxnSpPr>
            <a:cxnSpLocks/>
          </p:cNvCxnSpPr>
          <p:nvPr/>
        </p:nvCxnSpPr>
        <p:spPr>
          <a:xfrm flipH="1" flipV="1">
            <a:off x="1888436" y="2779497"/>
            <a:ext cx="1326342" cy="2595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A63AF9D0-CE5F-4F79-B4D1-602AA40C4270}"/>
              </a:ext>
            </a:extLst>
          </p:cNvPr>
          <p:cNvCxnSpPr>
            <a:cxnSpLocks/>
          </p:cNvCxnSpPr>
          <p:nvPr/>
        </p:nvCxnSpPr>
        <p:spPr>
          <a:xfrm flipH="1" flipV="1">
            <a:off x="2160985" y="1309362"/>
            <a:ext cx="1053793" cy="6514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84B7DD8-B509-465D-BD0C-219E54F761C0}"/>
              </a:ext>
            </a:extLst>
          </p:cNvPr>
          <p:cNvCxnSpPr>
            <a:cxnSpLocks/>
          </p:cNvCxnSpPr>
          <p:nvPr/>
        </p:nvCxnSpPr>
        <p:spPr>
          <a:xfrm flipV="1">
            <a:off x="8266176" y="1154525"/>
            <a:ext cx="968948" cy="60329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875C9DAF-3CC3-4B41-BF24-20E043875F0C}"/>
              </a:ext>
            </a:extLst>
          </p:cNvPr>
          <p:cNvSpPr txBox="1"/>
          <p:nvPr/>
        </p:nvSpPr>
        <p:spPr>
          <a:xfrm>
            <a:off x="9222453" y="468218"/>
            <a:ext cx="2067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Set rules for people to follow in  your organisation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6346487-8DF6-4F9B-B990-4902E3FC4443}"/>
              </a:ext>
            </a:extLst>
          </p:cNvPr>
          <p:cNvSpPr txBox="1"/>
          <p:nvPr/>
        </p:nvSpPr>
        <p:spPr>
          <a:xfrm>
            <a:off x="260637" y="1935320"/>
            <a:ext cx="14908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Prioritise areas of conflict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9E404FB-D169-4CE2-BD08-24401A8FA3DF}"/>
              </a:ext>
            </a:extLst>
          </p:cNvPr>
          <p:cNvSpPr txBox="1"/>
          <p:nvPr/>
        </p:nvSpPr>
        <p:spPr>
          <a:xfrm>
            <a:off x="9327311" y="2115667"/>
            <a:ext cx="26040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Ensure you hear the full story from all perspectives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B8410DD-E392-4FE7-BEA1-D3295B5F0ED1}"/>
              </a:ext>
            </a:extLst>
          </p:cNvPr>
          <p:cNvSpPr txBox="1"/>
          <p:nvPr/>
        </p:nvSpPr>
        <p:spPr>
          <a:xfrm>
            <a:off x="1638500" y="5466452"/>
            <a:ext cx="17592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Get parties to reach a compromise 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C005EB35-5F15-4D5A-8D07-C637A934A79B}"/>
              </a:ext>
            </a:extLst>
          </p:cNvPr>
          <p:cNvCxnSpPr>
            <a:cxnSpLocks/>
          </p:cNvCxnSpPr>
          <p:nvPr/>
        </p:nvCxnSpPr>
        <p:spPr>
          <a:xfrm flipH="1">
            <a:off x="2786432" y="4587091"/>
            <a:ext cx="653763" cy="8222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39768E41-37EC-4DE7-9061-2B1766335375}"/>
              </a:ext>
            </a:extLst>
          </p:cNvPr>
          <p:cNvCxnSpPr>
            <a:cxnSpLocks/>
          </p:cNvCxnSpPr>
          <p:nvPr/>
        </p:nvCxnSpPr>
        <p:spPr>
          <a:xfrm flipV="1">
            <a:off x="8266176" y="2592537"/>
            <a:ext cx="972965" cy="3085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F0D7773F-7C23-422D-9B35-1B9303B2994E}"/>
              </a:ext>
            </a:extLst>
          </p:cNvPr>
          <p:cNvSpPr txBox="1"/>
          <p:nvPr/>
        </p:nvSpPr>
        <p:spPr>
          <a:xfrm>
            <a:off x="8869614" y="5466452"/>
            <a:ext cx="21965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Encourage all involved to remain focused on the task 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CF52398-270E-47DF-B34C-9D511986214F}"/>
              </a:ext>
            </a:extLst>
          </p:cNvPr>
          <p:cNvSpPr txBox="1"/>
          <p:nvPr/>
        </p:nvSpPr>
        <p:spPr>
          <a:xfrm>
            <a:off x="314042" y="3459706"/>
            <a:ext cx="17404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Carry out team building activities to encourage bonding.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D4E84687-35C2-4195-A8AE-4AA2EC6A4818}"/>
              </a:ext>
            </a:extLst>
          </p:cNvPr>
          <p:cNvCxnSpPr>
            <a:cxnSpLocks/>
          </p:cNvCxnSpPr>
          <p:nvPr/>
        </p:nvCxnSpPr>
        <p:spPr>
          <a:xfrm>
            <a:off x="8168903" y="4772333"/>
            <a:ext cx="811482" cy="6941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00AB8E47-A4B2-449E-ABD5-CF13E1261F30}"/>
              </a:ext>
            </a:extLst>
          </p:cNvPr>
          <p:cNvCxnSpPr>
            <a:cxnSpLocks/>
          </p:cNvCxnSpPr>
          <p:nvPr/>
        </p:nvCxnSpPr>
        <p:spPr>
          <a:xfrm flipH="1">
            <a:off x="2054514" y="3949184"/>
            <a:ext cx="1184613" cy="24918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4C122298-A017-49F3-94E3-62862ADC044B}"/>
              </a:ext>
            </a:extLst>
          </p:cNvPr>
          <p:cNvCxnSpPr>
            <a:cxnSpLocks/>
          </p:cNvCxnSpPr>
          <p:nvPr/>
        </p:nvCxnSpPr>
        <p:spPr>
          <a:xfrm>
            <a:off x="8168903" y="3763116"/>
            <a:ext cx="1403241" cy="49458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C9734B6A-EA5C-46CD-9419-83C4CD3542D6}"/>
              </a:ext>
            </a:extLst>
          </p:cNvPr>
          <p:cNvSpPr txBox="1"/>
          <p:nvPr/>
        </p:nvSpPr>
        <p:spPr>
          <a:xfrm>
            <a:off x="9879180" y="3736705"/>
            <a:ext cx="18320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Ensure everyone knows what their roles are.</a:t>
            </a:r>
          </a:p>
        </p:txBody>
      </p:sp>
    </p:spTree>
    <p:extLst>
      <p:ext uri="{BB962C8B-B14F-4D97-AF65-F5344CB8AC3E}">
        <p14:creationId xmlns:p14="http://schemas.microsoft.com/office/powerpoint/2010/main" val="2676076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F4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ACEE65B-FFA5-4346-BF6E-DCC0336AF412}"/>
              </a:ext>
            </a:extLst>
          </p:cNvPr>
          <p:cNvSpPr txBox="1"/>
          <p:nvPr/>
        </p:nvSpPr>
        <p:spPr>
          <a:xfrm>
            <a:off x="2037522" y="983974"/>
            <a:ext cx="83786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How can you tell that the Teamwork in your organisation is good?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4F64F7ED-069B-4D9B-A7E8-10BA05B9F5B1}"/>
              </a:ext>
            </a:extLst>
          </p:cNvPr>
          <p:cNvSpPr/>
          <p:nvPr/>
        </p:nvSpPr>
        <p:spPr>
          <a:xfrm>
            <a:off x="1351723" y="2827682"/>
            <a:ext cx="2733261" cy="2653748"/>
          </a:xfrm>
          <a:prstGeom prst="ellipse">
            <a:avLst/>
          </a:prstGeom>
          <a:solidFill>
            <a:srgbClr val="28A7E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task is completed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888593B-B341-4430-B76E-D5BCC0A4AD73}"/>
              </a:ext>
            </a:extLst>
          </p:cNvPr>
          <p:cNvSpPr/>
          <p:nvPr/>
        </p:nvSpPr>
        <p:spPr>
          <a:xfrm>
            <a:off x="4614241" y="2827682"/>
            <a:ext cx="2733261" cy="2653748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 members are each happy with their contribution to a task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D6ABE98-822A-4311-A1C3-953C6281D00A}"/>
              </a:ext>
            </a:extLst>
          </p:cNvPr>
          <p:cNvSpPr/>
          <p:nvPr/>
        </p:nvSpPr>
        <p:spPr>
          <a:xfrm>
            <a:off x="7876760" y="2827682"/>
            <a:ext cx="2733261" cy="265374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 members are happy to work with each other again.</a:t>
            </a:r>
          </a:p>
        </p:txBody>
      </p:sp>
    </p:spTree>
    <p:extLst>
      <p:ext uri="{BB962C8B-B14F-4D97-AF65-F5344CB8AC3E}">
        <p14:creationId xmlns:p14="http://schemas.microsoft.com/office/powerpoint/2010/main" val="2894294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773999E-7D1D-4AC2-A8D5-67349D8DE4C2}"/>
              </a:ext>
            </a:extLst>
          </p:cNvPr>
          <p:cNvSpPr/>
          <p:nvPr/>
        </p:nvSpPr>
        <p:spPr>
          <a:xfrm>
            <a:off x="1" y="-34787"/>
            <a:ext cx="12191999" cy="6927573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Thank you for listening to our presentation!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09854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11719</TotalTime>
  <Words>355</Words>
  <Application>Microsoft Office PowerPoint</Application>
  <PresentationFormat>Widescreen</PresentationFormat>
  <Paragraphs>65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Berlin Sans FB Demi</vt:lpstr>
      <vt:lpstr>Calibri</vt:lpstr>
      <vt:lpstr>Calibri Light</vt:lpstr>
      <vt:lpstr>Wingdings</vt:lpstr>
      <vt:lpstr>Office Theme</vt:lpstr>
      <vt:lpstr>Effective Teamworking  &amp;  Communication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#</dc:title>
  <dc:creator>tahira begum</dc:creator>
  <cp:lastModifiedBy>tahira begum</cp:lastModifiedBy>
  <cp:revision>79</cp:revision>
  <dcterms:created xsi:type="dcterms:W3CDTF">2019-05-02T19:27:10Z</dcterms:created>
  <dcterms:modified xsi:type="dcterms:W3CDTF">2019-05-12T13:53:16Z</dcterms:modified>
</cp:coreProperties>
</file>