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slideshow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5.xml" ContentType="application/vnd.openxmlformats-officedocument.theme+xml"/>
  <Override PartName="/ppt/slideLayouts/slideLayout8.xml" ContentType="application/vnd.openxmlformats-officedocument.presentationml.slideLayout+xml"/>
  <Override PartName="/ppt/theme/theme6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7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8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9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10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11.xml" ContentType="application/vnd.openxmlformats-officedocument.theme+xml"/>
  <Override PartName="/ppt/slideLayouts/slideLayout24.xml" ContentType="application/vnd.openxmlformats-officedocument.presentationml.slideLayout+xml"/>
  <Override PartName="/ppt/theme/theme1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13.xml" ContentType="application/vnd.openxmlformats-officedocument.theme+xml"/>
  <Override PartName="/ppt/slideLayouts/slideLayout33.xml" ContentType="application/vnd.openxmlformats-officedocument.presentationml.slideLayout+xml"/>
  <Override PartName="/ppt/theme/theme14.xml" ContentType="application/vnd.openxmlformats-officedocument.theme+xml"/>
  <Override PartName="/ppt/slideLayouts/slideLayout34.xml" ContentType="application/vnd.openxmlformats-officedocument.presentationml.slideLayout+xml"/>
  <Override PartName="/ppt/theme/theme15.xml" ContentType="application/vnd.openxmlformats-officedocument.theme+xml"/>
  <Override PartName="/ppt/slideLayouts/slideLayout35.xml" ContentType="application/vnd.openxmlformats-officedocument.presentationml.slideLayout+xml"/>
  <Override PartName="/ppt/theme/theme16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6" r:id="rId9"/>
    <p:sldMasterId id="2147483658" r:id="rId10"/>
    <p:sldMasterId id="2147483659" r:id="rId11"/>
    <p:sldMasterId id="2147483662" r:id="rId12"/>
    <p:sldMasterId id="2147483663" r:id="rId13"/>
    <p:sldMasterId id="2147483664" r:id="rId14"/>
    <p:sldMasterId id="2147483665" r:id="rId15"/>
    <p:sldMasterId id="2147483666" r:id="rId16"/>
    <p:sldMasterId id="2147483673" r:id="rId17"/>
    <p:sldMasterId id="2147483670" r:id="rId18"/>
    <p:sldMasterId id="2147483671" r:id="rId19"/>
  </p:sldMasterIdLst>
  <p:sldIdLst>
    <p:sldId id="257" r:id="rId20"/>
    <p:sldId id="258" r:id="rId21"/>
    <p:sldId id="286" r:id="rId22"/>
    <p:sldId id="259" r:id="rId23"/>
    <p:sldId id="260" r:id="rId24"/>
    <p:sldId id="261" r:id="rId25"/>
    <p:sldId id="271" r:id="rId26"/>
    <p:sldId id="264" r:id="rId27"/>
    <p:sldId id="265" r:id="rId28"/>
    <p:sldId id="296" r:id="rId29"/>
    <p:sldId id="266" r:id="rId30"/>
    <p:sldId id="267" r:id="rId31"/>
    <p:sldId id="268" r:id="rId32"/>
    <p:sldId id="269" r:id="rId33"/>
    <p:sldId id="272" r:id="rId34"/>
    <p:sldId id="273" r:id="rId35"/>
    <p:sldId id="274" r:id="rId36"/>
    <p:sldId id="275" r:id="rId37"/>
    <p:sldId id="276" r:id="rId38"/>
    <p:sldId id="277" r:id="rId39"/>
    <p:sldId id="278" r:id="rId40"/>
    <p:sldId id="279" r:id="rId41"/>
    <p:sldId id="280" r:id="rId42"/>
    <p:sldId id="281" r:id="rId43"/>
    <p:sldId id="282" r:id="rId44"/>
    <p:sldId id="284" r:id="rId45"/>
    <p:sldId id="283" r:id="rId4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22"/>
    <p:restoredTop sz="96327"/>
  </p:normalViewPr>
  <p:slideViewPr>
    <p:cSldViewPr snapToGrid="0" snapToObjects="1">
      <p:cViewPr varScale="1">
        <p:scale>
          <a:sx n="75" d="100"/>
          <a:sy n="75" d="100"/>
        </p:scale>
        <p:origin x="902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7.xml"/><Relationship Id="rId39" Type="http://schemas.openxmlformats.org/officeDocument/2006/relationships/slide" Target="slides/slide20.xml"/><Relationship Id="rId21" Type="http://schemas.openxmlformats.org/officeDocument/2006/relationships/slide" Target="slides/slide2.xml"/><Relationship Id="rId34" Type="http://schemas.openxmlformats.org/officeDocument/2006/relationships/slide" Target="slides/slide15.xml"/><Relationship Id="rId42" Type="http://schemas.openxmlformats.org/officeDocument/2006/relationships/slide" Target="slides/slide23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10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5.xml"/><Relationship Id="rId32" Type="http://schemas.openxmlformats.org/officeDocument/2006/relationships/slide" Target="slides/slide13.xml"/><Relationship Id="rId37" Type="http://schemas.openxmlformats.org/officeDocument/2006/relationships/slide" Target="slides/slide18.xml"/><Relationship Id="rId40" Type="http://schemas.openxmlformats.org/officeDocument/2006/relationships/slide" Target="slides/slide21.xml"/><Relationship Id="rId45" Type="http://schemas.openxmlformats.org/officeDocument/2006/relationships/slide" Target="slides/slide26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4.xml"/><Relationship Id="rId28" Type="http://schemas.openxmlformats.org/officeDocument/2006/relationships/slide" Target="slides/slide9.xml"/><Relationship Id="rId36" Type="http://schemas.openxmlformats.org/officeDocument/2006/relationships/slide" Target="slides/slide17.xml"/><Relationship Id="rId49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12.xml"/><Relationship Id="rId44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3.xml"/><Relationship Id="rId27" Type="http://schemas.openxmlformats.org/officeDocument/2006/relationships/slide" Target="slides/slide8.xml"/><Relationship Id="rId30" Type="http://schemas.openxmlformats.org/officeDocument/2006/relationships/slide" Target="slides/slide11.xml"/><Relationship Id="rId35" Type="http://schemas.openxmlformats.org/officeDocument/2006/relationships/slide" Target="slides/slide16.xml"/><Relationship Id="rId43" Type="http://schemas.openxmlformats.org/officeDocument/2006/relationships/slide" Target="slides/slide24.xml"/><Relationship Id="rId48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51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6.xml"/><Relationship Id="rId33" Type="http://schemas.openxmlformats.org/officeDocument/2006/relationships/slide" Target="slides/slide14.xml"/><Relationship Id="rId38" Type="http://schemas.openxmlformats.org/officeDocument/2006/relationships/slide" Target="slides/slide19.xml"/><Relationship Id="rId46" Type="http://schemas.openxmlformats.org/officeDocument/2006/relationships/slide" Target="slides/slide27.xml"/><Relationship Id="rId20" Type="http://schemas.openxmlformats.org/officeDocument/2006/relationships/slide" Target="slides/slide1.xml"/><Relationship Id="rId41" Type="http://schemas.openxmlformats.org/officeDocument/2006/relationships/slide" Target="slides/slide22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a Ault" userId="448e6d29-d07f-428e-8f66-47be6c4f352b" providerId="ADAL" clId="{5236B1B5-F9EA-4BB4-B754-E0F6AC2BA040}"/>
    <pc:docChg chg="addSld delSld">
      <pc:chgData name="Julia Ault" userId="448e6d29-d07f-428e-8f66-47be6c4f352b" providerId="ADAL" clId="{5236B1B5-F9EA-4BB4-B754-E0F6AC2BA040}" dt="2023-01-13T14:43:10.687" v="1" actId="2696"/>
      <pc:docMkLst>
        <pc:docMk/>
      </pc:docMkLst>
      <pc:sldChg chg="new del">
        <pc:chgData name="Julia Ault" userId="448e6d29-d07f-428e-8f66-47be6c4f352b" providerId="ADAL" clId="{5236B1B5-F9EA-4BB4-B754-E0F6AC2BA040}" dt="2023-01-13T14:43:10.687" v="1" actId="2696"/>
        <pc:sldMkLst>
          <pc:docMk/>
          <pc:sldMk cId="761141873" sldId="29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3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3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3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3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3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3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lnSpc>
                <a:spcPct val="150000"/>
              </a:lnSpc>
              <a:defRPr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ingu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>
              <a:lnSpc>
                <a:spcPct val="150000"/>
              </a:lnSpc>
              <a:defRPr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>
              <a:lnSpc>
                <a:spcPct val="150000"/>
              </a:lnSpc>
              <a:defRPr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 marL="0" indent="0">
              <a:lnSpc>
                <a:spcPct val="150000"/>
              </a:lnSpc>
              <a:buNone/>
              <a:defRPr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Placeholder 1">
            <a:extLst>
              <a:ext uri="{FF2B5EF4-FFF2-40B4-BE49-F238E27FC236}">
                <a16:creationId xmlns:a16="http://schemas.microsoft.com/office/drawing/2014/main" id="{65F9E7EE-6D8B-454C-990A-433887FA1D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390621"/>
            <a:ext cx="11481847" cy="6945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 </a:t>
            </a:r>
            <a:endParaRPr lang="en-US" dirty="0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B8BD2DF2-7B24-EF41-8FD7-2F7484C46B3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2256090"/>
            <a:ext cx="11481847" cy="3093577"/>
          </a:xfrm>
          <a:prstGeom prst="rect">
            <a:avLst/>
          </a:prstGeom>
        </p:spPr>
        <p:txBody>
          <a:bodyPr vert="horz" lIns="91440" tIns="45720" rIns="91440" bIns="45720" numCol="1" rtlCol="0">
            <a:normAutofit/>
          </a:bodyPr>
          <a:lstStyle>
            <a:lvl1pPr>
              <a:lnSpc>
                <a:spcPct val="150000"/>
              </a:lnSpc>
              <a:defRPr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Placeholder 1">
            <a:extLst>
              <a:ext uri="{FF2B5EF4-FFF2-40B4-BE49-F238E27FC236}">
                <a16:creationId xmlns:a16="http://schemas.microsoft.com/office/drawing/2014/main" id="{65F9E7EE-6D8B-454C-990A-433887FA1D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390621"/>
            <a:ext cx="11481847" cy="6945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 </a:t>
            </a:r>
            <a:endParaRPr lang="en-US" dirty="0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B8BD2DF2-7B24-EF41-8FD7-2F7484C46B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256090"/>
            <a:ext cx="11481847" cy="3093577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>
              <a:lnSpc>
                <a:spcPct val="150000"/>
              </a:lnSpc>
              <a:defRPr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87847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plit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Placeholder 1">
            <a:extLst>
              <a:ext uri="{FF2B5EF4-FFF2-40B4-BE49-F238E27FC236}">
                <a16:creationId xmlns:a16="http://schemas.microsoft.com/office/drawing/2014/main" id="{65F9E7EE-6D8B-454C-990A-433887FA1D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390621"/>
            <a:ext cx="11481847" cy="6945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 </a:t>
            </a:r>
            <a:endParaRPr lang="en-US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8617A82F-9AE8-094C-BE95-51E9F565B9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2264636"/>
            <a:ext cx="5564016" cy="3070934"/>
          </a:xfrm>
          <a:prstGeom prst="rect">
            <a:avLst/>
          </a:prstGeom>
        </p:spPr>
        <p:txBody>
          <a:bodyPr vert="horz" wrap="none" lIns="0" tIns="0" rIns="0" bIns="0" numCol="2" rtlCol="0" anchor="t" anchorCtr="0">
            <a:noAutofit/>
          </a:bodyPr>
          <a:lstStyle>
            <a:lvl1pPr>
              <a:lnSpc>
                <a:spcPct val="150000"/>
              </a:lnSpc>
              <a:defRPr/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A68D13FE-D995-C348-B25B-7AC54A48597C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6268340" y="2264636"/>
            <a:ext cx="5564016" cy="3070934"/>
          </a:xfrm>
          <a:prstGeom prst="rect">
            <a:avLst/>
          </a:prstGeom>
        </p:spPr>
        <p:txBody>
          <a:bodyPr vert="horz" wrap="none" lIns="0" tIns="0" rIns="0" bIns="0" numCol="2" rtlCol="0" anchor="t" anchorCtr="0">
            <a:noAutofit/>
          </a:bodyPr>
          <a:lstStyle>
            <a:lvl1pPr>
              <a:lnSpc>
                <a:spcPct val="150000"/>
              </a:lnSpc>
              <a:defRPr/>
            </a:lvl1pPr>
          </a:lstStyle>
          <a:p>
            <a:pPr lvl="0"/>
            <a:r>
              <a:rPr lang="en-GB" dirty="0"/>
              <a:t>image</a:t>
            </a:r>
          </a:p>
        </p:txBody>
      </p:sp>
    </p:spTree>
    <p:extLst>
      <p:ext uri="{BB962C8B-B14F-4D97-AF65-F5344CB8AC3E}">
        <p14:creationId xmlns:p14="http://schemas.microsoft.com/office/powerpoint/2010/main" val="42144714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>
              <a:defRPr sz="24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pli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266F50A3-3F45-C749-8B72-B1A7848A1E13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6264774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389467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>
              <a:lnSpc>
                <a:spcPct val="150000"/>
              </a:lnSpc>
              <a:defRPr/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957890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numCol="3" rtlCol="0">
            <a:normAutofit/>
          </a:bodyPr>
          <a:lstStyle>
            <a:lvl1pPr>
              <a:lnSpc>
                <a:spcPct val="150000"/>
              </a:lnSpc>
              <a:defRPr/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596953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1A672C8-C6E9-DB40-B41B-4DA95BF3B5A0}"/>
              </a:ext>
            </a:extLst>
          </p:cNvPr>
          <p:cNvSpPr txBox="1">
            <a:spLocks/>
          </p:cNvSpPr>
          <p:nvPr userDrawn="1"/>
        </p:nvSpPr>
        <p:spPr>
          <a:xfrm>
            <a:off x="355076" y="2427005"/>
            <a:ext cx="11481847" cy="3940228"/>
          </a:xfrm>
          <a:prstGeom prst="rect">
            <a:avLst/>
          </a:prstGeom>
        </p:spPr>
        <p:txBody>
          <a:bodyPr vert="horz" lIns="91440" tIns="45720" rIns="91440" bIns="45720" numCol="1" rtlCol="0">
            <a:normAutofit/>
          </a:bodyPr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1A672C8-C6E9-DB40-B41B-4DA95BF3B5A0}"/>
              </a:ext>
            </a:extLst>
          </p:cNvPr>
          <p:cNvSpPr txBox="1">
            <a:spLocks/>
          </p:cNvSpPr>
          <p:nvPr userDrawn="1"/>
        </p:nvSpPr>
        <p:spPr>
          <a:xfrm>
            <a:off x="355076" y="2427005"/>
            <a:ext cx="11481847" cy="3940228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555359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1A672C8-C6E9-DB40-B41B-4DA95BF3B5A0}"/>
              </a:ext>
            </a:extLst>
          </p:cNvPr>
          <p:cNvSpPr txBox="1">
            <a:spLocks/>
          </p:cNvSpPr>
          <p:nvPr userDrawn="1"/>
        </p:nvSpPr>
        <p:spPr>
          <a:xfrm>
            <a:off x="355076" y="2427005"/>
            <a:ext cx="11481847" cy="3940228"/>
          </a:xfrm>
          <a:prstGeom prst="rect">
            <a:avLst/>
          </a:prstGeom>
        </p:spPr>
        <p:txBody>
          <a:bodyPr vert="horz" lIns="91440" tIns="45720" rIns="91440" bIns="45720" numCol="3" rtlCol="0">
            <a:normAutofit/>
          </a:bodyPr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958195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3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E60C73-4261-B74E-BF8B-6B66F39390A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2503918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5C33459-AD9D-944E-9761-1B674CB6D13D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6264774" y="2503918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008603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5E9C8F47-570C-1145-97D0-56E081D67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5966" y="365125"/>
            <a:ext cx="8114100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50000"/>
              </a:lnSpc>
              <a:defRPr sz="28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3D3DDF15-7026-0445-A974-9959229CC0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5966" y="1461331"/>
            <a:ext cx="8114100" cy="5031544"/>
          </a:xfrm>
          <a:prstGeom prst="rect">
            <a:avLst/>
          </a:prstGeom>
        </p:spPr>
        <p:txBody>
          <a:bodyPr vert="horz" lIns="91440" tIns="45720" rIns="91440" bIns="45720" numCol="1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5E9C8F47-570C-1145-97D0-56E081D67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5966" y="365125"/>
            <a:ext cx="8114100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50000"/>
              </a:lnSpc>
              <a:defRPr sz="28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3D3DDF15-7026-0445-A974-9959229CC0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5966" y="1461331"/>
            <a:ext cx="8114100" cy="5031544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950512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174C34E4-0ECB-E341-95B5-1E2C353C0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5966" y="365125"/>
            <a:ext cx="8114100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50000"/>
              </a:lnSpc>
              <a:defRPr sz="28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6AC11C8F-2B85-4346-8F0A-EB630D40F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5966" y="1461331"/>
            <a:ext cx="8114100" cy="5031544"/>
          </a:xfrm>
          <a:prstGeom prst="rect">
            <a:avLst/>
          </a:prstGeom>
        </p:spPr>
        <p:txBody>
          <a:bodyPr vert="horz" lIns="91440" tIns="45720" rIns="91440" bIns="45720" numCol="1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plit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174C34E4-0ECB-E341-95B5-1E2C353C0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5966" y="365125"/>
            <a:ext cx="8114100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50000"/>
              </a:lnSpc>
              <a:defRPr sz="28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6AC11C8F-2B85-4346-8F0A-EB630D40F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5966" y="1461331"/>
            <a:ext cx="8114100" cy="5031544"/>
          </a:xfrm>
          <a:prstGeom prst="rect">
            <a:avLst/>
          </a:prstGeom>
        </p:spPr>
        <p:txBody>
          <a:bodyPr vert="horz" lIns="91440" tIns="45720" rIns="91440" bIns="45720" numCol="1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97891B86-FE8F-6745-8177-3D09B13ABC83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351934" y="1461331"/>
            <a:ext cx="2912559" cy="5031544"/>
          </a:xfrm>
          <a:prstGeom prst="rect">
            <a:avLst/>
          </a:prstGeom>
        </p:spPr>
        <p:txBody>
          <a:bodyPr vert="horz" lIns="91440" tIns="45720" rIns="91440" bIns="45720" numCol="1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image</a:t>
            </a:r>
          </a:p>
        </p:txBody>
      </p:sp>
    </p:spTree>
    <p:extLst>
      <p:ext uri="{BB962C8B-B14F-4D97-AF65-F5344CB8AC3E}">
        <p14:creationId xmlns:p14="http://schemas.microsoft.com/office/powerpoint/2010/main" val="157873166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plit image 2 c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174C34E4-0ECB-E341-95B5-1E2C353C0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5966" y="365125"/>
            <a:ext cx="8114100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50000"/>
              </a:lnSpc>
              <a:defRPr sz="28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6AC11C8F-2B85-4346-8F0A-EB630D40F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5966" y="1461331"/>
            <a:ext cx="8114100" cy="5031544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97891B86-FE8F-6745-8177-3D09B13ABC83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351934" y="1461331"/>
            <a:ext cx="2912559" cy="5031544"/>
          </a:xfrm>
          <a:prstGeom prst="rect">
            <a:avLst/>
          </a:prstGeom>
        </p:spPr>
        <p:txBody>
          <a:bodyPr vert="horz" lIns="91440" tIns="45720" rIns="91440" bIns="45720" numCol="1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image</a:t>
            </a:r>
          </a:p>
        </p:txBody>
      </p:sp>
    </p:spTree>
    <p:extLst>
      <p:ext uri="{BB962C8B-B14F-4D97-AF65-F5344CB8AC3E}">
        <p14:creationId xmlns:p14="http://schemas.microsoft.com/office/powerpoint/2010/main" val="139333843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B1BB4B68-E1E7-9144-B1F1-49E95DC3A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377" y="365125"/>
            <a:ext cx="8114100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50000"/>
              </a:lnSpc>
              <a:defRPr sz="28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BB0E8DC2-EB37-9643-9BDC-BDCEFE68A2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0377" y="1461331"/>
            <a:ext cx="8114100" cy="5031544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plit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B1BB4B68-E1E7-9144-B1F1-49E95DC3A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377" y="365125"/>
            <a:ext cx="8114100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50000"/>
              </a:lnSpc>
              <a:defRPr sz="28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BB0E8DC2-EB37-9643-9BDC-BDCEFE68A2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0377" y="1461331"/>
            <a:ext cx="8114100" cy="5031544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036411D-5BDF-3E46-BF19-B9D5A8351137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8682527" y="365125"/>
            <a:ext cx="3159096" cy="5031544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image</a:t>
            </a:r>
          </a:p>
        </p:txBody>
      </p:sp>
    </p:spTree>
    <p:extLst>
      <p:ext uri="{BB962C8B-B14F-4D97-AF65-F5344CB8AC3E}">
        <p14:creationId xmlns:p14="http://schemas.microsoft.com/office/powerpoint/2010/main" val="80263873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55354159-3CF1-6048-ADC9-27260C97F8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377" y="365125"/>
            <a:ext cx="8114100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50000"/>
              </a:lnSpc>
              <a:defRPr sz="28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4643DC8F-E148-B847-A2F7-055E5BB8A2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0377" y="1461331"/>
            <a:ext cx="8114100" cy="5031544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5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8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7.png"/><Relationship Id="rId5" Type="http://schemas.openxmlformats.org/officeDocument/2006/relationships/theme" Target="../theme/theme7.xml"/><Relationship Id="rId4" Type="http://schemas.openxmlformats.org/officeDocument/2006/relationships/slideLayout" Target="../slideLayouts/slideLayout12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8.png"/><Relationship Id="rId5" Type="http://schemas.openxmlformats.org/officeDocument/2006/relationships/theme" Target="../theme/theme8.xml"/><Relationship Id="rId4" Type="http://schemas.openxmlformats.org/officeDocument/2006/relationships/slideLayout" Target="../slideLayouts/slideLayout16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theme" Target="../theme/theme9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0.png"/><Relationship Id="rId4" Type="http://schemas.openxmlformats.org/officeDocument/2006/relationships/theme" Target="../theme/theme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1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4" Type="http://schemas.openxmlformats.org/officeDocument/2006/relationships/image" Target="../media/image11.png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24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Relationship Id="rId9" Type="http://schemas.openxmlformats.org/officeDocument/2006/relationships/theme" Target="../theme/theme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33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34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3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7C7000E2-8224-D648-82AF-A176F658871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05090118-CB8B-AE45-AFF7-04F2397CE62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6D5E6D1E-DBE0-404C-B538-E4FD2463620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76BC57CB-0823-2D4A-9D38-0DDBB0AA49A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Placeholder 1">
            <a:extLst>
              <a:ext uri="{FF2B5EF4-FFF2-40B4-BE49-F238E27FC236}">
                <a16:creationId xmlns:a16="http://schemas.microsoft.com/office/drawing/2014/main" id="{A234961A-4646-3842-A00E-EB21D1638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390621"/>
            <a:ext cx="11481847" cy="6945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 </a:t>
            </a:r>
            <a:endParaRPr lang="en-US" dirty="0"/>
          </a:p>
        </p:txBody>
      </p:sp>
      <p:pic>
        <p:nvPicPr>
          <p:cNvPr id="3" name="Picture 2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C8947104-17EE-AA4F-A4A4-EA48FA82FFBF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22" r:id="rId2"/>
    <p:sldLayoutId id="2147483725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b="1" kern="1200">
          <a:solidFill>
            <a:schemeClr val="bg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chart&#10;&#10;Description automatically generated">
            <a:extLst>
              <a:ext uri="{FF2B5EF4-FFF2-40B4-BE49-F238E27FC236}">
                <a16:creationId xmlns:a16="http://schemas.microsoft.com/office/drawing/2014/main" id="{3972F5A7-F5D8-5E4D-A41B-C078E72B92C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buFont typeface="Arial" panose="020B0604020202020204" pitchFamily="34" charset="0"/>
        <a:buNone/>
        <a:defRPr sz="2800" b="1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pic>
        <p:nvPicPr>
          <p:cNvPr id="4" name="Picture 3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8CDF4B5A-5BC9-DF46-98BB-700999D8212C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8" r:id="rId2"/>
    <p:sldLayoutId id="2147483706" r:id="rId3"/>
    <p:sldLayoutId id="2147483707" r:id="rId4"/>
  </p:sldLayoutIdLst>
  <p:txStyles>
    <p:titleStyle>
      <a:lvl1pPr algn="l" defTabSz="914400" rtl="0" eaLnBrk="1" latinLnBrk="0" hangingPunct="1">
        <a:lnSpc>
          <a:spcPct val="150000"/>
        </a:lnSpc>
        <a:spcBef>
          <a:spcPct val="0"/>
        </a:spcBef>
        <a:buNone/>
        <a:defRPr sz="2800" b="1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7B12EA8C-2F87-A64C-86E7-7614C5B3C9DF}"/>
              </a:ext>
            </a:extLst>
          </p:cNvPr>
          <p:cNvSpPr txBox="1">
            <a:spLocks/>
          </p:cNvSpPr>
          <p:nvPr userDrawn="1"/>
        </p:nvSpPr>
        <p:spPr>
          <a:xfrm>
            <a:off x="355076" y="1330799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Click to edit Master title style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DD803F06-DF0D-F24F-AC01-8BF8B1CA2593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11" r:id="rId2"/>
    <p:sldLayoutId id="2147483712" r:id="rId3"/>
    <p:sldLayoutId id="2147483714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">
            <a:extLst>
              <a:ext uri="{FF2B5EF4-FFF2-40B4-BE49-F238E27FC236}">
                <a16:creationId xmlns:a16="http://schemas.microsoft.com/office/drawing/2014/main" id="{CC1A67B6-BB88-C146-881D-3F8A23FCBA8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71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9B5E0547-8B33-1047-A79B-361CEE0EAEB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19" r:id="rId2"/>
    <p:sldLayoutId id="2147483720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87DD38B9-A499-B04D-9875-FB9454006A6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2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A95FC50A-354B-4A4A-946A-0429974AA7B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9.xml"/><Relationship Id="rId4" Type="http://schemas.microsoft.com/office/2007/relationships/hdphoto" Target="../media/hdphoto4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9.xml"/><Relationship Id="rId4" Type="http://schemas.microsoft.com/office/2007/relationships/hdphoto" Target="../media/hdphoto5.wdp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9.xml"/><Relationship Id="rId5" Type="http://schemas.microsoft.com/office/2007/relationships/hdphoto" Target="../media/hdphoto10.wdp"/><Relationship Id="rId4" Type="http://schemas.openxmlformats.org/officeDocument/2006/relationships/image" Target="../media/image39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9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9.xml"/><Relationship Id="rId5" Type="http://schemas.microsoft.com/office/2007/relationships/hdphoto" Target="../media/hdphoto12.wdp"/><Relationship Id="rId4" Type="http://schemas.openxmlformats.org/officeDocument/2006/relationships/image" Target="../media/image42.png"/></Relationships>
</file>

<file path=ppt/slides/_rels/slide25.xml.rels><?xml version="1.0" encoding="UTF-8" standalone="yes"?>
<Relationships xmlns="http://schemas.openxmlformats.org/package/2006/relationships"><Relationship Id="rId3" Type="http://schemas.microsoft.com/office/2007/relationships/hdphoto" Target="../media/hdphoto13.wdp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9.xml"/></Relationships>
</file>

<file path=ppt/slides/_rels/slide26.xml.rels><?xml version="1.0" encoding="UTF-8" standalone="yes"?>
<Relationships xmlns="http://schemas.openxmlformats.org/package/2006/relationships"><Relationship Id="rId3" Type="http://schemas.microsoft.com/office/2007/relationships/hdphoto" Target="../media/hdphoto14.wdp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9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B2488A-D96E-21B0-E613-3D41CADD32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10" y="1420396"/>
            <a:ext cx="6196710" cy="3751868"/>
          </a:xfrm>
        </p:spPr>
        <p:txBody>
          <a:bodyPr/>
          <a:lstStyle/>
          <a:p>
            <a:pPr algn="ctr">
              <a:lnSpc>
                <a:spcPct val="100000"/>
              </a:lnSpc>
            </a:pPr>
            <a:r>
              <a:rPr lang="en-GB" sz="3600" b="0" dirty="0">
                <a:latin typeface="Arial Rounded MT Bold" panose="020F0704030504030204" pitchFamily="34" charset="0"/>
              </a:rPr>
              <a:t>Guide to using </a:t>
            </a:r>
          </a:p>
          <a:p>
            <a:pPr algn="ctr">
              <a:lnSpc>
                <a:spcPct val="100000"/>
              </a:lnSpc>
            </a:pPr>
            <a:r>
              <a:rPr lang="en-GB" sz="3600" b="0" dirty="0">
                <a:latin typeface="Arial Rounded MT Bold" panose="020F0704030504030204" pitchFamily="34" charset="0"/>
              </a:rPr>
              <a:t>Turnitin Similarity Check</a:t>
            </a:r>
          </a:p>
        </p:txBody>
      </p:sp>
      <p:pic>
        <p:nvPicPr>
          <p:cNvPr id="1026" name="Picture 2" descr="Plagiarism detection (Turnitin) - Heriot-Watt University">
            <a:extLst>
              <a:ext uri="{FF2B5EF4-FFF2-40B4-BE49-F238E27FC236}">
                <a16:creationId xmlns:a16="http://schemas.microsoft.com/office/drawing/2014/main" id="{B6B4E849-8D8E-9AFE-A5C9-47D2AAA817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81476" y="2880950"/>
            <a:ext cx="4234542" cy="238193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81767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55BF64A-C37D-E7BB-7D27-37B76BB4F6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Purpose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C0B346-F29E-F9B2-4140-2BD7D8D9AF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5966" y="1888051"/>
            <a:ext cx="8114100" cy="3263069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Brief introduction to Turnitin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How to interpret the Turnitin report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How to drill down into individual Turnitin results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Turnitin and False Authorship</a:t>
            </a:r>
          </a:p>
        </p:txBody>
      </p:sp>
    </p:spTree>
    <p:extLst>
      <p:ext uri="{BB962C8B-B14F-4D97-AF65-F5344CB8AC3E}">
        <p14:creationId xmlns:p14="http://schemas.microsoft.com/office/powerpoint/2010/main" val="40244066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6DBF2-45DA-897A-CE59-4B4531CBDF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/>
                <a:cs typeface="Arial"/>
              </a:rPr>
              <a:t>What to prepare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553270-31D8-D18A-57DC-821000A1FB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2606" y="2356265"/>
            <a:ext cx="8114100" cy="1992215"/>
          </a:xfrm>
        </p:spPr>
        <p:txBody>
          <a:bodyPr vert="horz" lIns="91440" tIns="45720" rIns="91440" bIns="45720" numCol="1" rtlCol="0" anchor="t">
            <a:norm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dirty="0">
                <a:latin typeface="Arial"/>
                <a:cs typeface="Arial"/>
              </a:rPr>
              <a:t>Open up your Turnitin assignment so that you can explore the different aspects of the Turnitin report.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42074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D92AAB-8287-4E72-E177-92A416ED4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Quick Reminder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B76017-806D-1718-6E8E-042692D0DB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b="1" dirty="0">
                <a:effectLst/>
                <a:latin typeface="Calibri" panose="020F0502020204030204" pitchFamily="34" charset="0"/>
              </a:rPr>
              <a:t>Plagiarism</a:t>
            </a:r>
            <a:r>
              <a:rPr lang="en-GB" dirty="0">
                <a:effectLst/>
                <a:latin typeface="Calibri" panose="020F0502020204030204" pitchFamily="34" charset="0"/>
              </a:rPr>
              <a:t> is when a student presents someone else’s work or ideas as their own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b="1" dirty="0">
                <a:effectLst/>
                <a:latin typeface="Calibri" panose="020F0502020204030204" pitchFamily="34" charset="0"/>
              </a:rPr>
              <a:t>Self-plagiarism</a:t>
            </a:r>
            <a:r>
              <a:rPr lang="en-GB" dirty="0">
                <a:effectLst/>
                <a:latin typeface="Calibri" panose="020F0502020204030204" pitchFamily="34" charset="0"/>
              </a:rPr>
              <a:t> is when a student submits all or part of a work that they have submitted before when it is not allowed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b="1" dirty="0">
                <a:effectLst/>
                <a:latin typeface="Calibri" panose="020F0502020204030204" pitchFamily="34" charset="0"/>
              </a:rPr>
              <a:t>Collusion</a:t>
            </a:r>
            <a:r>
              <a:rPr lang="en-GB" dirty="0">
                <a:effectLst/>
                <a:latin typeface="Calibri" panose="020F0502020204030204" pitchFamily="34" charset="0"/>
              </a:rPr>
              <a:t> is when a student submits a piece of group work as their own individual work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b="1" dirty="0">
                <a:effectLst/>
                <a:latin typeface="Calibri" panose="020F0502020204030204" pitchFamily="34" charset="0"/>
              </a:rPr>
              <a:t>Falsifying data</a:t>
            </a:r>
            <a:r>
              <a:rPr lang="en-GB" dirty="0">
                <a:effectLst/>
                <a:latin typeface="Calibri" panose="020F0502020204030204" pitchFamily="34" charset="0"/>
              </a:rPr>
              <a:t> is when a student makes up data or information, or change them, in lab reports, project, etc.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b="1" dirty="0">
                <a:effectLst/>
                <a:latin typeface="Calibri" panose="020F0502020204030204" pitchFamily="34" charset="0"/>
              </a:rPr>
              <a:t>False Authorship </a:t>
            </a:r>
            <a:r>
              <a:rPr lang="en-GB" dirty="0">
                <a:effectLst/>
                <a:latin typeface="Calibri" panose="020F0502020204030204" pitchFamily="34" charset="0"/>
              </a:rPr>
              <a:t>is when someone else completes the work for the student who submits it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7844654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C2BF8-9FB6-1844-48AC-542A17A030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Turnitin helps you detect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1858D1F-6B96-3C0A-F114-142A37AFDF6B}"/>
              </a:ext>
            </a:extLst>
          </p:cNvPr>
          <p:cNvSpPr/>
          <p:nvPr/>
        </p:nvSpPr>
        <p:spPr>
          <a:xfrm>
            <a:off x="595396" y="1560696"/>
            <a:ext cx="2317072" cy="134940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tx1"/>
                </a:solidFill>
              </a:rPr>
              <a:t>Plagiarism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98131EF-36DD-54DD-CA56-AED4F93EF90A}"/>
              </a:ext>
            </a:extLst>
          </p:cNvPr>
          <p:cNvSpPr/>
          <p:nvPr/>
        </p:nvSpPr>
        <p:spPr>
          <a:xfrm>
            <a:off x="8793825" y="1560698"/>
            <a:ext cx="2317072" cy="134940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tx1"/>
                </a:solidFill>
              </a:rPr>
              <a:t>Self- Plagiarism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D435B00-E395-C33B-DEC8-9AF2CF39A4F8}"/>
              </a:ext>
            </a:extLst>
          </p:cNvPr>
          <p:cNvSpPr/>
          <p:nvPr/>
        </p:nvSpPr>
        <p:spPr>
          <a:xfrm>
            <a:off x="4659789" y="1560697"/>
            <a:ext cx="2317072" cy="134940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tx1"/>
                </a:solidFill>
              </a:rPr>
              <a:t>Collusion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D4E0C3B-9E63-5BF2-C2C5-03D926A2FE65}"/>
              </a:ext>
            </a:extLst>
          </p:cNvPr>
          <p:cNvSpPr txBox="1">
            <a:spLocks/>
          </p:cNvSpPr>
          <p:nvPr/>
        </p:nvSpPr>
        <p:spPr>
          <a:xfrm>
            <a:off x="510619" y="2949263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150000"/>
              </a:lnSpc>
              <a:spcBef>
                <a:spcPct val="0"/>
              </a:spcBef>
              <a:buNone/>
              <a:defRPr sz="2800" b="1" kern="120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algn="ctr"/>
            <a:r>
              <a:rPr lang="en-GB" dirty="0"/>
              <a:t>Turnitin can be helpful in detecting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D9F7E8-2BB6-38A9-40E0-3085BA051B27}"/>
              </a:ext>
            </a:extLst>
          </p:cNvPr>
          <p:cNvSpPr/>
          <p:nvPr/>
        </p:nvSpPr>
        <p:spPr>
          <a:xfrm>
            <a:off x="4659789" y="3924712"/>
            <a:ext cx="2317072" cy="134940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tx1"/>
                </a:solidFill>
              </a:rPr>
              <a:t>False Authorship</a:t>
            </a:r>
          </a:p>
        </p:txBody>
      </p:sp>
    </p:spTree>
    <p:extLst>
      <p:ext uri="{BB962C8B-B14F-4D97-AF65-F5344CB8AC3E}">
        <p14:creationId xmlns:p14="http://schemas.microsoft.com/office/powerpoint/2010/main" val="1727661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6030EE-D188-08C2-2057-41743B8E99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does Turnitin do?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C2A35B-BE25-FA8A-2314-1E0D2EB6F6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461331"/>
            <a:ext cx="7597060" cy="3940228"/>
          </a:xfrm>
        </p:spPr>
        <p:txBody>
          <a:bodyPr/>
          <a:lstStyle/>
          <a:p>
            <a:r>
              <a:rPr lang="en-GB" b="1" dirty="0"/>
              <a:t>Turnitin is a text-matching detector.</a:t>
            </a:r>
          </a:p>
          <a:p>
            <a:r>
              <a:rPr lang="en-GB" dirty="0"/>
              <a:t>It will </a:t>
            </a:r>
            <a:r>
              <a:rPr lang="en-GB" b="1" dirty="0"/>
              <a:t>not</a:t>
            </a:r>
            <a:r>
              <a:rPr lang="en-GB" dirty="0"/>
              <a:t> tell you whether a text is plagiarised. </a:t>
            </a:r>
          </a:p>
          <a:p>
            <a:r>
              <a:rPr lang="en-GB" dirty="0"/>
              <a:t>It tells you that it has found a matching text:</a:t>
            </a:r>
          </a:p>
          <a:p>
            <a:pPr marL="1028700" lvl="1" indent="-342900"/>
            <a:r>
              <a:rPr lang="en-GB" dirty="0"/>
              <a:t>Online</a:t>
            </a:r>
          </a:p>
          <a:p>
            <a:pPr marL="1028700" lvl="1" indent="-342900"/>
            <a:r>
              <a:rPr lang="en-GB" dirty="0"/>
              <a:t>In books or journal articles it can access</a:t>
            </a:r>
          </a:p>
          <a:p>
            <a:pPr marL="1028700" lvl="1" indent="-342900"/>
            <a:r>
              <a:rPr lang="en-GB" dirty="0"/>
              <a:t>In another student’s work from our university or another institution that subscribes to Turnitin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1056CC-AA72-ED50-078D-48C1990D22BA}"/>
              </a:ext>
            </a:extLst>
          </p:cNvPr>
          <p:cNvSpPr txBox="1"/>
          <p:nvPr/>
        </p:nvSpPr>
        <p:spPr>
          <a:xfrm>
            <a:off x="8453120" y="1692725"/>
            <a:ext cx="2920951" cy="255454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tx1"/>
                </a:solidFill>
              </a:rPr>
              <a:t>The Turnitin result </a:t>
            </a:r>
            <a:r>
              <a:rPr lang="en-GB" sz="3200" b="1" dirty="0">
                <a:solidFill>
                  <a:schemeClr val="tx1"/>
                </a:solidFill>
              </a:rPr>
              <a:t>always</a:t>
            </a:r>
            <a:r>
              <a:rPr lang="en-GB" sz="3200" dirty="0">
                <a:solidFill>
                  <a:schemeClr val="tx1"/>
                </a:solidFill>
              </a:rPr>
              <a:t> needs interpretation by the marker.</a:t>
            </a:r>
          </a:p>
        </p:txBody>
      </p:sp>
    </p:spTree>
    <p:extLst>
      <p:ext uri="{BB962C8B-B14F-4D97-AF65-F5344CB8AC3E}">
        <p14:creationId xmlns:p14="http://schemas.microsoft.com/office/powerpoint/2010/main" val="1967689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76025-E9EB-BC65-D8BD-3C3F50ED93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396461"/>
            <a:ext cx="4874181" cy="1209704"/>
          </a:xfrm>
        </p:spPr>
        <p:txBody>
          <a:bodyPr>
            <a:noAutofit/>
          </a:bodyPr>
          <a:lstStyle/>
          <a:p>
            <a:pPr algn="ctr"/>
            <a:r>
              <a:rPr lang="en-GB" sz="4800" dirty="0"/>
              <a:t>Reading the Turnitin report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8D633A1-8BE1-59A8-4BFE-3182CBB8E66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482080" y="200636"/>
            <a:ext cx="4254421" cy="6456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98657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C84D0-2C2E-1CD2-1D50-C035697C1E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Quick Cohort check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520A31-2323-518B-39B4-BE15E0263BA1}"/>
              </a:ext>
            </a:extLst>
          </p:cNvPr>
          <p:cNvSpPr txBox="1"/>
          <p:nvPr/>
        </p:nvSpPr>
        <p:spPr>
          <a:xfrm>
            <a:off x="497150" y="1447059"/>
            <a:ext cx="3391269" cy="2246769"/>
          </a:xfrm>
          <a:prstGeom prst="rect">
            <a:avLst/>
          </a:prstGeom>
          <a:ln w="762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800" dirty="0"/>
              <a:t>Your Tutor can check if there are any obvious </a:t>
            </a:r>
            <a:r>
              <a:rPr lang="en-GB" sz="2800" b="1" dirty="0"/>
              <a:t>red flags</a:t>
            </a:r>
            <a:r>
              <a:rPr lang="en-GB" sz="2800" dirty="0"/>
              <a:t> before they start marking!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8B90E17-F6DC-BA11-E4A4-3D9070AC15C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199139" y="365125"/>
            <a:ext cx="7998368" cy="4473205"/>
          </a:xfrm>
          <a:prstGeom prst="rect">
            <a:avLst/>
          </a:prstGeom>
        </p:spPr>
      </p:pic>
      <p:sp>
        <p:nvSpPr>
          <p:cNvPr id="8" name="Speech Bubble: Rectangle 7">
            <a:extLst>
              <a:ext uri="{FF2B5EF4-FFF2-40B4-BE49-F238E27FC236}">
                <a16:creationId xmlns:a16="http://schemas.microsoft.com/office/drawing/2014/main" id="{80E855B4-1024-BD49-CF00-B861E1F42050}"/>
              </a:ext>
            </a:extLst>
          </p:cNvPr>
          <p:cNvSpPr/>
          <p:nvPr/>
        </p:nvSpPr>
        <p:spPr>
          <a:xfrm>
            <a:off x="1109709" y="4252404"/>
            <a:ext cx="2325949" cy="1158537"/>
          </a:xfrm>
          <a:prstGeom prst="wedgeRectCallout">
            <a:avLst>
              <a:gd name="adj1" fmla="val 254839"/>
              <a:gd name="adj2" fmla="val -22899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/>
              <a:t>Sort </a:t>
            </a:r>
            <a:r>
              <a:rPr lang="en-GB" sz="2800" dirty="0"/>
              <a:t>by similarity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4284212-2FCF-61F8-FEEE-84EB3CE57AC2}"/>
              </a:ext>
            </a:extLst>
          </p:cNvPr>
          <p:cNvSpPr/>
          <p:nvPr/>
        </p:nvSpPr>
        <p:spPr>
          <a:xfrm>
            <a:off x="8176334" y="2459115"/>
            <a:ext cx="949911" cy="1491448"/>
          </a:xfrm>
          <a:prstGeom prst="rect">
            <a:avLst/>
          </a:prstGeom>
          <a:noFill/>
          <a:ln w="57150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Speech Bubble: Rectangle 10">
            <a:extLst>
              <a:ext uri="{FF2B5EF4-FFF2-40B4-BE49-F238E27FC236}">
                <a16:creationId xmlns:a16="http://schemas.microsoft.com/office/drawing/2014/main" id="{6A91AF37-31C5-471E-072D-47472FA4AE96}"/>
              </a:ext>
            </a:extLst>
          </p:cNvPr>
          <p:cNvSpPr/>
          <p:nvPr/>
        </p:nvSpPr>
        <p:spPr>
          <a:xfrm>
            <a:off x="6454066" y="4927107"/>
            <a:ext cx="3639845" cy="905522"/>
          </a:xfrm>
          <a:prstGeom prst="wedgeRectCallout">
            <a:avLst>
              <a:gd name="adj1" fmla="val -3135"/>
              <a:gd name="adj2" fmla="val -151948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High similarity scores will appear in red and orange</a:t>
            </a:r>
          </a:p>
        </p:txBody>
      </p:sp>
    </p:spTree>
    <p:extLst>
      <p:ext uri="{BB962C8B-B14F-4D97-AF65-F5344CB8AC3E}">
        <p14:creationId xmlns:p14="http://schemas.microsoft.com/office/powerpoint/2010/main" val="33529968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F6DA2-455B-51D3-660F-7680CB79A1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135901"/>
            <a:ext cx="11481847" cy="959473"/>
          </a:xfrm>
        </p:spPr>
        <p:txBody>
          <a:bodyPr/>
          <a:lstStyle/>
          <a:p>
            <a:r>
              <a:rPr lang="en-GB" dirty="0"/>
              <a:t>Checking your own submission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19B352B-E904-E514-F477-5D6F9EDF141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r="8437"/>
          <a:stretch/>
        </p:blipFill>
        <p:spPr>
          <a:xfrm>
            <a:off x="707534" y="1021684"/>
            <a:ext cx="9341039" cy="4552951"/>
          </a:xfrm>
          <a:prstGeom prst="rect">
            <a:avLst/>
          </a:prstGeom>
        </p:spPr>
      </p:pic>
      <p:pic>
        <p:nvPicPr>
          <p:cNvPr id="4" name="Picture 3" descr="Icon&#10;&#10;Description automatically generated with low confidence">
            <a:extLst>
              <a:ext uri="{FF2B5EF4-FFF2-40B4-BE49-F238E27FC236}">
                <a16:creationId xmlns:a16="http://schemas.microsoft.com/office/drawing/2014/main" id="{C1F38A99-36A7-F1E7-66FD-DC3CA95DFC0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8741"/>
          <a:stretch/>
        </p:blipFill>
        <p:spPr>
          <a:xfrm>
            <a:off x="10804905" y="577846"/>
            <a:ext cx="840814" cy="5008855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622B2808-A390-0E9E-F6A3-7CC92E4A908D}"/>
              </a:ext>
            </a:extLst>
          </p:cNvPr>
          <p:cNvSpPr/>
          <p:nvPr/>
        </p:nvSpPr>
        <p:spPr>
          <a:xfrm>
            <a:off x="10758930" y="3361634"/>
            <a:ext cx="838200" cy="375645"/>
          </a:xfrm>
          <a:prstGeom prst="ellipse">
            <a:avLst/>
          </a:prstGeom>
          <a:noFill/>
          <a:ln w="38100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Speech Bubble: Rectangle 7">
            <a:extLst>
              <a:ext uri="{FF2B5EF4-FFF2-40B4-BE49-F238E27FC236}">
                <a16:creationId xmlns:a16="http://schemas.microsoft.com/office/drawing/2014/main" id="{C2DB8175-C4B7-CFB7-1F6D-78EA635D15D5}"/>
              </a:ext>
            </a:extLst>
          </p:cNvPr>
          <p:cNvSpPr/>
          <p:nvPr/>
        </p:nvSpPr>
        <p:spPr>
          <a:xfrm>
            <a:off x="7798065" y="2418407"/>
            <a:ext cx="2627790" cy="922630"/>
          </a:xfrm>
          <a:prstGeom prst="wedgeRectCallout">
            <a:avLst>
              <a:gd name="adj1" fmla="val 65510"/>
              <a:gd name="adj2" fmla="val 71577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Turn on the Similarity Layer</a:t>
            </a:r>
          </a:p>
        </p:txBody>
      </p:sp>
    </p:spTree>
    <p:extLst>
      <p:ext uri="{BB962C8B-B14F-4D97-AF65-F5344CB8AC3E}">
        <p14:creationId xmlns:p14="http://schemas.microsoft.com/office/powerpoint/2010/main" val="33812644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F6DA2-455B-51D3-660F-7680CB79A1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135901"/>
            <a:ext cx="11481847" cy="959473"/>
          </a:xfrm>
        </p:spPr>
        <p:txBody>
          <a:bodyPr/>
          <a:lstStyle/>
          <a:p>
            <a:r>
              <a:rPr lang="en-GB" dirty="0"/>
              <a:t>Checking your own submission</a:t>
            </a:r>
          </a:p>
        </p:txBody>
      </p:sp>
      <p:sp>
        <p:nvSpPr>
          <p:cNvPr id="8" name="Speech Bubble: Rectangle 7">
            <a:extLst>
              <a:ext uri="{FF2B5EF4-FFF2-40B4-BE49-F238E27FC236}">
                <a16:creationId xmlns:a16="http://schemas.microsoft.com/office/drawing/2014/main" id="{C2DB8175-C4B7-CFB7-1F6D-78EA635D15D5}"/>
              </a:ext>
            </a:extLst>
          </p:cNvPr>
          <p:cNvSpPr/>
          <p:nvPr/>
        </p:nvSpPr>
        <p:spPr>
          <a:xfrm>
            <a:off x="7208339" y="3249894"/>
            <a:ext cx="2627790" cy="922630"/>
          </a:xfrm>
          <a:prstGeom prst="wedgeRectCallout">
            <a:avLst>
              <a:gd name="adj1" fmla="val 92575"/>
              <a:gd name="adj2" fmla="val -70477"/>
            </a:avLst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Turn on the Similarity Layer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573350A-374C-DE90-85DD-388B08D078B5}"/>
              </a:ext>
            </a:extLst>
          </p:cNvPr>
          <p:cNvSpPr txBox="1"/>
          <p:nvPr/>
        </p:nvSpPr>
        <p:spPr>
          <a:xfrm>
            <a:off x="2002052" y="1028837"/>
            <a:ext cx="83205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new version of Turnitin now has the tools hidden underneath the similarity layer and you need to click on this to show them.</a:t>
            </a:r>
          </a:p>
        </p:txBody>
      </p:sp>
      <p:pic>
        <p:nvPicPr>
          <p:cNvPr id="10" name="Picture 9" descr="Icon&#10;&#10;Description automatically generated with low confidence">
            <a:extLst>
              <a:ext uri="{FF2B5EF4-FFF2-40B4-BE49-F238E27FC236}">
                <a16:creationId xmlns:a16="http://schemas.microsoft.com/office/drawing/2014/main" id="{9AE572F8-0398-6C76-6CF9-3E96B520E1F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741"/>
          <a:stretch/>
        </p:blipFill>
        <p:spPr>
          <a:xfrm>
            <a:off x="10749280" y="95261"/>
            <a:ext cx="840814" cy="50088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622B2808-A390-0E9E-F6A3-7CC92E4A908D}"/>
              </a:ext>
            </a:extLst>
          </p:cNvPr>
          <p:cNvSpPr/>
          <p:nvPr/>
        </p:nvSpPr>
        <p:spPr>
          <a:xfrm>
            <a:off x="10654558" y="2804160"/>
            <a:ext cx="838200" cy="497839"/>
          </a:xfrm>
          <a:prstGeom prst="ellipse">
            <a:avLst/>
          </a:prstGeom>
          <a:noFill/>
          <a:ln w="76200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11" descr="A picture containing chart&#10;&#10;Description automatically generated">
            <a:extLst>
              <a:ext uri="{FF2B5EF4-FFF2-40B4-BE49-F238E27FC236}">
                <a16:creationId xmlns:a16="http://schemas.microsoft.com/office/drawing/2014/main" id="{F4DC0070-7590-64B6-EA0E-C88DF16CAF2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4894" t="14599"/>
          <a:stretch/>
        </p:blipFill>
        <p:spPr>
          <a:xfrm>
            <a:off x="2286192" y="2336956"/>
            <a:ext cx="4107887" cy="13012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F67C3F4D-EF1A-424A-5FA3-2EA2B104D0BE}"/>
              </a:ext>
            </a:extLst>
          </p:cNvPr>
          <p:cNvCxnSpPr>
            <a:cxnSpLocks/>
          </p:cNvCxnSpPr>
          <p:nvPr/>
        </p:nvCxnSpPr>
        <p:spPr>
          <a:xfrm>
            <a:off x="4707302" y="2101200"/>
            <a:ext cx="881284" cy="886392"/>
          </a:xfrm>
          <a:prstGeom prst="straightConnector1">
            <a:avLst/>
          </a:prstGeom>
          <a:ln w="5715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87E6B76D-A4AF-2A81-51F5-A76E5E5B81EE}"/>
              </a:ext>
            </a:extLst>
          </p:cNvPr>
          <p:cNvCxnSpPr/>
          <p:nvPr/>
        </p:nvCxnSpPr>
        <p:spPr>
          <a:xfrm>
            <a:off x="4707302" y="2101200"/>
            <a:ext cx="6114773" cy="1486062"/>
          </a:xfrm>
          <a:prstGeom prst="straightConnector1">
            <a:avLst/>
          </a:prstGeom>
          <a:ln w="5715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95B104DF-CE8D-54D6-9FEA-75B5F4F0B434}"/>
              </a:ext>
            </a:extLst>
          </p:cNvPr>
          <p:cNvCxnSpPr>
            <a:cxnSpLocks/>
          </p:cNvCxnSpPr>
          <p:nvPr/>
        </p:nvCxnSpPr>
        <p:spPr>
          <a:xfrm flipH="1" flipV="1">
            <a:off x="5909331" y="2642526"/>
            <a:ext cx="1299008" cy="786474"/>
          </a:xfrm>
          <a:prstGeom prst="straightConnector1">
            <a:avLst/>
          </a:prstGeom>
          <a:ln w="7620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0DB2D799-90E6-D62D-043A-135382993BFC}"/>
              </a:ext>
            </a:extLst>
          </p:cNvPr>
          <p:cNvSpPr txBox="1"/>
          <p:nvPr/>
        </p:nvSpPr>
        <p:spPr>
          <a:xfrm>
            <a:off x="1411864" y="3935818"/>
            <a:ext cx="2385239" cy="461665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Match Overview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EAC14E6-BFE8-26FE-A732-A37143755F7E}"/>
              </a:ext>
            </a:extLst>
          </p:cNvPr>
          <p:cNvSpPr txBox="1"/>
          <p:nvPr/>
        </p:nvSpPr>
        <p:spPr>
          <a:xfrm>
            <a:off x="4260341" y="3922932"/>
            <a:ext cx="1724034" cy="461665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All sources</a:t>
            </a:r>
          </a:p>
        </p:txBody>
      </p: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F590E85A-02BE-35DE-B96C-E45F7476B846}"/>
              </a:ext>
            </a:extLst>
          </p:cNvPr>
          <p:cNvCxnSpPr>
            <a:cxnSpLocks/>
          </p:cNvCxnSpPr>
          <p:nvPr/>
        </p:nvCxnSpPr>
        <p:spPr>
          <a:xfrm flipH="1" flipV="1">
            <a:off x="4293693" y="3429000"/>
            <a:ext cx="702487" cy="564418"/>
          </a:xfrm>
          <a:prstGeom prst="straightConnector1">
            <a:avLst/>
          </a:prstGeom>
          <a:ln w="7620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B9CA0625-2AA3-D8A6-3785-FE8ABEF8B5EA}"/>
              </a:ext>
            </a:extLst>
          </p:cNvPr>
          <p:cNvCxnSpPr>
            <a:cxnSpLocks/>
          </p:cNvCxnSpPr>
          <p:nvPr/>
        </p:nvCxnSpPr>
        <p:spPr>
          <a:xfrm flipV="1">
            <a:off x="3045177" y="3331996"/>
            <a:ext cx="434035" cy="661422"/>
          </a:xfrm>
          <a:prstGeom prst="straightConnector1">
            <a:avLst/>
          </a:prstGeom>
          <a:ln w="7620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41287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5DCA94-FD70-044B-10F2-3675C7C1DC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Matched text is highlighted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08267CF-AA96-2E87-4DFA-9508A132FFD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2058"/>
          <a:stretch/>
        </p:blipFill>
        <p:spPr>
          <a:xfrm>
            <a:off x="1173559" y="1233488"/>
            <a:ext cx="8966121" cy="4391024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3FEB40F3-5C4C-D616-487C-0488DA3711EA}"/>
              </a:ext>
            </a:extLst>
          </p:cNvPr>
          <p:cNvSpPr/>
          <p:nvPr/>
        </p:nvSpPr>
        <p:spPr>
          <a:xfrm>
            <a:off x="1041479" y="3145942"/>
            <a:ext cx="641906" cy="657225"/>
          </a:xfrm>
          <a:prstGeom prst="ellipse">
            <a:avLst/>
          </a:prstGeom>
          <a:noFill/>
          <a:ln w="38100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Speech Bubble: Rectangle 6">
            <a:extLst>
              <a:ext uri="{FF2B5EF4-FFF2-40B4-BE49-F238E27FC236}">
                <a16:creationId xmlns:a16="http://schemas.microsoft.com/office/drawing/2014/main" id="{0A71A2CB-C4B5-D022-D9BB-52140E23F3A5}"/>
              </a:ext>
            </a:extLst>
          </p:cNvPr>
          <p:cNvSpPr/>
          <p:nvPr/>
        </p:nvSpPr>
        <p:spPr>
          <a:xfrm>
            <a:off x="5850384" y="1802167"/>
            <a:ext cx="3249228" cy="959473"/>
          </a:xfrm>
          <a:prstGeom prst="wedgeRectCallout">
            <a:avLst>
              <a:gd name="adj1" fmla="val -152800"/>
              <a:gd name="adj2" fmla="val 10506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The number tells you the source</a:t>
            </a:r>
          </a:p>
        </p:txBody>
      </p:sp>
      <p:pic>
        <p:nvPicPr>
          <p:cNvPr id="4" name="Picture 3" descr="Icon&#10;&#10;Description automatically generated with low confidence">
            <a:extLst>
              <a:ext uri="{FF2B5EF4-FFF2-40B4-BE49-F238E27FC236}">
                <a16:creationId xmlns:a16="http://schemas.microsoft.com/office/drawing/2014/main" id="{57F54BA9-7439-1E97-9591-9BA231FD4E4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18741"/>
          <a:stretch/>
        </p:blipFill>
        <p:spPr>
          <a:xfrm>
            <a:off x="10534613" y="551039"/>
            <a:ext cx="840814" cy="50088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37311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D128CF-2F3E-27AA-8790-6B7CB8F441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1481847" cy="959473"/>
          </a:xfrm>
        </p:spPr>
        <p:txBody>
          <a:bodyPr/>
          <a:lstStyle/>
          <a:p>
            <a:r>
              <a:rPr lang="en-GB" dirty="0"/>
              <a:t>You can see all sources easily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501266E-C3C9-A0CB-416F-55EC15026E3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367041" y="701675"/>
            <a:ext cx="9765557" cy="4902200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FA50EECE-52C9-9D99-FFB0-9AFC8C0818E0}"/>
              </a:ext>
            </a:extLst>
          </p:cNvPr>
          <p:cNvSpPr/>
          <p:nvPr/>
        </p:nvSpPr>
        <p:spPr>
          <a:xfrm>
            <a:off x="8568055" y="3152775"/>
            <a:ext cx="485775" cy="381000"/>
          </a:xfrm>
          <a:prstGeom prst="ellipse">
            <a:avLst/>
          </a:prstGeom>
          <a:noFill/>
          <a:ln w="38100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Speech Bubble: Rectangle 6">
            <a:extLst>
              <a:ext uri="{FF2B5EF4-FFF2-40B4-BE49-F238E27FC236}">
                <a16:creationId xmlns:a16="http://schemas.microsoft.com/office/drawing/2014/main" id="{0498D375-8020-8CA4-BE2E-BDCB4DB2FBA0}"/>
              </a:ext>
            </a:extLst>
          </p:cNvPr>
          <p:cNvSpPr/>
          <p:nvPr/>
        </p:nvSpPr>
        <p:spPr>
          <a:xfrm>
            <a:off x="5726097" y="1509204"/>
            <a:ext cx="1873188" cy="959472"/>
          </a:xfrm>
          <a:prstGeom prst="wedgeRectCallout">
            <a:avLst>
              <a:gd name="adj1" fmla="val 106181"/>
              <a:gd name="adj2" fmla="val 12726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Click on match overview</a:t>
            </a:r>
          </a:p>
        </p:txBody>
      </p:sp>
      <p:sp>
        <p:nvSpPr>
          <p:cNvPr id="8" name="Speech Bubble: Rectangle 7">
            <a:extLst>
              <a:ext uri="{FF2B5EF4-FFF2-40B4-BE49-F238E27FC236}">
                <a16:creationId xmlns:a16="http://schemas.microsoft.com/office/drawing/2014/main" id="{227B067B-67E1-A360-155E-B8724813EB37}"/>
              </a:ext>
            </a:extLst>
          </p:cNvPr>
          <p:cNvSpPr/>
          <p:nvPr/>
        </p:nvSpPr>
        <p:spPr>
          <a:xfrm>
            <a:off x="9357064" y="4163627"/>
            <a:ext cx="1775534" cy="1287262"/>
          </a:xfrm>
          <a:prstGeom prst="wedgeRectCallout">
            <a:avLst>
              <a:gd name="adj1" fmla="val -19333"/>
              <a:gd name="adj2" fmla="val -8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All the sources, and percentages appear on the sidebar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A494032-FD7E-97B5-B160-CDDE2E36BE46}"/>
              </a:ext>
            </a:extLst>
          </p:cNvPr>
          <p:cNvSpPr/>
          <p:nvPr/>
        </p:nvSpPr>
        <p:spPr>
          <a:xfrm>
            <a:off x="5426110" y="701675"/>
            <a:ext cx="1205802" cy="38354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3424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508DA-E154-8539-A87C-AF7F04D66C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669" y="59702"/>
            <a:ext cx="11481847" cy="959473"/>
          </a:xfrm>
        </p:spPr>
        <p:txBody>
          <a:bodyPr/>
          <a:lstStyle/>
          <a:p>
            <a:r>
              <a:rPr lang="en-GB" dirty="0"/>
              <a:t>The source numbers are matched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289413-16A5-1567-CAFB-DA49F65D3AC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231900" y="894715"/>
            <a:ext cx="10506566" cy="4781550"/>
          </a:xfrm>
          <a:prstGeom prst="rect">
            <a:avLst/>
          </a:prstGeom>
        </p:spPr>
      </p:pic>
      <p:sp>
        <p:nvSpPr>
          <p:cNvPr id="6" name="Arrow: Left-Right 5">
            <a:extLst>
              <a:ext uri="{FF2B5EF4-FFF2-40B4-BE49-F238E27FC236}">
                <a16:creationId xmlns:a16="http://schemas.microsoft.com/office/drawing/2014/main" id="{18DD8BF5-1E50-446E-F35E-C70AF50DD14A}"/>
              </a:ext>
            </a:extLst>
          </p:cNvPr>
          <p:cNvSpPr/>
          <p:nvPr/>
        </p:nvSpPr>
        <p:spPr>
          <a:xfrm rot="303933">
            <a:off x="4226005" y="1924910"/>
            <a:ext cx="5007706" cy="478732"/>
          </a:xfrm>
          <a:prstGeom prst="leftRightArrow">
            <a:avLst>
              <a:gd name="adj1" fmla="val 18173"/>
              <a:gd name="adj2" fmla="val 5000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Left-Right 6">
            <a:extLst>
              <a:ext uri="{FF2B5EF4-FFF2-40B4-BE49-F238E27FC236}">
                <a16:creationId xmlns:a16="http://schemas.microsoft.com/office/drawing/2014/main" id="{AE0EC034-3010-6276-B213-21A9EF2E5735}"/>
              </a:ext>
            </a:extLst>
          </p:cNvPr>
          <p:cNvSpPr/>
          <p:nvPr/>
        </p:nvSpPr>
        <p:spPr>
          <a:xfrm rot="19102428" flipV="1">
            <a:off x="7043726" y="4105345"/>
            <a:ext cx="2542785" cy="195564"/>
          </a:xfrm>
          <a:prstGeom prst="leftRightArrow">
            <a:avLst>
              <a:gd name="adj1" fmla="val 18173"/>
              <a:gd name="adj2" fmla="val 5000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1725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B45CFB-C9D4-C3FF-1413-22453AAD9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25270"/>
            <a:ext cx="4467781" cy="579754"/>
          </a:xfrm>
        </p:spPr>
        <p:txBody>
          <a:bodyPr>
            <a:normAutofit fontScale="90000"/>
          </a:bodyPr>
          <a:lstStyle/>
          <a:p>
            <a:r>
              <a:rPr lang="en-GB" dirty="0"/>
              <a:t>Drilling down into a match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CB84E0-C830-275A-2F04-F7FB899A977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2875" y="1216025"/>
            <a:ext cx="3077066" cy="4470400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3E479931-249D-5375-D398-2DC01C94C58D}"/>
              </a:ext>
            </a:extLst>
          </p:cNvPr>
          <p:cNvSpPr/>
          <p:nvPr/>
        </p:nvSpPr>
        <p:spPr>
          <a:xfrm>
            <a:off x="2819400" y="3429000"/>
            <a:ext cx="400541" cy="314325"/>
          </a:xfrm>
          <a:prstGeom prst="ellipse">
            <a:avLst/>
          </a:prstGeom>
          <a:noFill/>
          <a:ln w="57150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Speech Bubble: Rectangle 7">
            <a:extLst>
              <a:ext uri="{FF2B5EF4-FFF2-40B4-BE49-F238E27FC236}">
                <a16:creationId xmlns:a16="http://schemas.microsoft.com/office/drawing/2014/main" id="{D1A33820-410D-8630-460F-B22B7E52C248}"/>
              </a:ext>
            </a:extLst>
          </p:cNvPr>
          <p:cNvSpPr/>
          <p:nvPr/>
        </p:nvSpPr>
        <p:spPr>
          <a:xfrm>
            <a:off x="3444536" y="1722268"/>
            <a:ext cx="1012054" cy="1890944"/>
          </a:xfrm>
          <a:prstGeom prst="wedgeRectCallout">
            <a:avLst>
              <a:gd name="adj1" fmla="val -73465"/>
              <a:gd name="adj2" fmla="val 4466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Click on the arrow next to the match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69972D1-3B26-6BA5-9162-2FE545B80B1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264458" y="756085"/>
            <a:ext cx="3420862" cy="481169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1973240-7B5C-8EE2-D4FC-3798AF4683BA}"/>
              </a:ext>
            </a:extLst>
          </p:cNvPr>
          <p:cNvSpPr txBox="1"/>
          <p:nvPr/>
        </p:nvSpPr>
        <p:spPr>
          <a:xfrm>
            <a:off x="8913181" y="756085"/>
            <a:ext cx="2459114" cy="36933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b="1" dirty="0"/>
              <a:t>Match Breakdown </a:t>
            </a:r>
            <a:r>
              <a:rPr lang="en-GB" dirty="0"/>
              <a:t>gives you all the matches that Turnitin has made for this particular bit of text.</a:t>
            </a:r>
          </a:p>
          <a:p>
            <a:endParaRPr lang="en-GB" dirty="0"/>
          </a:p>
          <a:p>
            <a:r>
              <a:rPr lang="en-GB" dirty="0"/>
              <a:t>It can help you identify other possible sources that have been used – online materials vs. other student work for example.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6890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8348C-B62C-252C-37FB-050699EC0A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Adjusting the Turnitin percentage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7FF8EB-EB6A-218B-71AF-8AA65D59DD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10000"/>
              </a:lnSpc>
            </a:pPr>
            <a:r>
              <a:rPr lang="en-GB" dirty="0"/>
              <a:t>The Turnitin percentage brings together </a:t>
            </a:r>
            <a:r>
              <a:rPr lang="en-GB" b="1" dirty="0"/>
              <a:t>ALL</a:t>
            </a:r>
            <a:r>
              <a:rPr lang="en-GB" dirty="0"/>
              <a:t> text matches in the submission.</a:t>
            </a:r>
          </a:p>
          <a:p>
            <a:pPr>
              <a:lnSpc>
                <a:spcPct val="110000"/>
              </a:lnSpc>
            </a:pPr>
            <a:r>
              <a:rPr lang="en-GB" dirty="0"/>
              <a:t>This includes matches that are </a:t>
            </a:r>
            <a:r>
              <a:rPr lang="en-GB" b="1" dirty="0"/>
              <a:t>NOT</a:t>
            </a:r>
            <a:r>
              <a:rPr lang="en-GB" dirty="0"/>
              <a:t> necessarily representative of academic misconduct, such as:</a:t>
            </a:r>
          </a:p>
          <a:p>
            <a:pPr marL="1028700" lvl="1" indent="-342900">
              <a:lnSpc>
                <a:spcPct val="110000"/>
              </a:lnSpc>
            </a:pPr>
            <a:r>
              <a:rPr lang="en-GB" dirty="0"/>
              <a:t>Bibliographies</a:t>
            </a:r>
          </a:p>
          <a:p>
            <a:pPr marL="1028700" lvl="1" indent="-342900">
              <a:lnSpc>
                <a:spcPct val="110000"/>
              </a:lnSpc>
            </a:pPr>
            <a:r>
              <a:rPr lang="en-GB" dirty="0"/>
              <a:t>References</a:t>
            </a:r>
          </a:p>
          <a:p>
            <a:pPr marL="1028700" lvl="1" indent="-342900">
              <a:lnSpc>
                <a:spcPct val="110000"/>
              </a:lnSpc>
            </a:pPr>
            <a:r>
              <a:rPr lang="en-GB" dirty="0"/>
              <a:t>Quotes</a:t>
            </a:r>
          </a:p>
          <a:p>
            <a:pPr marL="1028700" lvl="1" indent="-342900">
              <a:lnSpc>
                <a:spcPct val="110000"/>
              </a:lnSpc>
            </a:pPr>
            <a:r>
              <a:rPr lang="en-GB" dirty="0"/>
              <a:t>Title pages</a:t>
            </a:r>
          </a:p>
          <a:p>
            <a:pPr marL="1028700" lvl="1" indent="-342900">
              <a:lnSpc>
                <a:spcPct val="110000"/>
              </a:lnSpc>
            </a:pPr>
            <a:r>
              <a:rPr lang="en-GB" dirty="0"/>
              <a:t>Table of Contents</a:t>
            </a:r>
          </a:p>
          <a:p>
            <a:pPr marL="1028700" lvl="1" indent="-342900">
              <a:lnSpc>
                <a:spcPct val="110000"/>
              </a:lnSpc>
            </a:pPr>
            <a:r>
              <a:rPr lang="en-GB" dirty="0"/>
              <a:t>Front page information for UWTSD students (ex. Dissertations, theses)</a:t>
            </a:r>
          </a:p>
          <a:p>
            <a:pPr marL="1028700" lvl="1" indent="-342900">
              <a:lnSpc>
                <a:spcPct val="110000"/>
              </a:lnSpc>
            </a:pPr>
            <a:endParaRPr lang="en-GB" dirty="0"/>
          </a:p>
          <a:p>
            <a:pPr marL="1028700" lvl="1" indent="-342900">
              <a:lnSpc>
                <a:spcPct val="11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70396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98CAAC-F95C-FA20-BC7F-89A34D81C7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7" y="78752"/>
            <a:ext cx="8047244" cy="959473"/>
          </a:xfrm>
        </p:spPr>
        <p:txBody>
          <a:bodyPr/>
          <a:lstStyle/>
          <a:p>
            <a:r>
              <a:rPr lang="en-GB" dirty="0"/>
              <a:t>What to count and what not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2DE695E-B952-AC15-6EB9-6E903AEA91D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66800" y="866775"/>
            <a:ext cx="7258050" cy="4781550"/>
          </a:xfrm>
          <a:prstGeom prst="rect">
            <a:avLst/>
          </a:prstGeom>
        </p:spPr>
      </p:pic>
      <p:sp>
        <p:nvSpPr>
          <p:cNvPr id="5" name="Speech Bubble: Rectangle 4">
            <a:extLst>
              <a:ext uri="{FF2B5EF4-FFF2-40B4-BE49-F238E27FC236}">
                <a16:creationId xmlns:a16="http://schemas.microsoft.com/office/drawing/2014/main" id="{13CB7465-CD7D-0238-ECF8-FA35C91B3BC2}"/>
              </a:ext>
            </a:extLst>
          </p:cNvPr>
          <p:cNvSpPr/>
          <p:nvPr/>
        </p:nvSpPr>
        <p:spPr>
          <a:xfrm>
            <a:off x="5724525" y="1209675"/>
            <a:ext cx="1343025" cy="752475"/>
          </a:xfrm>
          <a:prstGeom prst="wedgeRectCallout">
            <a:avLst>
              <a:gd name="adj1" fmla="val -59172"/>
              <a:gd name="adj2" fmla="val 10143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Certainly counts!</a:t>
            </a:r>
          </a:p>
        </p:txBody>
      </p:sp>
      <p:sp>
        <p:nvSpPr>
          <p:cNvPr id="6" name="Speech Bubble: Rectangle 5">
            <a:extLst>
              <a:ext uri="{FF2B5EF4-FFF2-40B4-BE49-F238E27FC236}">
                <a16:creationId xmlns:a16="http://schemas.microsoft.com/office/drawing/2014/main" id="{0E6B5737-39C2-B927-4C30-B168F80B7F15}"/>
              </a:ext>
            </a:extLst>
          </p:cNvPr>
          <p:cNvSpPr/>
          <p:nvPr/>
        </p:nvSpPr>
        <p:spPr>
          <a:xfrm>
            <a:off x="7696940" y="4909351"/>
            <a:ext cx="2104008" cy="621437"/>
          </a:xfrm>
          <a:prstGeom prst="wedgeRectCallout">
            <a:avLst>
              <a:gd name="adj1" fmla="val -113238"/>
              <a:gd name="adj2" fmla="val 392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Should not count</a:t>
            </a:r>
          </a:p>
        </p:txBody>
      </p:sp>
    </p:spTree>
    <p:extLst>
      <p:ext uri="{BB962C8B-B14F-4D97-AF65-F5344CB8AC3E}">
        <p14:creationId xmlns:p14="http://schemas.microsoft.com/office/powerpoint/2010/main" val="32764907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55484B-5975-FC1A-9304-E0D58D3B4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82893"/>
            <a:ext cx="11481847" cy="620330"/>
          </a:xfrm>
        </p:spPr>
        <p:txBody>
          <a:bodyPr>
            <a:normAutofit fontScale="90000"/>
          </a:bodyPr>
          <a:lstStyle/>
          <a:p>
            <a:r>
              <a:rPr lang="en-GB" dirty="0"/>
              <a:t>Exclude the bibliography or not?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7052CC-01B5-E92A-4F92-5F625F9F40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61331"/>
            <a:ext cx="4053983" cy="3940228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GB" dirty="0"/>
              <a:t>Turnitin gives you the option to exclude the bibliography from the results.</a:t>
            </a:r>
          </a:p>
          <a:p>
            <a:pPr>
              <a:lnSpc>
                <a:spcPct val="100000"/>
              </a:lnSpc>
            </a:pPr>
            <a:r>
              <a:rPr lang="en-GB" b="1" dirty="0"/>
              <a:t>BUT</a:t>
            </a:r>
            <a:r>
              <a:rPr lang="en-GB" dirty="0"/>
              <a:t> if you do that, then you are missing an opportunity to detect false authorship</a:t>
            </a:r>
          </a:p>
          <a:p>
            <a:pPr>
              <a:lnSpc>
                <a:spcPct val="100000"/>
              </a:lnSpc>
            </a:pPr>
            <a:r>
              <a:rPr lang="en-GB" dirty="0"/>
              <a:t>If the </a:t>
            </a:r>
            <a:r>
              <a:rPr lang="en-GB" b="1" dirty="0"/>
              <a:t>whole</a:t>
            </a:r>
            <a:r>
              <a:rPr lang="en-GB" dirty="0"/>
              <a:t> bibliography is matched to a </a:t>
            </a:r>
            <a:r>
              <a:rPr lang="en-GB" b="1" dirty="0"/>
              <a:t>single</a:t>
            </a:r>
            <a:r>
              <a:rPr lang="en-GB" dirty="0"/>
              <a:t> source, it might be indicative of essay mill work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5BC24F2-BD02-0DB6-153A-D49EB1CB2F4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511040" y="929640"/>
            <a:ext cx="7185660" cy="4505973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9B90295-47B9-1DBA-A9E0-9BB42225B4EA}"/>
              </a:ext>
            </a:extLst>
          </p:cNvPr>
          <p:cNvSpPr/>
          <p:nvPr/>
        </p:nvSpPr>
        <p:spPr>
          <a:xfrm>
            <a:off x="4773930" y="4457700"/>
            <a:ext cx="2228850" cy="285750"/>
          </a:xfrm>
          <a:prstGeom prst="rect">
            <a:avLst/>
          </a:prstGeom>
          <a:noFill/>
          <a:ln w="57150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8956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CBB76-7250-44A0-41B9-CD6773AE4A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0"/>
            <a:ext cx="11481847" cy="959473"/>
          </a:xfrm>
        </p:spPr>
        <p:txBody>
          <a:bodyPr/>
          <a:lstStyle/>
          <a:p>
            <a:r>
              <a:rPr lang="en-GB" dirty="0"/>
              <a:t>Understanding the Similarity Report Options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FD3D19A1-B930-92B8-F493-D8E0DC259E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8020372"/>
              </p:ext>
            </p:extLst>
          </p:nvPr>
        </p:nvGraphicFramePr>
        <p:xfrm>
          <a:off x="355076" y="1045528"/>
          <a:ext cx="11480799" cy="4485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57792">
                  <a:extLst>
                    <a:ext uri="{9D8B030D-6E8A-4147-A177-3AD203B41FA5}">
                      <a16:colId xmlns:a16="http://schemas.microsoft.com/office/drawing/2014/main" val="896680816"/>
                    </a:ext>
                  </a:extLst>
                </a:gridCol>
                <a:gridCol w="4740676">
                  <a:extLst>
                    <a:ext uri="{9D8B030D-6E8A-4147-A177-3AD203B41FA5}">
                      <a16:colId xmlns:a16="http://schemas.microsoft.com/office/drawing/2014/main" val="171606205"/>
                    </a:ext>
                  </a:extLst>
                </a:gridCol>
                <a:gridCol w="4382331">
                  <a:extLst>
                    <a:ext uri="{9D8B030D-6E8A-4147-A177-3AD203B41FA5}">
                      <a16:colId xmlns:a16="http://schemas.microsoft.com/office/drawing/2014/main" val="18197742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42036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Stored student papers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Easiest collusion check</a:t>
                      </a:r>
                    </a:p>
                    <a:p>
                      <a:r>
                        <a:rPr lang="en-GB" dirty="0"/>
                        <a:t>Helps with false authorship investigations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You will need to drill down to detect certain cases of plagiarism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75713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Internet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Checks against the most common source of information for students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 cons here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01514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Journals, periodicals, publications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Checks against the main source that most students should use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 cons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13722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Exclude bibliography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Helps with identifying certain cases of false authorship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You need to exclude the matches from any further action (unless in specific cases of false authorship)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594560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Exclude Quoted material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Excludes a common type of text-match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Makes it more difficult to detect false authorship and collusion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61082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Exclude small matches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Avoids the problem of very small matches, like 1-2 words, etc.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Makes it more difficult to detect certain types of plagiarism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04288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938195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DAB87C-CD68-F9E2-472D-1054396321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400" dirty="0"/>
              <a:t>Turnitin Matches to Student Papers</a:t>
            </a:r>
          </a:p>
        </p:txBody>
      </p:sp>
      <p:pic>
        <p:nvPicPr>
          <p:cNvPr id="5" name="Picture 4" descr="Skydiving group at sunset">
            <a:extLst>
              <a:ext uri="{FF2B5EF4-FFF2-40B4-BE49-F238E27FC236}">
                <a16:creationId xmlns:a16="http://schemas.microsoft.com/office/drawing/2014/main" id="{3435CB16-0E1E-96D5-B103-E8474CE5F10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57600" y="2374009"/>
            <a:ext cx="4657518" cy="2931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61691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03DC1-9A47-E432-5154-EED4F1D773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Two types of Student Matches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92D7C59-0BDC-24DB-250D-664A8B8362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600950" y="163126"/>
            <a:ext cx="3797674" cy="5536081"/>
          </a:xfrm>
        </p:spPr>
      </p:pic>
      <p:sp>
        <p:nvSpPr>
          <p:cNvPr id="6" name="Speech Bubble: Rectangle 5">
            <a:extLst>
              <a:ext uri="{FF2B5EF4-FFF2-40B4-BE49-F238E27FC236}">
                <a16:creationId xmlns:a16="http://schemas.microsoft.com/office/drawing/2014/main" id="{270CEF79-3312-8769-3959-8FD73839775F}"/>
              </a:ext>
            </a:extLst>
          </p:cNvPr>
          <p:cNvSpPr/>
          <p:nvPr/>
        </p:nvSpPr>
        <p:spPr>
          <a:xfrm>
            <a:off x="6248400" y="733425"/>
            <a:ext cx="1123950" cy="485775"/>
          </a:xfrm>
          <a:prstGeom prst="wedgeRectCallout">
            <a:avLst>
              <a:gd name="adj1" fmla="val 141879"/>
              <a:gd name="adj2" fmla="val 1356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UWTSD match</a:t>
            </a:r>
          </a:p>
        </p:txBody>
      </p:sp>
      <p:sp>
        <p:nvSpPr>
          <p:cNvPr id="7" name="Speech Bubble: Rectangle 6">
            <a:extLst>
              <a:ext uri="{FF2B5EF4-FFF2-40B4-BE49-F238E27FC236}">
                <a16:creationId xmlns:a16="http://schemas.microsoft.com/office/drawing/2014/main" id="{03C132E8-207A-F445-AFE0-98406BC0870B}"/>
              </a:ext>
            </a:extLst>
          </p:cNvPr>
          <p:cNvSpPr/>
          <p:nvPr/>
        </p:nvSpPr>
        <p:spPr>
          <a:xfrm>
            <a:off x="8859914" y="2401222"/>
            <a:ext cx="1518082" cy="1110680"/>
          </a:xfrm>
          <a:prstGeom prst="wedgeRectCallout">
            <a:avLst>
              <a:gd name="adj1" fmla="val 25450"/>
              <a:gd name="adj2" fmla="val -626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Other university match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5C514BF-F7E5-E026-2AC9-3463977C545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58219" y="1757906"/>
            <a:ext cx="6533965" cy="3342187"/>
          </a:xfrm>
          <a:prstGeom prst="rect">
            <a:avLst/>
          </a:prstGeom>
        </p:spPr>
      </p:pic>
      <p:sp>
        <p:nvSpPr>
          <p:cNvPr id="10" name="Arrow: Left-Right 9">
            <a:extLst>
              <a:ext uri="{FF2B5EF4-FFF2-40B4-BE49-F238E27FC236}">
                <a16:creationId xmlns:a16="http://schemas.microsoft.com/office/drawing/2014/main" id="{B929DE82-FDCE-C0E6-B739-FAEEB5AD3908}"/>
              </a:ext>
            </a:extLst>
          </p:cNvPr>
          <p:cNvSpPr/>
          <p:nvPr/>
        </p:nvSpPr>
        <p:spPr>
          <a:xfrm rot="20109711">
            <a:off x="4808131" y="1240464"/>
            <a:ext cx="1486764" cy="485775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1CA09FA-A316-12FD-0449-538DB85FB23C}"/>
              </a:ext>
            </a:extLst>
          </p:cNvPr>
          <p:cNvSpPr txBox="1"/>
          <p:nvPr/>
        </p:nvSpPr>
        <p:spPr>
          <a:xfrm>
            <a:off x="3311371" y="4935984"/>
            <a:ext cx="7173157" cy="83099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tx1"/>
                </a:solidFill>
              </a:rPr>
              <a:t>For UWTSD matches, tutors can access the other student paper without needing further permission </a:t>
            </a:r>
          </a:p>
        </p:txBody>
      </p:sp>
    </p:spTree>
    <p:extLst>
      <p:ext uri="{BB962C8B-B14F-4D97-AF65-F5344CB8AC3E}">
        <p14:creationId xmlns:p14="http://schemas.microsoft.com/office/powerpoint/2010/main" val="83980880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2D021-A396-5704-BFF3-35A35FABC1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Matches from other institutions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39F6563-5532-F295-0D91-848E39647F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9272" y="1457325"/>
            <a:ext cx="5996728" cy="1971675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6A10B5B-169A-70F9-449E-7EF30EF88D6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011227" y="1457324"/>
            <a:ext cx="5980748" cy="1971675"/>
          </a:xfrm>
          <a:prstGeom prst="rect">
            <a:avLst/>
          </a:prstGeom>
        </p:spPr>
      </p:pic>
      <p:sp>
        <p:nvSpPr>
          <p:cNvPr id="8" name="Speech Bubble: Rectangle 7">
            <a:extLst>
              <a:ext uri="{FF2B5EF4-FFF2-40B4-BE49-F238E27FC236}">
                <a16:creationId xmlns:a16="http://schemas.microsoft.com/office/drawing/2014/main" id="{DD4B5D7E-B629-9C25-7C0A-CEF61EDF78B3}"/>
              </a:ext>
            </a:extLst>
          </p:cNvPr>
          <p:cNvSpPr/>
          <p:nvPr/>
        </p:nvSpPr>
        <p:spPr>
          <a:xfrm>
            <a:off x="561975" y="3819525"/>
            <a:ext cx="4000500" cy="1019175"/>
          </a:xfrm>
          <a:prstGeom prst="wedgeRectCallout">
            <a:avLst>
              <a:gd name="adj1" fmla="val -22608"/>
              <a:gd name="adj2" fmla="val -12216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Most universities allow access requests. All you need to do is follow the instructions on the message.</a:t>
            </a:r>
          </a:p>
        </p:txBody>
      </p:sp>
      <p:sp>
        <p:nvSpPr>
          <p:cNvPr id="9" name="Speech Bubble: Rectangle 8">
            <a:extLst>
              <a:ext uri="{FF2B5EF4-FFF2-40B4-BE49-F238E27FC236}">
                <a16:creationId xmlns:a16="http://schemas.microsoft.com/office/drawing/2014/main" id="{62666345-F890-1045-B685-53838EE29F1D}"/>
              </a:ext>
            </a:extLst>
          </p:cNvPr>
          <p:cNvSpPr/>
          <p:nvPr/>
        </p:nvSpPr>
        <p:spPr>
          <a:xfrm>
            <a:off x="6777823" y="3839130"/>
            <a:ext cx="4000500" cy="1629515"/>
          </a:xfrm>
          <a:prstGeom prst="wedgeRectCallout">
            <a:avLst>
              <a:gd name="adj1" fmla="val -22608"/>
              <a:gd name="adj2" fmla="val -12216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Schools and colleges often do not allow access requests. In these cases, you cannot ask for access, but check the match breakdown – this might not be the only possible match.</a:t>
            </a:r>
          </a:p>
        </p:txBody>
      </p:sp>
    </p:spTree>
    <p:extLst>
      <p:ext uri="{BB962C8B-B14F-4D97-AF65-F5344CB8AC3E}">
        <p14:creationId xmlns:p14="http://schemas.microsoft.com/office/powerpoint/2010/main" val="34282963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91A15-85EE-56BF-698B-7857207D2C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2870756" cy="95947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dirty="0"/>
              <a:t>Collusion or Plagiarism?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9476128-8FE6-C2D9-0733-07DA38EDF1A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34781" y="819150"/>
            <a:ext cx="9677889" cy="480060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042E396-83B7-FB69-BDDC-C2D92F144E37}"/>
              </a:ext>
            </a:extLst>
          </p:cNvPr>
          <p:cNvSpPr txBox="1"/>
          <p:nvPr/>
        </p:nvSpPr>
        <p:spPr>
          <a:xfrm>
            <a:off x="358219" y="2057400"/>
            <a:ext cx="1803955" cy="2585323"/>
          </a:xfrm>
          <a:prstGeom prst="rect">
            <a:avLst/>
          </a:prstGeom>
          <a:ln w="762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Turnitin does </a:t>
            </a:r>
            <a:r>
              <a:rPr lang="en-GB" b="1" dirty="0"/>
              <a:t>NOT</a:t>
            </a:r>
            <a:r>
              <a:rPr lang="en-GB" dirty="0"/>
              <a:t> rank matches. </a:t>
            </a:r>
          </a:p>
          <a:p>
            <a:r>
              <a:rPr lang="en-GB" dirty="0"/>
              <a:t>So, what looks like collusion is actually widespread plagiarism of one source.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45E91ED-CF97-87E9-987B-084EDBA26038}"/>
              </a:ext>
            </a:extLst>
          </p:cNvPr>
          <p:cNvCxnSpPr/>
          <p:nvPr/>
        </p:nvCxnSpPr>
        <p:spPr>
          <a:xfrm>
            <a:off x="9989820" y="1920240"/>
            <a:ext cx="1158240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63F8E87-4189-1951-77C3-81D451A0073A}"/>
              </a:ext>
            </a:extLst>
          </p:cNvPr>
          <p:cNvCxnSpPr/>
          <p:nvPr/>
        </p:nvCxnSpPr>
        <p:spPr>
          <a:xfrm>
            <a:off x="9906000" y="3086100"/>
            <a:ext cx="1158240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623DF7E-055C-1A9E-BB6E-0AC4077BE5E0}"/>
              </a:ext>
            </a:extLst>
          </p:cNvPr>
          <p:cNvCxnSpPr/>
          <p:nvPr/>
        </p:nvCxnSpPr>
        <p:spPr>
          <a:xfrm>
            <a:off x="9906000" y="3543300"/>
            <a:ext cx="1158240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782C22D-68EE-FDDB-9D22-9BC7FA942B87}"/>
              </a:ext>
            </a:extLst>
          </p:cNvPr>
          <p:cNvCxnSpPr/>
          <p:nvPr/>
        </p:nvCxnSpPr>
        <p:spPr>
          <a:xfrm>
            <a:off x="9989820" y="3977640"/>
            <a:ext cx="1158240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2" name="Speech Bubble: Rectangle 11">
            <a:extLst>
              <a:ext uri="{FF2B5EF4-FFF2-40B4-BE49-F238E27FC236}">
                <a16:creationId xmlns:a16="http://schemas.microsoft.com/office/drawing/2014/main" id="{08D68C66-1748-6627-24EC-902DD5F11511}"/>
              </a:ext>
            </a:extLst>
          </p:cNvPr>
          <p:cNvSpPr/>
          <p:nvPr/>
        </p:nvSpPr>
        <p:spPr>
          <a:xfrm>
            <a:off x="6682740" y="819150"/>
            <a:ext cx="2148840" cy="1870710"/>
          </a:xfrm>
          <a:prstGeom prst="wedgeRectCallout">
            <a:avLst>
              <a:gd name="adj1" fmla="val 102926"/>
              <a:gd name="adj2" fmla="val 6288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The student paper matches suggest either collusion or false authorship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7AFBF0-5007-D4DE-379A-C221D8A6B73F}"/>
              </a:ext>
            </a:extLst>
          </p:cNvPr>
          <p:cNvSpPr/>
          <p:nvPr/>
        </p:nvSpPr>
        <p:spPr>
          <a:xfrm>
            <a:off x="9761220" y="4198620"/>
            <a:ext cx="2156460" cy="358133"/>
          </a:xfrm>
          <a:prstGeom prst="rect">
            <a:avLst/>
          </a:prstGeom>
          <a:noFill/>
          <a:ln w="571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Speech Bubble: Rectangle 13">
            <a:extLst>
              <a:ext uri="{FF2B5EF4-FFF2-40B4-BE49-F238E27FC236}">
                <a16:creationId xmlns:a16="http://schemas.microsoft.com/office/drawing/2014/main" id="{F272C3C3-7D28-CC0C-C863-02A472025342}"/>
              </a:ext>
            </a:extLst>
          </p:cNvPr>
          <p:cNvSpPr/>
          <p:nvPr/>
        </p:nvSpPr>
        <p:spPr>
          <a:xfrm>
            <a:off x="6027420" y="3977640"/>
            <a:ext cx="2869190" cy="1333500"/>
          </a:xfrm>
          <a:prstGeom prst="wedgeRectCallout">
            <a:avLst>
              <a:gd name="adj1" fmla="val 76635"/>
              <a:gd name="adj2" fmla="val -175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It is not! As you drill down, you can see that they are all copying from the same source!</a:t>
            </a:r>
          </a:p>
        </p:txBody>
      </p:sp>
    </p:spTree>
    <p:extLst>
      <p:ext uri="{BB962C8B-B14F-4D97-AF65-F5344CB8AC3E}">
        <p14:creationId xmlns:p14="http://schemas.microsoft.com/office/powerpoint/2010/main" val="15746943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D3B9FC-69B2-60CF-0C19-C9CE9866D5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100% match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0EF483-57D2-2856-AA2E-AEA7023EE7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dirty="0"/>
              <a:t>There are several options if you are getting100% match to a student paper.</a:t>
            </a:r>
          </a:p>
          <a:p>
            <a:pPr marL="457200" indent="-457200">
              <a:lnSpc>
                <a:spcPct val="100000"/>
              </a:lnSpc>
              <a:buAutoNum type="arabicPeriod"/>
            </a:pPr>
            <a:r>
              <a:rPr lang="en-GB" dirty="0"/>
              <a:t>Tutors forgot to choose “no repository” when they set up the DRAFT submission link </a:t>
            </a:r>
            <a:r>
              <a:rPr lang="en-GB" dirty="0">
                <a:sym typeface="Wingdings" panose="05000000000000000000" pitchFamily="2" charset="2"/>
              </a:rPr>
              <a:t> It happens. Just ignore the match on Turnitin (next slide will show you how)</a:t>
            </a:r>
          </a:p>
          <a:p>
            <a:pPr marL="457200" indent="-457200">
              <a:lnSpc>
                <a:spcPct val="100000"/>
              </a:lnSpc>
              <a:buAutoNum type="arabicPeriod"/>
            </a:pPr>
            <a:r>
              <a:rPr lang="en-GB" dirty="0">
                <a:sym typeface="Wingdings" panose="05000000000000000000" pitchFamily="2" charset="2"/>
              </a:rPr>
              <a:t>Two (or more) connected students have submitted the same work  This is collusion. You can show it by clicking on the link and showing the text similarity. Remember, </a:t>
            </a:r>
            <a:r>
              <a:rPr lang="en-GB" b="1" dirty="0">
                <a:sym typeface="Wingdings" panose="05000000000000000000" pitchFamily="2" charset="2"/>
              </a:rPr>
              <a:t>tutors will instigate an investigation for all students involved</a:t>
            </a:r>
            <a:r>
              <a:rPr lang="en-GB" dirty="0">
                <a:sym typeface="Wingdings" panose="05000000000000000000" pitchFamily="2" charset="2"/>
              </a:rPr>
              <a:t>.</a:t>
            </a:r>
          </a:p>
          <a:p>
            <a:pPr marL="457200" indent="-457200">
              <a:lnSpc>
                <a:spcPct val="100000"/>
              </a:lnSpc>
              <a:buAutoNum type="arabicPeriod"/>
            </a:pPr>
            <a:r>
              <a:rPr lang="en-GB" dirty="0">
                <a:sym typeface="Wingdings" panose="05000000000000000000" pitchFamily="2" charset="2"/>
              </a:rPr>
              <a:t>Two (or more) unconnected students have submitted the same work  This is evidence of false authorship, such as buying an essay. </a:t>
            </a:r>
            <a:endParaRPr lang="en-GB" dirty="0"/>
          </a:p>
          <a:p>
            <a:pPr marL="457200" indent="-457200">
              <a:lnSpc>
                <a:spcPct val="100000"/>
              </a:lnSpc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822954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A9F0B-44AC-BA65-189D-CAB4FF8D27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5307251" cy="95947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dirty="0"/>
              <a:t>How to ignore a match on Turnitin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6BB2ABF-E442-F5FB-F25C-547E3AC22F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89560" y="1324598"/>
            <a:ext cx="2149192" cy="3940175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35444A8-DFC8-4FAE-1F9E-CDD36762C1DC}"/>
              </a:ext>
            </a:extLst>
          </p:cNvPr>
          <p:cNvSpPr txBox="1"/>
          <p:nvPr/>
        </p:nvSpPr>
        <p:spPr>
          <a:xfrm>
            <a:off x="2819400" y="1889760"/>
            <a:ext cx="1531620" cy="2308324"/>
          </a:xfrm>
          <a:prstGeom prst="rect">
            <a:avLst/>
          </a:prstGeom>
          <a:ln w="381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Go to Match Breakdown for the match you wish to ignore, and click on Exclude Sources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C772D52-6870-20F3-8CC2-64E39272773A}"/>
              </a:ext>
            </a:extLst>
          </p:cNvPr>
          <p:cNvSpPr/>
          <p:nvPr/>
        </p:nvSpPr>
        <p:spPr>
          <a:xfrm>
            <a:off x="723900" y="4617720"/>
            <a:ext cx="1470660" cy="335280"/>
          </a:xfrm>
          <a:prstGeom prst="rect">
            <a:avLst/>
          </a:prstGeom>
          <a:noFill/>
          <a:ln w="762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957B015-8BB9-01CA-CD75-9E8D4E87EC4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665470" y="324485"/>
            <a:ext cx="3488546" cy="5133975"/>
          </a:xfrm>
          <a:prstGeom prst="rect">
            <a:avLst/>
          </a:prstGeom>
        </p:spPr>
      </p:pic>
      <p:sp>
        <p:nvSpPr>
          <p:cNvPr id="10" name="Arrow: Right 9">
            <a:extLst>
              <a:ext uri="{FF2B5EF4-FFF2-40B4-BE49-F238E27FC236}">
                <a16:creationId xmlns:a16="http://schemas.microsoft.com/office/drawing/2014/main" id="{857E5313-4F9F-2BFC-C3B1-F97F14AE4182}"/>
              </a:ext>
            </a:extLst>
          </p:cNvPr>
          <p:cNvSpPr/>
          <p:nvPr/>
        </p:nvSpPr>
        <p:spPr>
          <a:xfrm>
            <a:off x="4638675" y="2752725"/>
            <a:ext cx="828675" cy="6762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Speech Bubble: Rectangle 10">
            <a:extLst>
              <a:ext uri="{FF2B5EF4-FFF2-40B4-BE49-F238E27FC236}">
                <a16:creationId xmlns:a16="http://schemas.microsoft.com/office/drawing/2014/main" id="{A41D22DB-F029-DE18-6B2E-F471F98CEC17}"/>
              </a:ext>
            </a:extLst>
          </p:cNvPr>
          <p:cNvSpPr/>
          <p:nvPr/>
        </p:nvSpPr>
        <p:spPr>
          <a:xfrm>
            <a:off x="9696450" y="1543050"/>
            <a:ext cx="2205990" cy="2933700"/>
          </a:xfrm>
          <a:prstGeom prst="wedgeRectCallout">
            <a:avLst>
              <a:gd name="adj1" fmla="val -136982"/>
              <a:gd name="adj2" fmla="val 71591"/>
            </a:avLst>
          </a:prstGeom>
          <a:noFill/>
          <a:ln w="381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Choose the sources you wish to exclude, and click on Exclude</a:t>
            </a:r>
          </a:p>
        </p:txBody>
      </p:sp>
    </p:spTree>
    <p:extLst>
      <p:ext uri="{BB962C8B-B14F-4D97-AF65-F5344CB8AC3E}">
        <p14:creationId xmlns:p14="http://schemas.microsoft.com/office/powerpoint/2010/main" val="56191369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FF144A-74D8-ABD2-54C9-3655F3C896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Too many small matches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AE337A0-64DD-4757-CA83-6ACDF675AB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105649" y="-60660"/>
            <a:ext cx="4943476" cy="5724025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D00AD3F-9C39-6BC6-D525-6EEC87521D0C}"/>
              </a:ext>
            </a:extLst>
          </p:cNvPr>
          <p:cNvSpPr txBox="1"/>
          <p:nvPr/>
        </p:nvSpPr>
        <p:spPr>
          <a:xfrm>
            <a:off x="351934" y="1162050"/>
            <a:ext cx="656321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Sometimes, you will see a paper full of small matches, 2%, 1% or less than 1%.</a:t>
            </a:r>
          </a:p>
          <a:p>
            <a:r>
              <a:rPr lang="en-GB" sz="2400" dirty="0"/>
              <a:t>Most of them will be to other student papers</a:t>
            </a:r>
          </a:p>
          <a:p>
            <a:endParaRPr lang="en-GB" sz="2400" dirty="0"/>
          </a:p>
          <a:p>
            <a:r>
              <a:rPr lang="en-GB" sz="2400" dirty="0"/>
              <a:t>This is </a:t>
            </a:r>
            <a:r>
              <a:rPr lang="en-GB" sz="2400" b="1" dirty="0"/>
              <a:t>not</a:t>
            </a:r>
            <a:r>
              <a:rPr lang="en-GB" sz="2400" dirty="0"/>
              <a:t> collusion or essay mill work, even if it looks like it.</a:t>
            </a:r>
          </a:p>
          <a:p>
            <a:endParaRPr lang="en-GB" sz="2400" dirty="0"/>
          </a:p>
          <a:p>
            <a:r>
              <a:rPr lang="en-GB" sz="2400" dirty="0"/>
              <a:t>First, drill down into some of the matches to check if there is a common source.</a:t>
            </a:r>
          </a:p>
          <a:p>
            <a:r>
              <a:rPr lang="en-GB" sz="2400" dirty="0"/>
              <a:t>If there is no common source, then this is an example of use of </a:t>
            </a:r>
            <a:r>
              <a:rPr lang="en-GB" sz="2400" b="1" dirty="0"/>
              <a:t>automated paraphrasing software.</a:t>
            </a:r>
          </a:p>
        </p:txBody>
      </p:sp>
    </p:spTree>
    <p:extLst>
      <p:ext uri="{BB962C8B-B14F-4D97-AF65-F5344CB8AC3E}">
        <p14:creationId xmlns:p14="http://schemas.microsoft.com/office/powerpoint/2010/main" val="150966008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30267-EF31-A7F9-E19D-8B2CC15CC3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1481847" cy="959473"/>
          </a:xfrm>
        </p:spPr>
        <p:txBody>
          <a:bodyPr/>
          <a:lstStyle/>
          <a:p>
            <a:r>
              <a:rPr lang="en-GB" dirty="0"/>
              <a:t>Automated Paraphrasing Tools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7808779-14C3-D600-AA5C-AB5323F6A1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23875" y="754840"/>
            <a:ext cx="9486305" cy="4960159"/>
          </a:xfrm>
        </p:spPr>
      </p:pic>
      <p:sp>
        <p:nvSpPr>
          <p:cNvPr id="6" name="Speech Bubble: Rectangle 5">
            <a:extLst>
              <a:ext uri="{FF2B5EF4-FFF2-40B4-BE49-F238E27FC236}">
                <a16:creationId xmlns:a16="http://schemas.microsoft.com/office/drawing/2014/main" id="{33325543-9A7A-F3DD-38E8-00E4C6212FEE}"/>
              </a:ext>
            </a:extLst>
          </p:cNvPr>
          <p:cNvSpPr/>
          <p:nvPr/>
        </p:nvSpPr>
        <p:spPr>
          <a:xfrm>
            <a:off x="5819775" y="1914524"/>
            <a:ext cx="1404937" cy="2562225"/>
          </a:xfrm>
          <a:prstGeom prst="wedgeRectCallout">
            <a:avLst>
              <a:gd name="adj1" fmla="val -128630"/>
              <a:gd name="adj2" fmla="val 2755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Automated paraphrasers are very good. See how it works here.</a:t>
            </a:r>
          </a:p>
        </p:txBody>
      </p:sp>
      <p:sp>
        <p:nvSpPr>
          <p:cNvPr id="7" name="Speech Bubble: Rectangle 6">
            <a:extLst>
              <a:ext uri="{FF2B5EF4-FFF2-40B4-BE49-F238E27FC236}">
                <a16:creationId xmlns:a16="http://schemas.microsoft.com/office/drawing/2014/main" id="{D2DF619D-FF33-F098-11BA-C3DF178D301D}"/>
              </a:ext>
            </a:extLst>
          </p:cNvPr>
          <p:cNvSpPr/>
          <p:nvPr/>
        </p:nvSpPr>
        <p:spPr>
          <a:xfrm>
            <a:off x="10148347" y="241612"/>
            <a:ext cx="1857375" cy="3095624"/>
          </a:xfrm>
          <a:prstGeom prst="wedgeRectCallout">
            <a:avLst>
              <a:gd name="adj1" fmla="val -83910"/>
              <a:gd name="adj2" fmla="val 745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Use the match breakdown, and it will probably provide you with the online source, as well as other student papers that used the same software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9D383D1-B67C-2508-3359-A941E1CFA275}"/>
              </a:ext>
            </a:extLst>
          </p:cNvPr>
          <p:cNvSpPr txBox="1"/>
          <p:nvPr/>
        </p:nvSpPr>
        <p:spPr>
          <a:xfrm>
            <a:off x="10148347" y="3578848"/>
            <a:ext cx="1748378" cy="203132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This is a type of academic misconduct. </a:t>
            </a:r>
            <a:r>
              <a:rPr lang="en-GB" b="1" dirty="0">
                <a:solidFill>
                  <a:schemeClr val="tx1"/>
                </a:solidFill>
              </a:rPr>
              <a:t>BUT</a:t>
            </a:r>
            <a:r>
              <a:rPr lang="en-GB" dirty="0">
                <a:solidFill>
                  <a:schemeClr val="tx1"/>
                </a:solidFill>
              </a:rPr>
              <a:t> Tutors </a:t>
            </a:r>
            <a:r>
              <a:rPr lang="en-GB" b="1" dirty="0">
                <a:solidFill>
                  <a:schemeClr val="tx1"/>
                </a:solidFill>
              </a:rPr>
              <a:t>DO</a:t>
            </a:r>
            <a:r>
              <a:rPr lang="en-GB" dirty="0">
                <a:solidFill>
                  <a:schemeClr val="tx1"/>
                </a:solidFill>
              </a:rPr>
              <a:t> need to have told students about it first!</a:t>
            </a:r>
          </a:p>
        </p:txBody>
      </p:sp>
    </p:spTree>
    <p:extLst>
      <p:ext uri="{BB962C8B-B14F-4D97-AF65-F5344CB8AC3E}">
        <p14:creationId xmlns:p14="http://schemas.microsoft.com/office/powerpoint/2010/main" val="403521022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E8539B-E7D2-08CC-CE79-E3ACCCCF20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5109131" cy="95947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dirty="0"/>
              <a:t>Many small matches in the 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7B6EC0-26B6-7404-1ED9-7BCCF4DD77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461331"/>
            <a:ext cx="4832905" cy="3940228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dirty="0"/>
              <a:t>This is </a:t>
            </a:r>
            <a:r>
              <a:rPr lang="en-GB" b="1" dirty="0"/>
              <a:t>not</a:t>
            </a:r>
            <a:r>
              <a:rPr lang="en-GB" dirty="0"/>
              <a:t> evidence of academic misconduct.</a:t>
            </a:r>
          </a:p>
          <a:p>
            <a:pPr>
              <a:lnSpc>
                <a:spcPct val="100000"/>
              </a:lnSpc>
            </a:pPr>
            <a:r>
              <a:rPr lang="en-US" dirty="0"/>
              <a:t>Most students will use some type of reference creator (such as the one provided by the library catalogue). This means that the bibliographical item will be text-matched to other students’ work that used the same reference creator.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D5337AD-016E-58F0-1D50-62485CEB847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562600" y="619124"/>
            <a:ext cx="6505575" cy="4438651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71C54F9D-37C5-0EB7-E8AD-9073A8722544}"/>
              </a:ext>
            </a:extLst>
          </p:cNvPr>
          <p:cNvSpPr/>
          <p:nvPr/>
        </p:nvSpPr>
        <p:spPr>
          <a:xfrm>
            <a:off x="7581900" y="3162300"/>
            <a:ext cx="4251880" cy="952500"/>
          </a:xfrm>
          <a:prstGeom prst="rect">
            <a:avLst/>
          </a:prstGeom>
          <a:noFill/>
          <a:ln w="57150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69837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15C1014DCC3A644BB5F391DA0A02455" ma:contentTypeVersion="7" ma:contentTypeDescription="Create a new document." ma:contentTypeScope="" ma:versionID="4dd8ad7cc349aff1ba14f1e8a8ba8683">
  <xsd:schema xmlns:xsd="http://www.w3.org/2001/XMLSchema" xmlns:xs="http://www.w3.org/2001/XMLSchema" xmlns:p="http://schemas.microsoft.com/office/2006/metadata/properties" xmlns:ns1="http://schemas.microsoft.com/sharepoint/v3" xmlns:ns2="303dbf9b-b85b-46a0-94f1-894078c07ecd" xmlns:ns3="8b0fb55e-5ded-434a-9798-9b09a6992460" targetNamespace="http://schemas.microsoft.com/office/2006/metadata/properties" ma:root="true" ma:fieldsID="1ee954a0cca15beef839a3461f765a17" ns1:_="" ns2:_="" ns3:_="">
    <xsd:import namespace="http://schemas.microsoft.com/sharepoint/v3"/>
    <xsd:import namespace="303dbf9b-b85b-46a0-94f1-894078c07ecd"/>
    <xsd:import namespace="8b0fb55e-5ded-434a-9798-9b09a6992460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Scheduling Start Date" ma:description="Scheduling Start Date is a site column created by the Publishing feature. It is used to specify the date and time on which this page will first appear to site visitors." ma:internalName="PublishingStartDate">
      <xsd:simpleType>
        <xsd:restriction base="dms:Unknown"/>
      </xsd:simpleType>
    </xsd:element>
    <xsd:element name="PublishingExpirationDate" ma:index="9" nillable="true" ma:displayName="Scheduling End Date" ma:description="Scheduling End Date is a site column created by the Publishing feature. It is used to specify the date and time on which this page will no longer appear to site visitors.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0fb55e-5ded-434a-9798-9b09a699246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Catrin Llwyd (2116553)</DisplayName>
        <AccountId>43902</AccountId>
        <AccountType/>
      </UserInfo>
    </SharedWithUsers>
    <PublishingExpirationDate xmlns="http://schemas.microsoft.com/sharepoint/v3" xsi:nil="true"/>
    <PublishingStartDate xmlns="http://schemas.microsoft.com/sharepoint/v3" xsi:nil="true"/>
  </documentManagement>
</p:properties>
</file>

<file path=customXml/itemProps1.xml><?xml version="1.0" encoding="utf-8"?>
<ds:datastoreItem xmlns:ds="http://schemas.openxmlformats.org/officeDocument/2006/customXml" ds:itemID="{17AF8970-D029-4E96-B191-F225EB95C38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F63B5B1-5008-49A9-9ACF-33500514446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303dbf9b-b85b-46a0-94f1-894078c07ecd"/>
    <ds:schemaRef ds:uri="8b0fb55e-5ded-434a-9798-9b09a699246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36017A6-0A4B-4400-BF29-F955AD633CCF}">
  <ds:schemaRefs>
    <ds:schemaRef ds:uri="d2d6d51c-be45-489c-bfaa-c0c3d4c0c982"/>
    <ds:schemaRef ds:uri="http://www.w3.org/XML/1998/namespace"/>
    <ds:schemaRef ds:uri="http://purl.org/dc/elements/1.1/"/>
    <ds:schemaRef ds:uri="http://schemas.openxmlformats.org/package/2006/metadata/core-properties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purl.org/dc/dcmitype/"/>
    <ds:schemaRef ds:uri="http://purl.org/dc/terms/"/>
    <ds:schemaRef ds:uri="696490a5-0429-499a-a254-a60426c02ef0"/>
    <ds:schemaRef ds:uri="303dbf9b-b85b-46a0-94f1-894078c07ecd"/>
    <ds:schemaRef ds:uri="http://schemas.microsoft.com/sharepoint/v3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1158</Words>
  <Application>Microsoft Office PowerPoint</Application>
  <PresentationFormat>Widescreen</PresentationFormat>
  <Paragraphs>127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16</vt:i4>
      </vt:variant>
      <vt:variant>
        <vt:lpstr>Slide Titles</vt:lpstr>
      </vt:variant>
      <vt:variant>
        <vt:i4>27</vt:i4>
      </vt:variant>
    </vt:vector>
  </HeadingPairs>
  <TitlesOfParts>
    <vt:vector size="47" baseType="lpstr">
      <vt:lpstr>Arial</vt:lpstr>
      <vt:lpstr>Arial Rounded MT Bold</vt:lpstr>
      <vt:lpstr>Calibri</vt:lpstr>
      <vt:lpstr>Wingdings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3</vt:lpstr>
      <vt:lpstr>UWTSD 200_Text 1</vt:lpstr>
      <vt:lpstr>UWTSD 200_Text 3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Purpose</vt:lpstr>
      <vt:lpstr>What to prepare</vt:lpstr>
      <vt:lpstr>Quick Reminder</vt:lpstr>
      <vt:lpstr>Turnitin helps you detect</vt:lpstr>
      <vt:lpstr>What does Turnitin do?</vt:lpstr>
      <vt:lpstr>Reading the Turnitin report</vt:lpstr>
      <vt:lpstr>Quick Cohort check</vt:lpstr>
      <vt:lpstr>Checking your own submission</vt:lpstr>
      <vt:lpstr>Checking your own submission</vt:lpstr>
      <vt:lpstr>Matched text is highlighted</vt:lpstr>
      <vt:lpstr>You can see all sources easily</vt:lpstr>
      <vt:lpstr>The source numbers are matched</vt:lpstr>
      <vt:lpstr>Drilling down into a match</vt:lpstr>
      <vt:lpstr>Adjusting the Turnitin percentage</vt:lpstr>
      <vt:lpstr>What to count and what not</vt:lpstr>
      <vt:lpstr>Exclude the bibliography or not?</vt:lpstr>
      <vt:lpstr>Understanding the Similarity Report Options</vt:lpstr>
      <vt:lpstr>Turnitin Matches to Student Papers</vt:lpstr>
      <vt:lpstr>Two types of Student Matches</vt:lpstr>
      <vt:lpstr>Matches from other institutions</vt:lpstr>
      <vt:lpstr>Collusion or Plagiarism?</vt:lpstr>
      <vt:lpstr>The 100% match</vt:lpstr>
      <vt:lpstr>How to ignore a match on Turnitin</vt:lpstr>
      <vt:lpstr>Too many small matches</vt:lpstr>
      <vt:lpstr>Automated Paraphrasing Tools</vt:lpstr>
      <vt:lpstr>Many small matches in the 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Guide to using Turnitin</dc:title>
  <dc:creator>Ffion Evans</dc:creator>
  <cp:lastModifiedBy>Julia Ault</cp:lastModifiedBy>
  <cp:revision>17</cp:revision>
  <dcterms:created xsi:type="dcterms:W3CDTF">2021-03-09T15:35:42Z</dcterms:created>
  <dcterms:modified xsi:type="dcterms:W3CDTF">2023-01-13T14:43:15Z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0x010100A15C1014DCC3A644BB5F391DA0A02455</vt:lpwstr>
  </property>
  <property fmtid="{D5CDD505-2E9C-101B-9397-08002B2CF9AE}" pid="3" name="MediaServiceImageTags">
    <vt:lpwstr/>
  </property>
</Properties>
</file>