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12" r:id="rId4"/>
  </p:sldMasterIdLst>
  <p:notesMasterIdLst>
    <p:notesMasterId r:id="rId16"/>
  </p:notesMasterIdLst>
  <p:handoutMasterIdLst>
    <p:handoutMasterId r:id="rId17"/>
  </p:handoutMasterIdLst>
  <p:sldIdLst>
    <p:sldId id="410" r:id="rId5"/>
    <p:sldId id="389" r:id="rId6"/>
    <p:sldId id="412" r:id="rId7"/>
    <p:sldId id="415" r:id="rId8"/>
    <p:sldId id="391" r:id="rId9"/>
    <p:sldId id="397" r:id="rId10"/>
    <p:sldId id="414" r:id="rId11"/>
    <p:sldId id="416" r:id="rId12"/>
    <p:sldId id="413" r:id="rId13"/>
    <p:sldId id="408" r:id="rId14"/>
    <p:sldId id="41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79E58A1A-70F5-F0FF-963C-114427DA96BA}" name="Helena Joao (2515363)" initials="HJ(" userId="S::2515363@student.uwtsd.ac.uk::4919e8f2-a342-4f40-9e23-5307818d5d71"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A107856-5554-42FB-B03E-39F5DBC370B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8F6756E-81DA-9FAC-70D8-556F658BDD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BEDD12-BCD5-485B-BCBC-34BB01D7923C}" type="datetimeFigureOut">
              <a:rPr lang="en-US" smtClean="0"/>
              <a:t>6/22/26</a:t>
            </a:fld>
            <a:endParaRPr lang="en-US"/>
          </a:p>
        </p:txBody>
      </p:sp>
      <p:sp>
        <p:nvSpPr>
          <p:cNvPr id="6" name="Slide Number Placeholder 5">
            <a:extLst>
              <a:ext uri="{FF2B5EF4-FFF2-40B4-BE49-F238E27FC236}">
                <a16:creationId xmlns:a16="http://schemas.microsoft.com/office/drawing/2014/main" id="{A771D415-D05A-7067-CCD3-457153D96C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2C230DF-5933-439D-898F-38E9AC9BA688}" type="slidenum">
              <a:rPr lang="en-US" smtClean="0"/>
              <a:t>‹#›</a:t>
            </a:fld>
            <a:endParaRPr lang="en-US"/>
          </a:p>
        </p:txBody>
      </p:sp>
      <p:sp>
        <p:nvSpPr>
          <p:cNvPr id="7" name="Footer Placeholder 6">
            <a:extLst>
              <a:ext uri="{FF2B5EF4-FFF2-40B4-BE49-F238E27FC236}">
                <a16:creationId xmlns:a16="http://schemas.microsoft.com/office/drawing/2014/main" id="{B97095E3-54D2-CFD2-4F49-7536FC8641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8" name="Header Placeholder 7">
            <a:extLst>
              <a:ext uri="{FF2B5EF4-FFF2-40B4-BE49-F238E27FC236}">
                <a16:creationId xmlns:a16="http://schemas.microsoft.com/office/drawing/2014/main" id="{521EE01A-C0B5-5ECF-96DD-768F86AA15C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6/22/26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1</a:t>
            </a:fld>
            <a:endParaRPr lang="en-US"/>
          </a:p>
        </p:txBody>
      </p:sp>
    </p:spTree>
    <p:extLst>
      <p:ext uri="{BB962C8B-B14F-4D97-AF65-F5344CB8AC3E}">
        <p14:creationId xmlns:p14="http://schemas.microsoft.com/office/powerpoint/2010/main" val="109245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2</a:t>
            </a:fld>
            <a:endParaRPr lang="en-US"/>
          </a:p>
        </p:txBody>
      </p:sp>
    </p:spTree>
    <p:extLst>
      <p:ext uri="{BB962C8B-B14F-4D97-AF65-F5344CB8AC3E}">
        <p14:creationId xmlns:p14="http://schemas.microsoft.com/office/powerpoint/2010/main" val="3576248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Include listening</a:t>
            </a:r>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3</a:t>
            </a:fld>
            <a:endParaRPr lang="en-US"/>
          </a:p>
        </p:txBody>
      </p:sp>
    </p:spTree>
    <p:extLst>
      <p:ext uri="{BB962C8B-B14F-4D97-AF65-F5344CB8AC3E}">
        <p14:creationId xmlns:p14="http://schemas.microsoft.com/office/powerpoint/2010/main" val="1456919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5</a:t>
            </a:fld>
            <a:endParaRPr lang="en-US"/>
          </a:p>
        </p:txBody>
      </p:sp>
    </p:spTree>
    <p:extLst>
      <p:ext uri="{BB962C8B-B14F-4D97-AF65-F5344CB8AC3E}">
        <p14:creationId xmlns:p14="http://schemas.microsoft.com/office/powerpoint/2010/main" val="3908276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BC04D-2568-C19F-6211-ABA7996CBC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BD96A4-D432-FA69-5E46-4DF91D77CA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639921-CFBB-DE6F-31EB-81B758CA026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453E3F8-8185-F97B-2F08-1F44FCE2A5AB}"/>
              </a:ext>
            </a:extLst>
          </p:cNvPr>
          <p:cNvSpPr>
            <a:spLocks noGrp="1"/>
          </p:cNvSpPr>
          <p:nvPr>
            <p:ph type="sldNum" sz="quarter" idx="5"/>
          </p:nvPr>
        </p:nvSpPr>
        <p:spPr/>
        <p:txBody>
          <a:bodyPr/>
          <a:lstStyle/>
          <a:p>
            <a:fld id="{A89C7E07-3C67-C64C-8DA0-0404F6303970}" type="slidenum">
              <a:rPr lang="en-US" smtClean="0"/>
              <a:t>6</a:t>
            </a:fld>
            <a:endParaRPr lang="en-US"/>
          </a:p>
        </p:txBody>
      </p:sp>
    </p:spTree>
    <p:extLst>
      <p:ext uri="{BB962C8B-B14F-4D97-AF65-F5344CB8AC3E}">
        <p14:creationId xmlns:p14="http://schemas.microsoft.com/office/powerpoint/2010/main" val="3727777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89C7E07-3C67-C64C-8DA0-0404F6303970}" type="slidenum">
              <a:rPr lang="en-US" smtClean="0"/>
              <a:t>10</a:t>
            </a:fld>
            <a:endParaRPr lang="en-US"/>
          </a:p>
        </p:txBody>
      </p:sp>
    </p:spTree>
    <p:extLst>
      <p:ext uri="{BB962C8B-B14F-4D97-AF65-F5344CB8AC3E}">
        <p14:creationId xmlns:p14="http://schemas.microsoft.com/office/powerpoint/2010/main" val="23861837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endParaRPr lang="en-US">
              <a:latin typeface="+mn-lt"/>
            </a:endParaRPr>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68460892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latin typeface="+mn-lt"/>
            </a:endParaRP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44656810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endParaRPr lang="en-US">
              <a:latin typeface="+mn-lt"/>
            </a:endParaRPr>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103083966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US">
              <a:latin typeface="+mn-lt"/>
            </a:endParaRP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197820148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US">
              <a:latin typeface="+mn-lt"/>
            </a:endParaRPr>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73121161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latin typeface="+mn-lt"/>
            </a:endParaRPr>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06958388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atin typeface="+mn-lt"/>
            </a:endParaRPr>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69192064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atin typeface="+mn-lt"/>
            </a:endParaRP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117180327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atin typeface="+mn-lt"/>
            </a:endParaRP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341167532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atin typeface="+mn-lt"/>
            </a:endParaRP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45823418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endParaRPr lang="en-US">
              <a:latin typeface="+mn-lt"/>
            </a:endParaRPr>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22999454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endParaRPr lang="en-US">
              <a:latin typeface="+mn-lt"/>
            </a:endParaRPr>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294A09A9-5501-47C1-A89A-A340965A2BE2}" type="slidenum">
              <a:rPr lang="en-US" smtClean="0"/>
              <a:pPr/>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51571505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endParaRPr lang="en-US">
              <a:latin typeface="+mn-lt"/>
            </a:endParaRPr>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307815450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n-US">
              <a:latin typeface="+mn-lt"/>
            </a:endParaRPr>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166587791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n-US">
              <a:latin typeface="+mn-lt"/>
            </a:endParaRPr>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128415730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latin typeface="+mn-lt"/>
            </a:endParaRP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3261569200"/>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endParaRPr lang="en-US">
              <a:latin typeface="+mn-lt"/>
            </a:endParaRPr>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371766733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795322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genda 1">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hasCustomPrompt="1"/>
          </p:nvPr>
        </p:nvSpPr>
        <p:spPr>
          <a:xfrm>
            <a:off x="594360" y="189572"/>
            <a:ext cx="6787747" cy="1593507"/>
          </a:xfrm>
          <a:prstGeom prst="rect">
            <a:avLst/>
          </a:prstGeom>
        </p:spPr>
        <p:txBody>
          <a:bodyPr lIns="0" tIns="0" rIns="0" bIns="0" anchor="b" anchorCtr="0">
            <a:noAutofit/>
          </a:bodyPr>
          <a:lstStyle>
            <a:lvl1pPr>
              <a:defRPr sz="4400" b="1" i="0" spc="50" baseline="0">
                <a:latin typeface="+mj-lt"/>
              </a:defRPr>
            </a:lvl1pPr>
          </a:lstStyle>
          <a:p>
            <a:r>
              <a:rPr lang="en-US"/>
              <a:t>Click to add title </a:t>
            </a:r>
          </a:p>
        </p:txBody>
      </p:sp>
      <p:sp>
        <p:nvSpPr>
          <p:cNvPr id="2" name="Content Placeholder 5">
            <a:extLst>
              <a:ext uri="{FF2B5EF4-FFF2-40B4-BE49-F238E27FC236}">
                <a16:creationId xmlns:a16="http://schemas.microsoft.com/office/drawing/2014/main" id="{186153BD-9D2B-47EB-3553-1D3F6663B2A3}"/>
              </a:ext>
            </a:extLst>
          </p:cNvPr>
          <p:cNvSpPr>
            <a:spLocks noGrp="1"/>
          </p:cNvSpPr>
          <p:nvPr>
            <p:ph sz="quarter" idx="13" hasCustomPrompt="1"/>
          </p:nvPr>
        </p:nvSpPr>
        <p:spPr>
          <a:xfrm>
            <a:off x="594359" y="2281918"/>
            <a:ext cx="6787747" cy="3708517"/>
          </a:xfrm>
        </p:spPr>
        <p:txBody>
          <a:bodyPr lIns="0" tIns="228600" rIns="0" bIns="0">
            <a:normAutofit/>
          </a:bodyPr>
          <a:lstStyle>
            <a:lvl1pPr marL="283464" indent="-283464">
              <a:lnSpc>
                <a:spcPct val="80000"/>
              </a:lnSpc>
              <a:spcBef>
                <a:spcPts val="2200"/>
              </a:spcBef>
              <a:buFont typeface="Arial" panose="020B0604020202020204" pitchFamily="34" charset="0"/>
              <a:buChar char="•"/>
              <a:defRPr lang="en-US" sz="2400" b="1" i="0" kern="1200" dirty="0">
                <a:solidFill>
                  <a:schemeClr val="tx2">
                    <a:lumMod val="75000"/>
                  </a:schemeClr>
                </a:solidFill>
                <a:latin typeface="+mn-lt"/>
                <a:ea typeface="+mn-ea"/>
                <a:cs typeface="+mn-cs"/>
              </a:defRPr>
            </a:lvl1pPr>
            <a:lvl2pPr indent="-283464">
              <a:spcBef>
                <a:spcPts val="6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43" name="Slide Number Placeholder 42">
            <a:extLst>
              <a:ext uri="{FF2B5EF4-FFF2-40B4-BE49-F238E27FC236}">
                <a16:creationId xmlns:a16="http://schemas.microsoft.com/office/drawing/2014/main" id="{D80CCC8F-9CF1-9621-04EB-DFA68FEE42D2}"/>
              </a:ext>
            </a:extLst>
          </p:cNvPr>
          <p:cNvSpPr>
            <a:spLocks noGrp="1"/>
          </p:cNvSpPr>
          <p:nvPr>
            <p:ph type="sldNum" sz="quarter" idx="26"/>
          </p:nvPr>
        </p:nvSpPr>
        <p:spPr/>
        <p:txBody>
          <a:bodyPr/>
          <a:lstStyle/>
          <a:p>
            <a:fld id="{294A09A9-5501-47C1-A89A-A340965A2BE2}" type="slidenum">
              <a:rPr lang="en-US" smtClean="0"/>
              <a:pPr/>
              <a:t>‹#›</a:t>
            </a:fld>
            <a:endParaRPr lang="en-US">
              <a:latin typeface="+mn-lt"/>
            </a:endParaRPr>
          </a:p>
        </p:txBody>
      </p:sp>
      <p:sp>
        <p:nvSpPr>
          <p:cNvPr id="42" name="Date Placeholder 41">
            <a:extLst>
              <a:ext uri="{FF2B5EF4-FFF2-40B4-BE49-F238E27FC236}">
                <a16:creationId xmlns:a16="http://schemas.microsoft.com/office/drawing/2014/main" id="{29CE2856-DB8F-5603-C085-74C70560FAC8}"/>
              </a:ext>
            </a:extLst>
          </p:cNvPr>
          <p:cNvSpPr>
            <a:spLocks noGrp="1"/>
          </p:cNvSpPr>
          <p:nvPr>
            <p:ph type="dt" sz="half" idx="25"/>
          </p:nvPr>
        </p:nvSpPr>
        <p:spPr/>
        <p:txBody>
          <a:bodyPr/>
          <a:lstStyle/>
          <a:p>
            <a:endParaRPr lang="en-US">
              <a:latin typeface="+mn-lt"/>
            </a:endParaRPr>
          </a:p>
        </p:txBody>
      </p:sp>
      <p:cxnSp>
        <p:nvCxnSpPr>
          <p:cNvPr id="4" name="Straight Connector 3">
            <a:extLst>
              <a:ext uri="{FF2B5EF4-FFF2-40B4-BE49-F238E27FC236}">
                <a16:creationId xmlns:a16="http://schemas.microsoft.com/office/drawing/2014/main" id="{979826C1-7A52-DA25-F422-EE62DED7D1B6}"/>
              </a:ext>
              <a:ext uri="{C183D7F6-B498-43B3-948B-1728B52AA6E4}">
                <adec:decorative xmlns:adec="http://schemas.microsoft.com/office/drawing/2017/decorative" val="1"/>
              </a:ext>
            </a:extLst>
          </p:cNvPr>
          <p:cNvCxnSpPr>
            <a:cxnSpLocks/>
          </p:cNvCxnSpPr>
          <p:nvPr userDrawn="1"/>
        </p:nvCxnSpPr>
        <p:spPr>
          <a:xfrm>
            <a:off x="594360" y="2148840"/>
            <a:ext cx="2130552" cy="0"/>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128202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299835" y="43052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a:t>Click to add title </a:t>
            </a:r>
          </a:p>
        </p:txBody>
      </p:sp>
      <p:sp>
        <p:nvSpPr>
          <p:cNvPr id="6" name="Picture Placeholder 5">
            <a:extLst>
              <a:ext uri="{FF2B5EF4-FFF2-40B4-BE49-F238E27FC236}">
                <a16:creationId xmlns:a16="http://schemas.microsoft.com/office/drawing/2014/main" id="{A9973BC6-F6E5-0B3B-C8AB-0AC4020D4E8B}"/>
              </a:ext>
            </a:extLst>
          </p:cNvPr>
          <p:cNvSpPr>
            <a:spLocks noGrp="1"/>
          </p:cNvSpPr>
          <p:nvPr>
            <p:ph type="pic" sz="quarter" idx="12"/>
          </p:nvPr>
        </p:nvSpPr>
        <p:spPr>
          <a:xfrm>
            <a:off x="0" y="-11113"/>
            <a:ext cx="5791200" cy="6880226"/>
          </a:xfrm>
        </p:spPr>
        <p:txBody>
          <a:bodyPr>
            <a:normAutofit/>
          </a:bodyPr>
          <a:lstStyle>
            <a:lvl1pPr marL="0" indent="0" algn="ctr">
              <a:buNone/>
              <a:defRPr sz="2000"/>
            </a:lvl1pPr>
          </a:lstStyle>
          <a:p>
            <a:r>
              <a:rPr lang="en-US"/>
              <a:t>Click icon to add picture</a:t>
            </a:r>
          </a:p>
        </p:txBody>
      </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299835" y="456860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a:t>Click to add text</a:t>
            </a:r>
          </a:p>
        </p:txBody>
      </p:sp>
      <p:cxnSp>
        <p:nvCxnSpPr>
          <p:cNvPr id="7" name="Straight Connector 6">
            <a:extLst>
              <a:ext uri="{FF2B5EF4-FFF2-40B4-BE49-F238E27FC236}">
                <a16:creationId xmlns:a16="http://schemas.microsoft.com/office/drawing/2014/main" id="{29169ED6-4B82-6844-119F-AC15CDF2D3E5}"/>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390414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Summary 2">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57F1500-1A16-D1EF-4F0C-030852B291FC}"/>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grpSp>
        <p:nvGrpSpPr>
          <p:cNvPr id="10" name="Group 9">
            <a:extLst>
              <a:ext uri="{FF2B5EF4-FFF2-40B4-BE49-F238E27FC236}">
                <a16:creationId xmlns:a16="http://schemas.microsoft.com/office/drawing/2014/main" id="{2D07A0BE-3890-193E-9439-F294E61A71B9}"/>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11" name="Freeform 19">
              <a:extLst>
                <a:ext uri="{FF2B5EF4-FFF2-40B4-BE49-F238E27FC236}">
                  <a16:creationId xmlns:a16="http://schemas.microsoft.com/office/drawing/2014/main" id="{C05217ED-C258-E6CE-BA7F-28A6EA41BCD3}"/>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2" name="Freeform 20">
              <a:extLst>
                <a:ext uri="{FF2B5EF4-FFF2-40B4-BE49-F238E27FC236}">
                  <a16:creationId xmlns:a16="http://schemas.microsoft.com/office/drawing/2014/main" id="{F3E11A1F-14DD-BA35-D7D7-4D4ADEAA348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3" name="Freeform 21">
              <a:extLst>
                <a:ext uri="{FF2B5EF4-FFF2-40B4-BE49-F238E27FC236}">
                  <a16:creationId xmlns:a16="http://schemas.microsoft.com/office/drawing/2014/main" id="{F14541B0-973F-7E21-1019-D2FB83C8C0D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hasCustomPrompt="1"/>
          </p:nvPr>
        </p:nvSpPr>
        <p:spPr>
          <a:xfrm>
            <a:off x="594360" y="102875"/>
            <a:ext cx="10873740" cy="1680205"/>
          </a:xfrm>
          <a:prstGeom prst="rect">
            <a:avLst/>
          </a:prstGeom>
        </p:spPr>
        <p:txBody>
          <a:bodyPr lIns="0" tIns="0" rIns="0" bIns="0" anchor="b" anchorCtr="0">
            <a:noAutofit/>
          </a:bodyPr>
          <a:lstStyle>
            <a:lvl1pPr>
              <a:defRPr sz="4400" b="1" i="0">
                <a:latin typeface="+mj-lt"/>
              </a:defRPr>
            </a:lvl1pPr>
          </a:lstStyle>
          <a:p>
            <a:r>
              <a:rPr lang="en-US"/>
              <a:t>Click to add title </a:t>
            </a:r>
          </a:p>
        </p:txBody>
      </p:sp>
      <p:sp>
        <p:nvSpPr>
          <p:cNvPr id="2" name="Content Placeholder 5">
            <a:extLst>
              <a:ext uri="{FF2B5EF4-FFF2-40B4-BE49-F238E27FC236}">
                <a16:creationId xmlns:a16="http://schemas.microsoft.com/office/drawing/2014/main" id="{F6FE0DC0-B0D7-F4D6-8038-177AD7A8C211}"/>
              </a:ext>
            </a:extLst>
          </p:cNvPr>
          <p:cNvSpPr>
            <a:spLocks noGrp="1"/>
          </p:cNvSpPr>
          <p:nvPr>
            <p:ph sz="quarter" idx="13" hasCustomPrompt="1"/>
          </p:nvPr>
        </p:nvSpPr>
        <p:spPr>
          <a:xfrm>
            <a:off x="3657600" y="2282008"/>
            <a:ext cx="7810500" cy="3699328"/>
          </a:xfrm>
        </p:spPr>
        <p:txBody>
          <a:bodyPr lIns="0" tIns="228600" rIns="0" bIns="0">
            <a:normAutofit/>
          </a:bodyPr>
          <a:lstStyle>
            <a:lvl1pPr marL="283464" indent="-283464">
              <a:spcBef>
                <a:spcPts val="1800"/>
              </a:spcBef>
              <a:buFont typeface="Arial" panose="020B0604020202020204" pitchFamily="34" charset="0"/>
              <a:buChar char="•"/>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7">
            <a:extLst>
              <a:ext uri="{FF2B5EF4-FFF2-40B4-BE49-F238E27FC236}">
                <a16:creationId xmlns:a16="http://schemas.microsoft.com/office/drawing/2014/main" id="{7ED58739-4346-5104-B1AC-89ED035912AF}"/>
              </a:ext>
            </a:extLst>
          </p:cNvPr>
          <p:cNvSpPr>
            <a:spLocks noGrp="1"/>
          </p:cNvSpPr>
          <p:nvPr>
            <p:ph type="sldNum" sz="quarter" idx="22"/>
          </p:nvPr>
        </p:nvSpPr>
        <p:spPr/>
        <p:txBody>
          <a:bodyPr/>
          <a:lstStyle/>
          <a:p>
            <a:fld id="{294A09A9-5501-47C1-A89A-A340965A2BE2}" type="slidenum">
              <a:rPr lang="en-US" smtClean="0"/>
              <a:pPr/>
              <a:t>‹#›</a:t>
            </a:fld>
            <a:endParaRPr lang="en-US">
              <a:latin typeface="+mn-lt"/>
            </a:endParaRPr>
          </a:p>
        </p:txBody>
      </p:sp>
      <p:sp>
        <p:nvSpPr>
          <p:cNvPr id="5" name="Date Placeholder 4">
            <a:extLst>
              <a:ext uri="{FF2B5EF4-FFF2-40B4-BE49-F238E27FC236}">
                <a16:creationId xmlns:a16="http://schemas.microsoft.com/office/drawing/2014/main" id="{E9272B8D-F380-9F1A-C8E6-BDD2352B1763}"/>
              </a:ext>
            </a:extLst>
          </p:cNvPr>
          <p:cNvSpPr>
            <a:spLocks noGrp="1"/>
          </p:cNvSpPr>
          <p:nvPr>
            <p:ph type="dt" sz="half" idx="21"/>
          </p:nvPr>
        </p:nvSpPr>
        <p:spPr/>
        <p:txBody>
          <a:bodyPr/>
          <a:lstStyle/>
          <a:p>
            <a:endParaRPr lang="en-US">
              <a:latin typeface="+mn-lt"/>
            </a:endParaRPr>
          </a:p>
        </p:txBody>
      </p:sp>
    </p:spTree>
    <p:extLst>
      <p:ext uri="{BB962C8B-B14F-4D97-AF65-F5344CB8AC3E}">
        <p14:creationId xmlns:p14="http://schemas.microsoft.com/office/powerpoint/2010/main" val="412360860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309905"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a:t>Click to add text</a:t>
            </a:r>
          </a:p>
        </p:txBody>
      </p:sp>
    </p:spTree>
    <p:extLst>
      <p:ext uri="{BB962C8B-B14F-4D97-AF65-F5344CB8AC3E}">
        <p14:creationId xmlns:p14="http://schemas.microsoft.com/office/powerpoint/2010/main" val="2976763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and Two Content 2">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78129"/>
            <a:ext cx="9778365" cy="1494596"/>
          </a:xfrm>
          <a:prstGeom prst="rect">
            <a:avLst/>
          </a:prstGeom>
        </p:spPr>
        <p:txBody>
          <a:bodyPr lIns="0" tIns="0" rIns="0" bIns="0" anchor="b" anchorCtr="0">
            <a:noAutofit/>
          </a:bodyPr>
          <a:lstStyle>
            <a:lvl1pPr>
              <a:defRPr sz="4400" b="1" i="0">
                <a:solidFill>
                  <a:schemeClr val="bg1"/>
                </a:solidFill>
                <a:latin typeface="+mj-lt"/>
              </a:defRPr>
            </a:lvl1pPr>
          </a:lstStyle>
          <a:p>
            <a:r>
              <a:rPr lang="en-US"/>
              <a:t>Click to add title </a:t>
            </a:r>
          </a:p>
        </p:txBody>
      </p:sp>
      <p:sp>
        <p:nvSpPr>
          <p:cNvPr id="2" name="Content Placeholder 5">
            <a:extLst>
              <a:ext uri="{FF2B5EF4-FFF2-40B4-BE49-F238E27FC236}">
                <a16:creationId xmlns:a16="http://schemas.microsoft.com/office/drawing/2014/main" id="{F14DA3C5-63E4-BAFB-1D68-47F71EEEE538}"/>
              </a:ext>
            </a:extLst>
          </p:cNvPr>
          <p:cNvSpPr>
            <a:spLocks noGrp="1"/>
          </p:cNvSpPr>
          <p:nvPr>
            <p:ph sz="quarter" idx="15" hasCustomPrompt="1"/>
          </p:nvPr>
        </p:nvSpPr>
        <p:spPr>
          <a:xfrm>
            <a:off x="594360"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9436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3" name="Content Placeholder 5">
            <a:extLst>
              <a:ext uri="{FF2B5EF4-FFF2-40B4-BE49-F238E27FC236}">
                <a16:creationId xmlns:a16="http://schemas.microsoft.com/office/drawing/2014/main" id="{BD11386D-847E-8CF5-E56A-42E80A65A089}"/>
              </a:ext>
            </a:extLst>
          </p:cNvPr>
          <p:cNvSpPr>
            <a:spLocks noGrp="1"/>
          </p:cNvSpPr>
          <p:nvPr>
            <p:ph sz="quarter" idx="16" hasCustomPrompt="1"/>
          </p:nvPr>
        </p:nvSpPr>
        <p:spPr>
          <a:xfrm>
            <a:off x="5881898"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51968889"/>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endParaRPr lang="en-US">
              <a:latin typeface="+mn-lt"/>
            </a:endParaRPr>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317580055"/>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 id="2147483730" r:id="rId18"/>
    <p:sldLayoutId id="2147483731" r:id="rId19"/>
    <p:sldLayoutId id="2147483733" r:id="rId20"/>
    <p:sldLayoutId id="2147483734" r:id="rId21"/>
    <p:sldLayoutId id="2147483735" r:id="rId22"/>
    <p:sldLayoutId id="2147483736" r:id="rId23"/>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00" userDrawn="1">
          <p15:clr>
            <a:srgbClr val="547EBF"/>
          </p15:clr>
        </p15:guide>
        <p15:guide id="2" pos="39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ocialworkengland.org.uk/standards/professional-standards-guidance/#respondingtoharm" TargetMode="External"/><Relationship Id="rId3" Type="http://schemas.openxmlformats.org/officeDocument/2006/relationships/hyperlink" Target="https://basw.co.uk/sites/default/files/resources/basw_32726-10_0.pdf" TargetMode="External"/><Relationship Id="rId7" Type="http://schemas.openxmlformats.org/officeDocument/2006/relationships/hyperlink" Target="https://www.socialworkengland.org.uk/standards/professional-standards-guidance/#communication" TargetMode="External"/><Relationship Id="rId2" Type="http://schemas.openxmlformats.org/officeDocument/2006/relationships/notesSlide" Target="../notesSlides/notesSlide6.xml"/><Relationship Id="rId1" Type="http://schemas.openxmlformats.org/officeDocument/2006/relationships/slideLayout" Target="../slideLayouts/slideLayout23.xml"/><Relationship Id="rId6" Type="http://schemas.openxmlformats.org/officeDocument/2006/relationships/hyperlink" Target="https://www.socialworkengland.org.uk/standards/professional-standards/" TargetMode="External"/><Relationship Id="rId5" Type="http://schemas.openxmlformats.org/officeDocument/2006/relationships/hyperlink" Target="https://www.hee.nhs.uk/sites/default/files/documents/Standard-6%20Communication.pdf" TargetMode="External"/><Relationship Id="rId10" Type="http://schemas.openxmlformats.org/officeDocument/2006/relationships/hyperlink" Target="https://libguides.staffs.ac.uk/DigitalSkills/Communication" TargetMode="External"/><Relationship Id="rId4" Type="http://schemas.openxmlformats.org/officeDocument/2006/relationships/hyperlink" Target="https://carelearning.org.uk/qualifications/level-3-diploma-care/ac-1-own-communication/1-1-describe-how-a-range-of-theories-models-and-approaches-apply-to-communication-and-interaction-in-adult-care/#communication-models" TargetMode="External"/><Relationship Id="rId9" Type="http://schemas.openxmlformats.org/officeDocument/2006/relationships/hyperlink" Target="https://www.socialworkengland.org.uk/standards/professional-standards-guidance/#health"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ixabay.com/en/question-question-mark-request-63916/" TargetMode="External"/><Relationship Id="rId2" Type="http://schemas.openxmlformats.org/officeDocument/2006/relationships/image" Target="../media/image13.jpe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1D9D6-2977-ABCD-FDF8-51AFA5064E54}"/>
              </a:ext>
            </a:extLst>
          </p:cNvPr>
          <p:cNvSpPr>
            <a:spLocks noGrp="1"/>
          </p:cNvSpPr>
          <p:nvPr>
            <p:ph type="ctrTitle"/>
          </p:nvPr>
        </p:nvSpPr>
        <p:spPr>
          <a:xfrm>
            <a:off x="2068302" y="1570384"/>
            <a:ext cx="9288305" cy="874684"/>
          </a:xfrm>
        </p:spPr>
        <p:txBody>
          <a:bodyPr/>
          <a:lstStyle/>
          <a:p>
            <a:r>
              <a:rPr lang="en-US" sz="8000">
                <a:solidFill>
                  <a:schemeClr val="tx1"/>
                </a:solidFill>
              </a:rPr>
              <a:t>Communication</a:t>
            </a:r>
            <a:endParaRPr lang="en-US" sz="13800">
              <a:solidFill>
                <a:schemeClr val="tx1"/>
              </a:solidFill>
            </a:endParaRPr>
          </a:p>
        </p:txBody>
      </p:sp>
      <p:pic>
        <p:nvPicPr>
          <p:cNvPr id="3" name="Picture 2">
            <a:extLst>
              <a:ext uri="{FF2B5EF4-FFF2-40B4-BE49-F238E27FC236}">
                <a16:creationId xmlns:a16="http://schemas.microsoft.com/office/drawing/2014/main" id="{ED3634B9-BC29-9FA0-E3BA-790D66192C3C}"/>
              </a:ext>
            </a:extLst>
          </p:cNvPr>
          <p:cNvPicPr>
            <a:picLocks noChangeAspect="1"/>
          </p:cNvPicPr>
          <p:nvPr/>
        </p:nvPicPr>
        <p:blipFill>
          <a:blip r:embed="rId3"/>
          <a:stretch>
            <a:fillRect/>
          </a:stretch>
        </p:blipFill>
        <p:spPr>
          <a:xfrm>
            <a:off x="250555" y="142161"/>
            <a:ext cx="1817747" cy="762281"/>
          </a:xfrm>
          <a:prstGeom prst="rect">
            <a:avLst/>
          </a:prstGeom>
        </p:spPr>
      </p:pic>
      <p:sp>
        <p:nvSpPr>
          <p:cNvPr id="4" name="TextBox 3">
            <a:extLst>
              <a:ext uri="{FF2B5EF4-FFF2-40B4-BE49-F238E27FC236}">
                <a16:creationId xmlns:a16="http://schemas.microsoft.com/office/drawing/2014/main" id="{9AC36C97-7920-950E-6CE4-A5B18029A63D}"/>
              </a:ext>
            </a:extLst>
          </p:cNvPr>
          <p:cNvSpPr txBox="1"/>
          <p:nvPr/>
        </p:nvSpPr>
        <p:spPr>
          <a:xfrm>
            <a:off x="7481844" y="5758441"/>
            <a:ext cx="4657725" cy="1015663"/>
          </a:xfrm>
          <a:prstGeom prst="rect">
            <a:avLst/>
          </a:prstGeom>
          <a:noFill/>
        </p:spPr>
        <p:txBody>
          <a:bodyPr wrap="square" rtlCol="0">
            <a:spAutoFit/>
          </a:bodyPr>
          <a:lstStyle/>
          <a:p>
            <a:pPr algn="r"/>
            <a:r>
              <a:rPr lang="en-GB" sz="1200"/>
              <a:t>Student Name and ID: </a:t>
            </a:r>
            <a:r>
              <a:rPr lang="en-GB" sz="1200" b="1"/>
              <a:t>Helena Joao, 2515363</a:t>
            </a:r>
          </a:p>
          <a:p>
            <a:pPr algn="r"/>
            <a:r>
              <a:rPr lang="en-GB" sz="1200"/>
              <a:t>Module name and Code: </a:t>
            </a:r>
            <a:r>
              <a:rPr lang="en-GB" sz="1200" b="1"/>
              <a:t>Professional Development within Health and Social Care (LCHS4009_BIRM)</a:t>
            </a:r>
          </a:p>
          <a:p>
            <a:pPr algn="r"/>
            <a:r>
              <a:rPr lang="en-GB" sz="1200"/>
              <a:t>Lecture: </a:t>
            </a:r>
            <a:r>
              <a:rPr lang="en-GB" sz="1200" b="1"/>
              <a:t>Zara Ahmed</a:t>
            </a:r>
            <a:br>
              <a:rPr lang="en-GB" sz="1200"/>
            </a:br>
            <a:r>
              <a:rPr lang="en-GB" sz="1200"/>
              <a:t>Date: </a:t>
            </a:r>
            <a:r>
              <a:rPr lang="en-GB" sz="1200" b="1"/>
              <a:t>22</a:t>
            </a:r>
            <a:r>
              <a:rPr lang="en-GB" sz="1200" b="1" baseline="30000"/>
              <a:t>nd</a:t>
            </a:r>
            <a:r>
              <a:rPr lang="en-GB" sz="1200" b="1"/>
              <a:t> of June 2026</a:t>
            </a:r>
          </a:p>
        </p:txBody>
      </p:sp>
      <p:sp>
        <p:nvSpPr>
          <p:cNvPr id="8" name="TextBox 7">
            <a:extLst>
              <a:ext uri="{FF2B5EF4-FFF2-40B4-BE49-F238E27FC236}">
                <a16:creationId xmlns:a16="http://schemas.microsoft.com/office/drawing/2014/main" id="{CDD99175-3CCD-92BE-006E-E454AB91B1CE}"/>
              </a:ext>
            </a:extLst>
          </p:cNvPr>
          <p:cNvSpPr txBox="1"/>
          <p:nvPr/>
        </p:nvSpPr>
        <p:spPr>
          <a:xfrm>
            <a:off x="8315059" y="275997"/>
            <a:ext cx="333286" cy="1200329"/>
          </a:xfrm>
          <a:prstGeom prst="rect">
            <a:avLst/>
          </a:prstGeom>
          <a:noFill/>
        </p:spPr>
        <p:txBody>
          <a:bodyPr wrap="square" rtlCol="0">
            <a:spAutoFit/>
          </a:bodyPr>
          <a:lstStyle/>
          <a:p>
            <a:pPr algn="ctr"/>
            <a:r>
              <a:rPr lang="en-GB" sz="1200"/>
              <a:t>C</a:t>
            </a:r>
          </a:p>
          <a:p>
            <a:pPr algn="ctr"/>
            <a:r>
              <a:rPr lang="en-GB" sz="1200"/>
              <a:t>R</a:t>
            </a:r>
          </a:p>
          <a:p>
            <a:pPr algn="ctr"/>
            <a:r>
              <a:rPr lang="en-GB" sz="1200"/>
              <a:t>I</a:t>
            </a:r>
          </a:p>
          <a:p>
            <a:pPr algn="ctr"/>
            <a:r>
              <a:rPr lang="en-GB" sz="1200"/>
              <a:t>T</a:t>
            </a:r>
          </a:p>
          <a:p>
            <a:pPr algn="ctr"/>
            <a:r>
              <a:rPr lang="en-GB" sz="1200"/>
              <a:t>I</a:t>
            </a:r>
          </a:p>
          <a:p>
            <a:pPr algn="ctr"/>
            <a:r>
              <a:rPr lang="en-GB" sz="1200"/>
              <a:t>C</a:t>
            </a:r>
          </a:p>
        </p:txBody>
      </p:sp>
      <p:sp>
        <p:nvSpPr>
          <p:cNvPr id="9" name="TextBox 8">
            <a:extLst>
              <a:ext uri="{FF2B5EF4-FFF2-40B4-BE49-F238E27FC236}">
                <a16:creationId xmlns:a16="http://schemas.microsoft.com/office/drawing/2014/main" id="{C8068A5B-D8CC-0A63-EA12-B75D2F493BC7}"/>
              </a:ext>
            </a:extLst>
          </p:cNvPr>
          <p:cNvSpPr txBox="1"/>
          <p:nvPr/>
        </p:nvSpPr>
        <p:spPr>
          <a:xfrm>
            <a:off x="8315059" y="2165131"/>
            <a:ext cx="333286" cy="1708160"/>
          </a:xfrm>
          <a:prstGeom prst="rect">
            <a:avLst/>
          </a:prstGeom>
          <a:noFill/>
        </p:spPr>
        <p:txBody>
          <a:bodyPr wrap="square" rtlCol="0">
            <a:spAutoFit/>
          </a:bodyPr>
          <a:lstStyle/>
          <a:p>
            <a:pPr algn="ctr"/>
            <a:r>
              <a:rPr lang="en-GB" sz="1050"/>
              <a:t>L</a:t>
            </a:r>
          </a:p>
          <a:p>
            <a:pPr algn="ctr"/>
            <a:endParaRPr lang="en-GB" sz="1050"/>
          </a:p>
          <a:p>
            <a:pPr algn="ctr"/>
            <a:r>
              <a:rPr lang="en-GB" sz="1050"/>
              <a:t>T</a:t>
            </a:r>
          </a:p>
          <a:p>
            <a:pPr algn="ctr"/>
            <a:r>
              <a:rPr lang="en-GB" sz="1050"/>
              <a:t>H</a:t>
            </a:r>
          </a:p>
          <a:p>
            <a:pPr algn="ctr"/>
            <a:r>
              <a:rPr lang="en-GB" sz="1050"/>
              <a:t>I</a:t>
            </a:r>
          </a:p>
          <a:p>
            <a:pPr algn="ctr"/>
            <a:r>
              <a:rPr lang="en-GB" sz="1050"/>
              <a:t>N</a:t>
            </a:r>
          </a:p>
          <a:p>
            <a:pPr algn="ctr"/>
            <a:r>
              <a:rPr lang="en-GB" sz="1050"/>
              <a:t>K</a:t>
            </a:r>
          </a:p>
          <a:p>
            <a:pPr algn="ctr"/>
            <a:r>
              <a:rPr lang="en-GB" sz="1050"/>
              <a:t>I</a:t>
            </a:r>
          </a:p>
          <a:p>
            <a:pPr algn="ctr"/>
            <a:r>
              <a:rPr lang="en-GB" sz="1050"/>
              <a:t>N</a:t>
            </a:r>
          </a:p>
          <a:p>
            <a:pPr algn="ctr"/>
            <a:r>
              <a:rPr lang="en-GB" sz="1050"/>
              <a:t>G</a:t>
            </a:r>
          </a:p>
        </p:txBody>
      </p:sp>
      <p:sp>
        <p:nvSpPr>
          <p:cNvPr id="10" name="TextBox 9">
            <a:extLst>
              <a:ext uri="{FF2B5EF4-FFF2-40B4-BE49-F238E27FC236}">
                <a16:creationId xmlns:a16="http://schemas.microsoft.com/office/drawing/2014/main" id="{B2FEBE7D-36F7-8651-0811-1718D467CA1F}"/>
              </a:ext>
            </a:extLst>
          </p:cNvPr>
          <p:cNvSpPr txBox="1"/>
          <p:nvPr/>
        </p:nvSpPr>
        <p:spPr>
          <a:xfrm>
            <a:off x="3134883" y="1243770"/>
            <a:ext cx="333286" cy="276999"/>
          </a:xfrm>
          <a:prstGeom prst="rect">
            <a:avLst/>
          </a:prstGeom>
          <a:noFill/>
        </p:spPr>
        <p:txBody>
          <a:bodyPr wrap="square" rtlCol="0">
            <a:spAutoFit/>
          </a:bodyPr>
          <a:lstStyle/>
          <a:p>
            <a:pPr algn="ctr"/>
            <a:r>
              <a:rPr lang="en-GB" sz="1200"/>
              <a:t>W</a:t>
            </a:r>
          </a:p>
        </p:txBody>
      </p:sp>
      <p:sp>
        <p:nvSpPr>
          <p:cNvPr id="11" name="TextBox 10">
            <a:extLst>
              <a:ext uri="{FF2B5EF4-FFF2-40B4-BE49-F238E27FC236}">
                <a16:creationId xmlns:a16="http://schemas.microsoft.com/office/drawing/2014/main" id="{FE2C1962-F0CD-0744-A4EA-7A8FD5D0B6B5}"/>
              </a:ext>
            </a:extLst>
          </p:cNvPr>
          <p:cNvSpPr txBox="1"/>
          <p:nvPr/>
        </p:nvSpPr>
        <p:spPr>
          <a:xfrm>
            <a:off x="3134883" y="2214235"/>
            <a:ext cx="333286" cy="2677656"/>
          </a:xfrm>
          <a:prstGeom prst="rect">
            <a:avLst/>
          </a:prstGeom>
          <a:noFill/>
        </p:spPr>
        <p:txBody>
          <a:bodyPr wrap="square" rtlCol="0">
            <a:spAutoFit/>
          </a:bodyPr>
          <a:lstStyle/>
          <a:p>
            <a:pPr algn="ctr"/>
            <a:r>
              <a:rPr lang="en-GB" sz="1200"/>
              <a:t>R</a:t>
            </a:r>
          </a:p>
          <a:p>
            <a:pPr algn="ctr"/>
            <a:r>
              <a:rPr lang="en-GB" sz="1200"/>
              <a:t>K</a:t>
            </a:r>
          </a:p>
          <a:p>
            <a:pPr algn="ctr"/>
            <a:r>
              <a:rPr lang="en-GB" sz="1200"/>
              <a:t>I</a:t>
            </a:r>
          </a:p>
          <a:p>
            <a:pPr algn="ctr"/>
            <a:r>
              <a:rPr lang="en-GB" sz="1200"/>
              <a:t>N</a:t>
            </a:r>
          </a:p>
          <a:p>
            <a:pPr algn="ctr"/>
            <a:r>
              <a:rPr lang="en-GB" sz="1200"/>
              <a:t>G</a:t>
            </a:r>
          </a:p>
          <a:p>
            <a:pPr algn="ctr"/>
            <a:endParaRPr lang="en-GB" sz="1200"/>
          </a:p>
          <a:p>
            <a:pPr algn="ctr"/>
            <a:r>
              <a:rPr lang="en-GB" sz="1200"/>
              <a:t>I</a:t>
            </a:r>
          </a:p>
          <a:p>
            <a:pPr algn="ctr"/>
            <a:r>
              <a:rPr lang="en-GB" sz="1200"/>
              <a:t>N</a:t>
            </a:r>
          </a:p>
          <a:p>
            <a:pPr algn="ctr"/>
            <a:endParaRPr lang="en-GB" sz="1200"/>
          </a:p>
          <a:p>
            <a:pPr algn="ctr"/>
            <a:r>
              <a:rPr lang="en-GB" sz="1200"/>
              <a:t>T</a:t>
            </a:r>
          </a:p>
          <a:p>
            <a:pPr algn="ctr"/>
            <a:r>
              <a:rPr lang="en-GB" sz="1200"/>
              <a:t>E</a:t>
            </a:r>
          </a:p>
          <a:p>
            <a:pPr algn="ctr"/>
            <a:r>
              <a:rPr lang="en-GB" sz="1200"/>
              <a:t>A</a:t>
            </a:r>
          </a:p>
          <a:p>
            <a:pPr algn="ctr"/>
            <a:r>
              <a:rPr lang="en-GB" sz="1200"/>
              <a:t>M</a:t>
            </a:r>
          </a:p>
          <a:p>
            <a:pPr algn="ctr"/>
            <a:r>
              <a:rPr lang="en-GB" sz="1200"/>
              <a:t>S</a:t>
            </a:r>
          </a:p>
        </p:txBody>
      </p:sp>
      <p:sp>
        <p:nvSpPr>
          <p:cNvPr id="12" name="TextBox 11">
            <a:extLst>
              <a:ext uri="{FF2B5EF4-FFF2-40B4-BE49-F238E27FC236}">
                <a16:creationId xmlns:a16="http://schemas.microsoft.com/office/drawing/2014/main" id="{C37F19CD-4C6B-381A-8EB5-DBDC6CC45C94}"/>
              </a:ext>
            </a:extLst>
          </p:cNvPr>
          <p:cNvSpPr txBox="1"/>
          <p:nvPr/>
        </p:nvSpPr>
        <p:spPr>
          <a:xfrm>
            <a:off x="4941783" y="459908"/>
            <a:ext cx="333286" cy="1200329"/>
          </a:xfrm>
          <a:prstGeom prst="rect">
            <a:avLst/>
          </a:prstGeom>
          <a:noFill/>
        </p:spPr>
        <p:txBody>
          <a:bodyPr wrap="square" rtlCol="0">
            <a:spAutoFit/>
          </a:bodyPr>
          <a:lstStyle/>
          <a:p>
            <a:pPr algn="ctr"/>
            <a:r>
              <a:rPr lang="en-GB" sz="1200"/>
              <a:t>P</a:t>
            </a:r>
          </a:p>
          <a:p>
            <a:pPr algn="ctr"/>
            <a:r>
              <a:rPr lang="en-GB" sz="1200"/>
              <a:t>R</a:t>
            </a:r>
          </a:p>
          <a:p>
            <a:pPr algn="ctr"/>
            <a:r>
              <a:rPr lang="en-GB" sz="1200"/>
              <a:t>O</a:t>
            </a:r>
          </a:p>
          <a:p>
            <a:pPr algn="ctr"/>
            <a:r>
              <a:rPr lang="en-GB" sz="1200"/>
              <a:t>B</a:t>
            </a:r>
          </a:p>
          <a:p>
            <a:pPr algn="ctr"/>
            <a:r>
              <a:rPr lang="en-GB" sz="1200"/>
              <a:t>L</a:t>
            </a:r>
          </a:p>
          <a:p>
            <a:pPr algn="ctr"/>
            <a:r>
              <a:rPr lang="en-GB" sz="1200"/>
              <a:t>E</a:t>
            </a:r>
          </a:p>
        </p:txBody>
      </p:sp>
      <p:sp>
        <p:nvSpPr>
          <p:cNvPr id="13" name="TextBox 12">
            <a:extLst>
              <a:ext uri="{FF2B5EF4-FFF2-40B4-BE49-F238E27FC236}">
                <a16:creationId xmlns:a16="http://schemas.microsoft.com/office/drawing/2014/main" id="{CB1C2D81-B274-4571-B365-808D1073272F}"/>
              </a:ext>
            </a:extLst>
          </p:cNvPr>
          <p:cNvSpPr txBox="1"/>
          <p:nvPr/>
        </p:nvSpPr>
        <p:spPr>
          <a:xfrm>
            <a:off x="4989629" y="2445067"/>
            <a:ext cx="333286" cy="1384995"/>
          </a:xfrm>
          <a:prstGeom prst="rect">
            <a:avLst/>
          </a:prstGeom>
          <a:noFill/>
        </p:spPr>
        <p:txBody>
          <a:bodyPr wrap="square" rtlCol="0">
            <a:spAutoFit/>
          </a:bodyPr>
          <a:lstStyle/>
          <a:p>
            <a:pPr algn="ctr"/>
            <a:r>
              <a:rPr lang="en-GB" sz="1200"/>
              <a:t>S</a:t>
            </a:r>
          </a:p>
          <a:p>
            <a:pPr algn="ctr"/>
            <a:r>
              <a:rPr lang="en-GB" sz="1200"/>
              <a:t>O</a:t>
            </a:r>
          </a:p>
          <a:p>
            <a:pPr algn="ctr"/>
            <a:r>
              <a:rPr lang="en-GB" sz="1200"/>
              <a:t>L</a:t>
            </a:r>
          </a:p>
          <a:p>
            <a:pPr algn="ctr"/>
            <a:r>
              <a:rPr lang="en-GB" sz="1200"/>
              <a:t>V</a:t>
            </a:r>
          </a:p>
          <a:p>
            <a:pPr algn="ctr"/>
            <a:r>
              <a:rPr lang="en-GB" sz="1200"/>
              <a:t>I</a:t>
            </a:r>
          </a:p>
          <a:p>
            <a:pPr algn="ctr"/>
            <a:r>
              <a:rPr lang="en-GB" sz="1200"/>
              <a:t>N</a:t>
            </a:r>
          </a:p>
          <a:p>
            <a:pPr algn="ctr"/>
            <a:r>
              <a:rPr lang="en-GB" sz="1200"/>
              <a:t>G</a:t>
            </a:r>
          </a:p>
        </p:txBody>
      </p:sp>
      <p:sp>
        <p:nvSpPr>
          <p:cNvPr id="14" name="TextBox 13">
            <a:extLst>
              <a:ext uri="{FF2B5EF4-FFF2-40B4-BE49-F238E27FC236}">
                <a16:creationId xmlns:a16="http://schemas.microsoft.com/office/drawing/2014/main" id="{907327B8-AD69-5D06-1999-6C4C52259057}"/>
              </a:ext>
            </a:extLst>
          </p:cNvPr>
          <p:cNvSpPr txBox="1"/>
          <p:nvPr/>
        </p:nvSpPr>
        <p:spPr>
          <a:xfrm>
            <a:off x="6994466" y="135774"/>
            <a:ext cx="333286" cy="1384995"/>
          </a:xfrm>
          <a:prstGeom prst="rect">
            <a:avLst/>
          </a:prstGeom>
          <a:noFill/>
        </p:spPr>
        <p:txBody>
          <a:bodyPr wrap="square" rtlCol="0">
            <a:spAutoFit/>
          </a:bodyPr>
          <a:lstStyle/>
          <a:p>
            <a:pPr algn="ctr"/>
            <a:r>
              <a:rPr lang="en-GB" sz="1200"/>
              <a:t>R</a:t>
            </a:r>
          </a:p>
          <a:p>
            <a:pPr algn="ctr"/>
            <a:r>
              <a:rPr lang="en-GB" sz="1200"/>
              <a:t>E</a:t>
            </a:r>
          </a:p>
          <a:p>
            <a:pPr algn="ctr"/>
            <a:r>
              <a:rPr lang="en-GB" sz="1200"/>
              <a:t>F</a:t>
            </a:r>
          </a:p>
          <a:p>
            <a:pPr algn="ctr"/>
            <a:r>
              <a:rPr lang="en-GB" sz="1200"/>
              <a:t>L</a:t>
            </a:r>
          </a:p>
          <a:p>
            <a:pPr algn="ctr"/>
            <a:r>
              <a:rPr lang="en-GB" sz="1200"/>
              <a:t>E</a:t>
            </a:r>
          </a:p>
          <a:p>
            <a:pPr algn="ctr"/>
            <a:r>
              <a:rPr lang="en-GB" sz="1200"/>
              <a:t>C</a:t>
            </a:r>
          </a:p>
          <a:p>
            <a:pPr algn="ctr"/>
            <a:r>
              <a:rPr lang="en-GB" sz="1200"/>
              <a:t>T</a:t>
            </a:r>
          </a:p>
        </p:txBody>
      </p:sp>
      <p:sp>
        <p:nvSpPr>
          <p:cNvPr id="15" name="TextBox 14">
            <a:extLst>
              <a:ext uri="{FF2B5EF4-FFF2-40B4-BE49-F238E27FC236}">
                <a16:creationId xmlns:a16="http://schemas.microsoft.com/office/drawing/2014/main" id="{517707F3-E062-39C9-8FCB-1815435BF0AC}"/>
              </a:ext>
            </a:extLst>
          </p:cNvPr>
          <p:cNvSpPr txBox="1"/>
          <p:nvPr/>
        </p:nvSpPr>
        <p:spPr>
          <a:xfrm>
            <a:off x="7024109" y="2214235"/>
            <a:ext cx="333286" cy="461665"/>
          </a:xfrm>
          <a:prstGeom prst="rect">
            <a:avLst/>
          </a:prstGeom>
          <a:noFill/>
        </p:spPr>
        <p:txBody>
          <a:bodyPr wrap="square" rtlCol="0">
            <a:spAutoFit/>
          </a:bodyPr>
          <a:lstStyle/>
          <a:p>
            <a:pPr algn="ctr"/>
            <a:r>
              <a:rPr lang="en-GB" sz="1200"/>
              <a:t>O</a:t>
            </a:r>
          </a:p>
          <a:p>
            <a:pPr algn="ctr"/>
            <a:r>
              <a:rPr lang="en-GB" sz="1200"/>
              <a:t>N</a:t>
            </a:r>
          </a:p>
        </p:txBody>
      </p:sp>
      <p:sp>
        <p:nvSpPr>
          <p:cNvPr id="16" name="TextBox 15">
            <a:extLst>
              <a:ext uri="{FF2B5EF4-FFF2-40B4-BE49-F238E27FC236}">
                <a16:creationId xmlns:a16="http://schemas.microsoft.com/office/drawing/2014/main" id="{60EA1E53-709D-F7EF-30B3-A6F71EE3A138}"/>
              </a:ext>
            </a:extLst>
          </p:cNvPr>
          <p:cNvSpPr txBox="1"/>
          <p:nvPr/>
        </p:nvSpPr>
        <p:spPr>
          <a:xfrm>
            <a:off x="6245856" y="4220309"/>
            <a:ext cx="5110751" cy="495457"/>
          </a:xfrm>
          <a:prstGeom prst="rect">
            <a:avLst/>
          </a:prstGeom>
          <a:noFill/>
        </p:spPr>
        <p:txBody>
          <a:bodyPr wrap="square" rtlCol="0">
            <a:spAutoFit/>
          </a:bodyPr>
          <a:lstStyle/>
          <a:p>
            <a:pPr>
              <a:lnSpc>
                <a:spcPct val="150000"/>
              </a:lnSpc>
            </a:pPr>
            <a:r>
              <a:rPr lang="en-GB" sz="2000"/>
              <a:t>IN SOCIAL WORK PROFESSIONALS  (HSC)</a:t>
            </a:r>
          </a:p>
        </p:txBody>
      </p:sp>
    </p:spTree>
    <p:extLst>
      <p:ext uri="{BB962C8B-B14F-4D97-AF65-F5344CB8AC3E}">
        <p14:creationId xmlns:p14="http://schemas.microsoft.com/office/powerpoint/2010/main" val="33903042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8CE60-587E-1D5C-8B50-ED3441BA49CE}"/>
              </a:ext>
            </a:extLst>
          </p:cNvPr>
          <p:cNvSpPr>
            <a:spLocks noGrp="1"/>
          </p:cNvSpPr>
          <p:nvPr>
            <p:ph type="ctrTitle"/>
          </p:nvPr>
        </p:nvSpPr>
        <p:spPr>
          <a:xfrm>
            <a:off x="6359656" y="4213077"/>
            <a:ext cx="5486400" cy="943736"/>
          </a:xfrm>
        </p:spPr>
        <p:txBody>
          <a:bodyPr/>
          <a:lstStyle/>
          <a:p>
            <a:r>
              <a:rPr lang="en-US">
                <a:solidFill>
                  <a:schemeClr val="tx1"/>
                </a:solidFill>
              </a:rPr>
              <a:t>definition</a:t>
            </a:r>
          </a:p>
        </p:txBody>
      </p:sp>
      <p:sp>
        <p:nvSpPr>
          <p:cNvPr id="3" name="Text Placeholder 2">
            <a:extLst>
              <a:ext uri="{FF2B5EF4-FFF2-40B4-BE49-F238E27FC236}">
                <a16:creationId xmlns:a16="http://schemas.microsoft.com/office/drawing/2014/main" id="{0E02AE9C-BA1D-195E-3B93-A5A0CC03D8F3}"/>
              </a:ext>
            </a:extLst>
          </p:cNvPr>
          <p:cNvSpPr>
            <a:spLocks noGrp="1"/>
          </p:cNvSpPr>
          <p:nvPr>
            <p:ph type="body" sz="quarter" idx="11"/>
          </p:nvPr>
        </p:nvSpPr>
        <p:spPr>
          <a:xfrm>
            <a:off x="6096000" y="735234"/>
            <a:ext cx="5750056" cy="3326165"/>
          </a:xfrm>
        </p:spPr>
        <p:txBody>
          <a:bodyPr/>
          <a:lstStyle/>
          <a:p>
            <a:pPr algn="just">
              <a:lnSpc>
                <a:spcPct val="150000"/>
              </a:lnSpc>
            </a:pPr>
            <a:r>
              <a:rPr lang="en-GB" sz="1600" b="0" dirty="0"/>
              <a:t>Communication in Health and Social Care is the process of sharing information, feelings, and ideas between individuals and professionals to ensure safe, effective, and person-centred care. It involves verbal, non-verbal, written, and digital forms of communication and is essential for promoting understanding, collaboration, and high-quality healthcare services </a:t>
            </a:r>
            <a:r>
              <a:rPr lang="en-GB" sz="1600" dirty="0"/>
              <a:t>(COMCARE Framework, 2025; Social Work England 2020a)</a:t>
            </a:r>
            <a:r>
              <a:rPr lang="en-GB" sz="1600" b="0" dirty="0"/>
              <a:t>.</a:t>
            </a:r>
          </a:p>
          <a:p>
            <a:pPr algn="just">
              <a:lnSpc>
                <a:spcPct val="150000"/>
              </a:lnSpc>
            </a:pPr>
            <a:endParaRPr lang="en-US" sz="1600" b="0" dirty="0"/>
          </a:p>
        </p:txBody>
      </p:sp>
      <p:pic>
        <p:nvPicPr>
          <p:cNvPr id="4" name="Picture Placeholder 3">
            <a:extLst>
              <a:ext uri="{FF2B5EF4-FFF2-40B4-BE49-F238E27FC236}">
                <a16:creationId xmlns:a16="http://schemas.microsoft.com/office/drawing/2014/main" id="{3B28DEA0-DCCE-30E3-6B8E-1573E0DB2F3B}"/>
              </a:ext>
            </a:extLst>
          </p:cNvPr>
          <p:cNvPicPr>
            <a:picLocks noGrp="1" noChangeAspect="1"/>
          </p:cNvPicPr>
          <p:nvPr>
            <p:ph type="pic" sz="quarter" idx="12"/>
          </p:nvPr>
        </p:nvPicPr>
        <p:blipFill>
          <a:blip r:embed="rId3">
            <a:extLst>
              <a:ext uri="{28A0092B-C50C-407E-A947-70E740481C1C}">
                <a14:useLocalDpi xmlns:a14="http://schemas.microsoft.com/office/drawing/2010/main" val="0"/>
              </a:ext>
            </a:extLst>
          </a:blip>
          <a:srcRect l="4565" r="4565"/>
          <a:stretch/>
        </p:blipFill>
        <p:spPr>
          <a:xfrm>
            <a:off x="574675" y="885825"/>
            <a:ext cx="5165725" cy="5672138"/>
          </a:xfrm>
          <a:prstGeom prst="ellipse">
            <a:avLst/>
          </a:prstGeom>
          <a:ln>
            <a:noFill/>
          </a:ln>
          <a:effectLst>
            <a:softEdge rad="112500"/>
          </a:effectLst>
        </p:spPr>
      </p:pic>
    </p:spTree>
    <p:extLst>
      <p:ext uri="{BB962C8B-B14F-4D97-AF65-F5344CB8AC3E}">
        <p14:creationId xmlns:p14="http://schemas.microsoft.com/office/powerpoint/2010/main" val="144087198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A610E-19E0-2D3C-8710-623533C6AE14}"/>
              </a:ext>
            </a:extLst>
          </p:cNvPr>
          <p:cNvSpPr>
            <a:spLocks noGrp="1"/>
          </p:cNvSpPr>
          <p:nvPr>
            <p:ph type="ctrTitle"/>
          </p:nvPr>
        </p:nvSpPr>
        <p:spPr>
          <a:xfrm>
            <a:off x="429632" y="2423974"/>
            <a:ext cx="3718252" cy="1029612"/>
          </a:xfrm>
        </p:spPr>
        <p:txBody>
          <a:bodyPr/>
          <a:lstStyle/>
          <a:p>
            <a:pPr lvl="0" algn="just">
              <a:lnSpc>
                <a:spcPct val="150000"/>
              </a:lnSpc>
            </a:pPr>
            <a:r>
              <a:rPr lang="en-GB" sz="1200" cap="none" dirty="0">
                <a:solidFill>
                  <a:schemeClr val="tx1"/>
                </a:solidFill>
              </a:rPr>
              <a:t>Verbal communication </a:t>
            </a:r>
            <a:r>
              <a:rPr lang="en-GB" sz="1200" b="0" cap="none" dirty="0">
                <a:solidFill>
                  <a:schemeClr val="tx1"/>
                </a:solidFill>
              </a:rPr>
              <a:t>uses spoken language to share information, build trust, and support decision-making.</a:t>
            </a:r>
          </a:p>
        </p:txBody>
      </p:sp>
      <p:sp>
        <p:nvSpPr>
          <p:cNvPr id="4" name="Text Placeholder 3">
            <a:extLst>
              <a:ext uri="{FF2B5EF4-FFF2-40B4-BE49-F238E27FC236}">
                <a16:creationId xmlns:a16="http://schemas.microsoft.com/office/drawing/2014/main" id="{ADA3646F-CA88-2C15-47E1-4B60588CA57F}"/>
              </a:ext>
            </a:extLst>
          </p:cNvPr>
          <p:cNvSpPr>
            <a:spLocks noGrp="1"/>
          </p:cNvSpPr>
          <p:nvPr>
            <p:ph type="body" sz="quarter" idx="11"/>
          </p:nvPr>
        </p:nvSpPr>
        <p:spPr>
          <a:xfrm>
            <a:off x="456403" y="1603963"/>
            <a:ext cx="3432561" cy="982008"/>
          </a:xfrm>
        </p:spPr>
        <p:txBody>
          <a:bodyPr/>
          <a:lstStyle/>
          <a:p>
            <a:r>
              <a:rPr lang="en-GB" dirty="0"/>
              <a:t>Type of Communications</a:t>
            </a:r>
          </a:p>
        </p:txBody>
      </p:sp>
      <p:sp>
        <p:nvSpPr>
          <p:cNvPr id="5" name="Title 1">
            <a:extLst>
              <a:ext uri="{FF2B5EF4-FFF2-40B4-BE49-F238E27FC236}">
                <a16:creationId xmlns:a16="http://schemas.microsoft.com/office/drawing/2014/main" id="{7F79BDC3-41D8-7B17-BFC8-857835FEB845}"/>
              </a:ext>
            </a:extLst>
          </p:cNvPr>
          <p:cNvSpPr txBox="1">
            <a:spLocks/>
          </p:cNvSpPr>
          <p:nvPr/>
        </p:nvSpPr>
        <p:spPr>
          <a:xfrm>
            <a:off x="456403" y="3453586"/>
            <a:ext cx="3881715" cy="1451732"/>
          </a:xfrm>
          <a:prstGeom prst="rect">
            <a:avLst/>
          </a:prstGeom>
        </p:spPr>
        <p:txBody>
          <a:bodyPr vert="horz" lIns="0" tIns="0" rIns="0" bIns="0" rtlCol="0" anchor="b">
            <a:noAutofit/>
          </a:bodyPr>
          <a:lstStyle>
            <a:lvl1pPr algn="l" defTabSz="914400" rtl="0" eaLnBrk="1" latinLnBrk="0" hangingPunct="1">
              <a:lnSpc>
                <a:spcPct val="80000"/>
              </a:lnSpc>
              <a:spcBef>
                <a:spcPct val="0"/>
              </a:spcBef>
              <a:buNone/>
              <a:defRPr sz="6000" b="1" i="0" kern="1200" cap="all" spc="100" baseline="0">
                <a:solidFill>
                  <a:schemeClr val="bg1"/>
                </a:solidFill>
                <a:latin typeface="+mj-lt"/>
                <a:ea typeface="+mj-ea"/>
                <a:cs typeface="+mj-cs"/>
              </a:defRPr>
            </a:lvl1pPr>
          </a:lstStyle>
          <a:p>
            <a:pPr algn="just">
              <a:lnSpc>
                <a:spcPct val="150000"/>
              </a:lnSpc>
            </a:pPr>
            <a:br>
              <a:rPr lang="en-GB" sz="1200" b="0" cap="none" dirty="0">
                <a:solidFill>
                  <a:schemeClr val="tx1"/>
                </a:solidFill>
              </a:rPr>
            </a:br>
            <a:r>
              <a:rPr lang="en-GB" sz="1200" cap="none" dirty="0">
                <a:solidFill>
                  <a:schemeClr val="tx1"/>
                </a:solidFill>
              </a:rPr>
              <a:t>Non-verbal</a:t>
            </a:r>
            <a:r>
              <a:rPr lang="en-GB" sz="1200" b="0" cap="none" dirty="0">
                <a:solidFill>
                  <a:schemeClr val="tx1"/>
                </a:solidFill>
              </a:rPr>
              <a:t> communication includes body language, facial expressions, eye contact, and tone of voice, helping to convey emotions and demonstrate empathy.</a:t>
            </a:r>
          </a:p>
        </p:txBody>
      </p:sp>
      <p:sp>
        <p:nvSpPr>
          <p:cNvPr id="6" name="Title 1">
            <a:extLst>
              <a:ext uri="{FF2B5EF4-FFF2-40B4-BE49-F238E27FC236}">
                <a16:creationId xmlns:a16="http://schemas.microsoft.com/office/drawing/2014/main" id="{17FF9851-172E-1602-6EC2-9D40A9FDE831}"/>
              </a:ext>
            </a:extLst>
          </p:cNvPr>
          <p:cNvSpPr txBox="1">
            <a:spLocks/>
          </p:cNvSpPr>
          <p:nvPr/>
        </p:nvSpPr>
        <p:spPr>
          <a:xfrm>
            <a:off x="456403" y="5156731"/>
            <a:ext cx="3881715" cy="1271693"/>
          </a:xfrm>
          <a:prstGeom prst="rect">
            <a:avLst/>
          </a:prstGeom>
        </p:spPr>
        <p:txBody>
          <a:bodyPr vert="horz" lIns="0" tIns="0" rIns="0" bIns="0" rtlCol="0" anchor="b">
            <a:noAutofit/>
          </a:bodyPr>
          <a:lstStyle>
            <a:lvl1pPr algn="l" defTabSz="914400" rtl="0" eaLnBrk="1" latinLnBrk="0" hangingPunct="1">
              <a:lnSpc>
                <a:spcPct val="80000"/>
              </a:lnSpc>
              <a:spcBef>
                <a:spcPct val="0"/>
              </a:spcBef>
              <a:buNone/>
              <a:defRPr sz="6000" b="1" i="0" kern="1200" cap="all" spc="100" baseline="0">
                <a:solidFill>
                  <a:schemeClr val="bg1"/>
                </a:solidFill>
                <a:latin typeface="+mj-lt"/>
                <a:ea typeface="+mj-ea"/>
                <a:cs typeface="+mj-cs"/>
              </a:defRPr>
            </a:lvl1pPr>
          </a:lstStyle>
          <a:p>
            <a:pPr algn="just">
              <a:lnSpc>
                <a:spcPct val="150000"/>
              </a:lnSpc>
            </a:pPr>
            <a:br>
              <a:rPr lang="en-GB" sz="1200" b="0" cap="none" dirty="0">
                <a:solidFill>
                  <a:schemeClr val="tx1"/>
                </a:solidFill>
              </a:rPr>
            </a:br>
            <a:br>
              <a:rPr lang="en-GB" sz="1200" b="0" cap="none" dirty="0">
                <a:solidFill>
                  <a:schemeClr val="tx1"/>
                </a:solidFill>
              </a:rPr>
            </a:br>
            <a:r>
              <a:rPr lang="en-GB" sz="1200" cap="none" dirty="0">
                <a:solidFill>
                  <a:schemeClr val="tx1"/>
                </a:solidFill>
              </a:rPr>
              <a:t>Written communication </a:t>
            </a:r>
            <a:r>
              <a:rPr lang="en-GB" sz="1200" b="0" cap="none" dirty="0">
                <a:solidFill>
                  <a:schemeClr val="tx1"/>
                </a:solidFill>
              </a:rPr>
              <a:t>provides accurate records through reports, care plans, and case notes, supporting accountability and continuity of care </a:t>
            </a:r>
          </a:p>
        </p:txBody>
      </p:sp>
      <p:sp>
        <p:nvSpPr>
          <p:cNvPr id="8" name="Title 1">
            <a:extLst>
              <a:ext uri="{FF2B5EF4-FFF2-40B4-BE49-F238E27FC236}">
                <a16:creationId xmlns:a16="http://schemas.microsoft.com/office/drawing/2014/main" id="{A7BD7BC9-FE5D-ED4D-03B6-43FC15C1A9C5}"/>
              </a:ext>
            </a:extLst>
          </p:cNvPr>
          <p:cNvSpPr txBox="1">
            <a:spLocks/>
          </p:cNvSpPr>
          <p:nvPr/>
        </p:nvSpPr>
        <p:spPr>
          <a:xfrm>
            <a:off x="6299177" y="633912"/>
            <a:ext cx="4151670" cy="1271693"/>
          </a:xfrm>
          <a:prstGeom prst="rect">
            <a:avLst/>
          </a:prstGeom>
        </p:spPr>
        <p:txBody>
          <a:bodyPr vert="horz" lIns="0" tIns="0" rIns="0" bIns="0" rtlCol="0" anchor="b">
            <a:noAutofit/>
          </a:bodyPr>
          <a:lstStyle>
            <a:lvl1pPr algn="l" defTabSz="914400" rtl="0" eaLnBrk="1" latinLnBrk="0" hangingPunct="1">
              <a:lnSpc>
                <a:spcPct val="80000"/>
              </a:lnSpc>
              <a:spcBef>
                <a:spcPct val="0"/>
              </a:spcBef>
              <a:buNone/>
              <a:defRPr sz="6000" b="1" i="0" kern="1200" cap="all" spc="100" baseline="0">
                <a:solidFill>
                  <a:schemeClr val="bg1"/>
                </a:solidFill>
                <a:latin typeface="+mj-lt"/>
                <a:ea typeface="+mj-ea"/>
                <a:cs typeface="+mj-cs"/>
              </a:defRPr>
            </a:lvl1pPr>
          </a:lstStyle>
          <a:p>
            <a:pPr algn="just">
              <a:lnSpc>
                <a:spcPct val="150000"/>
              </a:lnSpc>
            </a:pPr>
            <a:r>
              <a:rPr lang="en-GB" sz="1200" cap="none" dirty="0">
                <a:solidFill>
                  <a:schemeClr val="tx1"/>
                </a:solidFill>
              </a:rPr>
              <a:t>Digital communication </a:t>
            </a:r>
            <a:r>
              <a:rPr lang="en-GB" sz="1200" b="0" cap="none" dirty="0">
                <a:solidFill>
                  <a:schemeClr val="tx1"/>
                </a:solidFill>
              </a:rPr>
              <a:t>uses technology such as emails, video calls, and electronic records to improve accessibility and collaboration between the all involved (NHS, England 2024).</a:t>
            </a:r>
          </a:p>
        </p:txBody>
      </p:sp>
      <p:sp>
        <p:nvSpPr>
          <p:cNvPr id="9" name="Title 1">
            <a:extLst>
              <a:ext uri="{FF2B5EF4-FFF2-40B4-BE49-F238E27FC236}">
                <a16:creationId xmlns:a16="http://schemas.microsoft.com/office/drawing/2014/main" id="{955F104A-B057-4F4C-761E-0999A952FB94}"/>
              </a:ext>
            </a:extLst>
          </p:cNvPr>
          <p:cNvSpPr txBox="1">
            <a:spLocks/>
          </p:cNvSpPr>
          <p:nvPr/>
        </p:nvSpPr>
        <p:spPr>
          <a:xfrm>
            <a:off x="6299177" y="1931797"/>
            <a:ext cx="4151670" cy="1544990"/>
          </a:xfrm>
          <a:prstGeom prst="rect">
            <a:avLst/>
          </a:prstGeom>
        </p:spPr>
        <p:txBody>
          <a:bodyPr vert="horz" lIns="0" tIns="0" rIns="0" bIns="0" rtlCol="0" anchor="b">
            <a:noAutofit/>
          </a:bodyPr>
          <a:lstStyle>
            <a:lvl1pPr algn="l" defTabSz="914400" rtl="0" eaLnBrk="1" latinLnBrk="0" hangingPunct="1">
              <a:lnSpc>
                <a:spcPct val="80000"/>
              </a:lnSpc>
              <a:spcBef>
                <a:spcPct val="0"/>
              </a:spcBef>
              <a:buNone/>
              <a:defRPr sz="6000" b="1" i="0" kern="1200" cap="all" spc="100" baseline="0">
                <a:solidFill>
                  <a:schemeClr val="bg1"/>
                </a:solidFill>
                <a:latin typeface="+mj-lt"/>
                <a:ea typeface="+mj-ea"/>
                <a:cs typeface="+mj-cs"/>
              </a:defRPr>
            </a:lvl1pPr>
          </a:lstStyle>
          <a:p>
            <a:pPr algn="just">
              <a:lnSpc>
                <a:spcPct val="150000"/>
              </a:lnSpc>
            </a:pPr>
            <a:r>
              <a:rPr lang="en-GB" sz="1200" cap="none" dirty="0">
                <a:solidFill>
                  <a:schemeClr val="tx1"/>
                </a:solidFill>
              </a:rPr>
              <a:t>Visual communication </a:t>
            </a:r>
            <a:r>
              <a:rPr lang="en-GB" sz="1200" b="0" cap="none" dirty="0">
                <a:solidFill>
                  <a:schemeClr val="tx1"/>
                </a:solidFill>
              </a:rPr>
              <a:t>uses pictures, symbols, and diagrams to support understanding, particularly for individuals with communication difficulties (NHS England, 2024).</a:t>
            </a:r>
            <a:br>
              <a:rPr lang="en-GB" sz="1200" b="0" cap="none" dirty="0">
                <a:solidFill>
                  <a:schemeClr val="tx1"/>
                </a:solidFill>
              </a:rPr>
            </a:br>
            <a:endParaRPr lang="en-GB" sz="1200" b="0" cap="none" dirty="0">
              <a:solidFill>
                <a:schemeClr val="tx1"/>
              </a:solidFill>
            </a:endParaRPr>
          </a:p>
        </p:txBody>
      </p:sp>
      <p:sp>
        <p:nvSpPr>
          <p:cNvPr id="13" name="Title 1">
            <a:extLst>
              <a:ext uri="{FF2B5EF4-FFF2-40B4-BE49-F238E27FC236}">
                <a16:creationId xmlns:a16="http://schemas.microsoft.com/office/drawing/2014/main" id="{AF380269-39C1-BA69-2E91-5F9DB1D5E695}"/>
              </a:ext>
            </a:extLst>
          </p:cNvPr>
          <p:cNvSpPr txBox="1">
            <a:spLocks/>
          </p:cNvSpPr>
          <p:nvPr/>
        </p:nvSpPr>
        <p:spPr>
          <a:xfrm>
            <a:off x="6299177" y="4384236"/>
            <a:ext cx="4151670" cy="1544990"/>
          </a:xfrm>
          <a:prstGeom prst="rect">
            <a:avLst/>
          </a:prstGeom>
        </p:spPr>
        <p:txBody>
          <a:bodyPr vert="horz" lIns="0" tIns="0" rIns="0" bIns="0" rtlCol="0" anchor="b">
            <a:noAutofit/>
          </a:bodyPr>
          <a:lstStyle>
            <a:defPPr>
              <a:defRPr lang="en-US"/>
            </a:defPPr>
            <a:lvl1pPr marL="0" algn="l" defTabSz="914400" rtl="0" eaLnBrk="1" latinLnBrk="0" hangingPunct="1">
              <a:lnSpc>
                <a:spcPct val="80000"/>
              </a:lnSpc>
              <a:spcBef>
                <a:spcPct val="0"/>
              </a:spcBef>
              <a:buNone/>
              <a:defRPr sz="6000" b="1" i="0" kern="1200" cap="all" spc="100" baseline="0">
                <a:solidFill>
                  <a:schemeClr val="bg1"/>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lnSpc>
                <a:spcPct val="150000"/>
              </a:lnSpc>
            </a:pPr>
            <a:r>
              <a:rPr lang="en-GB" sz="1200" cap="none" dirty="0">
                <a:solidFill>
                  <a:schemeClr val="tx1"/>
                </a:solidFill>
              </a:rPr>
              <a:t>Listen communication </a:t>
            </a:r>
            <a:r>
              <a:rPr lang="en-GB" sz="1200" b="0" cap="none" dirty="0">
                <a:solidFill>
                  <a:schemeClr val="tx1"/>
                </a:solidFill>
              </a:rPr>
              <a:t>is the active process of receiving, understanding, interpreting and responding to verbal and non-verbal communication. It involves paying full attention to the speaker. Demonstrating full empathy and providing feedback to ensure understanding.</a:t>
            </a:r>
          </a:p>
        </p:txBody>
      </p:sp>
      <p:pic>
        <p:nvPicPr>
          <p:cNvPr id="14" name="Picture 13">
            <a:extLst>
              <a:ext uri="{FF2B5EF4-FFF2-40B4-BE49-F238E27FC236}">
                <a16:creationId xmlns:a16="http://schemas.microsoft.com/office/drawing/2014/main" id="{3D792F79-05F2-5B14-EB66-03CEAF77E9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29743" y="2300966"/>
            <a:ext cx="1666257" cy="806652"/>
          </a:xfrm>
          <a:prstGeom prst="rect">
            <a:avLst/>
          </a:prstGeom>
        </p:spPr>
      </p:pic>
      <p:pic>
        <p:nvPicPr>
          <p:cNvPr id="15" name="Picture 14">
            <a:extLst>
              <a:ext uri="{FF2B5EF4-FFF2-40B4-BE49-F238E27FC236}">
                <a16:creationId xmlns:a16="http://schemas.microsoft.com/office/drawing/2014/main" id="{4775E186-F1EF-014B-57FB-0A15918FB4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20667" y="3457001"/>
            <a:ext cx="1372157" cy="1271693"/>
          </a:xfrm>
          <a:prstGeom prst="rect">
            <a:avLst/>
          </a:prstGeom>
        </p:spPr>
      </p:pic>
      <p:pic>
        <p:nvPicPr>
          <p:cNvPr id="16" name="Picture 15">
            <a:extLst>
              <a:ext uri="{FF2B5EF4-FFF2-40B4-BE49-F238E27FC236}">
                <a16:creationId xmlns:a16="http://schemas.microsoft.com/office/drawing/2014/main" id="{40374B9C-8E80-ED2D-FAB8-FAA52C42CF8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42233" y="631122"/>
            <a:ext cx="1451943" cy="1274483"/>
          </a:xfrm>
          <a:prstGeom prst="rect">
            <a:avLst/>
          </a:prstGeom>
        </p:spPr>
      </p:pic>
      <p:pic>
        <p:nvPicPr>
          <p:cNvPr id="17" name="Picture 16">
            <a:extLst>
              <a:ext uri="{FF2B5EF4-FFF2-40B4-BE49-F238E27FC236}">
                <a16:creationId xmlns:a16="http://schemas.microsoft.com/office/drawing/2014/main" id="{B1922D34-A275-A5CA-3D0B-5213379AAB9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20667" y="5113884"/>
            <a:ext cx="1298646" cy="692716"/>
          </a:xfrm>
          <a:prstGeom prst="rect">
            <a:avLst/>
          </a:prstGeom>
        </p:spPr>
      </p:pic>
      <p:pic>
        <p:nvPicPr>
          <p:cNvPr id="18" name="Picture 17">
            <a:extLst>
              <a:ext uri="{FF2B5EF4-FFF2-40B4-BE49-F238E27FC236}">
                <a16:creationId xmlns:a16="http://schemas.microsoft.com/office/drawing/2014/main" id="{9AC8C0B0-F1D7-7E94-E60C-4CD63E7C493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690193" y="4379307"/>
            <a:ext cx="900529" cy="1413270"/>
          </a:xfrm>
          <a:prstGeom prst="rect">
            <a:avLst/>
          </a:prstGeom>
        </p:spPr>
      </p:pic>
      <p:pic>
        <p:nvPicPr>
          <p:cNvPr id="19" name="Picture 18">
            <a:extLst>
              <a:ext uri="{FF2B5EF4-FFF2-40B4-BE49-F238E27FC236}">
                <a16:creationId xmlns:a16="http://schemas.microsoft.com/office/drawing/2014/main" id="{F41506B9-2F00-A536-96AF-CF83298A909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014565" y="2172561"/>
            <a:ext cx="721032" cy="1253355"/>
          </a:xfrm>
          <a:prstGeom prst="rect">
            <a:avLst/>
          </a:prstGeom>
        </p:spPr>
      </p:pic>
      <p:sp>
        <p:nvSpPr>
          <p:cNvPr id="3" name="TextBox 2">
            <a:extLst>
              <a:ext uri="{FF2B5EF4-FFF2-40B4-BE49-F238E27FC236}">
                <a16:creationId xmlns:a16="http://schemas.microsoft.com/office/drawing/2014/main" id="{C94B4A61-E4D9-0C4E-101A-B59BCA1BDE73}"/>
              </a:ext>
            </a:extLst>
          </p:cNvPr>
          <p:cNvSpPr txBox="1"/>
          <p:nvPr/>
        </p:nvSpPr>
        <p:spPr>
          <a:xfrm>
            <a:off x="7587872" y="6516840"/>
            <a:ext cx="4877032" cy="261610"/>
          </a:xfrm>
          <a:prstGeom prst="rect">
            <a:avLst/>
          </a:prstGeom>
          <a:noFill/>
        </p:spPr>
        <p:txBody>
          <a:bodyPr wrap="square" rtlCol="0">
            <a:spAutoFit/>
          </a:bodyPr>
          <a:lstStyle/>
          <a:p>
            <a:pPr algn="l"/>
            <a:r>
              <a:rPr lang="en-GB" sz="1100" b="1" i="0" u="none" strike="noStrike" dirty="0">
                <a:solidFill>
                  <a:srgbClr val="000000"/>
                </a:solidFill>
                <a:effectLst/>
              </a:rPr>
              <a:t>(Health Education England, 2025; Staffordshire University 2026)</a:t>
            </a:r>
            <a:endParaRPr lang="en-US" sz="1100" b="1" dirty="0"/>
          </a:p>
        </p:txBody>
      </p:sp>
    </p:spTree>
    <p:extLst>
      <p:ext uri="{BB962C8B-B14F-4D97-AF65-F5344CB8AC3E}">
        <p14:creationId xmlns:p14="http://schemas.microsoft.com/office/powerpoint/2010/main" val="3010862479"/>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9A496-C9CF-A36D-029D-E2D47EF4419E}"/>
              </a:ext>
            </a:extLst>
          </p:cNvPr>
          <p:cNvSpPr>
            <a:spLocks noGrp="1"/>
          </p:cNvSpPr>
          <p:nvPr>
            <p:ph type="title"/>
          </p:nvPr>
        </p:nvSpPr>
        <p:spPr>
          <a:xfrm>
            <a:off x="418320" y="354360"/>
            <a:ext cx="10873740" cy="1680205"/>
          </a:xfrm>
        </p:spPr>
        <p:txBody>
          <a:bodyPr/>
          <a:lstStyle/>
          <a:p>
            <a:r>
              <a:rPr lang="en-GB" dirty="0"/>
              <a:t>Types of models of communication</a:t>
            </a:r>
          </a:p>
        </p:txBody>
      </p:sp>
      <p:graphicFrame>
        <p:nvGraphicFramePr>
          <p:cNvPr id="6" name="Table 5">
            <a:extLst>
              <a:ext uri="{FF2B5EF4-FFF2-40B4-BE49-F238E27FC236}">
                <a16:creationId xmlns:a16="http://schemas.microsoft.com/office/drawing/2014/main" id="{6D34C18B-8232-B2EE-93D3-AC8B55FDFCA1}"/>
              </a:ext>
            </a:extLst>
          </p:cNvPr>
          <p:cNvGraphicFramePr>
            <a:graphicFrameLocks noGrp="1"/>
          </p:cNvGraphicFramePr>
          <p:nvPr>
            <p:extLst>
              <p:ext uri="{D42A27DB-BD31-4B8C-83A1-F6EECF244321}">
                <p14:modId xmlns:p14="http://schemas.microsoft.com/office/powerpoint/2010/main" val="2098076264"/>
              </p:ext>
            </p:extLst>
          </p:nvPr>
        </p:nvGraphicFramePr>
        <p:xfrm>
          <a:off x="968217" y="2422070"/>
          <a:ext cx="10725842" cy="3208555"/>
        </p:xfrm>
        <a:graphic>
          <a:graphicData uri="http://schemas.openxmlformats.org/drawingml/2006/table">
            <a:tbl>
              <a:tblPr firstRow="1" bandRow="1">
                <a:tableStyleId>{8A107856-5554-42FB-B03E-39F5DBC370BA}</a:tableStyleId>
              </a:tblPr>
              <a:tblGrid>
                <a:gridCol w="5362921">
                  <a:extLst>
                    <a:ext uri="{9D8B030D-6E8A-4147-A177-3AD203B41FA5}">
                      <a16:colId xmlns:a16="http://schemas.microsoft.com/office/drawing/2014/main" val="3227596703"/>
                    </a:ext>
                  </a:extLst>
                </a:gridCol>
                <a:gridCol w="5362921">
                  <a:extLst>
                    <a:ext uri="{9D8B030D-6E8A-4147-A177-3AD203B41FA5}">
                      <a16:colId xmlns:a16="http://schemas.microsoft.com/office/drawing/2014/main" val="2329660795"/>
                    </a:ext>
                  </a:extLst>
                </a:gridCol>
              </a:tblGrid>
              <a:tr h="305110">
                <a:tc>
                  <a:txBody>
                    <a:bodyPr/>
                    <a:lstStyle/>
                    <a:p>
                      <a:pPr algn="ctr"/>
                      <a:r>
                        <a:rPr lang="en-GB" dirty="0"/>
                        <a:t>Models</a:t>
                      </a:r>
                      <a:endParaRPr lang="en-US" dirty="0"/>
                    </a:p>
                  </a:txBody>
                  <a:tcPr/>
                </a:tc>
                <a:tc>
                  <a:txBody>
                    <a:bodyPr/>
                    <a:lstStyle/>
                    <a:p>
                      <a:pPr algn="ctr"/>
                      <a:r>
                        <a:rPr lang="en-GB" dirty="0"/>
                        <a:t>Best used for</a:t>
                      </a:r>
                      <a:endParaRPr lang="en-US" dirty="0"/>
                    </a:p>
                  </a:txBody>
                  <a:tcPr/>
                </a:tc>
                <a:extLst>
                  <a:ext uri="{0D108BD9-81ED-4DB2-BD59-A6C34878D82A}">
                    <a16:rowId xmlns:a16="http://schemas.microsoft.com/office/drawing/2014/main" val="2660712337"/>
                  </a:ext>
                </a:extLst>
              </a:tr>
              <a:tr h="305110">
                <a:tc>
                  <a:txBody>
                    <a:bodyPr/>
                    <a:lstStyle/>
                    <a:p>
                      <a:pPr algn="ctr"/>
                      <a:r>
                        <a:rPr lang="en-GB" dirty="0"/>
                        <a:t>Berlo’s SMCR</a:t>
                      </a:r>
                      <a:endParaRPr lang="en-US" dirty="0"/>
                    </a:p>
                  </a:txBody>
                  <a:tcPr/>
                </a:tc>
                <a:tc>
                  <a:txBody>
                    <a:bodyPr/>
                    <a:lstStyle/>
                    <a:p>
                      <a:pPr algn="ctr"/>
                      <a:r>
                        <a:rPr lang="en-GB" dirty="0"/>
                        <a:t>Analysing communication processes</a:t>
                      </a:r>
                      <a:endParaRPr lang="en-US" dirty="0"/>
                    </a:p>
                  </a:txBody>
                  <a:tcPr/>
                </a:tc>
                <a:extLst>
                  <a:ext uri="{0D108BD9-81ED-4DB2-BD59-A6C34878D82A}">
                    <a16:rowId xmlns:a16="http://schemas.microsoft.com/office/drawing/2014/main" val="1403034110"/>
                  </a:ext>
                </a:extLst>
              </a:tr>
              <a:tr h="348698">
                <a:tc>
                  <a:txBody>
                    <a:bodyPr/>
                    <a:lstStyle/>
                    <a:p>
                      <a:pPr algn="ctr"/>
                      <a:r>
                        <a:rPr lang="en-GB" dirty="0"/>
                        <a:t>SOLER</a:t>
                      </a:r>
                      <a:endParaRPr lang="en-US" dirty="0"/>
                    </a:p>
                  </a:txBody>
                  <a:tcPr/>
                </a:tc>
                <a:tc>
                  <a:txBody>
                    <a:bodyPr/>
                    <a:lstStyle/>
                    <a:p>
                      <a:pPr algn="ctr"/>
                      <a:r>
                        <a:rPr lang="en-GB" dirty="0"/>
                        <a:t>Active listening and service-user interactions </a:t>
                      </a:r>
                      <a:endParaRPr lang="en-US" dirty="0"/>
                    </a:p>
                  </a:txBody>
                  <a:tcPr/>
                </a:tc>
                <a:extLst>
                  <a:ext uri="{0D108BD9-81ED-4DB2-BD59-A6C34878D82A}">
                    <a16:rowId xmlns:a16="http://schemas.microsoft.com/office/drawing/2014/main" val="1749836668"/>
                  </a:ext>
                </a:extLst>
              </a:tr>
              <a:tr h="465355">
                <a:tc>
                  <a:txBody>
                    <a:bodyPr/>
                    <a:lstStyle/>
                    <a:p>
                      <a:pPr algn="ctr"/>
                      <a:r>
                        <a:rPr lang="en-GB" dirty="0"/>
                        <a:t>Argyle’s Communication cycle</a:t>
                      </a:r>
                      <a:endParaRPr lang="en-US" dirty="0"/>
                    </a:p>
                  </a:txBody>
                  <a:tcPr/>
                </a:tc>
                <a:tc>
                  <a:txBody>
                    <a:bodyPr/>
                    <a:lstStyle/>
                    <a:p>
                      <a:pPr algn="ctr"/>
                      <a:r>
                        <a:rPr lang="en-GB" dirty="0"/>
                        <a:t>Demonstrating two-way communication and feedback</a:t>
                      </a:r>
                      <a:endParaRPr lang="en-US" dirty="0"/>
                    </a:p>
                  </a:txBody>
                  <a:tcPr/>
                </a:tc>
                <a:extLst>
                  <a:ext uri="{0D108BD9-81ED-4DB2-BD59-A6C34878D82A}">
                    <a16:rowId xmlns:a16="http://schemas.microsoft.com/office/drawing/2014/main" val="1264716913"/>
                  </a:ext>
                </a:extLst>
              </a:tr>
              <a:tr h="465355">
                <a:tc>
                  <a:txBody>
                    <a:bodyPr/>
                    <a:lstStyle/>
                    <a:p>
                      <a:pPr algn="ctr"/>
                      <a:r>
                        <a:rPr lang="en-GB" dirty="0" err="1"/>
                        <a:t>Schramm’s</a:t>
                      </a:r>
                      <a:r>
                        <a:rPr lang="en-GB" dirty="0"/>
                        <a:t> Model</a:t>
                      </a:r>
                      <a:endParaRPr lang="en-US" dirty="0"/>
                    </a:p>
                  </a:txBody>
                  <a:tcPr/>
                </a:tc>
                <a:tc>
                  <a:txBody>
                    <a:bodyPr/>
                    <a:lstStyle/>
                    <a:p>
                      <a:pPr algn="ctr"/>
                      <a:r>
                        <a:rPr lang="en-GB" dirty="0"/>
                        <a:t>Understanding feedback and share understanding </a:t>
                      </a:r>
                      <a:endParaRPr lang="en-US" dirty="0"/>
                    </a:p>
                  </a:txBody>
                  <a:tcPr/>
                </a:tc>
                <a:extLst>
                  <a:ext uri="{0D108BD9-81ED-4DB2-BD59-A6C34878D82A}">
                    <a16:rowId xmlns:a16="http://schemas.microsoft.com/office/drawing/2014/main" val="1604956959"/>
                  </a:ext>
                </a:extLst>
              </a:tr>
              <a:tr h="465355">
                <a:tc>
                  <a:txBody>
                    <a:bodyPr/>
                    <a:lstStyle/>
                    <a:p>
                      <a:pPr algn="ctr"/>
                      <a:r>
                        <a:rPr lang="en-GB" dirty="0"/>
                        <a:t>Transactional Model</a:t>
                      </a:r>
                      <a:endParaRPr lang="en-US" dirty="0"/>
                    </a:p>
                  </a:txBody>
                  <a:tcPr/>
                </a:tc>
                <a:tc>
                  <a:txBody>
                    <a:bodyPr/>
                    <a:lstStyle/>
                    <a:p>
                      <a:pPr algn="ctr"/>
                      <a:r>
                        <a:rPr lang="en-GB" dirty="0"/>
                        <a:t>Explain real-life communication and feedback </a:t>
                      </a:r>
                      <a:endParaRPr lang="en-US" dirty="0"/>
                    </a:p>
                  </a:txBody>
                  <a:tcPr/>
                </a:tc>
                <a:extLst>
                  <a:ext uri="{0D108BD9-81ED-4DB2-BD59-A6C34878D82A}">
                    <a16:rowId xmlns:a16="http://schemas.microsoft.com/office/drawing/2014/main" val="3315579518"/>
                  </a:ext>
                </a:extLst>
              </a:tr>
              <a:tr h="305110">
                <a:tc>
                  <a:txBody>
                    <a:bodyPr/>
                    <a:lstStyle/>
                    <a:p>
                      <a:pPr algn="ctr"/>
                      <a:r>
                        <a:rPr lang="en-GB" dirty="0"/>
                        <a:t>Shannon and Weaver</a:t>
                      </a:r>
                      <a:endParaRPr lang="en-US" dirty="0"/>
                    </a:p>
                  </a:txBody>
                  <a:tcPr/>
                </a:tc>
                <a:tc>
                  <a:txBody>
                    <a:bodyPr/>
                    <a:lstStyle/>
                    <a:p>
                      <a:pPr algn="ctr"/>
                      <a:r>
                        <a:rPr lang="en-GB" dirty="0"/>
                        <a:t>Identify communication barriers (noise)</a:t>
                      </a:r>
                      <a:endParaRPr lang="en-US" dirty="0"/>
                    </a:p>
                  </a:txBody>
                  <a:tcPr/>
                </a:tc>
                <a:extLst>
                  <a:ext uri="{0D108BD9-81ED-4DB2-BD59-A6C34878D82A}">
                    <a16:rowId xmlns:a16="http://schemas.microsoft.com/office/drawing/2014/main" val="311280255"/>
                  </a:ext>
                </a:extLst>
              </a:tr>
            </a:tbl>
          </a:graphicData>
        </a:graphic>
      </p:graphicFrame>
      <p:sp>
        <p:nvSpPr>
          <p:cNvPr id="4" name="TextBox 3">
            <a:extLst>
              <a:ext uri="{FF2B5EF4-FFF2-40B4-BE49-F238E27FC236}">
                <a16:creationId xmlns:a16="http://schemas.microsoft.com/office/drawing/2014/main" id="{4B1A07CC-72B4-62EE-5209-672747DBA851}"/>
              </a:ext>
            </a:extLst>
          </p:cNvPr>
          <p:cNvSpPr txBox="1"/>
          <p:nvPr/>
        </p:nvSpPr>
        <p:spPr>
          <a:xfrm>
            <a:off x="9703829" y="5648798"/>
            <a:ext cx="3404103" cy="369332"/>
          </a:xfrm>
          <a:prstGeom prst="rect">
            <a:avLst/>
          </a:prstGeom>
          <a:noFill/>
        </p:spPr>
        <p:txBody>
          <a:bodyPr wrap="square" rtlCol="0">
            <a:spAutoFit/>
          </a:bodyPr>
          <a:lstStyle/>
          <a:p>
            <a:pPr algn="l"/>
            <a:r>
              <a:rPr lang="en-GB" b="0" i="0" u="none" strike="noStrike" dirty="0">
                <a:solidFill>
                  <a:srgbClr val="000000"/>
                </a:solidFill>
                <a:effectLst/>
                <a:latin typeface="-webkit-standard"/>
              </a:rPr>
              <a:t>(Care Learning, 2025)</a:t>
            </a:r>
            <a:endParaRPr lang="en-US" dirty="0"/>
          </a:p>
        </p:txBody>
      </p:sp>
    </p:spTree>
    <p:extLst>
      <p:ext uri="{BB962C8B-B14F-4D97-AF65-F5344CB8AC3E}">
        <p14:creationId xmlns:p14="http://schemas.microsoft.com/office/powerpoint/2010/main" val="205255170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5D3755-C3E2-975E-DE68-CDECC4B526EC}"/>
              </a:ext>
            </a:extLst>
          </p:cNvPr>
          <p:cNvSpPr>
            <a:spLocks noGrp="1"/>
          </p:cNvSpPr>
          <p:nvPr>
            <p:ph type="title"/>
          </p:nvPr>
        </p:nvSpPr>
        <p:spPr>
          <a:xfrm>
            <a:off x="1641835" y="1168922"/>
            <a:ext cx="9209988" cy="960209"/>
          </a:xfrm>
        </p:spPr>
        <p:txBody>
          <a:bodyPr/>
          <a:lstStyle/>
          <a:p>
            <a:pPr algn="ctr"/>
            <a:r>
              <a:rPr lang="en-US" sz="2800" b="0"/>
              <a:t>The Importance of Effective Communication in </a:t>
            </a:r>
            <a:br>
              <a:rPr lang="en-US" sz="2800" b="0"/>
            </a:br>
            <a:r>
              <a:rPr lang="en-US" sz="2800" b="0"/>
              <a:t>    HSC Industry AND AS SOCIAL WORKER</a:t>
            </a:r>
          </a:p>
        </p:txBody>
      </p:sp>
      <p:sp>
        <p:nvSpPr>
          <p:cNvPr id="7" name="Text Placeholder 6">
            <a:extLst>
              <a:ext uri="{FF2B5EF4-FFF2-40B4-BE49-F238E27FC236}">
                <a16:creationId xmlns:a16="http://schemas.microsoft.com/office/drawing/2014/main" id="{F70BD87D-F7DA-961B-4024-A354DC87D168}"/>
              </a:ext>
            </a:extLst>
          </p:cNvPr>
          <p:cNvSpPr>
            <a:spLocks noGrp="1"/>
          </p:cNvSpPr>
          <p:nvPr>
            <p:ph sz="quarter" idx="13"/>
          </p:nvPr>
        </p:nvSpPr>
        <p:spPr>
          <a:xfrm>
            <a:off x="3547417" y="2576444"/>
            <a:ext cx="7810500" cy="3699328"/>
          </a:xfrm>
        </p:spPr>
        <p:txBody>
          <a:bodyPr>
            <a:normAutofit/>
          </a:bodyPr>
          <a:lstStyle/>
          <a:p>
            <a:endParaRPr lang="en-US"/>
          </a:p>
          <a:p>
            <a:endParaRPr lang="en-US"/>
          </a:p>
        </p:txBody>
      </p:sp>
      <p:grpSp>
        <p:nvGrpSpPr>
          <p:cNvPr id="19" name="Group 18">
            <a:extLst>
              <a:ext uri="{FF2B5EF4-FFF2-40B4-BE49-F238E27FC236}">
                <a16:creationId xmlns:a16="http://schemas.microsoft.com/office/drawing/2014/main" id="{C78CEA4F-D72A-C069-6A51-328B103CA0CA}"/>
              </a:ext>
              <a:ext uri="{C183D7F6-B498-43B3-948B-1728B52AA6E4}">
                <adec:decorative xmlns:adec="http://schemas.microsoft.com/office/drawing/2017/decorative" val="1"/>
              </a:ext>
            </a:extLst>
          </p:cNvPr>
          <p:cNvGrpSpPr>
            <a:grpSpLocks/>
          </p:cNvGrpSpPr>
          <p:nvPr/>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7E473402-19FD-A5B0-5CB6-E5F3926D3828}"/>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21" name="Freeform 20">
              <a:extLst>
                <a:ext uri="{FF2B5EF4-FFF2-40B4-BE49-F238E27FC236}">
                  <a16:creationId xmlns:a16="http://schemas.microsoft.com/office/drawing/2014/main" id="{879D1CAD-2EA2-9376-7B64-0C3AC590F651}"/>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sp>
          <p:nvSpPr>
            <p:cNvPr id="22" name="Freeform 21">
              <a:extLst>
                <a:ext uri="{FF2B5EF4-FFF2-40B4-BE49-F238E27FC236}">
                  <a16:creationId xmlns:a16="http://schemas.microsoft.com/office/drawing/2014/main" id="{B16F8906-918C-BE0B-A4AB-6A1D48150AC7}"/>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a:p>
          </p:txBody>
        </p:sp>
      </p:grpSp>
      <p:sp>
        <p:nvSpPr>
          <p:cNvPr id="2" name="TextBox 1">
            <a:extLst>
              <a:ext uri="{FF2B5EF4-FFF2-40B4-BE49-F238E27FC236}">
                <a16:creationId xmlns:a16="http://schemas.microsoft.com/office/drawing/2014/main" id="{4837BDF9-E572-3A4A-08D8-D23E0636464C}"/>
              </a:ext>
            </a:extLst>
          </p:cNvPr>
          <p:cNvSpPr txBox="1"/>
          <p:nvPr/>
        </p:nvSpPr>
        <p:spPr>
          <a:xfrm>
            <a:off x="1641835" y="2266869"/>
            <a:ext cx="10390644" cy="4477508"/>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GB" sz="1600" dirty="0"/>
              <a:t>Effective communication is essential for building trust and positive relationships with service users professionals and the system.</a:t>
            </a:r>
          </a:p>
          <a:p>
            <a:pPr marL="285750" lvl="0" indent="-285750" algn="just">
              <a:lnSpc>
                <a:spcPct val="150000"/>
              </a:lnSpc>
              <a:buFont typeface="Arial" panose="020B0604020202020204" pitchFamily="34" charset="0"/>
              <a:buChar char="•"/>
            </a:pPr>
            <a:r>
              <a:rPr lang="en-GB" sz="1600" dirty="0"/>
              <a:t>It helps social workers assess needs accurately and support person-centred care.</a:t>
            </a:r>
          </a:p>
          <a:p>
            <a:pPr marL="285750" lvl="0" indent="-285750" algn="just">
              <a:lnSpc>
                <a:spcPct val="150000"/>
              </a:lnSpc>
              <a:buFont typeface="Arial" panose="020B0604020202020204" pitchFamily="34" charset="0"/>
              <a:buChar char="•"/>
            </a:pPr>
            <a:r>
              <a:rPr lang="en-GB" sz="1600" dirty="0"/>
              <a:t>Promotes safeguarding by enabling concerns about abuse or neglect to be identified and reported promptly.</a:t>
            </a:r>
          </a:p>
          <a:p>
            <a:pPr marL="285750" lvl="0" indent="-285750" algn="just">
              <a:lnSpc>
                <a:spcPct val="150000"/>
              </a:lnSpc>
              <a:buFont typeface="Arial" panose="020B0604020202020204" pitchFamily="34" charset="0"/>
              <a:buChar char="•"/>
            </a:pPr>
            <a:r>
              <a:rPr lang="en-GB" sz="1600" dirty="0"/>
              <a:t>It supports effective collaboration with multidisciplinary teams, improving care coordination and outcomes.</a:t>
            </a:r>
          </a:p>
          <a:p>
            <a:pPr marL="285750" lvl="0" indent="-285750" algn="just">
              <a:lnSpc>
                <a:spcPct val="150000"/>
              </a:lnSpc>
              <a:buFont typeface="Arial" panose="020B0604020202020204" pitchFamily="34" charset="0"/>
              <a:buChar char="•"/>
            </a:pPr>
            <a:r>
              <a:rPr lang="en-GB" sz="1600" dirty="0"/>
              <a:t>Adapts communication to meet individual needs promotes equality, inclusion, and participation in decision-making.</a:t>
            </a:r>
          </a:p>
          <a:p>
            <a:pPr marL="285750" lvl="0" indent="-285750" algn="just">
              <a:lnSpc>
                <a:spcPct val="150000"/>
              </a:lnSpc>
              <a:buFont typeface="Arial" panose="020B0604020202020204" pitchFamily="34" charset="0"/>
              <a:buChar char="•"/>
            </a:pPr>
            <a:endParaRPr lang="en-GB" sz="1600" dirty="0"/>
          </a:p>
          <a:p>
            <a:pPr lvl="0" algn="r">
              <a:lnSpc>
                <a:spcPct val="150000"/>
              </a:lnSpc>
            </a:pPr>
            <a:r>
              <a:rPr lang="en-GB" sz="1600" b="1" dirty="0"/>
              <a:t>(Social Work England 2020c)</a:t>
            </a:r>
          </a:p>
          <a:p>
            <a:pPr algn="just">
              <a:lnSpc>
                <a:spcPct val="150000"/>
              </a:lnSpc>
            </a:pPr>
            <a:r>
              <a:rPr lang="en-GB" sz="1600" b="1" dirty="0"/>
              <a:t> </a:t>
            </a:r>
          </a:p>
        </p:txBody>
      </p:sp>
    </p:spTree>
    <p:extLst>
      <p:ext uri="{BB962C8B-B14F-4D97-AF65-F5344CB8AC3E}">
        <p14:creationId xmlns:p14="http://schemas.microsoft.com/office/powerpoint/2010/main" val="320031202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633A5-8BE3-D44D-57F3-2EF161376844}"/>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5AB6D40A-2A0A-AF3D-8CF7-3ECD37765637}"/>
              </a:ext>
            </a:extLst>
          </p:cNvPr>
          <p:cNvSpPr>
            <a:spLocks noGrp="1"/>
          </p:cNvSpPr>
          <p:nvPr>
            <p:ph type="ctrTitle"/>
          </p:nvPr>
        </p:nvSpPr>
        <p:spPr>
          <a:xfrm>
            <a:off x="6309905" y="855051"/>
            <a:ext cx="5192735" cy="2835694"/>
          </a:xfrm>
        </p:spPr>
        <p:txBody>
          <a:bodyPr/>
          <a:lstStyle/>
          <a:p>
            <a:pPr algn="just">
              <a:lnSpc>
                <a:spcPct val="150000"/>
              </a:lnSpc>
            </a:pPr>
            <a:r>
              <a:rPr lang="en-GB" sz="1800" b="0" cap="none" dirty="0">
                <a:solidFill>
                  <a:schemeClr val="tx1"/>
                </a:solidFill>
              </a:rPr>
              <a:t>A social worker identifies signs of child neglect but fails to communicate their concerns promptly to the safeguarding team. As a result, the referral is delayed, and the child remains at risk for a longer period (social work England, 2020b).</a:t>
            </a:r>
            <a:br>
              <a:rPr lang="en-GB" sz="1800" b="0" cap="none" dirty="0">
                <a:solidFill>
                  <a:schemeClr val="tx1"/>
                </a:solidFill>
              </a:rPr>
            </a:br>
            <a:endParaRPr lang="en-US" sz="1800" b="0" cap="none" dirty="0">
              <a:solidFill>
                <a:schemeClr val="tx1"/>
              </a:solidFill>
            </a:endParaRPr>
          </a:p>
        </p:txBody>
      </p:sp>
      <p:sp>
        <p:nvSpPr>
          <p:cNvPr id="3" name="Text Placeholder 2">
            <a:extLst>
              <a:ext uri="{FF2B5EF4-FFF2-40B4-BE49-F238E27FC236}">
                <a16:creationId xmlns:a16="http://schemas.microsoft.com/office/drawing/2014/main" id="{591442CD-A26D-1761-8CE7-8BC3075BB4ED}"/>
              </a:ext>
            </a:extLst>
          </p:cNvPr>
          <p:cNvSpPr>
            <a:spLocks noGrp="1"/>
          </p:cNvSpPr>
          <p:nvPr>
            <p:ph type="body" sz="quarter" idx="11"/>
          </p:nvPr>
        </p:nvSpPr>
        <p:spPr>
          <a:xfrm>
            <a:off x="6096000" y="4285367"/>
            <a:ext cx="5975287" cy="1645920"/>
          </a:xfrm>
        </p:spPr>
        <p:txBody>
          <a:bodyPr>
            <a:normAutofit/>
          </a:bodyPr>
          <a:lstStyle/>
          <a:p>
            <a:r>
              <a:rPr lang="en-US" dirty="0"/>
              <a:t>Mini case study </a:t>
            </a:r>
            <a:r>
              <a:rPr lang="en-US" sz="1600" dirty="0"/>
              <a:t>(practical example):</a:t>
            </a:r>
          </a:p>
          <a:p>
            <a:r>
              <a:rPr lang="en-GB" sz="3200" dirty="0"/>
              <a:t>Poor Communication Leading to Safeguarding Risks</a:t>
            </a:r>
          </a:p>
          <a:p>
            <a:endParaRPr lang="en-US" dirty="0"/>
          </a:p>
        </p:txBody>
      </p:sp>
      <p:pic>
        <p:nvPicPr>
          <p:cNvPr id="2" name="Picture 1">
            <a:extLst>
              <a:ext uri="{FF2B5EF4-FFF2-40B4-BE49-F238E27FC236}">
                <a16:creationId xmlns:a16="http://schemas.microsoft.com/office/drawing/2014/main" id="{EED92BD5-E427-7487-7B4A-31A6172139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7776" y="1677862"/>
            <a:ext cx="3849947" cy="3267602"/>
          </a:xfrm>
          <a:prstGeom prst="rect">
            <a:avLst/>
          </a:prstGeom>
        </p:spPr>
      </p:pic>
    </p:spTree>
    <p:extLst>
      <p:ext uri="{BB962C8B-B14F-4D97-AF65-F5344CB8AC3E}">
        <p14:creationId xmlns:p14="http://schemas.microsoft.com/office/powerpoint/2010/main" val="2039059756"/>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F6408E7-1486-3A12-3C60-6930982C09AE}"/>
              </a:ext>
            </a:extLst>
          </p:cNvPr>
          <p:cNvSpPr>
            <a:spLocks noGrp="1"/>
          </p:cNvSpPr>
          <p:nvPr>
            <p:ph sz="half" idx="2"/>
          </p:nvPr>
        </p:nvSpPr>
        <p:spPr>
          <a:xfrm>
            <a:off x="720600" y="1631986"/>
            <a:ext cx="11199796" cy="4592271"/>
          </a:xfrm>
        </p:spPr>
        <p:txBody>
          <a:bodyPr>
            <a:noAutofit/>
          </a:bodyPr>
          <a:lstStyle/>
          <a:p>
            <a:pPr>
              <a:lnSpc>
                <a:spcPct val="150000"/>
              </a:lnSpc>
            </a:pPr>
            <a:r>
              <a:rPr lang="en-GB" sz="1600" b="1" dirty="0"/>
              <a:t>Source:</a:t>
            </a:r>
            <a:r>
              <a:rPr lang="en-GB" sz="1600" dirty="0"/>
              <a:t> The social worker who identifies the safeguarding concern.</a:t>
            </a:r>
          </a:p>
          <a:p>
            <a:pPr lvl="0">
              <a:lnSpc>
                <a:spcPct val="150000"/>
              </a:lnSpc>
            </a:pPr>
            <a:r>
              <a:rPr lang="en-GB" sz="1600" b="1" dirty="0"/>
              <a:t>Message:</a:t>
            </a:r>
            <a:r>
              <a:rPr lang="en-GB" sz="1600" dirty="0"/>
              <a:t> Information regarding suspected child neglect.</a:t>
            </a:r>
          </a:p>
          <a:p>
            <a:pPr lvl="0">
              <a:lnSpc>
                <a:spcPct val="150000"/>
              </a:lnSpc>
            </a:pPr>
            <a:r>
              <a:rPr lang="en-GB" sz="1600" b="1" dirty="0"/>
              <a:t>Channel:</a:t>
            </a:r>
            <a:r>
              <a:rPr lang="en-GB" sz="1600" dirty="0"/>
              <a:t> Safeguarding referral forms, electronic records, emails, and verbal communication.</a:t>
            </a:r>
          </a:p>
          <a:p>
            <a:pPr lvl="0">
              <a:lnSpc>
                <a:spcPct val="150000"/>
              </a:lnSpc>
            </a:pPr>
            <a:r>
              <a:rPr lang="en-GB" sz="1600" b="1" dirty="0"/>
              <a:t>Receiver:</a:t>
            </a:r>
            <a:r>
              <a:rPr lang="en-GB" sz="1600" dirty="0"/>
              <a:t> The safeguarding team and relevant agencies responsible for child protection.</a:t>
            </a:r>
          </a:p>
          <a:p>
            <a:pPr>
              <a:lnSpc>
                <a:spcPct val="150000"/>
              </a:lnSpc>
            </a:pPr>
            <a:r>
              <a:rPr lang="en-GB" sz="1600" b="1" dirty="0"/>
              <a:t>Analysis</a:t>
            </a:r>
            <a:endParaRPr lang="en-GB" sz="1600" dirty="0"/>
          </a:p>
          <a:p>
            <a:pPr marL="0" indent="0">
              <a:lnSpc>
                <a:spcPct val="150000"/>
              </a:lnSpc>
              <a:buNone/>
            </a:pPr>
            <a:r>
              <a:rPr lang="en-GB" sz="1600" dirty="0"/>
              <a:t>In this scenario, communication breaks down because the message is not transmitted in a timely and effective manner. Social workers have a professional responsibility to share safeguarding information appropriately and without unnecessary delay. Failure to communicate concerns can negatively affect risk assessments, delay interventions, and compromise the safety and wellbeing of vulnerable children </a:t>
            </a:r>
            <a:r>
              <a:rPr lang="en-GB" sz="1600" b="1" dirty="0"/>
              <a:t>(Social Work England, 2020b)</a:t>
            </a:r>
            <a:r>
              <a:rPr lang="en-GB" sz="1600" dirty="0"/>
              <a:t>.</a:t>
            </a:r>
          </a:p>
          <a:p>
            <a:pPr>
              <a:lnSpc>
                <a:spcPct val="150000"/>
              </a:lnSpc>
            </a:pPr>
            <a:endParaRPr lang="en-GB" sz="1600" dirty="0"/>
          </a:p>
        </p:txBody>
      </p:sp>
      <p:sp>
        <p:nvSpPr>
          <p:cNvPr id="4" name="TextBox 3">
            <a:extLst>
              <a:ext uri="{FF2B5EF4-FFF2-40B4-BE49-F238E27FC236}">
                <a16:creationId xmlns:a16="http://schemas.microsoft.com/office/drawing/2014/main" id="{726514A6-1745-E582-1605-66CC23A6E1BE}"/>
              </a:ext>
            </a:extLst>
          </p:cNvPr>
          <p:cNvSpPr txBox="1"/>
          <p:nvPr/>
        </p:nvSpPr>
        <p:spPr>
          <a:xfrm>
            <a:off x="5138172" y="528119"/>
            <a:ext cx="6782224" cy="1323439"/>
          </a:xfrm>
          <a:prstGeom prst="rect">
            <a:avLst/>
          </a:prstGeom>
          <a:noFill/>
        </p:spPr>
        <p:txBody>
          <a:bodyPr wrap="square" rtlCol="0">
            <a:spAutoFit/>
          </a:bodyPr>
          <a:lstStyle/>
          <a:p>
            <a:pPr algn="r" rtl="1"/>
            <a:r>
              <a:rPr lang="en-GB" sz="4000" b="1" dirty="0"/>
              <a:t>Applying Berlo’s SMCR model</a:t>
            </a:r>
            <a:endParaRPr lang="en-US" sz="4000" b="1" dirty="0"/>
          </a:p>
        </p:txBody>
      </p:sp>
    </p:spTree>
    <p:extLst>
      <p:ext uri="{BB962C8B-B14F-4D97-AF65-F5344CB8AC3E}">
        <p14:creationId xmlns:p14="http://schemas.microsoft.com/office/powerpoint/2010/main" val="414703011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8974B058-5CD3-016D-E764-A5C9F4CFD878}"/>
              </a:ext>
            </a:extLst>
          </p:cNvPr>
          <p:cNvSpPr>
            <a:spLocks noGrp="1"/>
          </p:cNvSpPr>
          <p:nvPr>
            <p:ph sz="quarter" idx="4"/>
          </p:nvPr>
        </p:nvSpPr>
        <p:spPr>
          <a:xfrm>
            <a:off x="513784" y="1202520"/>
            <a:ext cx="11376434" cy="5483550"/>
          </a:xfrm>
        </p:spPr>
        <p:txBody>
          <a:bodyPr>
            <a:noAutofit/>
          </a:bodyPr>
          <a:lstStyle/>
          <a:p>
            <a:pPr>
              <a:lnSpc>
                <a:spcPct val="150000"/>
              </a:lnSpc>
            </a:pPr>
            <a:r>
              <a:rPr lang="en-GB" sz="1600" b="1" dirty="0"/>
              <a:t>Outcome</a:t>
            </a:r>
          </a:p>
          <a:p>
            <a:pPr marL="0" indent="0">
              <a:lnSpc>
                <a:spcPct val="150000"/>
              </a:lnSpc>
              <a:buNone/>
            </a:pPr>
            <a:r>
              <a:rPr lang="en-GB" sz="1600" dirty="0"/>
              <a:t>Poor communication can:</a:t>
            </a:r>
          </a:p>
          <a:p>
            <a:pPr marL="0" lvl="0" indent="0">
              <a:lnSpc>
                <a:spcPct val="150000"/>
              </a:lnSpc>
              <a:buNone/>
            </a:pPr>
            <a:r>
              <a:rPr lang="en-GB" sz="1600" dirty="0"/>
              <a:t>Delay safeguarding interventions.</a:t>
            </a:r>
          </a:p>
          <a:p>
            <a:pPr marL="0" lvl="0" indent="0">
              <a:lnSpc>
                <a:spcPct val="150000"/>
              </a:lnSpc>
              <a:buNone/>
            </a:pPr>
            <a:r>
              <a:rPr lang="en-GB" sz="1600" dirty="0"/>
              <a:t>Increase risks to vulnerable children.</a:t>
            </a:r>
          </a:p>
          <a:p>
            <a:pPr marL="0" lvl="0" indent="0">
              <a:lnSpc>
                <a:spcPct val="150000"/>
              </a:lnSpc>
              <a:buNone/>
            </a:pPr>
            <a:r>
              <a:rPr lang="en-GB" sz="1600" dirty="0"/>
              <a:t>Affect multidisciplinary decision-making.</a:t>
            </a:r>
          </a:p>
          <a:p>
            <a:pPr marL="0" lvl="0" indent="0">
              <a:lnSpc>
                <a:spcPct val="150000"/>
              </a:lnSpc>
              <a:buNone/>
            </a:pPr>
            <a:r>
              <a:rPr lang="en-GB" sz="1600" dirty="0"/>
              <a:t>Lead to poor outcomes for service users.</a:t>
            </a:r>
          </a:p>
          <a:p>
            <a:pPr marL="0" lvl="0" indent="0">
              <a:lnSpc>
                <a:spcPct val="150000"/>
              </a:lnSpc>
              <a:buNone/>
            </a:pPr>
            <a:r>
              <a:rPr lang="en-GB" sz="1600" dirty="0"/>
              <a:t>Breach professional standards and responsibilities.</a:t>
            </a:r>
          </a:p>
          <a:p>
            <a:pPr>
              <a:lnSpc>
                <a:spcPct val="150000"/>
              </a:lnSpc>
            </a:pPr>
            <a:r>
              <a:rPr lang="en-GB" sz="1600" b="1" dirty="0"/>
              <a:t>Critical Reflection</a:t>
            </a:r>
          </a:p>
          <a:p>
            <a:pPr marL="0" indent="0">
              <a:lnSpc>
                <a:spcPct val="150000"/>
              </a:lnSpc>
              <a:buNone/>
            </a:pPr>
            <a:r>
              <a:rPr lang="en-GB" sz="1600" dirty="0"/>
              <a:t>This scenario demonstrates that effective communication is not only about transmitting information but also about ensuring that information reaches the appropriate professionals at the right time. Timely information sharing is a key aspect of safeguarding practice and professional accountability in social work. Also complements other key skills (team work, problem solving, reflection, critical thinking etc).</a:t>
            </a:r>
          </a:p>
          <a:p>
            <a:pPr>
              <a:lnSpc>
                <a:spcPct val="150000"/>
              </a:lnSpc>
            </a:pPr>
            <a:endParaRPr lang="en-GB" sz="1600" dirty="0"/>
          </a:p>
        </p:txBody>
      </p:sp>
      <p:sp>
        <p:nvSpPr>
          <p:cNvPr id="4" name="TextBox 3">
            <a:extLst>
              <a:ext uri="{FF2B5EF4-FFF2-40B4-BE49-F238E27FC236}">
                <a16:creationId xmlns:a16="http://schemas.microsoft.com/office/drawing/2014/main" id="{BE51D1D5-B531-E089-D5D6-5B7582DC735F}"/>
              </a:ext>
            </a:extLst>
          </p:cNvPr>
          <p:cNvSpPr txBox="1"/>
          <p:nvPr/>
        </p:nvSpPr>
        <p:spPr>
          <a:xfrm>
            <a:off x="6831343" y="1084906"/>
            <a:ext cx="1828800" cy="1828800"/>
          </a:xfrm>
          <a:prstGeom prst="rect">
            <a:avLst/>
          </a:prstGeom>
          <a:noFill/>
        </p:spPr>
        <p:txBody>
          <a:bodyPr wrap="square" rtlCol="0">
            <a:spAutoFit/>
          </a:bodyPr>
          <a:lstStyle/>
          <a:p>
            <a:pPr algn="l"/>
            <a:endParaRPr lang="en-US" dirty="0"/>
          </a:p>
        </p:txBody>
      </p:sp>
      <p:pic>
        <p:nvPicPr>
          <p:cNvPr id="5" name="Picture 4">
            <a:extLst>
              <a:ext uri="{FF2B5EF4-FFF2-40B4-BE49-F238E27FC236}">
                <a16:creationId xmlns:a16="http://schemas.microsoft.com/office/drawing/2014/main" id="{79A8C467-E905-1A6C-980C-666CF373A5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524988"/>
            <a:ext cx="4841782" cy="3221017"/>
          </a:xfrm>
          <a:prstGeom prst="rect">
            <a:avLst/>
          </a:prstGeom>
        </p:spPr>
      </p:pic>
    </p:spTree>
    <p:extLst>
      <p:ext uri="{BB962C8B-B14F-4D97-AF65-F5344CB8AC3E}">
        <p14:creationId xmlns:p14="http://schemas.microsoft.com/office/powerpoint/2010/main" val="3158632999"/>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0A20E-81DE-DF53-EEA7-F44EE73A6ED9}"/>
              </a:ext>
            </a:extLst>
          </p:cNvPr>
          <p:cNvSpPr>
            <a:spLocks noGrp="1"/>
          </p:cNvSpPr>
          <p:nvPr>
            <p:ph type="ctrTitle"/>
          </p:nvPr>
        </p:nvSpPr>
        <p:spPr>
          <a:xfrm>
            <a:off x="6309904" y="842475"/>
            <a:ext cx="5486400" cy="2860843"/>
          </a:xfrm>
        </p:spPr>
        <p:txBody>
          <a:bodyPr/>
          <a:lstStyle/>
          <a:p>
            <a:pPr>
              <a:lnSpc>
                <a:spcPct val="150000"/>
              </a:lnSpc>
            </a:pPr>
            <a:r>
              <a:rPr lang="en-GB" sz="1800" b="0" cap="none" dirty="0">
                <a:solidFill>
                  <a:schemeClr val="tx1"/>
                </a:solidFill>
              </a:rPr>
              <a:t>Effective communication is a core skill for social workers, supporting trust, safeguarding, collaboration, and person-centred practice while improving outcomes for service users.</a:t>
            </a:r>
          </a:p>
        </p:txBody>
      </p:sp>
      <p:sp>
        <p:nvSpPr>
          <p:cNvPr id="3" name="Text Placeholder 2">
            <a:extLst>
              <a:ext uri="{FF2B5EF4-FFF2-40B4-BE49-F238E27FC236}">
                <a16:creationId xmlns:a16="http://schemas.microsoft.com/office/drawing/2014/main" id="{0B1E7DA3-9250-E5AB-72EC-992640251A7A}"/>
              </a:ext>
            </a:extLst>
          </p:cNvPr>
          <p:cNvSpPr>
            <a:spLocks noGrp="1"/>
          </p:cNvSpPr>
          <p:nvPr>
            <p:ph type="body" sz="quarter" idx="11"/>
          </p:nvPr>
        </p:nvSpPr>
        <p:spPr/>
        <p:txBody>
          <a:bodyPr/>
          <a:lstStyle/>
          <a:p>
            <a:r>
              <a:rPr lang="en-GB" sz="4800"/>
              <a:t>Conclusion</a:t>
            </a:r>
          </a:p>
        </p:txBody>
      </p:sp>
    </p:spTree>
    <p:extLst>
      <p:ext uri="{BB962C8B-B14F-4D97-AF65-F5344CB8AC3E}">
        <p14:creationId xmlns:p14="http://schemas.microsoft.com/office/powerpoint/2010/main" val="5063769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346ED-721D-85EE-2F1B-A31D0912DE29}"/>
              </a:ext>
            </a:extLst>
          </p:cNvPr>
          <p:cNvSpPr>
            <a:spLocks noGrp="1"/>
          </p:cNvSpPr>
          <p:nvPr>
            <p:ph type="title"/>
          </p:nvPr>
        </p:nvSpPr>
        <p:spPr>
          <a:xfrm>
            <a:off x="3131078" y="848413"/>
            <a:ext cx="5501640" cy="1069932"/>
          </a:xfrm>
        </p:spPr>
        <p:txBody>
          <a:bodyPr/>
          <a:lstStyle/>
          <a:p>
            <a:pPr algn="ctr"/>
            <a:r>
              <a:rPr lang="en-US" sz="7200">
                <a:solidFill>
                  <a:schemeClr val="tx1"/>
                </a:solidFill>
              </a:rPr>
              <a:t>References </a:t>
            </a:r>
          </a:p>
        </p:txBody>
      </p:sp>
      <p:sp>
        <p:nvSpPr>
          <p:cNvPr id="4" name="Content Placeholder 3">
            <a:extLst>
              <a:ext uri="{FF2B5EF4-FFF2-40B4-BE49-F238E27FC236}">
                <a16:creationId xmlns:a16="http://schemas.microsoft.com/office/drawing/2014/main" id="{41FC7B50-71A6-D8BE-C032-5EB4CF5706D5}"/>
              </a:ext>
            </a:extLst>
          </p:cNvPr>
          <p:cNvSpPr>
            <a:spLocks noGrp="1"/>
          </p:cNvSpPr>
          <p:nvPr>
            <p:ph sz="quarter" idx="16"/>
          </p:nvPr>
        </p:nvSpPr>
        <p:spPr>
          <a:xfrm>
            <a:off x="191759" y="2311871"/>
            <a:ext cx="11924883" cy="4409251"/>
          </a:xfrm>
        </p:spPr>
        <p:txBody>
          <a:bodyPr>
            <a:noAutofit/>
          </a:bodyPr>
          <a:lstStyle/>
          <a:p>
            <a:r>
              <a:rPr lang="en-GB" sz="1200" b="0" i="0" u="none" strike="noStrike" dirty="0">
                <a:solidFill>
                  <a:srgbClr val="000000"/>
                </a:solidFill>
                <a:effectLst/>
              </a:rPr>
              <a:t>British Association of Social Workers (</a:t>
            </a:r>
            <a:r>
              <a:rPr lang="en-GB" sz="1200" dirty="0">
                <a:solidFill>
                  <a:srgbClr val="000000"/>
                </a:solidFill>
              </a:rPr>
              <a:t>2026)</a:t>
            </a:r>
            <a:r>
              <a:rPr lang="en-GB" sz="1200" b="0" i="0" u="none" strike="noStrike" dirty="0">
                <a:solidFill>
                  <a:srgbClr val="000000"/>
                </a:solidFill>
                <a:effectLst/>
              </a:rPr>
              <a:t> </a:t>
            </a:r>
            <a:r>
              <a:rPr lang="en-GB" sz="1200" b="0" i="1" u="none" strike="noStrike" dirty="0">
                <a:solidFill>
                  <a:srgbClr val="000000"/>
                </a:solidFill>
                <a:effectLst/>
              </a:rPr>
              <a:t>BASW resource document</a:t>
            </a:r>
            <a:r>
              <a:rPr lang="en-GB" sz="1200" b="0" i="0" u="none" strike="noStrike" dirty="0">
                <a:solidFill>
                  <a:srgbClr val="000000"/>
                </a:solidFill>
                <a:effectLst/>
              </a:rPr>
              <a:t>. Available at: </a:t>
            </a:r>
            <a:r>
              <a:rPr lang="en-GB" sz="1200" b="0" i="0" u="none" strike="noStrike" dirty="0">
                <a:solidFill>
                  <a:srgbClr val="000000"/>
                </a:solidFill>
                <a:effectLst/>
                <a:hlinkClick r:id="rId3"/>
              </a:rPr>
              <a:t>https://</a:t>
            </a:r>
            <a:r>
              <a:rPr lang="en-GB" sz="1200" b="0" i="0" u="none" strike="noStrike" dirty="0" err="1">
                <a:solidFill>
                  <a:srgbClr val="000000"/>
                </a:solidFill>
                <a:effectLst/>
                <a:hlinkClick r:id="rId3"/>
              </a:rPr>
              <a:t>basw.co.uk</a:t>
            </a:r>
            <a:r>
              <a:rPr lang="en-GB" sz="1200" b="0" i="0" u="none" strike="noStrike" dirty="0">
                <a:solidFill>
                  <a:srgbClr val="000000"/>
                </a:solidFill>
                <a:effectLst/>
                <a:hlinkClick r:id="rId3"/>
              </a:rPr>
              <a:t>/sites/default/files/resources/</a:t>
            </a:r>
            <a:r>
              <a:rPr lang="en-GB" sz="1200" b="0" i="0" u="none" strike="noStrike" dirty="0" err="1">
                <a:solidFill>
                  <a:srgbClr val="000000"/>
                </a:solidFill>
                <a:effectLst/>
                <a:hlinkClick r:id="rId3"/>
              </a:rPr>
              <a:t>basw_32726-10_0.pdf</a:t>
            </a:r>
            <a:r>
              <a:rPr lang="en-GB" sz="1200" b="0" i="0" u="none" strike="noStrike" dirty="0">
                <a:solidFill>
                  <a:srgbClr val="000000"/>
                </a:solidFill>
                <a:effectLst/>
              </a:rPr>
              <a:t> Accessed on 13 June 2026</a:t>
            </a:r>
            <a:r>
              <a:rPr lang="en-GB" sz="1200" dirty="0">
                <a:solidFill>
                  <a:srgbClr val="000000"/>
                </a:solidFill>
              </a:rPr>
              <a:t>.</a:t>
            </a:r>
            <a:endParaRPr lang="en-GB" sz="1200" b="0" i="0" u="none" strike="noStrike" dirty="0">
              <a:solidFill>
                <a:srgbClr val="000000"/>
              </a:solidFill>
              <a:effectLst/>
            </a:endParaRPr>
          </a:p>
          <a:p>
            <a:r>
              <a:rPr lang="en-GB" sz="1200" b="0" i="0" u="none" strike="noStrike" dirty="0">
                <a:solidFill>
                  <a:srgbClr val="000000"/>
                </a:solidFill>
                <a:effectLst/>
              </a:rPr>
              <a:t>Care Learning (2025) </a:t>
            </a:r>
            <a:r>
              <a:rPr lang="en-GB" sz="1200" b="0" i="1" u="none" strike="noStrike" dirty="0">
                <a:solidFill>
                  <a:srgbClr val="000000"/>
                </a:solidFill>
                <a:effectLst/>
              </a:rPr>
              <a:t>Communication models and approaches in adult care</a:t>
            </a:r>
            <a:r>
              <a:rPr lang="en-GB" sz="1200" b="0" i="0" u="none" strike="noStrike" dirty="0">
                <a:solidFill>
                  <a:srgbClr val="000000"/>
                </a:solidFill>
                <a:effectLst/>
              </a:rPr>
              <a:t>. Available at: </a:t>
            </a:r>
            <a:r>
              <a:rPr lang="en-GB" sz="1200" b="0" i="0" u="none" strike="noStrike" dirty="0">
                <a:solidFill>
                  <a:srgbClr val="000000"/>
                </a:solidFill>
                <a:effectLst/>
                <a:hlinkClick r:id="rId4"/>
              </a:rPr>
              <a:t>https://</a:t>
            </a:r>
            <a:r>
              <a:rPr lang="en-GB" sz="1200" b="0" i="0" u="none" strike="noStrike" dirty="0" err="1">
                <a:solidFill>
                  <a:srgbClr val="000000"/>
                </a:solidFill>
                <a:effectLst/>
                <a:hlinkClick r:id="rId4"/>
              </a:rPr>
              <a:t>carelearning.org.uk</a:t>
            </a:r>
            <a:r>
              <a:rPr lang="en-GB" sz="1200" b="0" i="0" u="none" strike="noStrike" dirty="0">
                <a:solidFill>
                  <a:srgbClr val="000000"/>
                </a:solidFill>
                <a:effectLst/>
                <a:hlinkClick r:id="rId4"/>
              </a:rPr>
              <a:t>/qualifications/level-3-diploma-care/ac-1-own-communication/1-1-describe-how-a-range-of-theories-models-and-approaches-apply-to-communication-and-interaction-in-adult-care/#communication-models</a:t>
            </a:r>
            <a:r>
              <a:rPr lang="en-GB" sz="1200" dirty="0">
                <a:solidFill>
                  <a:srgbClr val="000000"/>
                </a:solidFill>
              </a:rPr>
              <a:t>. </a:t>
            </a:r>
            <a:r>
              <a:rPr lang="en-GB" sz="1200" b="0" i="0" u="none" strike="noStrike" dirty="0">
                <a:solidFill>
                  <a:srgbClr val="000000"/>
                </a:solidFill>
                <a:effectLst/>
              </a:rPr>
              <a:t>Accessed on 13 June 2026</a:t>
            </a:r>
            <a:r>
              <a:rPr lang="en-GB" sz="1200" dirty="0">
                <a:solidFill>
                  <a:srgbClr val="000000"/>
                </a:solidFill>
              </a:rPr>
              <a:t>.</a:t>
            </a:r>
            <a:endParaRPr lang="en-GB" sz="1200" b="0" i="0" u="none" strike="noStrike" dirty="0">
              <a:solidFill>
                <a:srgbClr val="000000"/>
              </a:solidFill>
              <a:effectLst/>
            </a:endParaRPr>
          </a:p>
          <a:p>
            <a:r>
              <a:rPr lang="en-GB" sz="1200" b="0" i="0" u="none" strike="noStrike" dirty="0">
                <a:solidFill>
                  <a:srgbClr val="000000"/>
                </a:solidFill>
                <a:effectLst/>
              </a:rPr>
              <a:t>Health Education England (n.d.) </a:t>
            </a:r>
            <a:r>
              <a:rPr lang="en-GB" sz="1200" b="0" i="1" u="none" strike="noStrike" dirty="0">
                <a:solidFill>
                  <a:srgbClr val="000000"/>
                </a:solidFill>
                <a:effectLst/>
              </a:rPr>
              <a:t>Care Certificate Standard 6: Communication</a:t>
            </a:r>
            <a:r>
              <a:rPr lang="en-GB" sz="1200" b="0" i="0" u="none" strike="noStrike" dirty="0">
                <a:solidFill>
                  <a:srgbClr val="000000"/>
                </a:solidFill>
                <a:effectLst/>
              </a:rPr>
              <a:t>. Available at: </a:t>
            </a:r>
            <a:r>
              <a:rPr lang="en-GB" sz="1200" b="0" i="0" u="none" strike="noStrike" dirty="0">
                <a:solidFill>
                  <a:srgbClr val="000000"/>
                </a:solidFill>
                <a:effectLst/>
                <a:hlinkClick r:id="rId5"/>
              </a:rPr>
              <a:t>https://</a:t>
            </a:r>
            <a:r>
              <a:rPr lang="en-GB" sz="1200" b="0" i="0" u="none" strike="noStrike" dirty="0" err="1">
                <a:solidFill>
                  <a:srgbClr val="000000"/>
                </a:solidFill>
                <a:effectLst/>
                <a:hlinkClick r:id="rId5"/>
              </a:rPr>
              <a:t>www.hee.nhs.uk</a:t>
            </a:r>
            <a:r>
              <a:rPr lang="en-GB" sz="1200" b="0" i="0" u="none" strike="noStrike" dirty="0">
                <a:solidFill>
                  <a:srgbClr val="000000"/>
                </a:solidFill>
                <a:effectLst/>
                <a:hlinkClick r:id="rId5"/>
              </a:rPr>
              <a:t>/sites/default/files/documents/Standard-6%20Communication.pdf</a:t>
            </a:r>
            <a:r>
              <a:rPr lang="en-GB" sz="1200" b="0" i="0" u="none" strike="noStrike" dirty="0">
                <a:solidFill>
                  <a:srgbClr val="000000"/>
                </a:solidFill>
                <a:effectLst/>
              </a:rPr>
              <a:t> </a:t>
            </a:r>
            <a:r>
              <a:rPr lang="en-GB" sz="1200" dirty="0">
                <a:solidFill>
                  <a:srgbClr val="000000"/>
                </a:solidFill>
              </a:rPr>
              <a:t>. </a:t>
            </a:r>
            <a:r>
              <a:rPr lang="en-GB" sz="1200" b="0" i="0" u="none" strike="noStrike" dirty="0">
                <a:solidFill>
                  <a:srgbClr val="000000"/>
                </a:solidFill>
                <a:effectLst/>
              </a:rPr>
              <a:t>Accessed</a:t>
            </a:r>
            <a:r>
              <a:rPr lang="en-GB" sz="1200" dirty="0">
                <a:solidFill>
                  <a:srgbClr val="000000"/>
                </a:solidFill>
              </a:rPr>
              <a:t> on </a:t>
            </a:r>
            <a:r>
              <a:rPr lang="en-GB" sz="1200" b="0" i="0" u="none" strike="noStrike" dirty="0">
                <a:solidFill>
                  <a:srgbClr val="000000"/>
                </a:solidFill>
                <a:effectLst/>
              </a:rPr>
              <a:t>13 June 2026</a:t>
            </a:r>
            <a:r>
              <a:rPr lang="en-GB" sz="1200" dirty="0">
                <a:solidFill>
                  <a:srgbClr val="000000"/>
                </a:solidFill>
              </a:rPr>
              <a:t>.</a:t>
            </a:r>
            <a:endParaRPr lang="en-GB" sz="1200" b="0" i="0" u="none" strike="noStrike" dirty="0">
              <a:solidFill>
                <a:srgbClr val="000000"/>
              </a:solidFill>
              <a:effectLst/>
            </a:endParaRPr>
          </a:p>
          <a:p>
            <a:r>
              <a:rPr lang="en-GB" sz="1200" b="0" i="0" u="none" strike="noStrike" dirty="0">
                <a:solidFill>
                  <a:srgbClr val="000000"/>
                </a:solidFill>
                <a:effectLst/>
              </a:rPr>
              <a:t>Social Work England (2019) </a:t>
            </a:r>
            <a:r>
              <a:rPr lang="en-GB" sz="1200" b="0" i="1" u="none" strike="noStrike" dirty="0">
                <a:solidFill>
                  <a:srgbClr val="000000"/>
                </a:solidFill>
                <a:effectLst/>
              </a:rPr>
              <a:t>Professional standards: Promote the rights, strengths and wellbeing of people, families and communities</a:t>
            </a:r>
            <a:r>
              <a:rPr lang="en-GB" sz="1200" b="0" i="0" u="none" strike="noStrike" dirty="0">
                <a:solidFill>
                  <a:srgbClr val="000000"/>
                </a:solidFill>
                <a:effectLst/>
              </a:rPr>
              <a:t>. Available at: </a:t>
            </a:r>
            <a:r>
              <a:rPr lang="en-GB" sz="1200" b="0" i="0" u="none" strike="noStrike" dirty="0">
                <a:solidFill>
                  <a:srgbClr val="000000"/>
                </a:solidFill>
                <a:effectLst/>
                <a:hlinkClick r:id="rId6"/>
              </a:rPr>
              <a:t>https://www.socialworkengland.org.uk/standards/professional-standards/</a:t>
            </a:r>
            <a:r>
              <a:rPr lang="en-GB" sz="1200" b="0" i="0" u="none" strike="noStrike" dirty="0">
                <a:solidFill>
                  <a:srgbClr val="000000"/>
                </a:solidFill>
                <a:effectLst/>
              </a:rPr>
              <a:t> .Accessed</a:t>
            </a:r>
            <a:r>
              <a:rPr lang="en-GB" sz="1200" dirty="0">
                <a:solidFill>
                  <a:srgbClr val="000000"/>
                </a:solidFill>
              </a:rPr>
              <a:t> on</a:t>
            </a:r>
            <a:r>
              <a:rPr lang="en-GB" sz="1200" b="0" i="0" u="none" strike="noStrike" dirty="0">
                <a:solidFill>
                  <a:srgbClr val="000000"/>
                </a:solidFill>
                <a:effectLst/>
              </a:rPr>
              <a:t> 13 June 2026</a:t>
            </a:r>
            <a:r>
              <a:rPr lang="en-GB" sz="1200" dirty="0">
                <a:solidFill>
                  <a:srgbClr val="000000"/>
                </a:solidFill>
              </a:rPr>
              <a:t>.</a:t>
            </a:r>
            <a:endParaRPr lang="en-GB" sz="1200" b="0" i="0" u="none" strike="noStrike" dirty="0">
              <a:solidFill>
                <a:srgbClr val="000000"/>
              </a:solidFill>
              <a:effectLst/>
            </a:endParaRPr>
          </a:p>
          <a:p>
            <a:r>
              <a:rPr lang="en-GB" sz="1200" b="0" i="0" u="none" strike="noStrike" dirty="0">
                <a:solidFill>
                  <a:srgbClr val="000000"/>
                </a:solidFill>
                <a:effectLst/>
              </a:rPr>
              <a:t>Social Work England (2020a) </a:t>
            </a:r>
            <a:r>
              <a:rPr lang="en-GB" sz="1200" b="0" i="1" u="none" strike="noStrike" dirty="0">
                <a:solidFill>
                  <a:srgbClr val="000000"/>
                </a:solidFill>
                <a:effectLst/>
              </a:rPr>
              <a:t>Professional standards guidance: Communication (Standards 2.5, 3.10 and 5.6)</a:t>
            </a:r>
            <a:r>
              <a:rPr lang="en-GB" sz="1200" b="0" i="0" u="none" strike="noStrike" dirty="0">
                <a:solidFill>
                  <a:srgbClr val="000000"/>
                </a:solidFill>
                <a:effectLst/>
              </a:rPr>
              <a:t>. Available at: </a:t>
            </a:r>
            <a:r>
              <a:rPr lang="en-GB" sz="1200" b="0" i="0" u="none" strike="noStrike" dirty="0">
                <a:solidFill>
                  <a:srgbClr val="000000"/>
                </a:solidFill>
                <a:effectLst/>
                <a:hlinkClick r:id="rId7"/>
              </a:rPr>
              <a:t>https://www.socialworkengland.org.uk/standards/professional-standards-guidance/#communication</a:t>
            </a:r>
            <a:r>
              <a:rPr lang="en-GB" sz="1200" b="0" i="0" u="none" strike="noStrike" dirty="0">
                <a:solidFill>
                  <a:srgbClr val="000000"/>
                </a:solidFill>
                <a:effectLst/>
              </a:rPr>
              <a:t> .Accessed on13 June 2026</a:t>
            </a:r>
          </a:p>
          <a:p>
            <a:r>
              <a:rPr lang="en-GB" sz="1200" b="0" i="0" u="none" strike="noStrike" dirty="0">
                <a:solidFill>
                  <a:srgbClr val="000000"/>
                </a:solidFill>
                <a:effectLst/>
              </a:rPr>
              <a:t>Social Work England (2020b) </a:t>
            </a:r>
            <a:r>
              <a:rPr lang="en-GB" sz="1200" b="0" i="1" u="none" strike="noStrike" dirty="0">
                <a:solidFill>
                  <a:srgbClr val="000000"/>
                </a:solidFill>
                <a:effectLst/>
              </a:rPr>
              <a:t>Professional standards guidance: Responding to harm, neglect or abuse (Standards 3.2, 3.4, 3.9, 3.12, 3.15 and 6.1)</a:t>
            </a:r>
            <a:r>
              <a:rPr lang="en-GB" sz="1200" b="0" i="0" u="none" strike="noStrike" dirty="0">
                <a:solidFill>
                  <a:srgbClr val="000000"/>
                </a:solidFill>
                <a:effectLst/>
              </a:rPr>
              <a:t>. Available at: </a:t>
            </a:r>
            <a:r>
              <a:rPr lang="en-GB" sz="1200" b="0" i="0" u="none" strike="noStrike" dirty="0">
                <a:solidFill>
                  <a:srgbClr val="000000"/>
                </a:solidFill>
                <a:effectLst/>
                <a:hlinkClick r:id="rId8"/>
              </a:rPr>
              <a:t>https://www.socialworkengland.org.uk/standards/professional-standards-guidance/#</a:t>
            </a:r>
            <a:r>
              <a:rPr lang="en-GB" sz="1200" b="0" i="0" u="none" strike="noStrike" dirty="0" err="1">
                <a:solidFill>
                  <a:srgbClr val="000000"/>
                </a:solidFill>
                <a:effectLst/>
                <a:hlinkClick r:id="rId8"/>
              </a:rPr>
              <a:t>respondingtoharm</a:t>
            </a:r>
            <a:r>
              <a:rPr lang="en-GB" sz="1200" b="0" i="0" u="none" strike="noStrike" dirty="0">
                <a:solidFill>
                  <a:srgbClr val="000000"/>
                </a:solidFill>
                <a:effectLst/>
              </a:rPr>
              <a:t> .Accessed</a:t>
            </a:r>
            <a:r>
              <a:rPr lang="en-GB" sz="1200" dirty="0">
                <a:solidFill>
                  <a:srgbClr val="000000"/>
                </a:solidFill>
              </a:rPr>
              <a:t> on</a:t>
            </a:r>
            <a:r>
              <a:rPr lang="en-GB" sz="1200" b="0" i="0" u="none" strike="noStrike" dirty="0">
                <a:solidFill>
                  <a:srgbClr val="000000"/>
                </a:solidFill>
                <a:effectLst/>
              </a:rPr>
              <a:t> 17 June 2026</a:t>
            </a:r>
            <a:r>
              <a:rPr lang="en-GB" sz="1200" dirty="0">
                <a:solidFill>
                  <a:srgbClr val="000000"/>
                </a:solidFill>
              </a:rPr>
              <a:t>.</a:t>
            </a:r>
            <a:endParaRPr lang="en-GB" sz="1200" b="0" i="0" u="none" strike="noStrike" dirty="0">
              <a:solidFill>
                <a:srgbClr val="000000"/>
              </a:solidFill>
              <a:effectLst/>
            </a:endParaRPr>
          </a:p>
          <a:p>
            <a:r>
              <a:rPr lang="en-GB" sz="1200" b="0" i="0" u="none" strike="noStrike" dirty="0">
                <a:solidFill>
                  <a:srgbClr val="000000"/>
                </a:solidFill>
                <a:effectLst/>
              </a:rPr>
              <a:t>Social Work England (2020c) </a:t>
            </a:r>
            <a:r>
              <a:rPr lang="en-GB" sz="1200" b="0" i="1" u="none" strike="noStrike" dirty="0">
                <a:solidFill>
                  <a:srgbClr val="000000"/>
                </a:solidFill>
                <a:effectLst/>
              </a:rPr>
              <a:t>Guidance on professionals . </a:t>
            </a:r>
            <a:r>
              <a:rPr lang="en-GB" sz="1200" b="0" i="0" u="none" strike="noStrike" dirty="0">
                <a:solidFill>
                  <a:srgbClr val="000000"/>
                </a:solidFill>
                <a:effectLst/>
              </a:rPr>
              <a:t>Available at: </a:t>
            </a:r>
            <a:r>
              <a:rPr lang="en-GB" sz="1200" b="0" i="0" u="none" strike="noStrike" dirty="0">
                <a:solidFill>
                  <a:srgbClr val="000000"/>
                </a:solidFill>
                <a:effectLst/>
                <a:hlinkClick r:id="rId9"/>
              </a:rPr>
              <a:t>https://www.socialworkengland.org.uk/standards/professional-standards-guidance/#</a:t>
            </a:r>
            <a:r>
              <a:rPr lang="en-GB" sz="1200" b="0" i="0" u="none" strike="noStrike" dirty="0" err="1">
                <a:solidFill>
                  <a:srgbClr val="000000"/>
                </a:solidFill>
                <a:effectLst/>
                <a:hlinkClick r:id="rId9"/>
              </a:rPr>
              <a:t>healt</a:t>
            </a:r>
            <a:r>
              <a:rPr lang="en-GB" sz="1200" b="0" i="0" u="none" strike="noStrike" dirty="0">
                <a:solidFill>
                  <a:srgbClr val="000000"/>
                </a:solidFill>
                <a:effectLst/>
              </a:rPr>
              <a:t>￼. Accessed on 17 June 2026.</a:t>
            </a:r>
          </a:p>
          <a:p>
            <a:r>
              <a:rPr lang="en-GB" sz="1200" b="0" i="0" u="none" strike="noStrike" dirty="0">
                <a:solidFill>
                  <a:srgbClr val="000000"/>
                </a:solidFill>
                <a:effectLst/>
              </a:rPr>
              <a:t>Staffordshire University </a:t>
            </a:r>
            <a:r>
              <a:rPr lang="en-GB" sz="1200" dirty="0">
                <a:solidFill>
                  <a:srgbClr val="000000"/>
                </a:solidFill>
              </a:rPr>
              <a:t>(2026)</a:t>
            </a:r>
            <a:r>
              <a:rPr lang="en-GB" sz="1200" b="0" i="0" u="none" strike="noStrike" dirty="0">
                <a:solidFill>
                  <a:srgbClr val="000000"/>
                </a:solidFill>
                <a:effectLst/>
              </a:rPr>
              <a:t> </a:t>
            </a:r>
            <a:r>
              <a:rPr lang="en-GB" sz="1200" b="0" i="1" u="none" strike="noStrike" dirty="0">
                <a:solidFill>
                  <a:srgbClr val="000000"/>
                </a:solidFill>
                <a:effectLst/>
              </a:rPr>
              <a:t>Digital communication skills in health and social care</a:t>
            </a:r>
            <a:r>
              <a:rPr lang="en-GB" sz="1200" b="0" i="0" u="none" strike="noStrike" dirty="0">
                <a:solidFill>
                  <a:srgbClr val="000000"/>
                </a:solidFill>
                <a:effectLst/>
              </a:rPr>
              <a:t>. Available at: </a:t>
            </a:r>
            <a:r>
              <a:rPr lang="en-GB" sz="1200" b="0" i="0" u="none" strike="noStrike" dirty="0">
                <a:solidFill>
                  <a:srgbClr val="000000"/>
                </a:solidFill>
                <a:effectLst/>
                <a:hlinkClick r:id="rId10"/>
              </a:rPr>
              <a:t>https://</a:t>
            </a:r>
            <a:r>
              <a:rPr lang="en-GB" sz="1200" b="0" i="0" u="none" strike="noStrike" dirty="0" err="1">
                <a:solidFill>
                  <a:srgbClr val="000000"/>
                </a:solidFill>
                <a:effectLst/>
                <a:hlinkClick r:id="rId10"/>
              </a:rPr>
              <a:t>libguides.staffs.ac.uk</a:t>
            </a:r>
            <a:r>
              <a:rPr lang="en-GB" sz="1200" b="0" i="0" u="none" strike="noStrike" dirty="0">
                <a:solidFill>
                  <a:srgbClr val="000000"/>
                </a:solidFill>
                <a:effectLst/>
                <a:hlinkClick r:id="rId10"/>
              </a:rPr>
              <a:t>/DigitalSkills/Communication</a:t>
            </a:r>
            <a:r>
              <a:rPr lang="en-GB" sz="1200" b="0" i="0" u="none" strike="noStrike" dirty="0">
                <a:solidFill>
                  <a:srgbClr val="000000"/>
                </a:solidFill>
                <a:effectLst/>
              </a:rPr>
              <a:t> (Accessed: 17 June 2026).</a:t>
            </a:r>
          </a:p>
        </p:txBody>
      </p:sp>
    </p:spTree>
    <p:extLst>
      <p:ext uri="{BB962C8B-B14F-4D97-AF65-F5344CB8AC3E}">
        <p14:creationId xmlns:p14="http://schemas.microsoft.com/office/powerpoint/2010/main" val="888484295"/>
      </p:ext>
    </p:extLst>
  </p:cSld>
  <p:clrMapOvr>
    <a:masterClrMapping/>
  </p:clrMapOvr>
  <p:transition spd="slow">
    <p:wheel spokes="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D1D16D7-9C90-F34A-6A43-B5B7445836CB}"/>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9417" y="-228293"/>
            <a:ext cx="12590834" cy="8892277"/>
          </a:xfrm>
          <a:prstGeom prst="rect">
            <a:avLst/>
          </a:prstGeom>
        </p:spPr>
      </p:pic>
      <p:sp>
        <p:nvSpPr>
          <p:cNvPr id="9" name="TextBox 8">
            <a:extLst>
              <a:ext uri="{FF2B5EF4-FFF2-40B4-BE49-F238E27FC236}">
                <a16:creationId xmlns:a16="http://schemas.microsoft.com/office/drawing/2014/main" id="{6B24D2DD-B2D9-5357-07A6-32786B4B6DD0}"/>
              </a:ext>
            </a:extLst>
          </p:cNvPr>
          <p:cNvSpPr txBox="1"/>
          <p:nvPr/>
        </p:nvSpPr>
        <p:spPr>
          <a:xfrm>
            <a:off x="2894031" y="3081423"/>
            <a:ext cx="6183982" cy="1446550"/>
          </a:xfrm>
          <a:prstGeom prst="rect">
            <a:avLst/>
          </a:prstGeom>
          <a:noFill/>
        </p:spPr>
        <p:txBody>
          <a:bodyPr wrap="square" rtlCol="0">
            <a:spAutoFit/>
          </a:bodyPr>
          <a:lstStyle/>
          <a:p>
            <a:r>
              <a:rPr lang="en-GB" sz="8800" b="1"/>
              <a:t>QUESTIONS</a:t>
            </a:r>
          </a:p>
        </p:txBody>
      </p:sp>
    </p:spTree>
    <p:extLst>
      <p:ext uri="{BB962C8B-B14F-4D97-AF65-F5344CB8AC3E}">
        <p14:creationId xmlns:p14="http://schemas.microsoft.com/office/powerpoint/2010/main" val="26038606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21FFAC0-05A2-416A-B06C-C248395482CF}">
  <ds:schemaRefs>
    <ds:schemaRef ds:uri="http://schemas.microsoft.com/sharepoint/v3/contenttype/forms"/>
  </ds:schemaRefs>
</ds:datastoreItem>
</file>

<file path=customXml/itemProps2.xml><?xml version="1.0" encoding="utf-8"?>
<ds:datastoreItem xmlns:ds="http://schemas.openxmlformats.org/officeDocument/2006/customXml" ds:itemID="{92DB9E12-8AC3-4138-BF4D-720A5525AB10}">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4F4B194E-8B30-4377-8C59-ECFB902D2A26}">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11</Slides>
  <Notes>6</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Vapor Trail</vt:lpstr>
      <vt:lpstr>Communication</vt:lpstr>
      <vt:lpstr>definition</vt:lpstr>
      <vt:lpstr>Verbal communication uses spoken language to share information, build trust, and support decision-making.</vt:lpstr>
      <vt:lpstr>Types of models of communication</vt:lpstr>
      <vt:lpstr>The Importance of Effective Communication in      HSC Industry AND AS SOCIAL WORKER</vt:lpstr>
      <vt:lpstr>A social worker identifies signs of child neglect but fails to communicate their concerns promptly to the safeguarding team. As a result, the referral is delayed, and the child remains at risk for a longer period (social work England, 2020b). </vt:lpstr>
      <vt:lpstr>PowerPoint Presentation</vt:lpstr>
      <vt:lpstr>PowerPoint Presentation</vt:lpstr>
      <vt:lpstr>Effective communication is a core skill for social workers, supporting trust, safeguarding, collaboration, and person-centred practice while improving outcomes for service users.</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Helena Joao (2515363)</dc:creator>
  <cp:lastModifiedBy>Helena Joao (2515363)</cp:lastModifiedBy>
  <cp:revision>5</cp:revision>
  <dcterms:created xsi:type="dcterms:W3CDTF">2026-06-05T15:00:42Z</dcterms:created>
  <dcterms:modified xsi:type="dcterms:W3CDTF">2026-06-22T06:54:39Z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