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3" r:id="rId1"/>
  </p:sld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0AD990-76D4-4317-B47D-D7692C2624C5}" v="10" dt="2024-06-29T21:22:53.1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60"/>
  </p:normalViewPr>
  <p:slideViewPr>
    <p:cSldViewPr snapToGrid="0">
      <p:cViewPr varScale="1">
        <p:scale>
          <a:sx n="63" d="100"/>
          <a:sy n="63" d="100"/>
        </p:scale>
        <p:origin x="66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us filimon" userId="e0020280ac09f538" providerId="LiveId" clId="{B60AD990-76D4-4317-B47D-D7692C2624C5}"/>
    <pc:docChg chg="undo custSel modSld">
      <pc:chgData name="flavius filimon" userId="e0020280ac09f538" providerId="LiveId" clId="{B60AD990-76D4-4317-B47D-D7692C2624C5}" dt="2024-06-29T21:29:18.812" v="351" actId="20577"/>
      <pc:docMkLst>
        <pc:docMk/>
      </pc:docMkLst>
      <pc:sldChg chg="modSp mod">
        <pc:chgData name="flavius filimon" userId="e0020280ac09f538" providerId="LiveId" clId="{B60AD990-76D4-4317-B47D-D7692C2624C5}" dt="2024-06-29T21:29:18.812" v="351" actId="20577"/>
        <pc:sldMkLst>
          <pc:docMk/>
          <pc:sldMk cId="109857222" sldId="256"/>
        </pc:sldMkLst>
        <pc:spChg chg="mod">
          <ac:chgData name="flavius filimon" userId="e0020280ac09f538" providerId="LiveId" clId="{B60AD990-76D4-4317-B47D-D7692C2624C5}" dt="2024-06-29T21:29:18.812" v="351" actId="20577"/>
          <ac:spMkLst>
            <pc:docMk/>
            <pc:sldMk cId="109857222" sldId="256"/>
            <ac:spMk id="3" creationId="{00000000-0000-0000-0000-000000000000}"/>
          </ac:spMkLst>
        </pc:spChg>
      </pc:sldChg>
      <pc:sldChg chg="addSp delSp modSp mod">
        <pc:chgData name="flavius filimon" userId="e0020280ac09f538" providerId="LiveId" clId="{B60AD990-76D4-4317-B47D-D7692C2624C5}" dt="2024-06-29T21:25:14.509" v="291" actId="255"/>
        <pc:sldMkLst>
          <pc:docMk/>
          <pc:sldMk cId="1240946176" sldId="258"/>
        </pc:sldMkLst>
        <pc:spChg chg="mod">
          <ac:chgData name="flavius filimon" userId="e0020280ac09f538" providerId="LiveId" clId="{B60AD990-76D4-4317-B47D-D7692C2624C5}" dt="2024-06-29T20:51:37.024" v="6" actId="26606"/>
          <ac:spMkLst>
            <pc:docMk/>
            <pc:sldMk cId="1240946176" sldId="258"/>
            <ac:spMk id="2" creationId="{AD38526D-16C7-3F28-E568-87AC6705873F}"/>
          </ac:spMkLst>
        </pc:spChg>
        <pc:spChg chg="mod ord">
          <ac:chgData name="flavius filimon" userId="e0020280ac09f538" providerId="LiveId" clId="{B60AD990-76D4-4317-B47D-D7692C2624C5}" dt="2024-06-29T21:25:14.509" v="291" actId="255"/>
          <ac:spMkLst>
            <pc:docMk/>
            <pc:sldMk cId="1240946176" sldId="258"/>
            <ac:spMk id="3" creationId="{CD78238F-1224-1DD5-9828-615B8129DCD6}"/>
          </ac:spMkLst>
        </pc:spChg>
        <pc:spChg chg="add del mod">
          <ac:chgData name="flavius filimon" userId="e0020280ac09f538" providerId="LiveId" clId="{B60AD990-76D4-4317-B47D-D7692C2624C5}" dt="2024-06-29T20:54:52.611" v="37" actId="478"/>
          <ac:spMkLst>
            <pc:docMk/>
            <pc:sldMk cId="1240946176" sldId="258"/>
            <ac:spMk id="6" creationId="{D7C1760F-054D-5CFA-8BB2-ED16AB9C99EF}"/>
          </ac:spMkLst>
        </pc:spChg>
        <pc:spChg chg="add del">
          <ac:chgData name="flavius filimon" userId="e0020280ac09f538" providerId="LiveId" clId="{B60AD990-76D4-4317-B47D-D7692C2624C5}" dt="2024-06-29T20:51:37.009" v="5" actId="26606"/>
          <ac:spMkLst>
            <pc:docMk/>
            <pc:sldMk cId="1240946176" sldId="258"/>
            <ac:spMk id="11" creationId="{311973C2-EB8B-452A-A698-4A252FD3AE28}"/>
          </ac:spMkLst>
        </pc:spChg>
        <pc:spChg chg="add mod">
          <ac:chgData name="flavius filimon" userId="e0020280ac09f538" providerId="LiveId" clId="{B60AD990-76D4-4317-B47D-D7692C2624C5}" dt="2024-06-29T20:56:31.164" v="44" actId="962"/>
          <ac:spMkLst>
            <pc:docMk/>
            <pc:sldMk cId="1240946176" sldId="258"/>
            <ac:spMk id="12" creationId="{BE3A1A76-4475-E1B6-A19D-310185C731CA}"/>
          </ac:spMkLst>
        </pc:spChg>
        <pc:spChg chg="add del">
          <ac:chgData name="flavius filimon" userId="e0020280ac09f538" providerId="LiveId" clId="{B60AD990-76D4-4317-B47D-D7692C2624C5}" dt="2024-06-29T20:51:37.009" v="5" actId="26606"/>
          <ac:spMkLst>
            <pc:docMk/>
            <pc:sldMk cId="1240946176" sldId="258"/>
            <ac:spMk id="13" creationId="{10162E77-11AD-44A7-84EC-40C59EEFBD2E}"/>
          </ac:spMkLst>
        </pc:spChg>
        <pc:spChg chg="add">
          <ac:chgData name="flavius filimon" userId="e0020280ac09f538" providerId="LiveId" clId="{B60AD990-76D4-4317-B47D-D7692C2624C5}" dt="2024-06-29T20:51:37.024" v="6" actId="26606"/>
          <ac:spMkLst>
            <pc:docMk/>
            <pc:sldMk cId="1240946176" sldId="258"/>
            <ac:spMk id="17" creationId="{82A73093-4B9D-420D-B17E-52293703A1D4}"/>
          </ac:spMkLst>
        </pc:spChg>
        <pc:spChg chg="add">
          <ac:chgData name="flavius filimon" userId="e0020280ac09f538" providerId="LiveId" clId="{B60AD990-76D4-4317-B47D-D7692C2624C5}" dt="2024-06-29T20:51:37.024" v="6" actId="26606"/>
          <ac:spMkLst>
            <pc:docMk/>
            <pc:sldMk cId="1240946176" sldId="258"/>
            <ac:spMk id="18" creationId="{52ABB703-2B0E-4C3B-B4A2-F3973548E561}"/>
          </ac:spMkLst>
        </pc:spChg>
        <pc:spChg chg="add">
          <ac:chgData name="flavius filimon" userId="e0020280ac09f538" providerId="LiveId" clId="{B60AD990-76D4-4317-B47D-D7692C2624C5}" dt="2024-06-29T20:51:37.024" v="6" actId="26606"/>
          <ac:spMkLst>
            <pc:docMk/>
            <pc:sldMk cId="1240946176" sldId="258"/>
            <ac:spMk id="20" creationId="{E95DA498-D9A2-4DA9-B9DA-B3776E08CF7E}"/>
          </ac:spMkLst>
        </pc:spChg>
        <pc:picChg chg="add del mod">
          <ac:chgData name="flavius filimon" userId="e0020280ac09f538" providerId="LiveId" clId="{B60AD990-76D4-4317-B47D-D7692C2624C5}" dt="2024-06-29T20:54:52.611" v="37" actId="478"/>
          <ac:picMkLst>
            <pc:docMk/>
            <pc:sldMk cId="1240946176" sldId="258"/>
            <ac:picMk id="5" creationId="{96E75E52-BADD-BF02-F5A1-8D41AB3B9135}"/>
          </ac:picMkLst>
        </pc:picChg>
        <pc:picChg chg="add del mod">
          <ac:chgData name="flavius filimon" userId="e0020280ac09f538" providerId="LiveId" clId="{B60AD990-76D4-4317-B47D-D7692C2624C5}" dt="2024-06-29T20:55:30.120" v="41" actId="478"/>
          <ac:picMkLst>
            <pc:docMk/>
            <pc:sldMk cId="1240946176" sldId="258"/>
            <ac:picMk id="8" creationId="{F9BA9A96-C636-B52A-4153-955F2454E338}"/>
          </ac:picMkLst>
        </pc:picChg>
        <pc:picChg chg="add mod">
          <ac:chgData name="flavius filimon" userId="e0020280ac09f538" providerId="LiveId" clId="{B60AD990-76D4-4317-B47D-D7692C2624C5}" dt="2024-06-29T20:56:49.771" v="49" actId="14100"/>
          <ac:picMkLst>
            <pc:docMk/>
            <pc:sldMk cId="1240946176" sldId="258"/>
            <ac:picMk id="10" creationId="{C9B647BE-FE57-D2D0-0DC0-CF09BF02B80F}"/>
          </ac:picMkLst>
        </pc:picChg>
        <pc:picChg chg="del">
          <ac:chgData name="flavius filimon" userId="e0020280ac09f538" providerId="LiveId" clId="{B60AD990-76D4-4317-B47D-D7692C2624C5}" dt="2024-06-29T20:50:39.866" v="0" actId="478"/>
          <ac:picMkLst>
            <pc:docMk/>
            <pc:sldMk cId="1240946176" sldId="258"/>
            <ac:picMk id="63" creationId="{91C024B5-1AC9-D37E-CA51-87D4C15E0EDD}"/>
          </ac:picMkLst>
        </pc:picChg>
        <pc:cxnChg chg="add del">
          <ac:chgData name="flavius filimon" userId="e0020280ac09f538" providerId="LiveId" clId="{B60AD990-76D4-4317-B47D-D7692C2624C5}" dt="2024-06-29T20:51:37.009" v="5" actId="26606"/>
          <ac:cxnSpMkLst>
            <pc:docMk/>
            <pc:sldMk cId="1240946176" sldId="258"/>
            <ac:cxnSpMk id="15" creationId="{5AB158E9-1B40-4CD6-95F0-95CA11DF7B7A}"/>
          </ac:cxnSpMkLst>
        </pc:cxnChg>
        <pc:cxnChg chg="add">
          <ac:chgData name="flavius filimon" userId="e0020280ac09f538" providerId="LiveId" clId="{B60AD990-76D4-4317-B47D-D7692C2624C5}" dt="2024-06-29T20:51:37.024" v="6" actId="26606"/>
          <ac:cxnSpMkLst>
            <pc:docMk/>
            <pc:sldMk cId="1240946176" sldId="258"/>
            <ac:cxnSpMk id="19" creationId="{9C21570E-E159-49A6-9891-FA397B7A92D3}"/>
          </ac:cxnSpMkLst>
        </pc:cxnChg>
      </pc:sldChg>
      <pc:sldChg chg="modSp mod">
        <pc:chgData name="flavius filimon" userId="e0020280ac09f538" providerId="LiveId" clId="{B60AD990-76D4-4317-B47D-D7692C2624C5}" dt="2024-06-29T21:05:17.066" v="84" actId="20577"/>
        <pc:sldMkLst>
          <pc:docMk/>
          <pc:sldMk cId="2094342205" sldId="259"/>
        </pc:sldMkLst>
        <pc:spChg chg="mod">
          <ac:chgData name="flavius filimon" userId="e0020280ac09f538" providerId="LiveId" clId="{B60AD990-76D4-4317-B47D-D7692C2624C5}" dt="2024-06-29T21:05:17.066" v="84" actId="20577"/>
          <ac:spMkLst>
            <pc:docMk/>
            <pc:sldMk cId="2094342205" sldId="259"/>
            <ac:spMk id="43" creationId="{A2B658C9-8BBF-2EFC-6A5A-B98AE97BEEB4}"/>
          </ac:spMkLst>
        </pc:spChg>
        <pc:picChg chg="mod">
          <ac:chgData name="flavius filimon" userId="e0020280ac09f538" providerId="LiveId" clId="{B60AD990-76D4-4317-B47D-D7692C2624C5}" dt="2024-06-29T20:58:28.059" v="55" actId="14100"/>
          <ac:picMkLst>
            <pc:docMk/>
            <pc:sldMk cId="2094342205" sldId="259"/>
            <ac:picMk id="4" creationId="{E12E1D72-A99F-354F-F32D-11714DB6697B}"/>
          </ac:picMkLst>
        </pc:picChg>
      </pc:sldChg>
      <pc:sldChg chg="modSp mod">
        <pc:chgData name="flavius filimon" userId="e0020280ac09f538" providerId="LiveId" clId="{B60AD990-76D4-4317-B47D-D7692C2624C5}" dt="2024-06-29T21:23:56.333" v="285" actId="27636"/>
        <pc:sldMkLst>
          <pc:docMk/>
          <pc:sldMk cId="3452751892" sldId="260"/>
        </pc:sldMkLst>
        <pc:spChg chg="mod">
          <ac:chgData name="flavius filimon" userId="e0020280ac09f538" providerId="LiveId" clId="{B60AD990-76D4-4317-B47D-D7692C2624C5}" dt="2024-06-29T21:23:56.333" v="285" actId="27636"/>
          <ac:spMkLst>
            <pc:docMk/>
            <pc:sldMk cId="3452751892" sldId="260"/>
            <ac:spMk id="3" creationId="{D92EC434-2936-6F4A-0BF3-FCFCD742651F}"/>
          </ac:spMkLst>
        </pc:spChg>
      </pc:sldChg>
      <pc:sldChg chg="addSp delSp modSp mod setBg">
        <pc:chgData name="flavius filimon" userId="e0020280ac09f538" providerId="LiveId" clId="{B60AD990-76D4-4317-B47D-D7692C2624C5}" dt="2024-06-29T21:27:32.659" v="321" actId="20577"/>
        <pc:sldMkLst>
          <pc:docMk/>
          <pc:sldMk cId="3339494537" sldId="262"/>
        </pc:sldMkLst>
        <pc:spChg chg="mod">
          <ac:chgData name="flavius filimon" userId="e0020280ac09f538" providerId="LiveId" clId="{B60AD990-76D4-4317-B47D-D7692C2624C5}" dt="2024-06-29T21:22:57.825" v="273" actId="26606"/>
          <ac:spMkLst>
            <pc:docMk/>
            <pc:sldMk cId="3339494537" sldId="262"/>
            <ac:spMk id="2" creationId="{AEFBD8DC-1BAF-2E8B-86B0-0D56F9AF6C72}"/>
          </ac:spMkLst>
        </pc:spChg>
        <pc:spChg chg="mod ord">
          <ac:chgData name="flavius filimon" userId="e0020280ac09f538" providerId="LiveId" clId="{B60AD990-76D4-4317-B47D-D7692C2624C5}" dt="2024-06-29T21:27:32.659" v="321" actId="20577"/>
          <ac:spMkLst>
            <pc:docMk/>
            <pc:sldMk cId="3339494537" sldId="262"/>
            <ac:spMk id="3" creationId="{96FAAC53-39B4-9780-5BCB-74687FE375D4}"/>
          </ac:spMkLst>
        </pc:spChg>
        <pc:spChg chg="add del mod">
          <ac:chgData name="flavius filimon" userId="e0020280ac09f538" providerId="LiveId" clId="{B60AD990-76D4-4317-B47D-D7692C2624C5}" dt="2024-06-29T21:24:40.305" v="289" actId="478"/>
          <ac:spMkLst>
            <pc:docMk/>
            <pc:sldMk cId="3339494537" sldId="262"/>
            <ac:spMk id="6" creationId="{4DF6AEFB-7F63-946E-2270-A01ADD351649}"/>
          </ac:spMkLst>
        </pc:spChg>
        <pc:spChg chg="add">
          <ac:chgData name="flavius filimon" userId="e0020280ac09f538" providerId="LiveId" clId="{B60AD990-76D4-4317-B47D-D7692C2624C5}" dt="2024-06-29T21:22:57.825" v="273" actId="26606"/>
          <ac:spMkLst>
            <pc:docMk/>
            <pc:sldMk cId="3339494537" sldId="262"/>
            <ac:spMk id="11" creationId="{52ABB703-2B0E-4C3B-B4A2-F3973548E561}"/>
          </ac:spMkLst>
        </pc:spChg>
        <pc:spChg chg="add">
          <ac:chgData name="flavius filimon" userId="e0020280ac09f538" providerId="LiveId" clId="{B60AD990-76D4-4317-B47D-D7692C2624C5}" dt="2024-06-29T21:22:57.825" v="273" actId="26606"/>
          <ac:spMkLst>
            <pc:docMk/>
            <pc:sldMk cId="3339494537" sldId="262"/>
            <ac:spMk id="15" creationId="{E95DA498-D9A2-4DA9-B9DA-B3776E08CF7E}"/>
          </ac:spMkLst>
        </pc:spChg>
        <pc:spChg chg="add">
          <ac:chgData name="flavius filimon" userId="e0020280ac09f538" providerId="LiveId" clId="{B60AD990-76D4-4317-B47D-D7692C2624C5}" dt="2024-06-29T21:22:57.825" v="273" actId="26606"/>
          <ac:spMkLst>
            <pc:docMk/>
            <pc:sldMk cId="3339494537" sldId="262"/>
            <ac:spMk id="17" creationId="{82A73093-4B9D-420D-B17E-52293703A1D4}"/>
          </ac:spMkLst>
        </pc:spChg>
        <pc:picChg chg="add mod">
          <ac:chgData name="flavius filimon" userId="e0020280ac09f538" providerId="LiveId" clId="{B60AD990-76D4-4317-B47D-D7692C2624C5}" dt="2024-06-29T21:23:19.748" v="279" actId="14100"/>
          <ac:picMkLst>
            <pc:docMk/>
            <pc:sldMk cId="3339494537" sldId="262"/>
            <ac:picMk id="5" creationId="{F211E8B2-C398-6CB0-F7D4-2B756A822960}"/>
          </ac:picMkLst>
        </pc:picChg>
        <pc:cxnChg chg="add">
          <ac:chgData name="flavius filimon" userId="e0020280ac09f538" providerId="LiveId" clId="{B60AD990-76D4-4317-B47D-D7692C2624C5}" dt="2024-06-29T21:22:57.825" v="273" actId="26606"/>
          <ac:cxnSpMkLst>
            <pc:docMk/>
            <pc:sldMk cId="3339494537" sldId="262"/>
            <ac:cxnSpMk id="13" creationId="{9C21570E-E159-49A6-9891-FA397B7A92D3}"/>
          </ac:cxnSpMkLst>
        </pc:cxnChg>
      </pc:sldChg>
      <pc:sldChg chg="modSp mod">
        <pc:chgData name="flavius filimon" userId="e0020280ac09f538" providerId="LiveId" clId="{B60AD990-76D4-4317-B47D-D7692C2624C5}" dt="2024-06-29T21:27:25.061" v="320" actId="20577"/>
        <pc:sldMkLst>
          <pc:docMk/>
          <pc:sldMk cId="3111838477" sldId="265"/>
        </pc:sldMkLst>
        <pc:graphicFrameChg chg="mod modGraphic">
          <ac:chgData name="flavius filimon" userId="e0020280ac09f538" providerId="LiveId" clId="{B60AD990-76D4-4317-B47D-D7692C2624C5}" dt="2024-06-29T21:27:25.061" v="320" actId="20577"/>
          <ac:graphicFrameMkLst>
            <pc:docMk/>
            <pc:sldMk cId="3111838477" sldId="265"/>
            <ac:graphicFrameMk id="6" creationId="{363338A2-23AE-1137-9968-0CC097FF0077}"/>
          </ac:graphicFrameMkLst>
        </pc:graphicFrameChg>
      </pc:sldChg>
      <pc:sldChg chg="modSp mod">
        <pc:chgData name="flavius filimon" userId="e0020280ac09f538" providerId="LiveId" clId="{B60AD990-76D4-4317-B47D-D7692C2624C5}" dt="2024-06-29T21:21:44.284" v="267" actId="20577"/>
        <pc:sldMkLst>
          <pc:docMk/>
          <pc:sldMk cId="2227169433" sldId="266"/>
        </pc:sldMkLst>
        <pc:spChg chg="mod">
          <ac:chgData name="flavius filimon" userId="e0020280ac09f538" providerId="LiveId" clId="{B60AD990-76D4-4317-B47D-D7692C2624C5}" dt="2024-06-29T21:21:44.284" v="267" actId="20577"/>
          <ac:spMkLst>
            <pc:docMk/>
            <pc:sldMk cId="2227169433" sldId="266"/>
            <ac:spMk id="3" creationId="{5B61CE11-AB47-4AEE-EB8B-A22812F58B1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dirty="0"/>
              <a:t>6/29/2024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441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0BB376-B19C-488D-ABEB-03C7E6E9E3E0}" type="datetimeFigureOut">
              <a:rPr lang="en-US" dirty="0"/>
              <a:t>6/29/2024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29637A9-119A-49DA-BD12-AAC58B377D80}" type="slidenum">
              <a:rPr lang="en-US" dirty="0"/>
              <a:t>‹#›</a:t>
            </a:fld>
            <a:endParaRPr lang="en-US" dirty="0"/>
          </a:p>
        </p:txBody>
      </p:sp>
    </p:spTree>
    <p:extLst>
      <p:ext uri="{BB962C8B-B14F-4D97-AF65-F5344CB8AC3E}">
        <p14:creationId xmlns:p14="http://schemas.microsoft.com/office/powerpoint/2010/main" val="4583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dirty="0"/>
              <a:t>6/29/2024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996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8"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7D9E2A62-1983-43A1-A163-D8AA46534C80}" type="datetimeFigureOut">
              <a:rPr lang="en-US" dirty="0"/>
              <a:t>6/29/2024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08046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98F3E3B-34E3-4345-B2A1-994B83598A9C}" type="datetimeFigureOut">
              <a:rPr lang="en-US" dirty="0"/>
              <a:t>6/29/2024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00807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dirty="0"/>
              <a:t>6/29/2024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89991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D102C1E-28F2-47E9-802D-339E64E2F920}" type="datetimeFigureOut">
              <a:rPr lang="en-US" dirty="0"/>
              <a:t>6/29/2024</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54886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4271A48-F18A-45B3-BC05-1E27DA3F88AF}" type="datetimeFigureOut">
              <a:rPr lang="en-US" dirty="0"/>
              <a:t>6/29/2024</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42775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5B747F8-9654-4282-85D2-65F41AAE7A75}" type="datetimeFigureOut">
              <a:rPr lang="en-US" dirty="0"/>
              <a:t>6/29/2024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81857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0B6E300-0A13-4A81-945A-7333C271A069}" type="datetimeFigureOut">
              <a:rPr lang="en-US" dirty="0"/>
              <a:t>6/29/2024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60920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4671962-1EA4-46E7-BCB0-F36CE46D1A59}" type="datetimeFigureOut">
              <a:rPr lang="en-US" dirty="0"/>
              <a:t>6/29/2024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06744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C5B261-8843-42D1-AAFC-05E20E2D9B97}" type="datetimeFigureOut">
              <a:rPr lang="en-US" dirty="0"/>
              <a:t>6/29/2024</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8800965"/>
      </p:ext>
    </p:extLst>
  </p:cSld>
  <p:clrMap bg1="lt1" tx1="dk1" bg2="lt2" tx2="dk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coreytempleton/8639068682/"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business-world-mission-statement-472556/"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target-dart-aim-objective-success-1414788/"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20/03/social-media-marketing-strategy-in-5-easy-steps-2020-guid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20" name="Picture 19" descr="Large car car park from above">
            <a:extLst>
              <a:ext uri="{FF2B5EF4-FFF2-40B4-BE49-F238E27FC236}">
                <a16:creationId xmlns:a16="http://schemas.microsoft.com/office/drawing/2014/main" id="{F20C576D-7A5F-32AD-949F-B2F0ECEB607B}"/>
              </a:ext>
            </a:extLst>
          </p:cNvPr>
          <p:cNvPicPr>
            <a:picLocks noChangeAspect="1"/>
          </p:cNvPicPr>
          <p:nvPr/>
        </p:nvPicPr>
        <p:blipFill rotWithShape="1">
          <a:blip r:embed="rId2">
            <a:alphaModFix amt="35000"/>
          </a:blip>
          <a:srcRect t="10878" b="4536"/>
          <a:stretch/>
        </p:blipFill>
        <p:spPr>
          <a:xfrm>
            <a:off x="20" y="10"/>
            <a:ext cx="12191980" cy="6857990"/>
          </a:xfrm>
          <a:prstGeom prst="rect">
            <a:avLst/>
          </a:prstGeom>
        </p:spPr>
      </p:pic>
      <p:sp>
        <p:nvSpPr>
          <p:cNvPr id="2" name="Title 1"/>
          <p:cNvSpPr>
            <a:spLocks noGrp="1"/>
          </p:cNvSpPr>
          <p:nvPr>
            <p:ph type="ctrTitle"/>
          </p:nvPr>
        </p:nvSpPr>
        <p:spPr>
          <a:xfrm>
            <a:off x="1097280" y="758952"/>
            <a:ext cx="10058400" cy="3566160"/>
          </a:xfrm>
        </p:spPr>
        <p:txBody>
          <a:bodyPr vert="horz" lIns="91440" tIns="45720" rIns="91440" bIns="45720" rtlCol="0">
            <a:normAutofit/>
          </a:bodyPr>
          <a:lstStyle/>
          <a:p>
            <a:r>
              <a:rPr lang="en-US" sz="5000" b="1" dirty="0">
                <a:solidFill>
                  <a:srgbClr val="FFFFFF"/>
                </a:solidFill>
              </a:rPr>
              <a:t>BRISTOL BREEZE TAXIS</a:t>
            </a:r>
            <a:br>
              <a:rPr lang="en-US" sz="5000" b="1" dirty="0">
                <a:solidFill>
                  <a:srgbClr val="FFFFFF"/>
                </a:solidFill>
              </a:rPr>
            </a:br>
            <a:br>
              <a:rPr lang="en-US" sz="5000" i="1" dirty="0">
                <a:solidFill>
                  <a:srgbClr val="FFFFFF"/>
                </a:solidFill>
              </a:rPr>
            </a:br>
            <a:br>
              <a:rPr lang="en-US" sz="5000" i="1" dirty="0">
                <a:solidFill>
                  <a:srgbClr val="FFFFFF"/>
                </a:solidFill>
              </a:rPr>
            </a:br>
            <a:r>
              <a:rPr lang="en-US" sz="1800" i="1" dirty="0">
                <a:solidFill>
                  <a:srgbClr val="FFFFFF"/>
                </a:solidFill>
              </a:rPr>
              <a:t>MANAGING ENTERPRISE</a:t>
            </a:r>
          </a:p>
        </p:txBody>
      </p:sp>
      <p:sp>
        <p:nvSpPr>
          <p:cNvPr id="3" name="Subtitle 2"/>
          <p:cNvSpPr>
            <a:spLocks noGrp="1"/>
          </p:cNvSpPr>
          <p:nvPr>
            <p:ph type="subTitle" idx="1"/>
          </p:nvPr>
        </p:nvSpPr>
        <p:spPr>
          <a:xfrm>
            <a:off x="5540829" y="4455620"/>
            <a:ext cx="5617622" cy="1643423"/>
          </a:xfrm>
        </p:spPr>
        <p:txBody>
          <a:bodyPr vert="horz" lIns="0" tIns="45720" rIns="0" bIns="45720" rtlCol="0">
            <a:normAutofit/>
          </a:bodyPr>
          <a:lstStyle/>
          <a:p>
            <a:r>
              <a:rPr lang="en-US" sz="1200" b="1" dirty="0">
                <a:solidFill>
                  <a:srgbClr val="FFFFFF"/>
                </a:solidFill>
                <a:latin typeface="+mn-lt"/>
              </a:rPr>
              <a:t>University of Wales Trinity Saint David</a:t>
            </a:r>
          </a:p>
          <a:p>
            <a:r>
              <a:rPr lang="en-US" sz="1200" b="1" dirty="0">
                <a:solidFill>
                  <a:srgbClr val="FFFFFF"/>
                </a:solidFill>
                <a:latin typeface="+mn-lt"/>
              </a:rPr>
              <a:t>Lecturer: MELANIE Squire</a:t>
            </a:r>
          </a:p>
          <a:p>
            <a:r>
              <a:rPr lang="en-US" sz="1200" b="1" dirty="0" err="1">
                <a:solidFill>
                  <a:srgbClr val="FFFFFF"/>
                </a:solidFill>
                <a:latin typeface="+mn-lt"/>
              </a:rPr>
              <a:t>sTUDENT</a:t>
            </a:r>
            <a:r>
              <a:rPr lang="en-US" sz="1200" b="1" dirty="0">
                <a:solidFill>
                  <a:srgbClr val="FFFFFF"/>
                </a:solidFill>
                <a:latin typeface="+mn-lt"/>
              </a:rPr>
              <a:t> name: AMALIA-CARMEN FILIMON</a:t>
            </a:r>
          </a:p>
          <a:p>
            <a:r>
              <a:rPr lang="en-US" sz="1200" b="1">
                <a:solidFill>
                  <a:srgbClr val="FFFFFF"/>
                </a:solidFill>
                <a:latin typeface="+mn-lt"/>
              </a:rPr>
              <a:t>Student number:2245302</a:t>
            </a:r>
            <a:endParaRPr lang="en-US" sz="1200" b="1" dirty="0">
              <a:solidFill>
                <a:srgbClr val="FFFFFF"/>
              </a:solidFill>
              <a:latin typeface="+mn-lt"/>
            </a:endParaRPr>
          </a:p>
          <a:p>
            <a:r>
              <a:rPr lang="en-US" sz="1200" b="1" dirty="0">
                <a:solidFill>
                  <a:srgbClr val="FFFFFF"/>
                </a:solidFill>
                <a:latin typeface="+mn-lt"/>
              </a:rPr>
              <a:t>Date:  o5 Of July 2024</a:t>
            </a:r>
          </a:p>
        </p:txBody>
      </p:sp>
      <p:cxnSp>
        <p:nvCxnSpPr>
          <p:cNvPr id="39" name="Straight Connector 38">
            <a:extLst>
              <a:ext uri="{FF2B5EF4-FFF2-40B4-BE49-F238E27FC236}">
                <a16:creationId xmlns:a16="http://schemas.microsoft.com/office/drawing/2014/main" id="{E14BE1C0-923F-4557-952F-150367D02F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BF1A0E2E-CDD4-46BC-BDBB-D276E3467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8F2A5265-B923-4C48-AB84-FC98FD202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054D-0FC5-85DE-A0AC-F769BB801498}"/>
              </a:ext>
            </a:extLst>
          </p:cNvPr>
          <p:cNvSpPr>
            <a:spLocks noGrp="1"/>
          </p:cNvSpPr>
          <p:nvPr>
            <p:ph type="ctrTitle"/>
          </p:nvPr>
        </p:nvSpPr>
        <p:spPr>
          <a:xfrm>
            <a:off x="5181601" y="634946"/>
            <a:ext cx="6368142" cy="1450757"/>
          </a:xfrm>
        </p:spPr>
        <p:txBody>
          <a:bodyPr vert="horz" lIns="91440" tIns="45720" rIns="91440" bIns="45720" rtlCol="0" anchor="b" anchorCtr="0">
            <a:normAutofit/>
          </a:bodyPr>
          <a:lstStyle/>
          <a:p>
            <a:r>
              <a:rPr lang="en-US" sz="4800" kern="1200" spc="-50" baseline="0" dirty="0">
                <a:solidFill>
                  <a:schemeClr val="tx1">
                    <a:lumMod val="75000"/>
                    <a:lumOff val="25000"/>
                  </a:schemeClr>
                </a:solidFill>
                <a:latin typeface="+mj-lt"/>
                <a:ea typeface="+mj-ea"/>
                <a:cs typeface="+mj-cs"/>
              </a:rPr>
              <a:t>Overview</a:t>
            </a:r>
          </a:p>
        </p:txBody>
      </p:sp>
      <p:sp>
        <p:nvSpPr>
          <p:cNvPr id="3" name="Subtitle 2">
            <a:extLst>
              <a:ext uri="{FF2B5EF4-FFF2-40B4-BE49-F238E27FC236}">
                <a16:creationId xmlns:a16="http://schemas.microsoft.com/office/drawing/2014/main" id="{B5D8BBDA-CC4D-52B0-5E3D-D3E0F8590075}"/>
              </a:ext>
            </a:extLst>
          </p:cNvPr>
          <p:cNvSpPr>
            <a:spLocks noGrp="1"/>
          </p:cNvSpPr>
          <p:nvPr>
            <p:ph type="subTitle" idx="1"/>
          </p:nvPr>
        </p:nvSpPr>
        <p:spPr>
          <a:xfrm>
            <a:off x="5181601" y="2198914"/>
            <a:ext cx="6368142" cy="3670180"/>
          </a:xfrm>
        </p:spPr>
        <p:txBody>
          <a:bodyPr vert="horz" lIns="0" tIns="45720" rIns="0" bIns="45720" rtlCol="0">
            <a:normAutofit/>
          </a:bodyPr>
          <a:lstStyle/>
          <a:p>
            <a:pPr indent="-228600">
              <a:buFont typeface="Calibri" panose="020F0502020204030204" pitchFamily="34" charset="0"/>
              <a:buChar char=""/>
            </a:pPr>
            <a:r>
              <a:rPr lang="en-US" sz="1700" dirty="0">
                <a:solidFill>
                  <a:schemeClr val="tx1">
                    <a:lumMod val="75000"/>
                    <a:lumOff val="25000"/>
                  </a:schemeClr>
                </a:solidFill>
                <a:latin typeface="+mn-lt"/>
              </a:rPr>
              <a:t>1.Business DESCRIPTION/LEGAL STATUS</a:t>
            </a:r>
          </a:p>
          <a:p>
            <a:pPr indent="-228600">
              <a:buFont typeface="Calibri" panose="020F0502020204030204" pitchFamily="34" charset="0"/>
              <a:buChar char=""/>
            </a:pPr>
            <a:r>
              <a:rPr lang="en-US" sz="1700" dirty="0">
                <a:solidFill>
                  <a:schemeClr val="tx1">
                    <a:lumMod val="75000"/>
                    <a:lumOff val="25000"/>
                  </a:schemeClr>
                </a:solidFill>
                <a:latin typeface="+mn-lt"/>
              </a:rPr>
              <a:t>MISSION STATEMENT</a:t>
            </a:r>
          </a:p>
          <a:p>
            <a:pPr indent="-228600">
              <a:buFont typeface="Calibri" panose="020F0502020204030204" pitchFamily="34" charset="0"/>
              <a:buChar char=""/>
            </a:pPr>
            <a:r>
              <a:rPr lang="en-US" sz="1700" dirty="0">
                <a:solidFill>
                  <a:schemeClr val="tx1">
                    <a:lumMod val="75000"/>
                    <a:lumOff val="25000"/>
                  </a:schemeClr>
                </a:solidFill>
                <a:latin typeface="+mn-lt"/>
              </a:rPr>
              <a:t>3.AIMS AND Objectives </a:t>
            </a:r>
          </a:p>
          <a:p>
            <a:pPr indent="-228600">
              <a:buFont typeface="Calibri" panose="020F0502020204030204" pitchFamily="34" charset="0"/>
              <a:buChar char=""/>
            </a:pPr>
            <a:r>
              <a:rPr lang="en-US" sz="1700" dirty="0">
                <a:solidFill>
                  <a:schemeClr val="tx1">
                    <a:lumMod val="75000"/>
                    <a:lumOff val="25000"/>
                  </a:schemeClr>
                </a:solidFill>
                <a:latin typeface="+mn-lt"/>
              </a:rPr>
              <a:t>4. Location/HRM/USP</a:t>
            </a:r>
          </a:p>
          <a:p>
            <a:pPr indent="-228600">
              <a:buFont typeface="Calibri" panose="020F0502020204030204" pitchFamily="34" charset="0"/>
              <a:buChar char=""/>
            </a:pPr>
            <a:r>
              <a:rPr lang="en-US" sz="1700" dirty="0">
                <a:solidFill>
                  <a:schemeClr val="tx1">
                    <a:lumMod val="75000"/>
                    <a:lumOff val="25000"/>
                  </a:schemeClr>
                </a:solidFill>
                <a:latin typeface="+mn-lt"/>
              </a:rPr>
              <a:t>5.Marketing STRATEGY</a:t>
            </a:r>
          </a:p>
          <a:p>
            <a:pPr indent="-228600">
              <a:buFont typeface="Calibri" panose="020F0502020204030204" pitchFamily="34" charset="0"/>
              <a:buChar char=""/>
            </a:pPr>
            <a:r>
              <a:rPr lang="en-US" sz="1700" dirty="0">
                <a:solidFill>
                  <a:schemeClr val="tx1">
                    <a:lumMod val="75000"/>
                    <a:lumOff val="25000"/>
                  </a:schemeClr>
                </a:solidFill>
                <a:latin typeface="+mn-lt"/>
              </a:rPr>
              <a:t>6. source of capital AND CAPITAL REQUIRED</a:t>
            </a:r>
          </a:p>
          <a:p>
            <a:pPr indent="-228600">
              <a:buFont typeface="Calibri" panose="020F0502020204030204" pitchFamily="34" charset="0"/>
              <a:buChar char=""/>
            </a:pPr>
            <a:r>
              <a:rPr lang="en-US" sz="1700" dirty="0">
                <a:solidFill>
                  <a:schemeClr val="tx1">
                    <a:lumMod val="75000"/>
                    <a:lumOff val="25000"/>
                  </a:schemeClr>
                </a:solidFill>
                <a:latin typeface="+mn-lt"/>
              </a:rPr>
              <a:t>7.Cash Flow Forecast</a:t>
            </a:r>
          </a:p>
          <a:p>
            <a:pPr indent="-228600">
              <a:buFont typeface="Calibri" panose="020F0502020204030204" pitchFamily="34" charset="0"/>
              <a:buChar char=""/>
            </a:pPr>
            <a:r>
              <a:rPr lang="en-US" sz="1700" dirty="0">
                <a:solidFill>
                  <a:schemeClr val="tx1">
                    <a:lumMod val="75000"/>
                    <a:lumOff val="25000"/>
                  </a:schemeClr>
                </a:solidFill>
                <a:latin typeface="+mn-lt"/>
              </a:rPr>
              <a:t>8.SWOT ANALYSIS</a:t>
            </a:r>
          </a:p>
          <a:p>
            <a:pPr indent="-228600">
              <a:buFont typeface="Calibri" panose="020F0502020204030204" pitchFamily="34" charset="0"/>
              <a:buChar char=""/>
            </a:pPr>
            <a:r>
              <a:rPr lang="en-US" sz="1700" dirty="0">
                <a:solidFill>
                  <a:schemeClr val="tx1">
                    <a:lumMod val="75000"/>
                    <a:lumOff val="25000"/>
                  </a:schemeClr>
                </a:solidFill>
                <a:latin typeface="+mn-lt"/>
              </a:rPr>
              <a:t>9. REFERENCE LIST</a:t>
            </a:r>
          </a:p>
          <a:p>
            <a:pPr marL="457200" indent="-228600">
              <a:buFont typeface="Calibri" panose="020F0502020204030204" pitchFamily="34" charset="0"/>
              <a:buChar char=""/>
            </a:pPr>
            <a:endParaRPr lang="en-US" sz="1700" dirty="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id="{D9430EA9-A128-87F0-84DE-7007BC02B48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6571" y="1036976"/>
            <a:ext cx="4482641" cy="4832117"/>
          </a:xfrm>
          <a:prstGeom prst="rect">
            <a:avLst/>
          </a:prstGeom>
          <a:noFill/>
        </p:spPr>
      </p:pic>
    </p:spTree>
    <p:extLst>
      <p:ext uri="{BB962C8B-B14F-4D97-AF65-F5344CB8AC3E}">
        <p14:creationId xmlns:p14="http://schemas.microsoft.com/office/powerpoint/2010/main" val="4136174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8526D-16C7-3F28-E568-87AC6705873F}"/>
              </a:ext>
            </a:extLst>
          </p:cNvPr>
          <p:cNvSpPr>
            <a:spLocks noGrp="1"/>
          </p:cNvSpPr>
          <p:nvPr>
            <p:ph type="title"/>
          </p:nvPr>
        </p:nvSpPr>
        <p:spPr>
          <a:xfrm>
            <a:off x="6411685" y="634946"/>
            <a:ext cx="5127171" cy="1450757"/>
          </a:xfrm>
        </p:spPr>
        <p:txBody>
          <a:bodyPr vert="horz" lIns="91440" tIns="45720" rIns="91440" bIns="45720" rtlCol="0">
            <a:normAutofit/>
          </a:bodyPr>
          <a:lstStyle/>
          <a:p>
            <a:r>
              <a:rPr lang="en-US" sz="3400"/>
              <a:t>1.Business DESCRIPTION/LEGAL STATUS</a:t>
            </a:r>
            <a:br>
              <a:rPr lang="en-US" sz="3400"/>
            </a:br>
            <a:endParaRPr lang="en-US" sz="3400"/>
          </a:p>
        </p:txBody>
      </p:sp>
      <p:cxnSp>
        <p:nvCxnSpPr>
          <p:cNvPr id="19" name="Straight Connector 18">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78238F-1224-1DD5-9828-615B8129DCD6}"/>
              </a:ext>
            </a:extLst>
          </p:cNvPr>
          <p:cNvSpPr>
            <a:spLocks noGrp="1"/>
          </p:cNvSpPr>
          <p:nvPr>
            <p:ph idx="1"/>
          </p:nvPr>
        </p:nvSpPr>
        <p:spPr>
          <a:xfrm>
            <a:off x="5265683" y="2198914"/>
            <a:ext cx="6273173" cy="3670180"/>
          </a:xfrm>
        </p:spPr>
        <p:txBody>
          <a:bodyPr vert="horz" lIns="91440" tIns="45720" rIns="91440" bIns="45720" rtlCol="0">
            <a:normAutofit/>
          </a:bodyPr>
          <a:lstStyle/>
          <a:p>
            <a:pPr marL="0" indent="0">
              <a:buNone/>
            </a:pPr>
            <a:r>
              <a:rPr lang="en-US" sz="1800" dirty="0"/>
              <a:t>Business name: BRISTOL BREEZE TAXIS</a:t>
            </a:r>
          </a:p>
          <a:p>
            <a:pPr marL="0" indent="0">
              <a:buNone/>
            </a:pPr>
            <a:endParaRPr lang="en-US" sz="1400" dirty="0"/>
          </a:p>
          <a:p>
            <a:pPr marL="0" indent="0">
              <a:buNone/>
            </a:pPr>
            <a:endParaRPr lang="en-US" sz="1400" dirty="0"/>
          </a:p>
          <a:p>
            <a:pPr marL="0" indent="0">
              <a:buNone/>
            </a:pPr>
            <a:r>
              <a:rPr lang="en-GB" sz="1600" dirty="0"/>
              <a:t>Bristol Breeze Taxis stands out as a leading provider of premium executive car services in the Bristol area. Operating as a sole trader, the company is specialized in offering top-notch airport transfers to and from Bristol, along with luxurious transportation options for local, regional, and national travel. With a focus on high-quality service and attention to individual needs, Bristol Breeze Taxis has established itself as a go-to choice for those seeking reliable, comfortable, and stylish transportation solutions.</a:t>
            </a:r>
            <a:endParaRPr lang="en-US" sz="1600" dirty="0"/>
          </a:p>
        </p:txBody>
      </p:sp>
      <p:sp>
        <p:nvSpPr>
          <p:cNvPr id="20" name="Rectangle 1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descr="A car with a sign on top">
            <a:extLst>
              <a:ext uri="{FF2B5EF4-FFF2-40B4-BE49-F238E27FC236}">
                <a16:creationId xmlns:a16="http://schemas.microsoft.com/office/drawing/2014/main" id="{C9B647BE-FE57-D2D0-0DC0-CF09BF02B8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290" y="929118"/>
            <a:ext cx="4826350" cy="4476080"/>
          </a:xfrm>
          <a:prstGeom prst="rect">
            <a:avLst/>
          </a:prstGeom>
        </p:spPr>
      </p:pic>
      <p:sp>
        <p:nvSpPr>
          <p:cNvPr id="12" name="TextBox 11">
            <a:extLst>
              <a:ext uri="{FF2B5EF4-FFF2-40B4-BE49-F238E27FC236}">
                <a16:creationId xmlns:a16="http://schemas.microsoft.com/office/drawing/2014/main" id="{BE3A1A76-4475-E1B6-A19D-310185C731CA}"/>
              </a:ext>
            </a:extLst>
          </p:cNvPr>
          <p:cNvSpPr txBox="1"/>
          <p:nvPr/>
        </p:nvSpPr>
        <p:spPr>
          <a:xfrm>
            <a:off x="1219200" y="6667500"/>
            <a:ext cx="9753600" cy="230832"/>
          </a:xfrm>
          <a:prstGeom prst="rect">
            <a:avLst/>
          </a:prstGeom>
          <a:noFill/>
        </p:spPr>
        <p:txBody>
          <a:bodyPr wrap="square" rtlCol="0">
            <a:spAutoFit/>
          </a:bodyPr>
          <a:lstStyle/>
          <a:p>
            <a:r>
              <a:rPr lang="en-GB" sz="900">
                <a:hlinkClick r:id="rId3" tooltip="https://www.flickr.com/photos/coreytempleton/8639068682/"/>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24094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860E7-2AD3-EA40-2929-175234DCAB11}"/>
              </a:ext>
            </a:extLst>
          </p:cNvPr>
          <p:cNvSpPr>
            <a:spLocks noGrp="1"/>
          </p:cNvSpPr>
          <p:nvPr>
            <p:ph type="title"/>
          </p:nvPr>
        </p:nvSpPr>
        <p:spPr>
          <a:xfrm>
            <a:off x="6411685" y="634946"/>
            <a:ext cx="5127171" cy="1450757"/>
          </a:xfrm>
        </p:spPr>
        <p:txBody>
          <a:bodyPr>
            <a:normAutofit/>
          </a:bodyPr>
          <a:lstStyle/>
          <a:p>
            <a:r>
              <a:rPr lang="en-US" b="1" dirty="0">
                <a:latin typeface="Century Gothic"/>
                <a:ea typeface="Arial"/>
                <a:cs typeface="Arial"/>
              </a:rPr>
              <a:t>2.Mission statement</a:t>
            </a:r>
            <a:endParaRPr lang="en-GB" b="1" dirty="0"/>
          </a:p>
        </p:txBody>
      </p:sp>
      <p:pic>
        <p:nvPicPr>
          <p:cNvPr id="4" name="Picture 3" descr="A group of people standing in front of a city&#10;&#10;Description automatically generated">
            <a:extLst>
              <a:ext uri="{FF2B5EF4-FFF2-40B4-BE49-F238E27FC236}">
                <a16:creationId xmlns:a16="http://schemas.microsoft.com/office/drawing/2014/main" id="{E12E1D72-A99F-354F-F32D-11714DB669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3" y="1340466"/>
            <a:ext cx="4274248" cy="3857026"/>
          </a:xfrm>
          <a:prstGeom prst="rect">
            <a:avLst/>
          </a:prstGeom>
        </p:spPr>
      </p:pic>
      <p:cxnSp>
        <p:nvCxnSpPr>
          <p:cNvPr id="50" name="Straight Connector 49">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3" name="Content Placeholder 2">
            <a:extLst>
              <a:ext uri="{FF2B5EF4-FFF2-40B4-BE49-F238E27FC236}">
                <a16:creationId xmlns:a16="http://schemas.microsoft.com/office/drawing/2014/main" id="{A2B658C9-8BBF-2EFC-6A5A-B98AE97BEEB4}"/>
              </a:ext>
            </a:extLst>
          </p:cNvPr>
          <p:cNvSpPr>
            <a:spLocks noGrp="1"/>
          </p:cNvSpPr>
          <p:nvPr>
            <p:ph idx="1"/>
          </p:nvPr>
        </p:nvSpPr>
        <p:spPr>
          <a:xfrm>
            <a:off x="5560634" y="2198914"/>
            <a:ext cx="5978222" cy="3670180"/>
          </a:xfrm>
        </p:spPr>
        <p:txBody>
          <a:bodyPr vert="horz" lIns="91440" tIns="45720" rIns="91440" bIns="45720" rtlCol="0">
            <a:normAutofit fontScale="85000" lnSpcReduction="10000"/>
          </a:bodyPr>
          <a:lstStyle/>
          <a:p>
            <a:pPr marL="0" indent="0">
              <a:buNone/>
            </a:pPr>
            <a:r>
              <a:rPr lang="en-US" dirty="0">
                <a:latin typeface="Century Gothic"/>
                <a:ea typeface="Arial"/>
                <a:cs typeface="Arial"/>
              </a:rPr>
              <a:t>Mission statement: </a:t>
            </a:r>
          </a:p>
          <a:p>
            <a:pPr marL="0" indent="0">
              <a:buNone/>
            </a:pPr>
            <a:endParaRPr lang="en-US" dirty="0">
              <a:latin typeface="Century Gothic"/>
              <a:cs typeface="Arial"/>
            </a:endParaRPr>
          </a:p>
          <a:p>
            <a:pPr marL="0" indent="0">
              <a:buNone/>
            </a:pPr>
            <a:r>
              <a:rPr lang="en-GB" dirty="0">
                <a:cs typeface="Arial"/>
              </a:rPr>
              <a:t>A mission statement is a concise description of an organization's fundamental purpose and identity (Akter, 2021).</a:t>
            </a:r>
          </a:p>
          <a:p>
            <a:pPr marL="0" indent="0">
              <a:buNone/>
            </a:pPr>
            <a:r>
              <a:rPr lang="en-GB" dirty="0">
                <a:cs typeface="Arial"/>
              </a:rPr>
              <a:t>Bristol Breeze Taxis mission is to elevate the standard of transportation in Bristol by providing a luxurious, safe, and reliable taxi service. We are committed to delivering exceptional customer experiences through our professional drivers and innovative technology. Our goal is to exceed expectations with every journey, offering premium comfort and convenience at competitive prices. We strive to be the preferred choice for discerning clients in Bristol and surrounding areas, whether for local trips, airport transfers, or special events.</a:t>
            </a:r>
            <a:endParaRPr lang="en-US" dirty="0">
              <a:cs typeface="Arial"/>
            </a:endParaRPr>
          </a:p>
        </p:txBody>
      </p:sp>
      <p:sp>
        <p:nvSpPr>
          <p:cNvPr id="52" name="Rectangle 51">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4342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42700-D5AD-AD49-1353-D13F17C66F6B}"/>
              </a:ext>
            </a:extLst>
          </p:cNvPr>
          <p:cNvSpPr>
            <a:spLocks noGrp="1"/>
          </p:cNvSpPr>
          <p:nvPr>
            <p:ph type="title"/>
          </p:nvPr>
        </p:nvSpPr>
        <p:spPr>
          <a:xfrm>
            <a:off x="6411685" y="634946"/>
            <a:ext cx="5127171" cy="1450757"/>
          </a:xfrm>
        </p:spPr>
        <p:txBody>
          <a:bodyPr>
            <a:normAutofit/>
          </a:bodyPr>
          <a:lstStyle/>
          <a:p>
            <a:r>
              <a:rPr lang="en-GB" sz="4400"/>
              <a:t>3. Aims and Objectives</a:t>
            </a:r>
            <a:br>
              <a:rPr lang="en-GB" sz="4400"/>
            </a:br>
            <a:endParaRPr lang="en-GB" sz="4400"/>
          </a:p>
        </p:txBody>
      </p:sp>
      <p:cxnSp>
        <p:nvCxnSpPr>
          <p:cNvPr id="58" name="Straight Connector 57">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EC434-2936-6F4A-0BF3-FCFCD742651F}"/>
              </a:ext>
            </a:extLst>
          </p:cNvPr>
          <p:cNvSpPr>
            <a:spLocks noGrp="1"/>
          </p:cNvSpPr>
          <p:nvPr>
            <p:ph idx="1"/>
          </p:nvPr>
        </p:nvSpPr>
        <p:spPr>
          <a:xfrm>
            <a:off x="4602822" y="2206936"/>
            <a:ext cx="6458514" cy="3670180"/>
          </a:xfrm>
        </p:spPr>
        <p:txBody>
          <a:bodyPr vert="horz" lIns="91440" tIns="45720" rIns="91440" bIns="45720" rtlCol="0">
            <a:normAutofit/>
          </a:bodyPr>
          <a:lstStyle/>
          <a:p>
            <a:r>
              <a:rPr lang="en-GB" sz="1600" dirty="0">
                <a:latin typeface="Calibri"/>
                <a:ea typeface="Segoe UI"/>
                <a:cs typeface="Segoe UI"/>
              </a:rPr>
              <a:t>Aim: : A company's aim is essential as it outlines its fundamental reason for existence and operational focus (Mokhtar, 2013). </a:t>
            </a:r>
          </a:p>
          <a:p>
            <a:r>
              <a:rPr lang="en-GB" sz="1600" dirty="0">
                <a:latin typeface="Calibri"/>
                <a:ea typeface="Segoe UI"/>
                <a:cs typeface="Segoe UI"/>
              </a:rPr>
              <a:t>Our aim is to provide exceptional, luxury taxi services round-the-clock to both corporate and individual clients in Bristol and nearby areas.</a:t>
            </a:r>
          </a:p>
          <a:p>
            <a:pPr marL="0" indent="0">
              <a:buNone/>
            </a:pPr>
            <a:r>
              <a:rPr lang="en-GB" sz="1600" dirty="0">
                <a:latin typeface="Calibri"/>
                <a:ea typeface="Segoe UI"/>
                <a:cs typeface="Segoe UI"/>
              </a:rPr>
              <a:t>Objectives: A company's objectives articulate its long-term aspirations and the impact it aims to make (</a:t>
            </a:r>
            <a:r>
              <a:rPr lang="en-GB" sz="1600" dirty="0" err="1">
                <a:latin typeface="Calibri"/>
                <a:ea typeface="Segoe UI"/>
                <a:cs typeface="Segoe UI"/>
              </a:rPr>
              <a:t>Benková</a:t>
            </a:r>
            <a:r>
              <a:rPr lang="en-GB" sz="1600" dirty="0">
                <a:latin typeface="Calibri"/>
                <a:ea typeface="Segoe UI"/>
                <a:cs typeface="Segoe UI"/>
              </a:rPr>
              <a:t> et al., 2020). </a:t>
            </a:r>
          </a:p>
          <a:p>
            <a:pPr>
              <a:buFont typeface="Arial" panose="020B0604020202020204" pitchFamily="34" charset="0"/>
              <a:buChar char="•"/>
            </a:pPr>
            <a:r>
              <a:rPr lang="en-GB" sz="1600" b="0" i="0" dirty="0">
                <a:solidFill>
                  <a:schemeClr val="tx1"/>
                </a:solidFill>
                <a:highlight>
                  <a:srgbClr val="FCFCF9"/>
                </a:highlight>
              </a:rPr>
              <a:t>Deliver premium taxi services exceeding customer expectations</a:t>
            </a:r>
          </a:p>
          <a:p>
            <a:pPr>
              <a:buFont typeface="Arial" panose="020B0604020202020204" pitchFamily="34" charset="0"/>
              <a:buChar char="•"/>
            </a:pPr>
            <a:r>
              <a:rPr lang="en-GB" sz="1600" b="0" i="0" dirty="0">
                <a:solidFill>
                  <a:schemeClr val="tx1"/>
                </a:solidFill>
                <a:highlight>
                  <a:srgbClr val="FCFCF9"/>
                </a:highlight>
              </a:rPr>
              <a:t>Ensure punctuality and adhere to scheduled pick-up times</a:t>
            </a:r>
          </a:p>
          <a:p>
            <a:pPr>
              <a:buFont typeface="Arial" panose="020B0604020202020204" pitchFamily="34" charset="0"/>
              <a:buChar char="•"/>
            </a:pPr>
            <a:r>
              <a:rPr lang="en-GB" sz="1600" b="0" i="0" dirty="0">
                <a:solidFill>
                  <a:schemeClr val="tx1"/>
                </a:solidFill>
                <a:highlight>
                  <a:srgbClr val="FCFCF9"/>
                </a:highlight>
              </a:rPr>
              <a:t>Offer competitive pricing while maintaining high-quality service</a:t>
            </a:r>
          </a:p>
          <a:p>
            <a:pPr>
              <a:buFont typeface="Arial" panose="020B0604020202020204" pitchFamily="34" charset="0"/>
              <a:buChar char="•"/>
            </a:pPr>
            <a:r>
              <a:rPr lang="en-GB" sz="1600" b="0" i="0" dirty="0">
                <a:solidFill>
                  <a:schemeClr val="tx1"/>
                </a:solidFill>
                <a:highlight>
                  <a:srgbClr val="FCFCF9"/>
                </a:highlight>
              </a:rPr>
              <a:t>Emphasize customer respect through specialized driver training</a:t>
            </a:r>
          </a:p>
          <a:p>
            <a:pPr marL="0" indent="0">
              <a:buNone/>
            </a:pPr>
            <a:endParaRPr lang="en-GB" sz="1400" dirty="0">
              <a:latin typeface="Calibri"/>
              <a:ea typeface="Segoe UI"/>
              <a:cs typeface="Segoe UI"/>
            </a:endParaRPr>
          </a:p>
        </p:txBody>
      </p:sp>
      <p:sp>
        <p:nvSpPr>
          <p:cNvPr id="60" name="Rectangle 5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Rectangle 61">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A dart hitting the bullseye of a target&#10;&#10;Description automatically generated">
            <a:extLst>
              <a:ext uri="{FF2B5EF4-FFF2-40B4-BE49-F238E27FC236}">
                <a16:creationId xmlns:a16="http://schemas.microsoft.com/office/drawing/2014/main" id="{4CBA8B86-87C2-4B98-34E6-48812D79FD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3144" y="0"/>
            <a:ext cx="4498719" cy="5869091"/>
          </a:xfrm>
          <a:prstGeom prst="rect">
            <a:avLst/>
          </a:prstGeom>
        </p:spPr>
      </p:pic>
    </p:spTree>
    <p:extLst>
      <p:ext uri="{BB962C8B-B14F-4D97-AF65-F5344CB8AC3E}">
        <p14:creationId xmlns:p14="http://schemas.microsoft.com/office/powerpoint/2010/main" val="3452751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C02AC-CDC5-CC31-9A78-1C9731403A9E}"/>
              </a:ext>
            </a:extLst>
          </p:cNvPr>
          <p:cNvSpPr>
            <a:spLocks noGrp="1"/>
          </p:cNvSpPr>
          <p:nvPr>
            <p:ph type="title"/>
          </p:nvPr>
        </p:nvSpPr>
        <p:spPr>
          <a:xfrm>
            <a:off x="6411685" y="634946"/>
            <a:ext cx="5127171" cy="1450757"/>
          </a:xfrm>
        </p:spPr>
        <p:txBody>
          <a:bodyPr>
            <a:normAutofit/>
          </a:bodyPr>
          <a:lstStyle/>
          <a:p>
            <a:r>
              <a:rPr lang="en-GB" sz="3700">
                <a:latin typeface="Century Gothic"/>
              </a:rPr>
              <a:t>4. USP/Location/HRM</a:t>
            </a:r>
            <a:endParaRPr lang="en-GB" sz="3700"/>
          </a:p>
        </p:txBody>
      </p:sp>
      <p:pic>
        <p:nvPicPr>
          <p:cNvPr id="5" name="Picture 4">
            <a:extLst>
              <a:ext uri="{FF2B5EF4-FFF2-40B4-BE49-F238E27FC236}">
                <a16:creationId xmlns:a16="http://schemas.microsoft.com/office/drawing/2014/main" id="{CE3D5FCA-A739-BFE1-2B0F-6BA746B12ACD}"/>
              </a:ext>
            </a:extLst>
          </p:cNvPr>
          <p:cNvPicPr>
            <a:picLocks noChangeAspect="1"/>
          </p:cNvPicPr>
          <p:nvPr/>
        </p:nvPicPr>
        <p:blipFill rotWithShape="1">
          <a:blip r:embed="rId2"/>
          <a:srcRect l="4258" r="-2" b="-2"/>
          <a:stretch/>
        </p:blipFill>
        <p:spPr>
          <a:xfrm>
            <a:off x="643192" y="1368583"/>
            <a:ext cx="5451627" cy="3800793"/>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5FDE6D-A975-00D4-46F2-912FCBF846E0}"/>
              </a:ext>
            </a:extLst>
          </p:cNvPr>
          <p:cNvSpPr>
            <a:spLocks noGrp="1"/>
          </p:cNvSpPr>
          <p:nvPr>
            <p:ph idx="1"/>
          </p:nvPr>
        </p:nvSpPr>
        <p:spPr>
          <a:xfrm>
            <a:off x="6411684" y="2198914"/>
            <a:ext cx="5127172" cy="3670180"/>
          </a:xfrm>
        </p:spPr>
        <p:txBody>
          <a:bodyPr vert="horz" lIns="91440" tIns="45720" rIns="91440" bIns="45720" rtlCol="0">
            <a:normAutofit/>
          </a:bodyPr>
          <a:lstStyle/>
          <a:p>
            <a:pPr marL="0" indent="0">
              <a:buNone/>
            </a:pPr>
            <a:r>
              <a:rPr lang="en-GB" dirty="0"/>
              <a:t>Location: BS5 9DR</a:t>
            </a:r>
          </a:p>
          <a:p>
            <a:pPr marL="0" indent="0">
              <a:buNone/>
            </a:pPr>
            <a:r>
              <a:rPr lang="en-GB" dirty="0"/>
              <a:t>Staff: 5 employees (3 professional chauffeurs, 1 accountant, 1 HR manager/administrator)</a:t>
            </a:r>
          </a:p>
          <a:p>
            <a:pPr marL="0" indent="0">
              <a:buNone/>
            </a:pPr>
            <a:r>
              <a:rPr lang="en-GB" dirty="0"/>
              <a:t>USP: High-quality service, attention to individual needs, experienced staff</a:t>
            </a: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68891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BD8DC-1BAF-2E8B-86B0-0D56F9AF6C72}"/>
              </a:ext>
            </a:extLst>
          </p:cNvPr>
          <p:cNvSpPr>
            <a:spLocks noGrp="1"/>
          </p:cNvSpPr>
          <p:nvPr>
            <p:ph type="title"/>
          </p:nvPr>
        </p:nvSpPr>
        <p:spPr>
          <a:xfrm>
            <a:off x="6411685" y="634946"/>
            <a:ext cx="5127171" cy="1450757"/>
          </a:xfrm>
        </p:spPr>
        <p:txBody>
          <a:bodyPr>
            <a:normAutofit/>
          </a:bodyPr>
          <a:lstStyle/>
          <a:p>
            <a:br>
              <a:rPr lang="en-US">
                <a:latin typeface="Century Gothic"/>
                <a:cs typeface="Arial"/>
              </a:rPr>
            </a:br>
            <a:endParaRPr lang="en-US">
              <a:latin typeface="Century Gothic"/>
              <a:cs typeface="Arial"/>
            </a:endParaRPr>
          </a:p>
        </p:txBody>
      </p:sp>
      <p:pic>
        <p:nvPicPr>
          <p:cNvPr id="5" name="Picture 4" descr="A computer monitor and icons">
            <a:extLst>
              <a:ext uri="{FF2B5EF4-FFF2-40B4-BE49-F238E27FC236}">
                <a16:creationId xmlns:a16="http://schemas.microsoft.com/office/drawing/2014/main" id="{F211E8B2-C398-6CB0-F7D4-2B756A8229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3192" y="1931545"/>
            <a:ext cx="3877437" cy="2871906"/>
          </a:xfrm>
          <a:prstGeom prst="rect">
            <a:avLst/>
          </a:prstGeom>
        </p:spPr>
      </p:pic>
      <p:cxnSp>
        <p:nvCxnSpPr>
          <p:cNvPr id="13" name="Straight Connector 1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FAAC53-39B4-9780-5BCB-74687FE375D4}"/>
              </a:ext>
            </a:extLst>
          </p:cNvPr>
          <p:cNvSpPr>
            <a:spLocks noGrp="1"/>
          </p:cNvSpPr>
          <p:nvPr>
            <p:ph idx="1"/>
          </p:nvPr>
        </p:nvSpPr>
        <p:spPr>
          <a:xfrm>
            <a:off x="4520629" y="1312840"/>
            <a:ext cx="7018227" cy="4564276"/>
          </a:xfrm>
        </p:spPr>
        <p:txBody>
          <a:bodyPr vert="horz" lIns="91440" tIns="45720" rIns="91440" bIns="45720" rtlCol="0">
            <a:normAutofit/>
          </a:bodyPr>
          <a:lstStyle/>
          <a:p>
            <a:pPr marL="0" indent="0">
              <a:buNone/>
            </a:pPr>
            <a:endParaRPr lang="en-US" sz="1100" dirty="0">
              <a:latin typeface="Century Gothic"/>
              <a:ea typeface="Arial"/>
              <a:cs typeface="Arial"/>
            </a:endParaRPr>
          </a:p>
          <a:p>
            <a:pPr marL="0" indent="0">
              <a:buNone/>
            </a:pPr>
            <a:r>
              <a:rPr lang="en-US" dirty="0">
                <a:latin typeface="Century Gothic"/>
                <a:cs typeface="Arial"/>
              </a:rPr>
              <a:t>5. Marketing strategy</a:t>
            </a:r>
          </a:p>
          <a:p>
            <a:pPr marL="0" indent="0">
              <a:buNone/>
            </a:pPr>
            <a:r>
              <a:rPr lang="en-GB" sz="1600" dirty="0"/>
              <a:t>Our marketing mix combines digital and traditional channels to promote high-end services. We target influential individuals and organizations, aiming to maximize visibility among this discerning clientele.</a:t>
            </a:r>
          </a:p>
          <a:p>
            <a:pPr marL="0" indent="0">
              <a:buNone/>
            </a:pPr>
            <a:endParaRPr lang="en-US" sz="1600" dirty="0"/>
          </a:p>
          <a:p>
            <a:pPr marL="0" indent="0">
              <a:buNone/>
            </a:pPr>
            <a:r>
              <a:rPr lang="en-GB" sz="1600" dirty="0"/>
              <a:t>Market Insights: Research indicates a strong connection between economic prosperity and the demand for upscale transportation services, including luxury taxis and limousine rentals (</a:t>
            </a:r>
            <a:r>
              <a:rPr lang="en-GB" sz="1600" dirty="0" err="1"/>
              <a:t>Dhanorkar</a:t>
            </a:r>
            <a:r>
              <a:rPr lang="en-GB" sz="1600" dirty="0"/>
              <a:t> and </a:t>
            </a:r>
            <a:r>
              <a:rPr lang="en-GB" sz="1600" dirty="0" err="1"/>
              <a:t>Burtch</a:t>
            </a:r>
            <a:r>
              <a:rPr lang="en-GB" sz="1600" dirty="0"/>
              <a:t>, 2022). During periods of economic growth, there's a noticeable shift in consumer preference towards high-end transportation options, moving away from conventional public transit (Kent, 2013).</a:t>
            </a:r>
          </a:p>
          <a:p>
            <a:pPr marL="0" indent="0">
              <a:buNone/>
            </a:pPr>
            <a:r>
              <a:rPr lang="en-GB" sz="1600" dirty="0"/>
              <a:t>Unique Selling Points: We possess significant market advantages due to our prime location, cutting-edge vehicle fleet, and a team of experienced, professional drivers. These factors collectively strengthen our position in the industry (Henke and </a:t>
            </a:r>
            <a:r>
              <a:rPr lang="en-GB" sz="1600" dirty="0" err="1"/>
              <a:t>Bughin</a:t>
            </a:r>
            <a:r>
              <a:rPr lang="en-GB" sz="1600" dirty="0"/>
              <a:t>, 2016).</a:t>
            </a:r>
            <a:endParaRPr lang="en-US" sz="1600" dirty="0"/>
          </a:p>
        </p:txBody>
      </p:sp>
      <p:sp>
        <p:nvSpPr>
          <p:cNvPr id="15" name="Rectangle 1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3949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A1C6406-8520-4CCB-B38F-6D4DAC19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893A1F-D5D8-4034-A28F-4D8F18C46B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5902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40CAB21-1807-C391-27A9-E6E92CF394AF}"/>
              </a:ext>
            </a:extLst>
          </p:cNvPr>
          <p:cNvSpPr>
            <a:spLocks noGrp="1"/>
          </p:cNvSpPr>
          <p:nvPr>
            <p:ph type="title"/>
          </p:nvPr>
        </p:nvSpPr>
        <p:spPr>
          <a:xfrm>
            <a:off x="492369" y="516835"/>
            <a:ext cx="3735502" cy="2103875"/>
          </a:xfrm>
        </p:spPr>
        <p:txBody>
          <a:bodyPr>
            <a:normAutofit/>
          </a:bodyPr>
          <a:lstStyle/>
          <a:p>
            <a:r>
              <a:rPr lang="en-US" sz="3600" dirty="0">
                <a:solidFill>
                  <a:srgbClr val="FFFFFF"/>
                </a:solidFill>
                <a:latin typeface="Century Gothic"/>
              </a:rPr>
              <a:t>7.Cash Flow Forecast(capital and source of capital)</a:t>
            </a:r>
            <a:endParaRPr lang="en-GB" sz="3600" dirty="0">
              <a:solidFill>
                <a:srgbClr val="FFFFFF"/>
              </a:solidFill>
            </a:endParaRPr>
          </a:p>
        </p:txBody>
      </p:sp>
      <p:sp>
        <p:nvSpPr>
          <p:cNvPr id="7" name="Content Placeholder 6">
            <a:extLst>
              <a:ext uri="{FF2B5EF4-FFF2-40B4-BE49-F238E27FC236}">
                <a16:creationId xmlns:a16="http://schemas.microsoft.com/office/drawing/2014/main" id="{51B31D0B-51BE-DB57-79F5-E0C947CE9769}"/>
              </a:ext>
            </a:extLst>
          </p:cNvPr>
          <p:cNvSpPr>
            <a:spLocks noGrp="1"/>
          </p:cNvSpPr>
          <p:nvPr>
            <p:ph idx="1"/>
          </p:nvPr>
        </p:nvSpPr>
        <p:spPr>
          <a:xfrm>
            <a:off x="492371" y="2653800"/>
            <a:ext cx="3735500" cy="3335519"/>
          </a:xfrm>
        </p:spPr>
        <p:txBody>
          <a:bodyPr vert="horz" lIns="0" tIns="45720" rIns="0" bIns="45720" rtlCol="0">
            <a:normAutofit/>
          </a:bodyPr>
          <a:lstStyle/>
          <a:p>
            <a:r>
              <a:rPr lang="en-GB" sz="1500" dirty="0">
                <a:solidFill>
                  <a:srgbClr val="FFFFFF"/>
                </a:solidFill>
                <a:cs typeface="Calibri"/>
              </a:rPr>
              <a:t>Cash flow challenges are common among small businesses, with approximately 60% of small business owners facing such issues, and 89% acknowledging their significant impact on operations (</a:t>
            </a:r>
            <a:r>
              <a:rPr lang="en-GB" sz="1500" dirty="0" err="1">
                <a:solidFill>
                  <a:srgbClr val="FFFFFF"/>
                </a:solidFill>
                <a:cs typeface="Calibri"/>
              </a:rPr>
              <a:t>Ylä-Kujala</a:t>
            </a:r>
            <a:r>
              <a:rPr lang="en-GB" sz="1500" dirty="0">
                <a:solidFill>
                  <a:srgbClr val="FFFFFF"/>
                </a:solidFill>
                <a:cs typeface="Calibri"/>
              </a:rPr>
              <a:t> et al., 2023).</a:t>
            </a:r>
          </a:p>
          <a:p>
            <a:endParaRPr lang="en-GB" sz="1500" dirty="0">
              <a:solidFill>
                <a:srgbClr val="FFFFFF"/>
              </a:solidFill>
              <a:cs typeface="Calibri"/>
            </a:endParaRPr>
          </a:p>
          <a:p>
            <a:r>
              <a:rPr lang="en-GB" sz="1500" dirty="0">
                <a:solidFill>
                  <a:srgbClr val="FFFFFF"/>
                </a:solidFill>
                <a:cs typeface="Calibri"/>
              </a:rPr>
              <a:t>Capital required:110.000</a:t>
            </a:r>
          </a:p>
          <a:p>
            <a:r>
              <a:rPr lang="en-GB" sz="1500" dirty="0">
                <a:solidFill>
                  <a:srgbClr val="FFFFFF"/>
                </a:solidFill>
                <a:cs typeface="Calibri"/>
              </a:rPr>
              <a:t>60000 pounds from personal savings</a:t>
            </a:r>
          </a:p>
          <a:p>
            <a:r>
              <a:rPr lang="en-GB" sz="1500" dirty="0">
                <a:solidFill>
                  <a:srgbClr val="FFFFFF"/>
                </a:solidFill>
                <a:cs typeface="Calibri"/>
              </a:rPr>
              <a:t>50000 pounds from a bank loan</a:t>
            </a:r>
          </a:p>
          <a:p>
            <a:endParaRPr lang="en-GB" sz="1500" dirty="0">
              <a:solidFill>
                <a:srgbClr val="FFFFFF"/>
              </a:solidFill>
              <a:cs typeface="Calibri"/>
            </a:endParaRPr>
          </a:p>
          <a:p>
            <a:endParaRPr lang="en-GB" sz="1500" dirty="0">
              <a:solidFill>
                <a:srgbClr val="FFFFFF"/>
              </a:solidFill>
              <a:cs typeface="Calibri"/>
            </a:endParaRPr>
          </a:p>
          <a:p>
            <a:endParaRPr lang="en-GB" sz="1500" dirty="0">
              <a:solidFill>
                <a:srgbClr val="FFFFFF"/>
              </a:solidFill>
              <a:cs typeface="Calibri"/>
            </a:endParaRPr>
          </a:p>
        </p:txBody>
      </p:sp>
      <p:sp>
        <p:nvSpPr>
          <p:cNvPr id="27" name="Rectangle 26">
            <a:extLst>
              <a:ext uri="{FF2B5EF4-FFF2-40B4-BE49-F238E27FC236}">
                <a16:creationId xmlns:a16="http://schemas.microsoft.com/office/drawing/2014/main" id="{A108754F-0BAB-43E5-8CCC-828C2FC9B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0679"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6FBFE7E1-0D9B-4B97-B754-C68544879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6279" y="0"/>
            <a:ext cx="3610035" cy="335594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ney and passport">
            <a:extLst>
              <a:ext uri="{FF2B5EF4-FFF2-40B4-BE49-F238E27FC236}">
                <a16:creationId xmlns:a16="http://schemas.microsoft.com/office/drawing/2014/main" id="{3FCA61CF-78BC-48CD-53D3-C76F555ED6D1}"/>
              </a:ext>
            </a:extLst>
          </p:cNvPr>
          <p:cNvPicPr>
            <a:picLocks noChangeAspect="1"/>
          </p:cNvPicPr>
          <p:nvPr/>
        </p:nvPicPr>
        <p:blipFill rotWithShape="1">
          <a:blip r:embed="rId2"/>
          <a:srcRect l="30649" r="12070" b="3"/>
          <a:stretch/>
        </p:blipFill>
        <p:spPr>
          <a:xfrm>
            <a:off x="4590289" y="10"/>
            <a:ext cx="7596025" cy="2285990"/>
          </a:xfrm>
          <a:prstGeom prst="rect">
            <a:avLst/>
          </a:prstGeom>
        </p:spPr>
      </p:pic>
      <p:pic>
        <p:nvPicPr>
          <p:cNvPr id="6" name="Picture 5">
            <a:extLst>
              <a:ext uri="{FF2B5EF4-FFF2-40B4-BE49-F238E27FC236}">
                <a16:creationId xmlns:a16="http://schemas.microsoft.com/office/drawing/2014/main" id="{4700B625-5DDA-E4B1-E301-60FC0B2A586C}"/>
              </a:ext>
            </a:extLst>
          </p:cNvPr>
          <p:cNvPicPr>
            <a:picLocks noChangeAspect="1"/>
          </p:cNvPicPr>
          <p:nvPr/>
        </p:nvPicPr>
        <p:blipFill rotWithShape="1">
          <a:blip r:embed="rId3"/>
          <a:srcRect r="2" b="11777"/>
          <a:stretch/>
        </p:blipFill>
        <p:spPr>
          <a:xfrm>
            <a:off x="4812160" y="2286000"/>
            <a:ext cx="7379840" cy="4572000"/>
          </a:xfrm>
          <a:prstGeom prst="rect">
            <a:avLst/>
          </a:prstGeom>
        </p:spPr>
      </p:pic>
    </p:spTree>
    <p:extLst>
      <p:ext uri="{BB962C8B-B14F-4D97-AF65-F5344CB8AC3E}">
        <p14:creationId xmlns:p14="http://schemas.microsoft.com/office/powerpoint/2010/main" val="771866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7725-78D9-9398-880F-A5EAB4FE5CD8}"/>
              </a:ext>
            </a:extLst>
          </p:cNvPr>
          <p:cNvSpPr>
            <a:spLocks noGrp="1"/>
          </p:cNvSpPr>
          <p:nvPr>
            <p:ph type="title"/>
          </p:nvPr>
        </p:nvSpPr>
        <p:spPr>
          <a:xfrm>
            <a:off x="1841811" y="624110"/>
            <a:ext cx="9662801" cy="714833"/>
          </a:xfrm>
        </p:spPr>
        <p:txBody>
          <a:bodyPr/>
          <a:lstStyle/>
          <a:p>
            <a:r>
              <a:rPr lang="en-US">
                <a:solidFill>
                  <a:srgbClr val="404040"/>
                </a:solidFill>
                <a:latin typeface="Century Gothic"/>
              </a:rPr>
              <a:t>8.SWOT ANALYSIS</a:t>
            </a:r>
            <a:endParaRPr lang="en-GB"/>
          </a:p>
        </p:txBody>
      </p:sp>
      <p:sp>
        <p:nvSpPr>
          <p:cNvPr id="3" name="Content Placeholder 2">
            <a:extLst>
              <a:ext uri="{FF2B5EF4-FFF2-40B4-BE49-F238E27FC236}">
                <a16:creationId xmlns:a16="http://schemas.microsoft.com/office/drawing/2014/main" id="{7571DD41-B506-00FD-33C7-2B340BCCA662}"/>
              </a:ext>
            </a:extLst>
          </p:cNvPr>
          <p:cNvSpPr>
            <a:spLocks noGrp="1"/>
          </p:cNvSpPr>
          <p:nvPr>
            <p:ph idx="1"/>
          </p:nvPr>
        </p:nvSpPr>
        <p:spPr>
          <a:xfrm>
            <a:off x="51815" y="1342847"/>
            <a:ext cx="11467174" cy="4841545"/>
          </a:xfrm>
        </p:spPr>
        <p:txBody>
          <a:bodyPr vert="horz" lIns="0" tIns="45720" rIns="0" bIns="45720" rtlCol="0" anchor="t">
            <a:noAutofit/>
          </a:bodyPr>
          <a:lstStyle/>
          <a:p>
            <a:endParaRPr lang="en-GB" sz="1200" dirty="0">
              <a:cs typeface="Calibri"/>
            </a:endParaRPr>
          </a:p>
          <a:p>
            <a:endParaRPr lang="en-GB" sz="1200" dirty="0">
              <a:cs typeface="Calibri"/>
            </a:endParaRPr>
          </a:p>
          <a:p>
            <a:endParaRPr lang="en-GB" dirty="0">
              <a:cs typeface="Calibri"/>
            </a:endParaRPr>
          </a:p>
        </p:txBody>
      </p:sp>
      <p:sp>
        <p:nvSpPr>
          <p:cNvPr id="4" name="TextBox 3">
            <a:extLst>
              <a:ext uri="{FF2B5EF4-FFF2-40B4-BE49-F238E27FC236}">
                <a16:creationId xmlns:a16="http://schemas.microsoft.com/office/drawing/2014/main" id="{4C26A156-00CD-4F96-8CB7-C7158DDDB35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solidFill>
                <a:srgbClr val="404040"/>
              </a:solidFill>
            </a:endParaRPr>
          </a:p>
        </p:txBody>
      </p:sp>
      <p:graphicFrame>
        <p:nvGraphicFramePr>
          <p:cNvPr id="5" name="Table 5">
            <a:extLst>
              <a:ext uri="{FF2B5EF4-FFF2-40B4-BE49-F238E27FC236}">
                <a16:creationId xmlns:a16="http://schemas.microsoft.com/office/drawing/2014/main" id="{7C7B02D8-9038-9522-CDAB-9EEEC95479EF}"/>
              </a:ext>
            </a:extLst>
          </p:cNvPr>
          <p:cNvGraphicFramePr>
            <a:graphicFrameLocks noGrp="1"/>
          </p:cNvGraphicFramePr>
          <p:nvPr>
            <p:extLst>
              <p:ext uri="{D42A27DB-BD31-4B8C-83A1-F6EECF244321}">
                <p14:modId xmlns:p14="http://schemas.microsoft.com/office/powerpoint/2010/main" val="553584059"/>
              </p:ext>
            </p:extLst>
          </p:nvPr>
        </p:nvGraphicFramePr>
        <p:xfrm>
          <a:off x="43132" y="1408981"/>
          <a:ext cx="12042240" cy="4937028"/>
        </p:xfrm>
        <a:graphic>
          <a:graphicData uri="http://schemas.openxmlformats.org/drawingml/2006/table">
            <a:tbl>
              <a:tblPr firstRow="1" bandRow="1">
                <a:tableStyleId>{5C22544A-7EE6-4342-B048-85BDC9FD1C3A}</a:tableStyleId>
              </a:tblPr>
              <a:tblGrid>
                <a:gridCol w="6021120">
                  <a:extLst>
                    <a:ext uri="{9D8B030D-6E8A-4147-A177-3AD203B41FA5}">
                      <a16:colId xmlns:a16="http://schemas.microsoft.com/office/drawing/2014/main" val="602979603"/>
                    </a:ext>
                  </a:extLst>
                </a:gridCol>
                <a:gridCol w="6021120">
                  <a:extLst>
                    <a:ext uri="{9D8B030D-6E8A-4147-A177-3AD203B41FA5}">
                      <a16:colId xmlns:a16="http://schemas.microsoft.com/office/drawing/2014/main" val="2284226081"/>
                    </a:ext>
                  </a:extLst>
                </a:gridCol>
              </a:tblGrid>
              <a:tr h="2468514">
                <a:tc>
                  <a:txBody>
                    <a:bodyPr/>
                    <a:lstStyle/>
                    <a:p>
                      <a:endParaRPr lang="en-GB"/>
                    </a:p>
                  </a:txBody>
                  <a:tcPr>
                    <a:solidFill>
                      <a:schemeClr val="bg1"/>
                    </a:solidFill>
                  </a:tcPr>
                </a:tc>
                <a:tc>
                  <a:txBody>
                    <a:bodyPr/>
                    <a:lstStyle/>
                    <a:p>
                      <a:r>
                        <a:rPr lang="en-GB" dirty="0"/>
                        <a:t>xx</a:t>
                      </a:r>
                    </a:p>
                  </a:txBody>
                  <a:tcPr>
                    <a:solidFill>
                      <a:schemeClr val="bg1"/>
                    </a:solidFill>
                  </a:tcPr>
                </a:tc>
                <a:extLst>
                  <a:ext uri="{0D108BD9-81ED-4DB2-BD59-A6C34878D82A}">
                    <a16:rowId xmlns:a16="http://schemas.microsoft.com/office/drawing/2014/main" val="1638992660"/>
                  </a:ext>
                </a:extLst>
              </a:tr>
              <a:tr h="2468514">
                <a:tc>
                  <a:txBody>
                    <a:bodyPr/>
                    <a:lstStyle/>
                    <a:p>
                      <a:endParaRPr lang="en-GB" b="1" dirty="0"/>
                    </a:p>
                  </a:txBody>
                  <a:tcPr>
                    <a:solidFill>
                      <a:schemeClr val="bg1"/>
                    </a:solidFill>
                  </a:tcPr>
                </a:tc>
                <a:tc>
                  <a:txBody>
                    <a:bodyPr/>
                    <a:lstStyle/>
                    <a:p>
                      <a:endParaRPr lang="en-GB" b="1" dirty="0"/>
                    </a:p>
                  </a:txBody>
                  <a:tcPr>
                    <a:solidFill>
                      <a:schemeClr val="bg1"/>
                    </a:solidFill>
                  </a:tcPr>
                </a:tc>
                <a:extLst>
                  <a:ext uri="{0D108BD9-81ED-4DB2-BD59-A6C34878D82A}">
                    <a16:rowId xmlns:a16="http://schemas.microsoft.com/office/drawing/2014/main" val="1219666632"/>
                  </a:ext>
                </a:extLst>
              </a:tr>
            </a:tbl>
          </a:graphicData>
        </a:graphic>
      </p:graphicFrame>
      <p:graphicFrame>
        <p:nvGraphicFramePr>
          <p:cNvPr id="6" name="Table 6">
            <a:extLst>
              <a:ext uri="{FF2B5EF4-FFF2-40B4-BE49-F238E27FC236}">
                <a16:creationId xmlns:a16="http://schemas.microsoft.com/office/drawing/2014/main" id="{363338A2-23AE-1137-9968-0CC097FF0077}"/>
              </a:ext>
            </a:extLst>
          </p:cNvPr>
          <p:cNvGraphicFramePr>
            <a:graphicFrameLocks noGrp="1"/>
          </p:cNvGraphicFramePr>
          <p:nvPr>
            <p:extLst>
              <p:ext uri="{D42A27DB-BD31-4B8C-83A1-F6EECF244321}">
                <p14:modId xmlns:p14="http://schemas.microsoft.com/office/powerpoint/2010/main" val="285929194"/>
              </p:ext>
            </p:extLst>
          </p:nvPr>
        </p:nvGraphicFramePr>
        <p:xfrm>
          <a:off x="538480" y="1431848"/>
          <a:ext cx="10718800" cy="5120640"/>
        </p:xfrm>
        <a:graphic>
          <a:graphicData uri="http://schemas.openxmlformats.org/drawingml/2006/table">
            <a:tbl>
              <a:tblPr firstRow="1" bandRow="1">
                <a:tableStyleId>{5C22544A-7EE6-4342-B048-85BDC9FD1C3A}</a:tableStyleId>
              </a:tblPr>
              <a:tblGrid>
                <a:gridCol w="5359400">
                  <a:extLst>
                    <a:ext uri="{9D8B030D-6E8A-4147-A177-3AD203B41FA5}">
                      <a16:colId xmlns:a16="http://schemas.microsoft.com/office/drawing/2014/main" val="1842751954"/>
                    </a:ext>
                  </a:extLst>
                </a:gridCol>
                <a:gridCol w="5359400">
                  <a:extLst>
                    <a:ext uri="{9D8B030D-6E8A-4147-A177-3AD203B41FA5}">
                      <a16:colId xmlns:a16="http://schemas.microsoft.com/office/drawing/2014/main" val="1346999030"/>
                    </a:ext>
                  </a:extLst>
                </a:gridCol>
              </a:tblGrid>
              <a:tr h="2322436">
                <a:tc>
                  <a:txBody>
                    <a:bodyPr/>
                    <a:lstStyle/>
                    <a:p>
                      <a:pPr lvl="0" algn="l">
                        <a:lnSpc>
                          <a:spcPct val="100000"/>
                        </a:lnSpc>
                        <a:spcBef>
                          <a:spcPts val="0"/>
                        </a:spcBef>
                        <a:spcAft>
                          <a:spcPts val="0"/>
                        </a:spcAft>
                        <a:buNone/>
                      </a:pPr>
                      <a:r>
                        <a:rPr lang="en-GB" sz="1800" b="0" i="0" u="none" strike="noStrike" noProof="0" dirty="0">
                          <a:solidFill>
                            <a:schemeClr val="tx1"/>
                          </a:solidFill>
                          <a:latin typeface="+mn-lt"/>
                        </a:rPr>
                        <a:t>An organization's unique capabilities and distinctive attributes play a crucial role in determining its overall success(Gold et al., 2001). </a:t>
                      </a:r>
                    </a:p>
                    <a:p>
                      <a:pPr lvl="0" algn="l">
                        <a:lnSpc>
                          <a:spcPct val="100000"/>
                        </a:lnSpc>
                        <a:spcBef>
                          <a:spcPts val="0"/>
                        </a:spcBef>
                        <a:spcAft>
                          <a:spcPts val="0"/>
                        </a:spcAft>
                        <a:buNone/>
                      </a:pPr>
                      <a:r>
                        <a:rPr lang="en-GB" sz="1800" b="0" i="0" u="none" strike="noStrike" noProof="0" dirty="0">
                          <a:solidFill>
                            <a:schemeClr val="tx1"/>
                          </a:solidFill>
                          <a:latin typeface="+mn-lt"/>
                        </a:rPr>
                        <a:t>Strengths:</a:t>
                      </a: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Punctuality                     </a:t>
                      </a: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Competitive prices </a:t>
                      </a: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Service Quality                         </a:t>
                      </a: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Costumers support</a:t>
                      </a: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Experienced Drivers</a:t>
                      </a:r>
                      <a:endParaRPr lang="en-GB" dirty="0">
                        <a:solidFill>
                          <a:schemeClr val="tx1"/>
                        </a:solidFill>
                      </a:endParaRPr>
                    </a:p>
                    <a:p>
                      <a:pPr lvl="0">
                        <a:buNone/>
                      </a:pPr>
                      <a:endParaRPr lang="en-GB" dirty="0">
                        <a:solidFill>
                          <a:schemeClr val="tx1"/>
                        </a:solidFill>
                        <a:highlight>
                          <a:srgbClr val="000080"/>
                        </a:highlight>
                      </a:endParaRPr>
                    </a:p>
                  </a:txBody>
                  <a:tcPr>
                    <a:solidFill>
                      <a:schemeClr val="accent1">
                        <a:lumMod val="20000"/>
                        <a:lumOff val="80000"/>
                      </a:schemeClr>
                    </a:solidFill>
                  </a:tcPr>
                </a:tc>
                <a:tc>
                  <a:txBody>
                    <a:bodyPr/>
                    <a:lstStyle/>
                    <a:p>
                      <a:pPr lvl="0" algn="l">
                        <a:lnSpc>
                          <a:spcPct val="100000"/>
                        </a:lnSpc>
                        <a:spcBef>
                          <a:spcPts val="0"/>
                        </a:spcBef>
                        <a:spcAft>
                          <a:spcPts val="0"/>
                        </a:spcAft>
                        <a:buNone/>
                      </a:pPr>
                      <a:r>
                        <a:rPr lang="en-GB" sz="1800" b="0" i="0" u="none" strike="noStrike" noProof="0" dirty="0">
                          <a:solidFill>
                            <a:schemeClr val="tx1"/>
                          </a:solidFill>
                          <a:latin typeface="+mn-lt"/>
                        </a:rPr>
                        <a:t>Business weaknesses can be understood as internal shortcomings or limitations that put a company at a competitive disadvantage (Barney, 1995).</a:t>
                      </a:r>
                    </a:p>
                    <a:p>
                      <a:pPr lvl="0" algn="l">
                        <a:lnSpc>
                          <a:spcPct val="100000"/>
                        </a:lnSpc>
                        <a:spcBef>
                          <a:spcPts val="0"/>
                        </a:spcBef>
                        <a:spcAft>
                          <a:spcPts val="0"/>
                        </a:spcAft>
                        <a:buNone/>
                      </a:pPr>
                      <a:r>
                        <a:rPr lang="en-GB" sz="1800" b="0" i="0" u="none" strike="noStrike" noProof="0" dirty="0">
                          <a:solidFill>
                            <a:schemeClr val="tx1"/>
                          </a:solidFill>
                          <a:latin typeface="+mn-lt"/>
                        </a:rPr>
                        <a:t>W</a:t>
                      </a:r>
                      <a:r>
                        <a:rPr lang="en-GB" sz="1800" b="0" i="0" u="none" strike="noStrike" noProof="0" dirty="0">
                          <a:solidFill>
                            <a:schemeClr val="tx1"/>
                          </a:solidFill>
                          <a:latin typeface="Calibri"/>
                        </a:rPr>
                        <a:t>eakness:</a:t>
                      </a:r>
                      <a:endParaRPr lang="en-GB" dirty="0">
                        <a:solidFill>
                          <a:schemeClr val="tx1"/>
                        </a:solidFill>
                      </a:endParaRPr>
                    </a:p>
                    <a:p>
                      <a:pPr lvl="0" algn="l">
                        <a:lnSpc>
                          <a:spcPct val="100000"/>
                        </a:lnSpc>
                        <a:spcBef>
                          <a:spcPts val="0"/>
                        </a:spcBef>
                        <a:spcAft>
                          <a:spcPts val="0"/>
                        </a:spcAft>
                        <a:buNone/>
                      </a:pP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Limited Geographic Coverage</a:t>
                      </a:r>
                      <a:endParaRPr lang="en-GB" dirty="0">
                        <a:solidFill>
                          <a:schemeClr val="tx1"/>
                        </a:solidFill>
                      </a:endParaRPr>
                    </a:p>
                    <a:p>
                      <a:pPr marL="285750" lvl="0" indent="-285750" algn="l">
                        <a:lnSpc>
                          <a:spcPct val="100000"/>
                        </a:lnSpc>
                        <a:spcBef>
                          <a:spcPts val="0"/>
                        </a:spcBef>
                        <a:spcAft>
                          <a:spcPts val="0"/>
                        </a:spcAft>
                        <a:buFont typeface="Arial"/>
                        <a:buChar char="•"/>
                      </a:pPr>
                      <a:r>
                        <a:rPr lang="en-GB" sz="1800" b="0" i="0" u="none" strike="noStrike" noProof="0" dirty="0">
                          <a:solidFill>
                            <a:schemeClr val="tx1"/>
                          </a:solidFill>
                          <a:latin typeface="Calibri"/>
                        </a:rPr>
                        <a:t>Price pressure</a:t>
                      </a:r>
                      <a:endParaRPr lang="en-GB" dirty="0">
                        <a:solidFill>
                          <a:schemeClr val="tx1"/>
                        </a:solidFill>
                      </a:endParaRPr>
                    </a:p>
                    <a:p>
                      <a:pPr lvl="0">
                        <a:buNone/>
                      </a:pPr>
                      <a:endParaRPr lang="en-GB"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2516637586"/>
                  </a:ext>
                </a:extLst>
              </a:tr>
              <a:tr h="1872932">
                <a:tc>
                  <a:txBody>
                    <a:bodyPr/>
                    <a:lstStyle/>
                    <a:p>
                      <a:pPr lvl="0" algn="l">
                        <a:lnSpc>
                          <a:spcPct val="100000"/>
                        </a:lnSpc>
                        <a:spcBef>
                          <a:spcPts val="0"/>
                        </a:spcBef>
                        <a:spcAft>
                          <a:spcPts val="0"/>
                        </a:spcAft>
                        <a:buNone/>
                      </a:pPr>
                      <a:r>
                        <a:rPr lang="en-GB" sz="1800" b="0" i="0" u="none" strike="noStrike" noProof="0" dirty="0">
                          <a:latin typeface="+mn-lt"/>
                        </a:rPr>
                        <a:t>Opportunities refer to favorable external factors that could provide advantages or benefits to an organization (Leigh, 2009).</a:t>
                      </a:r>
                    </a:p>
                    <a:p>
                      <a:pPr lvl="0" algn="l">
                        <a:lnSpc>
                          <a:spcPct val="100000"/>
                        </a:lnSpc>
                        <a:spcBef>
                          <a:spcPts val="0"/>
                        </a:spcBef>
                        <a:spcAft>
                          <a:spcPts val="0"/>
                        </a:spcAft>
                        <a:buNone/>
                      </a:pPr>
                      <a:r>
                        <a:rPr lang="en-GB" sz="1800" b="0" i="0" u="none" strike="noStrike" noProof="0" dirty="0">
                          <a:latin typeface="+mn-lt"/>
                        </a:rPr>
                        <a:t> </a:t>
                      </a:r>
                      <a:r>
                        <a:rPr lang="en-GB" sz="1800" b="0" i="0" u="none" strike="noStrike" noProof="0" dirty="0">
                          <a:latin typeface="Calibri"/>
                        </a:rPr>
                        <a:t>Opportunities:</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Calibri"/>
                        </a:rPr>
                        <a:t>Partnerships with Ride-Sharing Platforms</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Calibri"/>
                        </a:rPr>
                        <a:t>Geographic Expansion</a:t>
                      </a:r>
                      <a:endParaRPr lang="en-GB" dirty="0"/>
                    </a:p>
                    <a:p>
                      <a:pPr lvl="0">
                        <a:buNone/>
                      </a:pPr>
                      <a:endParaRPr lang="en-GB" dirty="0"/>
                    </a:p>
                  </a:txBody>
                  <a:tcPr>
                    <a:solidFill>
                      <a:schemeClr val="accent1">
                        <a:lumMod val="20000"/>
                        <a:lumOff val="80000"/>
                      </a:schemeClr>
                    </a:solidFill>
                  </a:tcPr>
                </a:tc>
                <a:tc>
                  <a:txBody>
                    <a:bodyPr/>
                    <a:lstStyle/>
                    <a:p>
                      <a:pPr lvl="0" algn="l">
                        <a:lnSpc>
                          <a:spcPct val="100000"/>
                        </a:lnSpc>
                        <a:spcBef>
                          <a:spcPts val="0"/>
                        </a:spcBef>
                        <a:spcAft>
                          <a:spcPts val="0"/>
                        </a:spcAft>
                        <a:buNone/>
                      </a:pPr>
                      <a:r>
                        <a:rPr lang="en-GB" sz="1800" b="0" i="0" u="none" strike="noStrike" noProof="0" dirty="0">
                          <a:latin typeface="+mn-lt"/>
                        </a:rPr>
                        <a:t>Threats refer to external elements that could potentially negatively impact an organization's ability to successfully complete a project (</a:t>
                      </a:r>
                      <a:r>
                        <a:rPr lang="en-GB" sz="1800" b="0" i="0" u="none" strike="noStrike" noProof="0" dirty="0" err="1">
                          <a:latin typeface="+mn-lt"/>
                        </a:rPr>
                        <a:t>Bissonette</a:t>
                      </a:r>
                      <a:r>
                        <a:rPr lang="en-GB" sz="1800" b="0" i="0" u="none" strike="noStrike" noProof="0" dirty="0">
                          <a:latin typeface="+mn-lt"/>
                        </a:rPr>
                        <a:t>, 2016).</a:t>
                      </a:r>
                      <a:endParaRPr lang="en-GB" sz="1800" b="0" i="0" u="none" strike="noStrike" noProof="0" dirty="0">
                        <a:latin typeface="Calibri"/>
                      </a:endParaRPr>
                    </a:p>
                    <a:p>
                      <a:pPr lvl="0" algn="l">
                        <a:lnSpc>
                          <a:spcPct val="100000"/>
                        </a:lnSpc>
                        <a:spcBef>
                          <a:spcPts val="0"/>
                        </a:spcBef>
                        <a:spcAft>
                          <a:spcPts val="0"/>
                        </a:spcAft>
                        <a:buNone/>
                      </a:pPr>
                      <a:r>
                        <a:rPr lang="en-GB" sz="1800" b="0" i="0" u="none" strike="noStrike" noProof="0" dirty="0">
                          <a:latin typeface="Calibri"/>
                        </a:rPr>
                        <a:t>Threats:</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Calibri"/>
                        </a:rPr>
                        <a:t>Driver shortage </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Calibri"/>
                        </a:rPr>
                        <a:t>Competition</a:t>
                      </a:r>
                      <a:endParaRPr lang="en-GB" dirty="0"/>
                    </a:p>
                    <a:p>
                      <a:pPr marL="285750" lvl="0" indent="-285750" algn="l">
                        <a:lnSpc>
                          <a:spcPct val="100000"/>
                        </a:lnSpc>
                        <a:spcBef>
                          <a:spcPts val="0"/>
                        </a:spcBef>
                        <a:spcAft>
                          <a:spcPts val="0"/>
                        </a:spcAft>
                        <a:buFont typeface="Arial"/>
                        <a:buChar char="•"/>
                      </a:pPr>
                      <a:r>
                        <a:rPr lang="en-GB" sz="1800" b="0" i="0" u="none" strike="noStrike" noProof="0" dirty="0">
                          <a:latin typeface="Calibri"/>
                        </a:rPr>
                        <a:t>Changing customers preferences</a:t>
                      </a:r>
                      <a:endParaRPr lang="en-GB" dirty="0"/>
                    </a:p>
                    <a:p>
                      <a:pPr lvl="0">
                        <a:buNone/>
                      </a:pPr>
                      <a:endParaRPr lang="en-GB" dirty="0"/>
                    </a:p>
                  </a:txBody>
                  <a:tcPr>
                    <a:solidFill>
                      <a:schemeClr val="accent1">
                        <a:lumMod val="20000"/>
                        <a:lumOff val="80000"/>
                      </a:schemeClr>
                    </a:solidFill>
                  </a:tcPr>
                </a:tc>
                <a:extLst>
                  <a:ext uri="{0D108BD9-81ED-4DB2-BD59-A6C34878D82A}">
                    <a16:rowId xmlns:a16="http://schemas.microsoft.com/office/drawing/2014/main" val="3932953544"/>
                  </a:ext>
                </a:extLst>
              </a:tr>
            </a:tbl>
          </a:graphicData>
        </a:graphic>
      </p:graphicFrame>
    </p:spTree>
    <p:extLst>
      <p:ext uri="{BB962C8B-B14F-4D97-AF65-F5344CB8AC3E}">
        <p14:creationId xmlns:p14="http://schemas.microsoft.com/office/powerpoint/2010/main" val="3111838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CB23A-9A9D-0890-5939-4F1952666AF1}"/>
              </a:ext>
            </a:extLst>
          </p:cNvPr>
          <p:cNvSpPr>
            <a:spLocks noGrp="1"/>
          </p:cNvSpPr>
          <p:nvPr>
            <p:ph type="title"/>
          </p:nvPr>
        </p:nvSpPr>
        <p:spPr>
          <a:xfrm>
            <a:off x="1701529" y="322186"/>
            <a:ext cx="9803083" cy="202588"/>
          </a:xfrm>
        </p:spPr>
        <p:txBody>
          <a:bodyPr>
            <a:noAutofit/>
          </a:bodyPr>
          <a:lstStyle/>
          <a:p>
            <a:r>
              <a:rPr lang="en-GB" sz="2400" dirty="0"/>
              <a:t>9. Reference list</a:t>
            </a:r>
          </a:p>
        </p:txBody>
      </p:sp>
      <p:sp>
        <p:nvSpPr>
          <p:cNvPr id="3" name="Content Placeholder 2">
            <a:extLst>
              <a:ext uri="{FF2B5EF4-FFF2-40B4-BE49-F238E27FC236}">
                <a16:creationId xmlns:a16="http://schemas.microsoft.com/office/drawing/2014/main" id="{5B61CE11-AB47-4AEE-EB8B-A22812F58B12}"/>
              </a:ext>
            </a:extLst>
          </p:cNvPr>
          <p:cNvSpPr>
            <a:spLocks noGrp="1"/>
          </p:cNvSpPr>
          <p:nvPr>
            <p:ph idx="1"/>
          </p:nvPr>
        </p:nvSpPr>
        <p:spPr>
          <a:xfrm>
            <a:off x="71924" y="538759"/>
            <a:ext cx="11488945" cy="5770602"/>
          </a:xfrm>
        </p:spPr>
        <p:txBody>
          <a:bodyPr vert="horz" lIns="91440" tIns="45720" rIns="91440" bIns="45720" rtlCol="0" anchor="t">
            <a:noAutofit/>
          </a:bodyPr>
          <a:lstStyle/>
          <a:p>
            <a:pPr marL="0" indent="0">
              <a:buNone/>
            </a:pPr>
            <a:endParaRPr lang="en-GB" sz="1400" dirty="0">
              <a:cs typeface="Calibri"/>
            </a:endParaRPr>
          </a:p>
          <a:p>
            <a:r>
              <a:rPr lang="en-GB" sz="1400" dirty="0">
                <a:cs typeface="Calibri"/>
              </a:rPr>
              <a:t>Akter, S., (2021). Companies’ vision, mission, and core values focus on human resource management. International Journal of Financial, Accounting, and Management, 2(4), pp.343-355.</a:t>
            </a:r>
          </a:p>
          <a:p>
            <a:r>
              <a:rPr lang="en-GB" sz="1400" dirty="0">
                <a:cs typeface="Calibri"/>
              </a:rPr>
              <a:t>Barney, J.B. (1995). Looking inside for competitive advantage. Academy of Management Perspectives, 9(4), pp.49-61.</a:t>
            </a:r>
          </a:p>
          <a:p>
            <a:r>
              <a:rPr lang="en-GB" sz="1400" dirty="0" err="1">
                <a:cs typeface="Calibri"/>
              </a:rPr>
              <a:t>Benková</a:t>
            </a:r>
            <a:r>
              <a:rPr lang="en-GB" sz="1400" dirty="0">
                <a:cs typeface="Calibri"/>
              </a:rPr>
              <a:t>, E., Gallo, P., </a:t>
            </a:r>
            <a:r>
              <a:rPr lang="en-GB" sz="1400" dirty="0" err="1">
                <a:cs typeface="Calibri"/>
              </a:rPr>
              <a:t>Balogová</a:t>
            </a:r>
            <a:r>
              <a:rPr lang="en-GB" sz="1400" dirty="0">
                <a:cs typeface="Calibri"/>
              </a:rPr>
              <a:t>, B. and </a:t>
            </a:r>
            <a:r>
              <a:rPr lang="en-GB" sz="1400" dirty="0" err="1">
                <a:cs typeface="Calibri"/>
              </a:rPr>
              <a:t>Nemec</a:t>
            </a:r>
            <a:r>
              <a:rPr lang="en-GB" sz="1400" dirty="0">
                <a:cs typeface="Calibri"/>
              </a:rPr>
              <a:t>, J. (2020). Factors affecting the use of balanced scorecard in measuring company performance. Sustainability, 12(3), p.1178.</a:t>
            </a:r>
          </a:p>
          <a:p>
            <a:r>
              <a:rPr lang="en-GB" sz="1400" dirty="0" err="1">
                <a:cs typeface="Calibri"/>
              </a:rPr>
              <a:t>Dhanorkar</a:t>
            </a:r>
            <a:r>
              <a:rPr lang="en-GB" sz="1400" dirty="0">
                <a:cs typeface="Calibri"/>
              </a:rPr>
              <a:t>, S. and </a:t>
            </a:r>
            <a:r>
              <a:rPr lang="en-GB" sz="1400" dirty="0" err="1">
                <a:cs typeface="Calibri"/>
              </a:rPr>
              <a:t>Burtch</a:t>
            </a:r>
            <a:r>
              <a:rPr lang="en-GB" sz="1400" dirty="0">
                <a:cs typeface="Calibri"/>
              </a:rPr>
              <a:t>, G. (2022). The heterogeneous effects of P2P ride-hailing on traffic: Evidence from Uber’s entry in California. Transportation Science, 56(3), pp.750-774.</a:t>
            </a:r>
          </a:p>
          <a:p>
            <a:r>
              <a:rPr lang="en-GB" sz="1400" dirty="0">
                <a:cs typeface="Calibri"/>
              </a:rPr>
              <a:t>Gold, A.H., Malhotra, A. and Segars, A.H. (2001). Knowledge management: An organizational capabilities perspective. Journal of management information systems, 18(1), pp.185-214.</a:t>
            </a:r>
          </a:p>
          <a:p>
            <a:r>
              <a:rPr lang="en-GB" sz="1400" dirty="0">
                <a:cs typeface="Calibri"/>
              </a:rPr>
              <a:t>Henke, N. and Jacques </a:t>
            </a:r>
            <a:r>
              <a:rPr lang="en-GB" sz="1400" dirty="0" err="1">
                <a:cs typeface="Calibri"/>
              </a:rPr>
              <a:t>Bughin</a:t>
            </a:r>
            <a:r>
              <a:rPr lang="en-GB" sz="1400" dirty="0">
                <a:cs typeface="Calibri"/>
              </a:rPr>
              <a:t>, L. (2016). The age of analytics: Competing in a data-driven world.</a:t>
            </a:r>
          </a:p>
          <a:p>
            <a:r>
              <a:rPr lang="en-GB" sz="1400" dirty="0">
                <a:cs typeface="Calibri"/>
              </a:rPr>
              <a:t>Kent, J. (2013). Secured by automobility: why does the private car continue to dominate transport practices? (Doctoral dissertation, UNSW Sydney).</a:t>
            </a:r>
          </a:p>
          <a:p>
            <a:r>
              <a:rPr lang="en-GB" sz="1400" dirty="0">
                <a:cs typeface="Calibri"/>
              </a:rPr>
              <a:t>Leigh, D. (2009). SWOT analysis. Handbook of Improving Performance in the Workplace: Volumes 1‐3, pp.115-140.</a:t>
            </a:r>
          </a:p>
          <a:p>
            <a:r>
              <a:rPr lang="en-GB" sz="1400" dirty="0">
                <a:cs typeface="Calibri"/>
              </a:rPr>
              <a:t>Mokhtar, N.F. (2013).Choice of business aims and strategies by small business enterprises in developing countries. International Journal of Business and Social Science, 4(9).</a:t>
            </a:r>
          </a:p>
          <a:p>
            <a:r>
              <a:rPr lang="en-GB" sz="1400" dirty="0" err="1">
                <a:cs typeface="Calibri"/>
              </a:rPr>
              <a:t>Ylä-Kujala</a:t>
            </a:r>
            <a:r>
              <a:rPr lang="en-GB" sz="1400" dirty="0">
                <a:cs typeface="Calibri"/>
              </a:rPr>
              <a:t>, A., </a:t>
            </a:r>
            <a:r>
              <a:rPr lang="en-GB" sz="1400" dirty="0" err="1">
                <a:cs typeface="Calibri"/>
              </a:rPr>
              <a:t>Kouhia-Kuusisto</a:t>
            </a:r>
            <a:r>
              <a:rPr lang="en-GB" sz="1400" dirty="0">
                <a:cs typeface="Calibri"/>
              </a:rPr>
              <a:t>, K., </a:t>
            </a:r>
            <a:r>
              <a:rPr lang="en-GB" sz="1400" dirty="0" err="1">
                <a:cs typeface="Calibri"/>
              </a:rPr>
              <a:t>Ikäheimonen</a:t>
            </a:r>
            <a:r>
              <a:rPr lang="en-GB" sz="1400" dirty="0">
                <a:cs typeface="Calibri"/>
              </a:rPr>
              <a:t>, T., Laine, T. and </a:t>
            </a:r>
            <a:r>
              <a:rPr lang="en-GB" sz="1400" dirty="0" err="1">
                <a:cs typeface="Calibri"/>
              </a:rPr>
              <a:t>Kärri</a:t>
            </a:r>
            <a:r>
              <a:rPr lang="en-GB" sz="1400" dirty="0">
                <a:cs typeface="Calibri"/>
              </a:rPr>
              <a:t>, T. (2023.) Management accounting adoption in small businesses: interfaces with challenges and performance. Journal of Accounting &amp; Organizational Change, 19(6), pp.46-69</a:t>
            </a:r>
          </a:p>
        </p:txBody>
      </p:sp>
    </p:spTree>
    <p:extLst>
      <p:ext uri="{BB962C8B-B14F-4D97-AF65-F5344CB8AC3E}">
        <p14:creationId xmlns:p14="http://schemas.microsoft.com/office/powerpoint/2010/main" val="222716943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office theme</Template>
  <TotalTime>95</TotalTime>
  <Words>1128</Words>
  <Application>Microsoft Office PowerPoint</Application>
  <PresentationFormat>Widescreen</PresentationFormat>
  <Paragraphs>89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Century Gothic</vt:lpstr>
      <vt:lpstr>Retrospect</vt:lpstr>
      <vt:lpstr>BRISTOL BREEZE TAXIS   MANAGING ENTERPRISE</vt:lpstr>
      <vt:lpstr>Overview</vt:lpstr>
      <vt:lpstr>1.Business DESCRIPTION/LEGAL STATUS </vt:lpstr>
      <vt:lpstr>2.Mission statement</vt:lpstr>
      <vt:lpstr>3. Aims and Objectives </vt:lpstr>
      <vt:lpstr>4. USP/Location/HRM</vt:lpstr>
      <vt:lpstr> </vt:lpstr>
      <vt:lpstr>7.Cash Flow Forecast(capital and source of capital)</vt:lpstr>
      <vt:lpstr>8.SWOT ANALYSIS</vt:lpstr>
      <vt:lpstr>9.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flavius filimon</dc:creator>
  <cp:lastModifiedBy>flavius filimon</cp:lastModifiedBy>
  <cp:revision>944</cp:revision>
  <dcterms:created xsi:type="dcterms:W3CDTF">2023-06-12T18:31:57Z</dcterms:created>
  <dcterms:modified xsi:type="dcterms:W3CDTF">2024-06-29T21:29:23Z</dcterms:modified>
</cp:coreProperties>
</file>