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51117500" cy="12230100"/>
  <p:notesSz cx="6858000" cy="9144000"/>
  <p:embeddedFontLst>
    <p:embeddedFont>
      <p:font typeface="Poppins Semi-Bold" charset="1" panose="00000700000000000000"/>
      <p:regular r:id="rId19"/>
    </p:embeddedFont>
    <p:embeddedFont>
      <p:font typeface="Saira Condensed Bold" charset="1" panose="00000806000000000000"/>
      <p:regular r:id="rId20"/>
    </p:embeddedFont>
    <p:embeddedFont>
      <p:font typeface="Canva Sans Bold" charset="1" panose="020B0803030501040103"/>
      <p:regular r:id="rId21"/>
    </p:embeddedFont>
    <p:embeddedFont>
      <p:font typeface="Canva Sans" charset="1" panose="020B0503030501040103"/>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https://moodle.uwtsd.ac.uk/course/view.php?id=13567" TargetMode="External" Type="http://schemas.openxmlformats.org/officeDocument/2006/relationships/hyperlink"/><Relationship Id="rId11" Target="https://moodle.uwtsd.ac.uk/course/view.php?id=13567" TargetMode="External" Type="http://schemas.openxmlformats.org/officeDocument/2006/relationships/hyperlink"/><Relationship Id="rId12" Target="https://moodle.uwtsd.ac.uk/course/view.php?id=13567" TargetMode="External" Type="http://schemas.openxmlformats.org/officeDocument/2006/relationships/hyperlink"/><Relationship Id="rId13" Target="https://moodle.uwtsd.ac.uk/course/view.php?id=13567" TargetMode="External" Type="http://schemas.openxmlformats.org/officeDocument/2006/relationships/hyperlink"/><Relationship Id="rId14" Target="https://moodle.uwtsd.ac.uk/course/view.php?id=13567" TargetMode="External" Type="http://schemas.openxmlformats.org/officeDocument/2006/relationships/hyperlink"/><Relationship Id="rId15" Target="https://moodle.uwtsd.ac.uk/course/view.php?id=13567" TargetMode="External" Type="http://schemas.openxmlformats.org/officeDocument/2006/relationships/hyperlink"/><Relationship Id="rId16" Target="https://moodle.uwtsd.ac.uk/course/view.php?id=13567" TargetMode="External" Type="http://schemas.openxmlformats.org/officeDocument/2006/relationships/hyperlink"/><Relationship Id="rId2" Target="../media/image1.jpeg" Type="http://schemas.openxmlformats.org/officeDocument/2006/relationships/image"/><Relationship Id="rId3" Target="../media/image2.jpeg" Type="http://schemas.openxmlformats.org/officeDocument/2006/relationships/image"/><Relationship Id="rId4" Target="../media/image3.jpe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https://moodle.uwtsd.ac.uk/course/view.php?id=13567" TargetMode="External" Type="http://schemas.openxmlformats.org/officeDocument/2006/relationships/hyperlink"/><Relationship Id="rId8" Target="https://moodle.uwtsd.ac.uk/course/view.php?id=13567" TargetMode="External" Type="http://schemas.openxmlformats.org/officeDocument/2006/relationships/hyperlink"/><Relationship Id="rId9" Target="https://moodle.uwtsd.ac.uk/course/view.php?id=13567" TargetMode="External" Type="http://schemas.openxmlformats.org/officeDocument/2006/relationships/hyperlink"/></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jpeg" Type="http://schemas.openxmlformats.org/officeDocument/2006/relationships/image"/><Relationship Id="rId3" Target="../media/image6.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 Id="rId3"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9.png" Type="http://schemas.openxmlformats.org/officeDocument/2006/relationships/image"/><Relationship Id="rId4" Target="../media/image6.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0.png" Type="http://schemas.openxmlformats.org/officeDocument/2006/relationships/image"/><Relationship Id="rId3" Target="../media/image6.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6.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png" Type="http://schemas.openxmlformats.org/officeDocument/2006/relationships/image"/><Relationship Id="rId4" Target="../media/image6.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15.png" Type="http://schemas.openxmlformats.org/officeDocument/2006/relationships/image"/><Relationship Id="rId4" Target="../media/image6.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https://theicct.org/publication/vision-2050-update-on-the-global-zev-transition-in-2025" TargetMode="External" Type="http://schemas.openxmlformats.org/officeDocument/2006/relationships/hyperlink"/><Relationship Id="rId3" Target="https://www.smmt.co.uk/2025/02/ev-transition-drives-apprentice-recruitment-as-industry-skills-up-for-growth-decade" TargetMode="External" Type="http://schemas.openxmlformats.org/officeDocument/2006/relationships/hyperlink"/><Relationship Id="rId4" Target="https://www.neso.energy/document/364541/download" TargetMode="External" Type="http://schemas.openxmlformats.org/officeDocument/2006/relationships/hyperlink"/></Relationships>
</file>

<file path=ppt/slides/slide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grpSp>
        <p:nvGrpSpPr>
          <p:cNvPr name="Group 2" id="2"/>
          <p:cNvGrpSpPr/>
          <p:nvPr/>
        </p:nvGrpSpPr>
        <p:grpSpPr>
          <a:xfrm rot="0">
            <a:off x="18310831" y="4005909"/>
            <a:ext cx="14499014" cy="5483959"/>
            <a:chOff x="0" y="0"/>
            <a:chExt cx="23101300" cy="8737600"/>
          </a:xfrm>
        </p:grpSpPr>
        <p:sp>
          <p:nvSpPr>
            <p:cNvPr name="Freeform 3" id="3"/>
            <p:cNvSpPr/>
            <p:nvPr/>
          </p:nvSpPr>
          <p:spPr>
            <a:xfrm flipH="false" flipV="false" rot="0">
              <a:off x="0" y="0"/>
              <a:ext cx="23101300" cy="8737600"/>
            </a:xfrm>
            <a:custGeom>
              <a:avLst/>
              <a:gdLst/>
              <a:ahLst/>
              <a:cxnLst/>
              <a:rect r="r" b="b" t="t" l="l"/>
              <a:pathLst>
                <a:path h="8737600" w="23101300">
                  <a:moveTo>
                    <a:pt x="873760" y="0"/>
                  </a:moveTo>
                  <a:lnTo>
                    <a:pt x="22227539" y="0"/>
                  </a:lnTo>
                  <a:cubicBezTo>
                    <a:pt x="22459276" y="0"/>
                    <a:pt x="22681519" y="92056"/>
                    <a:pt x="22845381" y="255918"/>
                  </a:cubicBezTo>
                  <a:cubicBezTo>
                    <a:pt x="23009244" y="419780"/>
                    <a:pt x="23101300" y="642024"/>
                    <a:pt x="23101300" y="873760"/>
                  </a:cubicBezTo>
                  <a:lnTo>
                    <a:pt x="23101300" y="7863840"/>
                  </a:lnTo>
                  <a:cubicBezTo>
                    <a:pt x="23101300" y="8095576"/>
                    <a:pt x="23009244" y="8317820"/>
                    <a:pt x="22845381" y="8481682"/>
                  </a:cubicBezTo>
                  <a:cubicBezTo>
                    <a:pt x="22681519" y="8645544"/>
                    <a:pt x="22459276" y="8737600"/>
                    <a:pt x="22227539" y="8737600"/>
                  </a:cubicBezTo>
                  <a:lnTo>
                    <a:pt x="873760" y="8737600"/>
                  </a:lnTo>
                  <a:cubicBezTo>
                    <a:pt x="391196" y="8737600"/>
                    <a:pt x="0" y="8346404"/>
                    <a:pt x="0" y="7863840"/>
                  </a:cubicBezTo>
                  <a:lnTo>
                    <a:pt x="0" y="873760"/>
                  </a:lnTo>
                  <a:cubicBezTo>
                    <a:pt x="0" y="391196"/>
                    <a:pt x="391196" y="0"/>
                    <a:pt x="873760" y="0"/>
                  </a:cubicBezTo>
                  <a:close/>
                </a:path>
              </a:pathLst>
            </a:custGeom>
            <a:solidFill>
              <a:srgbClr val="000000">
                <a:alpha val="74902"/>
              </a:srgbClr>
            </a:solidFill>
          </p:spPr>
        </p:sp>
        <p:sp>
          <p:nvSpPr>
            <p:cNvPr name="TextBox 4" id="4"/>
            <p:cNvSpPr txBox="true"/>
            <p:nvPr/>
          </p:nvSpPr>
          <p:spPr>
            <a:xfrm>
              <a:off x="0" y="-38100"/>
              <a:ext cx="23101300" cy="8775700"/>
            </a:xfrm>
            <a:prstGeom prst="rect">
              <a:avLst/>
            </a:prstGeom>
          </p:spPr>
          <p:txBody>
            <a:bodyPr anchor="ctr" rtlCol="false" tIns="61553" lIns="61553" bIns="61553" rIns="61553"/>
            <a:lstStyle/>
            <a:p>
              <a:pPr algn="l">
                <a:lnSpc>
                  <a:spcPts val="1679"/>
                </a:lnSpc>
              </a:pPr>
            </a:p>
          </p:txBody>
        </p:sp>
      </p:grpSp>
      <p:sp>
        <p:nvSpPr>
          <p:cNvPr name="Freeform 5" id="5"/>
          <p:cNvSpPr/>
          <p:nvPr/>
        </p:nvSpPr>
        <p:spPr>
          <a:xfrm flipH="false" flipV="false" rot="0">
            <a:off x="0" y="1677459"/>
            <a:ext cx="18080587" cy="8719427"/>
          </a:xfrm>
          <a:custGeom>
            <a:avLst/>
            <a:gdLst/>
            <a:ahLst/>
            <a:cxnLst/>
            <a:rect r="r" b="b" t="t" l="l"/>
            <a:pathLst>
              <a:path h="8719427" w="18080587">
                <a:moveTo>
                  <a:pt x="0" y="0"/>
                </a:moveTo>
                <a:lnTo>
                  <a:pt x="18080587" y="0"/>
                </a:lnTo>
                <a:lnTo>
                  <a:pt x="18080587" y="8719427"/>
                </a:lnTo>
                <a:lnTo>
                  <a:pt x="0" y="8719427"/>
                </a:lnTo>
                <a:lnTo>
                  <a:pt x="0" y="0"/>
                </a:lnTo>
                <a:close/>
              </a:path>
            </a:pathLst>
          </a:custGeom>
          <a:blipFill>
            <a:blip r:embed="rId2">
              <a:alphaModFix amt="55000"/>
            </a:blip>
            <a:stretch>
              <a:fillRect l="0" t="-7036" r="-2163" b="-2594"/>
            </a:stretch>
          </a:blipFill>
        </p:spPr>
      </p:sp>
      <p:sp>
        <p:nvSpPr>
          <p:cNvPr name="Freeform 6" id="6"/>
          <p:cNvSpPr/>
          <p:nvPr/>
        </p:nvSpPr>
        <p:spPr>
          <a:xfrm flipH="false" flipV="false" rot="0">
            <a:off x="33072733" y="1893196"/>
            <a:ext cx="18047942" cy="8503690"/>
          </a:xfrm>
          <a:custGeom>
            <a:avLst/>
            <a:gdLst/>
            <a:ahLst/>
            <a:cxnLst/>
            <a:rect r="r" b="b" t="t" l="l"/>
            <a:pathLst>
              <a:path h="8503690" w="18047942">
                <a:moveTo>
                  <a:pt x="0" y="0"/>
                </a:moveTo>
                <a:lnTo>
                  <a:pt x="18047942" y="0"/>
                </a:lnTo>
                <a:lnTo>
                  <a:pt x="18047942" y="8503690"/>
                </a:lnTo>
                <a:lnTo>
                  <a:pt x="0" y="8503690"/>
                </a:lnTo>
                <a:lnTo>
                  <a:pt x="0" y="0"/>
                </a:lnTo>
                <a:close/>
              </a:path>
            </a:pathLst>
          </a:custGeom>
          <a:blipFill>
            <a:blip r:embed="rId3">
              <a:alphaModFix amt="49000"/>
            </a:blip>
            <a:stretch>
              <a:fillRect l="0" t="-1640" r="0" b="-5141"/>
            </a:stretch>
          </a:blipFill>
        </p:spPr>
      </p:sp>
      <p:sp>
        <p:nvSpPr>
          <p:cNvPr name="Freeform 7" id="7"/>
          <p:cNvSpPr/>
          <p:nvPr/>
        </p:nvSpPr>
        <p:spPr>
          <a:xfrm flipH="false" flipV="false" rot="0">
            <a:off x="18057182" y="1893196"/>
            <a:ext cx="15015551" cy="8453232"/>
          </a:xfrm>
          <a:custGeom>
            <a:avLst/>
            <a:gdLst/>
            <a:ahLst/>
            <a:cxnLst/>
            <a:rect r="r" b="b" t="t" l="l"/>
            <a:pathLst>
              <a:path h="8453232" w="15015551">
                <a:moveTo>
                  <a:pt x="0" y="0"/>
                </a:moveTo>
                <a:lnTo>
                  <a:pt x="15015551" y="0"/>
                </a:lnTo>
                <a:lnTo>
                  <a:pt x="15015551" y="8453233"/>
                </a:lnTo>
                <a:lnTo>
                  <a:pt x="0" y="8453233"/>
                </a:lnTo>
                <a:lnTo>
                  <a:pt x="0" y="0"/>
                </a:lnTo>
                <a:close/>
              </a:path>
            </a:pathLst>
          </a:custGeom>
          <a:blipFill>
            <a:blip r:embed="rId4">
              <a:alphaModFix amt="70000"/>
            </a:blip>
            <a:stretch>
              <a:fillRect l="-6246" t="-3169" r="-6259" b="0"/>
            </a:stretch>
          </a:blipFill>
        </p:spPr>
      </p:sp>
      <p:sp>
        <p:nvSpPr>
          <p:cNvPr name="Freeform 8" id="8"/>
          <p:cNvSpPr/>
          <p:nvPr/>
        </p:nvSpPr>
        <p:spPr>
          <a:xfrm flipH="false" flipV="false" rot="0">
            <a:off x="18643253" y="7032793"/>
            <a:ext cx="388084" cy="1980790"/>
          </a:xfrm>
          <a:custGeom>
            <a:avLst/>
            <a:gdLst/>
            <a:ahLst/>
            <a:cxnLst/>
            <a:rect r="r" b="b" t="t" l="l"/>
            <a:pathLst>
              <a:path h="1980790" w="388084">
                <a:moveTo>
                  <a:pt x="0" y="0"/>
                </a:moveTo>
                <a:lnTo>
                  <a:pt x="388085" y="0"/>
                </a:lnTo>
                <a:lnTo>
                  <a:pt x="388085" y="1980790"/>
                </a:lnTo>
                <a:lnTo>
                  <a:pt x="0" y="1980790"/>
                </a:lnTo>
                <a:lnTo>
                  <a:pt x="0" y="0"/>
                </a:lnTo>
                <a:close/>
              </a:path>
            </a:pathLst>
          </a:custGeom>
          <a:blipFill>
            <a:blip r:embed="rId5"/>
            <a:stretch>
              <a:fillRect l="0" t="0" r="0" b="0"/>
            </a:stretch>
          </a:blipFill>
        </p:spPr>
      </p:sp>
      <p:sp>
        <p:nvSpPr>
          <p:cNvPr name="Freeform 9" id="9"/>
          <p:cNvSpPr/>
          <p:nvPr/>
        </p:nvSpPr>
        <p:spPr>
          <a:xfrm flipH="false" flipV="false" rot="0">
            <a:off x="18057182" y="6037173"/>
            <a:ext cx="14021642" cy="627114"/>
          </a:xfrm>
          <a:custGeom>
            <a:avLst/>
            <a:gdLst/>
            <a:ahLst/>
            <a:cxnLst/>
            <a:rect r="r" b="b" t="t" l="l"/>
            <a:pathLst>
              <a:path h="627114" w="14021642">
                <a:moveTo>
                  <a:pt x="0" y="0"/>
                </a:moveTo>
                <a:lnTo>
                  <a:pt x="14021642" y="0"/>
                </a:lnTo>
                <a:lnTo>
                  <a:pt x="14021642" y="627114"/>
                </a:lnTo>
                <a:lnTo>
                  <a:pt x="0" y="627114"/>
                </a:lnTo>
                <a:lnTo>
                  <a:pt x="0" y="0"/>
                </a:lnTo>
                <a:close/>
              </a:path>
            </a:pathLst>
          </a:custGeom>
          <a:blipFill>
            <a:blip r:embed="rId6"/>
            <a:stretch>
              <a:fillRect l="-1950" t="0" r="-1950" b="0"/>
            </a:stretch>
          </a:blipFill>
        </p:spPr>
      </p:sp>
      <p:sp>
        <p:nvSpPr>
          <p:cNvPr name="TextBox 10" id="10"/>
          <p:cNvSpPr txBox="true"/>
          <p:nvPr/>
        </p:nvSpPr>
        <p:spPr>
          <a:xfrm rot="0">
            <a:off x="19031338" y="7580768"/>
            <a:ext cx="3244144" cy="768308"/>
          </a:xfrm>
          <a:prstGeom prst="rect">
            <a:avLst/>
          </a:prstGeom>
        </p:spPr>
        <p:txBody>
          <a:bodyPr anchor="t" rtlCol="false" tIns="0" lIns="0" bIns="0" rIns="0">
            <a:spAutoFit/>
          </a:bodyPr>
          <a:lstStyle/>
          <a:p>
            <a:pPr algn="l" marL="0" indent="0" lvl="0">
              <a:lnSpc>
                <a:spcPts val="6012"/>
              </a:lnSpc>
              <a:spcBef>
                <a:spcPct val="0"/>
              </a:spcBef>
            </a:pPr>
            <a:r>
              <a:rPr lang="en-US" b="true" sz="4294" spc="85" strike="noStrike" u="none">
                <a:solidFill>
                  <a:srgbClr val="FFFFFF"/>
                </a:solidFill>
                <a:latin typeface="Poppins Semi-Bold"/>
                <a:ea typeface="Poppins Semi-Bold"/>
                <a:cs typeface="Poppins Semi-Bold"/>
                <a:sym typeface="Poppins Semi-Bold"/>
              </a:rPr>
              <a:t>HASAN ALI</a:t>
            </a:r>
          </a:p>
        </p:txBody>
      </p:sp>
      <p:sp>
        <p:nvSpPr>
          <p:cNvPr name="TextBox 11" id="11"/>
          <p:cNvSpPr txBox="true"/>
          <p:nvPr/>
        </p:nvSpPr>
        <p:spPr>
          <a:xfrm rot="0">
            <a:off x="19031338" y="8374038"/>
            <a:ext cx="4312241" cy="768308"/>
          </a:xfrm>
          <a:prstGeom prst="rect">
            <a:avLst/>
          </a:prstGeom>
        </p:spPr>
        <p:txBody>
          <a:bodyPr anchor="t" rtlCol="false" tIns="0" lIns="0" bIns="0" rIns="0">
            <a:spAutoFit/>
          </a:bodyPr>
          <a:lstStyle/>
          <a:p>
            <a:pPr algn="l" marL="0" indent="0" lvl="0">
              <a:lnSpc>
                <a:spcPts val="6012"/>
              </a:lnSpc>
              <a:spcBef>
                <a:spcPct val="0"/>
              </a:spcBef>
            </a:pPr>
            <a:r>
              <a:rPr lang="en-US" b="true" sz="4294" spc="85" strike="noStrike" u="none">
                <a:solidFill>
                  <a:srgbClr val="FFFFFF"/>
                </a:solidFill>
                <a:latin typeface="Poppins Semi-Bold"/>
                <a:ea typeface="Poppins Semi-Bold"/>
                <a:cs typeface="Poppins Semi-Bold"/>
                <a:sym typeface="Poppins Semi-Bold"/>
              </a:rPr>
              <a:t>ARTH PANDYA</a:t>
            </a:r>
          </a:p>
        </p:txBody>
      </p:sp>
      <p:sp>
        <p:nvSpPr>
          <p:cNvPr name="TextBox 12" id="12"/>
          <p:cNvSpPr txBox="true"/>
          <p:nvPr/>
        </p:nvSpPr>
        <p:spPr>
          <a:xfrm rot="0">
            <a:off x="19264323" y="6917300"/>
            <a:ext cx="4383979" cy="638505"/>
          </a:xfrm>
          <a:prstGeom prst="rect">
            <a:avLst/>
          </a:prstGeom>
        </p:spPr>
        <p:txBody>
          <a:bodyPr anchor="t" rtlCol="false" tIns="0" lIns="0" bIns="0" rIns="0">
            <a:spAutoFit/>
          </a:bodyPr>
          <a:lstStyle/>
          <a:p>
            <a:pPr algn="l" marL="0" indent="0" lvl="0">
              <a:lnSpc>
                <a:spcPts val="5081"/>
              </a:lnSpc>
              <a:spcBef>
                <a:spcPct val="0"/>
              </a:spcBef>
            </a:pPr>
            <a:r>
              <a:rPr lang="en-US" b="true" sz="3629" spc="72" strike="noStrike" u="none">
                <a:solidFill>
                  <a:srgbClr val="38B6FF"/>
                </a:solidFill>
                <a:latin typeface="Poppins Semi-Bold"/>
                <a:ea typeface="Poppins Semi-Bold"/>
                <a:cs typeface="Poppins Semi-Bold"/>
                <a:sym typeface="Poppins Semi-Bold"/>
              </a:rPr>
              <a:t>PRESENTATION BY</a:t>
            </a:r>
          </a:p>
        </p:txBody>
      </p:sp>
      <p:sp>
        <p:nvSpPr>
          <p:cNvPr name="TextBox 13" id="13"/>
          <p:cNvSpPr txBox="true"/>
          <p:nvPr/>
        </p:nvSpPr>
        <p:spPr>
          <a:xfrm rot="0">
            <a:off x="18643253" y="4339042"/>
            <a:ext cx="10354161" cy="1698130"/>
          </a:xfrm>
          <a:prstGeom prst="rect">
            <a:avLst/>
          </a:prstGeom>
        </p:spPr>
        <p:txBody>
          <a:bodyPr anchor="t" rtlCol="false" tIns="0" lIns="0" bIns="0" rIns="0">
            <a:spAutoFit/>
          </a:bodyPr>
          <a:lstStyle/>
          <a:p>
            <a:pPr algn="l" marL="0" indent="0" lvl="0">
              <a:lnSpc>
                <a:spcPts val="6651"/>
              </a:lnSpc>
              <a:spcBef>
                <a:spcPct val="0"/>
              </a:spcBef>
            </a:pPr>
            <a:r>
              <a:rPr lang="en-US" b="true" sz="6651" spc="133" strike="noStrike" u="sng">
                <a:solidFill>
                  <a:srgbClr val="FFFFFF"/>
                </a:solidFill>
                <a:latin typeface="Saira Condensed Bold"/>
                <a:ea typeface="Saira Condensed Bold"/>
                <a:cs typeface="Saira Condensed Bold"/>
                <a:sym typeface="Saira Condensed Bold"/>
                <a:hlinkClick r:id="rId7" tooltip="https://moodle.uwtsd.ac.uk/course/view.php?id=13567"/>
              </a:rPr>
              <a:t>A</a:t>
            </a:r>
            <a:r>
              <a:rPr lang="en-US" b="true" sz="6651" spc="133" strike="noStrike" u="sng">
                <a:solidFill>
                  <a:srgbClr val="FFFFFF"/>
                </a:solidFill>
                <a:latin typeface="Saira Condensed Bold"/>
                <a:ea typeface="Saira Condensed Bold"/>
                <a:cs typeface="Saira Condensed Bold"/>
                <a:sym typeface="Saira Condensed Bold"/>
                <a:hlinkClick r:id="rId8" tooltip="https://moodle.uwtsd.ac.uk/course/view.php?id=13567"/>
              </a:rPr>
              <a:t>UTOMOTIVE</a:t>
            </a:r>
            <a:r>
              <a:rPr lang="en-US" b="true" sz="6651" spc="133" strike="noStrike" u="sng">
                <a:solidFill>
                  <a:srgbClr val="FFFFFF"/>
                </a:solidFill>
                <a:latin typeface="Saira Condensed Bold"/>
                <a:ea typeface="Saira Condensed Bold"/>
                <a:cs typeface="Saira Condensed Bold"/>
                <a:sym typeface="Saira Condensed Bold"/>
                <a:hlinkClick r:id="rId9" tooltip="https://moodle.uwtsd.ac.uk/course/view.php?id=13567"/>
              </a:rPr>
              <a:t> S</a:t>
            </a:r>
            <a:r>
              <a:rPr lang="en-US" b="true" sz="6651" spc="133" strike="noStrike" u="sng">
                <a:solidFill>
                  <a:srgbClr val="FFFFFF"/>
                </a:solidFill>
                <a:latin typeface="Saira Condensed Bold"/>
                <a:ea typeface="Saira Condensed Bold"/>
                <a:cs typeface="Saira Condensed Bold"/>
                <a:sym typeface="Saira Condensed Bold"/>
                <a:hlinkClick r:id="rId10" tooltip="https://moodle.uwtsd.ac.uk/course/view.php?id=13567"/>
              </a:rPr>
              <a:t>ECTOR</a:t>
            </a:r>
            <a:r>
              <a:rPr lang="en-US" b="true" sz="6651" spc="133" strike="noStrike" u="sng">
                <a:solidFill>
                  <a:srgbClr val="FFFFFF"/>
                </a:solidFill>
                <a:latin typeface="Saira Condensed Bold"/>
                <a:ea typeface="Saira Condensed Bold"/>
                <a:cs typeface="Saira Condensed Bold"/>
                <a:sym typeface="Saira Condensed Bold"/>
                <a:hlinkClick r:id="rId11" tooltip="https://moodle.uwtsd.ac.uk/course/view.php?id=13567"/>
              </a:rPr>
              <a:t> M</a:t>
            </a:r>
            <a:r>
              <a:rPr lang="en-US" b="true" sz="6651" spc="133" strike="noStrike" u="sng">
                <a:solidFill>
                  <a:srgbClr val="FFFFFF"/>
                </a:solidFill>
                <a:latin typeface="Saira Condensed Bold"/>
                <a:ea typeface="Saira Condensed Bold"/>
                <a:cs typeface="Saira Condensed Bold"/>
                <a:sym typeface="Saira Condensed Bold"/>
                <a:hlinkClick r:id="rId12" tooltip="https://moodle.uwtsd.ac.uk/course/view.php?id=13567"/>
              </a:rPr>
              <a:t>ANAGEMENT</a:t>
            </a:r>
            <a:r>
              <a:rPr lang="en-US" b="true" sz="6651" spc="133" strike="noStrike" u="sng">
                <a:solidFill>
                  <a:srgbClr val="FFFFFF"/>
                </a:solidFill>
                <a:latin typeface="Saira Condensed Bold"/>
                <a:ea typeface="Saira Condensed Bold"/>
                <a:cs typeface="Saira Condensed Bold"/>
                <a:sym typeface="Saira Condensed Bold"/>
                <a:hlinkClick r:id="rId13" tooltip="https://moodle.uwtsd.ac.uk/course/view.php?id=13567"/>
              </a:rPr>
              <a:t> </a:t>
            </a:r>
            <a:r>
              <a:rPr lang="en-US" b="true" sz="6651" spc="133" strike="noStrike" u="sng">
                <a:solidFill>
                  <a:srgbClr val="FFFFFF"/>
                </a:solidFill>
                <a:latin typeface="Saira Condensed Bold"/>
                <a:ea typeface="Saira Condensed Bold"/>
                <a:cs typeface="Saira Condensed Bold"/>
                <a:sym typeface="Saira Condensed Bold"/>
                <a:hlinkClick r:id="rId14" tooltip="https://moodle.uwtsd.ac.uk/course/view.php?id=13567"/>
              </a:rPr>
              <a:t>AND</a:t>
            </a:r>
            <a:r>
              <a:rPr lang="en-US" b="true" sz="6651" spc="133" strike="noStrike" u="sng">
                <a:solidFill>
                  <a:srgbClr val="FFFFFF"/>
                </a:solidFill>
                <a:latin typeface="Saira Condensed Bold"/>
                <a:ea typeface="Saira Condensed Bold"/>
                <a:cs typeface="Saira Condensed Bold"/>
                <a:sym typeface="Saira Condensed Bold"/>
                <a:hlinkClick r:id="rId15" tooltip="https://moodle.uwtsd.ac.uk/course/view.php?id=13567"/>
              </a:rPr>
              <a:t> </a:t>
            </a:r>
            <a:r>
              <a:rPr lang="en-US" b="true" sz="6651" spc="133" strike="noStrike" u="sng">
                <a:solidFill>
                  <a:srgbClr val="FFFFFF"/>
                </a:solidFill>
                <a:latin typeface="Saira Condensed Bold"/>
                <a:ea typeface="Saira Condensed Bold"/>
                <a:cs typeface="Saira Condensed Bold"/>
                <a:sym typeface="Saira Condensed Bold"/>
                <a:hlinkClick r:id="rId16" tooltip="https://moodle.uwtsd.ac.uk/course/view.php?id=13567"/>
              </a:rPr>
              <a:t>BUSINESS</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18070339" y="2023888"/>
            <a:ext cx="15015551" cy="8322541"/>
          </a:xfrm>
          <a:custGeom>
            <a:avLst/>
            <a:gdLst/>
            <a:ahLst/>
            <a:cxnLst/>
            <a:rect r="r" b="b" t="t" l="l"/>
            <a:pathLst>
              <a:path h="8322541" w="15015551">
                <a:moveTo>
                  <a:pt x="0" y="0"/>
                </a:moveTo>
                <a:lnTo>
                  <a:pt x="15015551" y="0"/>
                </a:lnTo>
                <a:lnTo>
                  <a:pt x="15015551" y="8322541"/>
                </a:lnTo>
                <a:lnTo>
                  <a:pt x="0" y="8322541"/>
                </a:lnTo>
                <a:lnTo>
                  <a:pt x="0" y="0"/>
                </a:lnTo>
                <a:close/>
              </a:path>
            </a:pathLst>
          </a:custGeom>
          <a:blipFill>
            <a:blip r:embed="rId2">
              <a:alphaModFix amt="70000"/>
            </a:blip>
            <a:stretch>
              <a:fillRect l="-3920" t="-455" r="-3932" b="0"/>
            </a:stretch>
          </a:blipFill>
        </p:spPr>
      </p:sp>
      <p:sp>
        <p:nvSpPr>
          <p:cNvPr name="Freeform 3" id="3"/>
          <p:cNvSpPr/>
          <p:nvPr/>
        </p:nvSpPr>
        <p:spPr>
          <a:xfrm flipH="false" flipV="false" rot="0">
            <a:off x="30002611"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3"/>
            <a:stretch>
              <a:fillRect l="0" t="0" r="0" b="0"/>
            </a:stretch>
          </a:blipFill>
        </p:spPr>
      </p:sp>
      <p:sp>
        <p:nvSpPr>
          <p:cNvPr name="TextBox 4" id="4"/>
          <p:cNvSpPr txBox="true"/>
          <p:nvPr/>
        </p:nvSpPr>
        <p:spPr>
          <a:xfrm rot="0">
            <a:off x="19592344" y="4099320"/>
            <a:ext cx="11945227" cy="2528980"/>
          </a:xfrm>
          <a:prstGeom prst="rect">
            <a:avLst/>
          </a:prstGeom>
        </p:spPr>
        <p:txBody>
          <a:bodyPr anchor="t" rtlCol="false" tIns="0" lIns="0" bIns="0" rIns="0">
            <a:spAutoFit/>
          </a:bodyPr>
          <a:lstStyle/>
          <a:p>
            <a:pPr algn="ctr">
              <a:lnSpc>
                <a:spcPts val="6741"/>
              </a:lnSpc>
              <a:spcBef>
                <a:spcPct val="0"/>
              </a:spcBef>
            </a:pPr>
            <a:r>
              <a:rPr lang="en-US" b="true" sz="4815">
                <a:solidFill>
                  <a:srgbClr val="FFFFFF"/>
                </a:solidFill>
                <a:latin typeface="Canva Sans Bold"/>
                <a:ea typeface="Canva Sans Bold"/>
                <a:cs typeface="Canva Sans Bold"/>
                <a:sym typeface="Canva Sans Bold"/>
              </a:rPr>
              <a:t>A Five-Year Strategic Direction for Mellt </a:t>
            </a:r>
          </a:p>
          <a:p>
            <a:pPr algn="ctr">
              <a:lnSpc>
                <a:spcPts val="6741"/>
              </a:lnSpc>
              <a:spcBef>
                <a:spcPct val="0"/>
              </a:spcBef>
            </a:pPr>
            <a:r>
              <a:rPr lang="en-US" b="true" sz="4815">
                <a:solidFill>
                  <a:srgbClr val="FFFFFF"/>
                </a:solidFill>
                <a:latin typeface="Canva Sans Bold"/>
                <a:ea typeface="Canva Sans Bold"/>
                <a:cs typeface="Canva Sans Bold"/>
                <a:sym typeface="Canva Sans Bold"/>
              </a:rPr>
              <a:t>Performance Group Ltd (2026–2031)</a:t>
            </a:r>
          </a:p>
          <a:p>
            <a:pPr algn="ctr">
              <a:lnSpc>
                <a:spcPts val="6741"/>
              </a:lnSpc>
              <a:spcBef>
                <a:spcPct val="0"/>
              </a:spcBef>
            </a:pP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20648355" y="4083236"/>
            <a:ext cx="9823966" cy="3804921"/>
          </a:xfrm>
          <a:custGeom>
            <a:avLst/>
            <a:gdLst/>
            <a:ahLst/>
            <a:cxnLst/>
            <a:rect r="r" b="b" t="t" l="l"/>
            <a:pathLst>
              <a:path h="3804921" w="9823966">
                <a:moveTo>
                  <a:pt x="0" y="0"/>
                </a:moveTo>
                <a:lnTo>
                  <a:pt x="9823965" y="0"/>
                </a:lnTo>
                <a:lnTo>
                  <a:pt x="9823965" y="3804921"/>
                </a:lnTo>
                <a:lnTo>
                  <a:pt x="0" y="3804921"/>
                </a:lnTo>
                <a:lnTo>
                  <a:pt x="0" y="0"/>
                </a:lnTo>
                <a:close/>
              </a:path>
            </a:pathLst>
          </a:custGeom>
          <a:blipFill>
            <a:blip r:embed="rId2"/>
            <a:stretch>
              <a:fillRect l="0" t="-2445" r="0" b="-2445"/>
            </a:stretch>
          </a:blipFill>
        </p:spPr>
      </p:sp>
      <p:sp>
        <p:nvSpPr>
          <p:cNvPr name="TextBox 3" id="3"/>
          <p:cNvSpPr txBox="true"/>
          <p:nvPr/>
        </p:nvSpPr>
        <p:spPr>
          <a:xfrm rot="0">
            <a:off x="1602267" y="3669216"/>
            <a:ext cx="15388397" cy="6066260"/>
          </a:xfrm>
          <a:prstGeom prst="rect">
            <a:avLst/>
          </a:prstGeom>
        </p:spPr>
        <p:txBody>
          <a:bodyPr anchor="t" rtlCol="false" tIns="0" lIns="0" bIns="0" rIns="0">
            <a:spAutoFit/>
          </a:bodyPr>
          <a:lstStyle/>
          <a:p>
            <a:pPr algn="ctr">
              <a:lnSpc>
                <a:spcPts val="5507"/>
              </a:lnSpc>
              <a:spcBef>
                <a:spcPct val="0"/>
              </a:spcBef>
            </a:pPr>
            <a:r>
              <a:rPr lang="en-US" sz="3933">
                <a:solidFill>
                  <a:srgbClr val="FFFFFF"/>
                </a:solidFill>
                <a:latin typeface="Canva Sans"/>
                <a:ea typeface="Canva Sans"/>
                <a:cs typeface="Canva Sans"/>
                <a:sym typeface="Canva Sans"/>
              </a:rPr>
              <a:t>•This is a Motorcycle, Automotive and Motorsport five-year strategic review</a:t>
            </a:r>
          </a:p>
          <a:p>
            <a:pPr algn="ctr">
              <a:lnSpc>
                <a:spcPts val="5507"/>
              </a:lnSpc>
              <a:spcBef>
                <a:spcPct val="0"/>
              </a:spcBef>
            </a:pPr>
            <a:r>
              <a:rPr lang="en-US" sz="3933">
                <a:solidFill>
                  <a:srgbClr val="FFFFFF"/>
                </a:solidFill>
                <a:latin typeface="Canva Sans"/>
                <a:ea typeface="Canva Sans"/>
                <a:cs typeface="Canva Sans"/>
                <a:sym typeface="Canva Sans"/>
              </a:rPr>
              <a:t> (2026-2031) of Mellt Performance Group Ltd (MPG).</a:t>
            </a:r>
          </a:p>
          <a:p>
            <a:pPr algn="ctr">
              <a:lnSpc>
                <a:spcPts val="5278"/>
              </a:lnSpc>
              <a:spcBef>
                <a:spcPct val="0"/>
              </a:spcBef>
            </a:pPr>
            <a:r>
              <a:rPr lang="en-US" sz="3770">
                <a:solidFill>
                  <a:srgbClr val="FFFFFF"/>
                </a:solidFill>
                <a:latin typeface="Canva Sans"/>
                <a:ea typeface="Canva Sans"/>
                <a:cs typeface="Canva Sans"/>
                <a:sym typeface="Canva Sans"/>
              </a:rPr>
              <a:t>•It is reactive to pressures identified by the Board for profitability,</a:t>
            </a:r>
          </a:p>
          <a:p>
            <a:pPr algn="ctr">
              <a:lnSpc>
                <a:spcPts val="5278"/>
              </a:lnSpc>
              <a:spcBef>
                <a:spcPct val="0"/>
              </a:spcBef>
            </a:pPr>
            <a:r>
              <a:rPr lang="en-US" sz="3770">
                <a:solidFill>
                  <a:srgbClr val="FFFFFF"/>
                </a:solidFill>
                <a:latin typeface="Canva Sans"/>
                <a:ea typeface="Canva Sans"/>
                <a:cs typeface="Canva Sans"/>
                <a:sym typeface="Canva Sans"/>
              </a:rPr>
              <a:t> electrification and regulatory change.</a:t>
            </a:r>
          </a:p>
          <a:p>
            <a:pPr algn="ctr">
              <a:lnSpc>
                <a:spcPts val="5278"/>
              </a:lnSpc>
              <a:spcBef>
                <a:spcPct val="0"/>
              </a:spcBef>
            </a:pPr>
            <a:r>
              <a:rPr lang="en-US" sz="3770">
                <a:solidFill>
                  <a:srgbClr val="FFFFFF"/>
                </a:solidFill>
                <a:latin typeface="Canva Sans"/>
                <a:ea typeface="Canva Sans"/>
                <a:cs typeface="Canva Sans"/>
                <a:sym typeface="Canva Sans"/>
              </a:rPr>
              <a:t>•The analysis is written in the form of a postgraduate Strategic Management case study.</a:t>
            </a:r>
          </a:p>
          <a:p>
            <a:pPr algn="ctr">
              <a:lnSpc>
                <a:spcPts val="5278"/>
              </a:lnSpc>
              <a:spcBef>
                <a:spcPct val="0"/>
              </a:spcBef>
            </a:pPr>
            <a:r>
              <a:rPr lang="en-US" sz="3770">
                <a:solidFill>
                  <a:srgbClr val="FFFFFF"/>
                </a:solidFill>
                <a:latin typeface="Canva Sans"/>
                <a:ea typeface="Canva Sans"/>
                <a:cs typeface="Canva Sans"/>
                <a:sym typeface="Canva Sans"/>
              </a:rPr>
              <a:t>•It sets a baseline for MPG's current status and then considers </a:t>
            </a:r>
          </a:p>
          <a:p>
            <a:pPr algn="ctr">
              <a:lnSpc>
                <a:spcPts val="5278"/>
              </a:lnSpc>
              <a:spcBef>
                <a:spcPct val="0"/>
              </a:spcBef>
            </a:pPr>
            <a:r>
              <a:rPr lang="en-US" sz="3770">
                <a:solidFill>
                  <a:srgbClr val="FFFFFF"/>
                </a:solidFill>
                <a:latin typeface="Canva Sans"/>
                <a:ea typeface="Canva Sans"/>
                <a:cs typeface="Canva Sans"/>
                <a:sym typeface="Canva Sans"/>
              </a:rPr>
              <a:t>whether there is a case for change.</a:t>
            </a:r>
          </a:p>
        </p:txBody>
      </p:sp>
      <p:sp>
        <p:nvSpPr>
          <p:cNvPr name="TextBox 4" id="4"/>
          <p:cNvSpPr txBox="true"/>
          <p:nvPr/>
        </p:nvSpPr>
        <p:spPr>
          <a:xfrm rot="0">
            <a:off x="5953762" y="2633745"/>
            <a:ext cx="7440982" cy="933368"/>
          </a:xfrm>
          <a:prstGeom prst="rect">
            <a:avLst/>
          </a:prstGeom>
        </p:spPr>
        <p:txBody>
          <a:bodyPr anchor="t" rtlCol="false" tIns="0" lIns="0" bIns="0" rIns="0">
            <a:spAutoFit/>
          </a:bodyPr>
          <a:lstStyle/>
          <a:p>
            <a:pPr algn="ctr">
              <a:lnSpc>
                <a:spcPts val="7630"/>
              </a:lnSpc>
              <a:spcBef>
                <a:spcPct val="0"/>
              </a:spcBef>
            </a:pPr>
            <a:r>
              <a:rPr lang="en-US" b="true" sz="5450">
                <a:solidFill>
                  <a:srgbClr val="FFFFFF"/>
                </a:solidFill>
                <a:latin typeface="Canva Sans Bold"/>
                <a:ea typeface="Canva Sans Bold"/>
                <a:cs typeface="Canva Sans Bold"/>
                <a:sym typeface="Canva Sans Bold"/>
              </a:rPr>
              <a:t>Purpose of the Report</a:t>
            </a:r>
          </a:p>
        </p:txBody>
      </p:sp>
      <p:sp>
        <p:nvSpPr>
          <p:cNvPr name="TextBox 5" id="5"/>
          <p:cNvSpPr txBox="true"/>
          <p:nvPr/>
        </p:nvSpPr>
        <p:spPr>
          <a:xfrm rot="0">
            <a:off x="38156018" y="2811615"/>
            <a:ext cx="6185846" cy="933367"/>
          </a:xfrm>
          <a:prstGeom prst="rect">
            <a:avLst/>
          </a:prstGeom>
        </p:spPr>
        <p:txBody>
          <a:bodyPr anchor="t" rtlCol="false" tIns="0" lIns="0" bIns="0" rIns="0">
            <a:spAutoFit/>
          </a:bodyPr>
          <a:lstStyle/>
          <a:p>
            <a:pPr algn="ctr">
              <a:lnSpc>
                <a:spcPts val="7630"/>
              </a:lnSpc>
              <a:spcBef>
                <a:spcPct val="0"/>
              </a:spcBef>
            </a:pPr>
            <a:r>
              <a:rPr lang="en-US" b="true" sz="5450">
                <a:solidFill>
                  <a:srgbClr val="FFFFFF"/>
                </a:solidFill>
                <a:latin typeface="Canva Sans Bold"/>
                <a:ea typeface="Canva Sans Bold"/>
                <a:cs typeface="Canva Sans Bold"/>
                <a:sym typeface="Canva Sans Bold"/>
              </a:rPr>
              <a:t>Scope &amp; Approach</a:t>
            </a:r>
          </a:p>
        </p:txBody>
      </p:sp>
      <p:sp>
        <p:nvSpPr>
          <p:cNvPr name="TextBox 6" id="6"/>
          <p:cNvSpPr txBox="true"/>
          <p:nvPr/>
        </p:nvSpPr>
        <p:spPr>
          <a:xfrm rot="0">
            <a:off x="34614137" y="4007036"/>
            <a:ext cx="15139340" cy="5390620"/>
          </a:xfrm>
          <a:prstGeom prst="rect">
            <a:avLst/>
          </a:prstGeom>
        </p:spPr>
        <p:txBody>
          <a:bodyPr anchor="t" rtlCol="false" tIns="0" lIns="0" bIns="0" rIns="0">
            <a:spAutoFit/>
          </a:bodyPr>
          <a:lstStyle/>
          <a:p>
            <a:pPr algn="ctr">
              <a:lnSpc>
                <a:spcPts val="5349"/>
              </a:lnSpc>
              <a:spcBef>
                <a:spcPct val="0"/>
              </a:spcBef>
            </a:pPr>
            <a:r>
              <a:rPr lang="en-US" sz="3820">
                <a:solidFill>
                  <a:srgbClr val="FFFFFF"/>
                </a:solidFill>
                <a:latin typeface="Canva Sans"/>
                <a:ea typeface="Canva Sans"/>
                <a:cs typeface="Canva Sans"/>
                <a:sym typeface="Canva Sans"/>
              </a:rPr>
              <a:t>•The report uses internal (SWOT) and external (PESTLE) analysis to identify the strategic position of MPG.</a:t>
            </a:r>
          </a:p>
          <a:p>
            <a:pPr algn="ctr">
              <a:lnSpc>
                <a:spcPts val="5349"/>
              </a:lnSpc>
              <a:spcBef>
                <a:spcPct val="0"/>
              </a:spcBef>
            </a:pPr>
            <a:r>
              <a:rPr lang="en-US" sz="3820">
                <a:solidFill>
                  <a:srgbClr val="FFFFFF"/>
                </a:solidFill>
                <a:latin typeface="Canva Sans"/>
                <a:ea typeface="Canva Sans"/>
                <a:cs typeface="Canva Sans"/>
                <a:sym typeface="Canva Sans"/>
              </a:rPr>
              <a:t>•It draws on Board-reported financial and operational data for 2026.</a:t>
            </a:r>
          </a:p>
          <a:p>
            <a:pPr algn="ctr">
              <a:lnSpc>
                <a:spcPts val="5349"/>
              </a:lnSpc>
              <a:spcBef>
                <a:spcPct val="0"/>
              </a:spcBef>
            </a:pPr>
            <a:r>
              <a:rPr lang="en-US" sz="3820">
                <a:solidFill>
                  <a:srgbClr val="FFFFFF"/>
                </a:solidFill>
                <a:latin typeface="Canva Sans"/>
                <a:ea typeface="Canva Sans"/>
                <a:cs typeface="Canva Sans"/>
                <a:sym typeface="Canva Sans"/>
              </a:rPr>
              <a:t>•External Information comes from IEA,</a:t>
            </a:r>
          </a:p>
          <a:p>
            <a:pPr algn="ctr">
              <a:lnSpc>
                <a:spcPts val="5349"/>
              </a:lnSpc>
              <a:spcBef>
                <a:spcPct val="0"/>
              </a:spcBef>
            </a:pPr>
            <a:r>
              <a:rPr lang="en-US" sz="3820">
                <a:solidFill>
                  <a:srgbClr val="FFFFFF"/>
                </a:solidFill>
                <a:latin typeface="Canva Sans"/>
                <a:ea typeface="Canva Sans"/>
                <a:cs typeface="Canva Sans"/>
                <a:sym typeface="Canva Sans"/>
              </a:rPr>
              <a:t>ICCT and UK government data on electrification and regulation.</a:t>
            </a:r>
          </a:p>
          <a:p>
            <a:pPr algn="ctr">
              <a:lnSpc>
                <a:spcPts val="5349"/>
              </a:lnSpc>
              <a:spcBef>
                <a:spcPct val="0"/>
              </a:spcBef>
            </a:pPr>
            <a:r>
              <a:rPr lang="en-US" sz="3820">
                <a:solidFill>
                  <a:srgbClr val="FFFFFF"/>
                </a:solidFill>
                <a:latin typeface="Canva Sans"/>
                <a:ea typeface="Canva Sans"/>
                <a:cs typeface="Canva Sans"/>
                <a:sym typeface="Canva Sans"/>
              </a:rPr>
              <a:t>•Findings are utilized to construct the case for strategic change</a:t>
            </a:r>
          </a:p>
          <a:p>
            <a:pPr algn="ctr">
              <a:lnSpc>
                <a:spcPts val="5349"/>
              </a:lnSpc>
              <a:spcBef>
                <a:spcPct val="0"/>
              </a:spcBef>
            </a:pPr>
            <a:r>
              <a:rPr lang="en-US" sz="3820">
                <a:solidFill>
                  <a:srgbClr val="FFFFFF"/>
                </a:solidFill>
                <a:latin typeface="Canva Sans"/>
                <a:ea typeface="Canva Sans"/>
                <a:cs typeface="Canva Sans"/>
                <a:sym typeface="Canva Sans"/>
              </a:rPr>
              <a:t> throughout the Group.</a:t>
            </a:r>
          </a:p>
        </p:txBody>
      </p:sp>
      <p:sp>
        <p:nvSpPr>
          <p:cNvPr name="Freeform 7" id="7"/>
          <p:cNvSpPr/>
          <p:nvPr/>
        </p:nvSpPr>
        <p:spPr>
          <a:xfrm flipH="false" flipV="false" rot="0">
            <a:off x="30002812" y="1893083"/>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3"/>
            <a:stretch>
              <a:fillRect l="0" t="0" r="0" b="0"/>
            </a:stretch>
          </a:blipFill>
        </p:spPr>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TextBox 2" id="2"/>
          <p:cNvSpPr txBox="true"/>
          <p:nvPr/>
        </p:nvSpPr>
        <p:spPr>
          <a:xfrm rot="0">
            <a:off x="6888416" y="3332190"/>
            <a:ext cx="6035057" cy="856442"/>
          </a:xfrm>
          <a:prstGeom prst="rect">
            <a:avLst/>
          </a:prstGeom>
        </p:spPr>
        <p:txBody>
          <a:bodyPr anchor="t" rtlCol="false" tIns="0" lIns="0" bIns="0" rIns="0">
            <a:spAutoFit/>
          </a:bodyPr>
          <a:lstStyle/>
          <a:p>
            <a:pPr algn="ctr">
              <a:lnSpc>
                <a:spcPts val="6993"/>
              </a:lnSpc>
              <a:spcBef>
                <a:spcPct val="0"/>
              </a:spcBef>
            </a:pPr>
            <a:r>
              <a:rPr lang="en-US" b="true" sz="4995">
                <a:solidFill>
                  <a:srgbClr val="FFFFFF"/>
                </a:solidFill>
                <a:latin typeface="Canva Sans Bold"/>
                <a:ea typeface="Canva Sans Bold"/>
                <a:cs typeface="Canva Sans Bold"/>
                <a:sym typeface="Canva Sans Bold"/>
              </a:rPr>
              <a:t>Company Overview</a:t>
            </a:r>
          </a:p>
        </p:txBody>
      </p:sp>
      <p:sp>
        <p:nvSpPr>
          <p:cNvPr name="TextBox 3" id="3"/>
          <p:cNvSpPr txBox="true"/>
          <p:nvPr/>
        </p:nvSpPr>
        <p:spPr>
          <a:xfrm rot="0">
            <a:off x="2311667" y="4460214"/>
            <a:ext cx="15217394" cy="4351971"/>
          </a:xfrm>
          <a:prstGeom prst="rect">
            <a:avLst/>
          </a:prstGeom>
        </p:spPr>
        <p:txBody>
          <a:bodyPr anchor="t" rtlCol="false" tIns="0" lIns="0" bIns="0" rIns="0">
            <a:spAutoFit/>
          </a:bodyPr>
          <a:lstStyle/>
          <a:p>
            <a:pPr algn="ctr">
              <a:lnSpc>
                <a:spcPts val="4971"/>
              </a:lnSpc>
              <a:spcBef>
                <a:spcPct val="0"/>
              </a:spcBef>
            </a:pPr>
            <a:r>
              <a:rPr lang="en-US" sz="3551">
                <a:solidFill>
                  <a:srgbClr val="FFFFFF"/>
                </a:solidFill>
                <a:latin typeface="Canva Sans"/>
                <a:ea typeface="Canva Sans"/>
                <a:cs typeface="Canva Sans"/>
                <a:sym typeface="Canva Sans"/>
              </a:rPr>
              <a:t>•Mellt Performance Group Ltd (MPG) is a fictional performance </a:t>
            </a:r>
          </a:p>
          <a:p>
            <a:pPr algn="ctr">
              <a:lnSpc>
                <a:spcPts val="4971"/>
              </a:lnSpc>
              <a:spcBef>
                <a:spcPct val="0"/>
              </a:spcBef>
            </a:pPr>
            <a:r>
              <a:rPr lang="en-US" sz="3551">
                <a:solidFill>
                  <a:srgbClr val="FFFFFF"/>
                </a:solidFill>
                <a:latin typeface="Canva Sans"/>
                <a:ea typeface="Canva Sans"/>
                <a:cs typeface="Canva Sans"/>
                <a:sym typeface="Canva Sans"/>
              </a:rPr>
              <a:t>engineering OEM based in the UK.</a:t>
            </a:r>
          </a:p>
          <a:p>
            <a:pPr algn="ctr">
              <a:lnSpc>
                <a:spcPts val="4971"/>
              </a:lnSpc>
              <a:spcBef>
                <a:spcPct val="0"/>
              </a:spcBef>
            </a:pPr>
            <a:r>
              <a:rPr lang="en-US" sz="3551">
                <a:solidFill>
                  <a:srgbClr val="FFFFFF"/>
                </a:solidFill>
                <a:latin typeface="Canva Sans"/>
                <a:ea typeface="Canva Sans"/>
                <a:cs typeface="Canva Sans"/>
                <a:sym typeface="Canva Sans"/>
              </a:rPr>
              <a:t>•Works on high performance road cars, top of the line motorcycles, </a:t>
            </a:r>
          </a:p>
          <a:p>
            <a:pPr algn="ctr">
              <a:lnSpc>
                <a:spcPts val="4971"/>
              </a:lnSpc>
              <a:spcBef>
                <a:spcPct val="0"/>
              </a:spcBef>
            </a:pPr>
            <a:r>
              <a:rPr lang="en-US" sz="3551">
                <a:solidFill>
                  <a:srgbClr val="FFFFFF"/>
                </a:solidFill>
                <a:latin typeface="Canva Sans"/>
                <a:ea typeface="Canva Sans"/>
                <a:cs typeface="Canva Sans"/>
                <a:sym typeface="Canva Sans"/>
              </a:rPr>
              <a:t>and GT/endurance cars.</a:t>
            </a:r>
          </a:p>
          <a:p>
            <a:pPr algn="ctr">
              <a:lnSpc>
                <a:spcPts val="4971"/>
              </a:lnSpc>
              <a:spcBef>
                <a:spcPct val="0"/>
              </a:spcBef>
            </a:pPr>
            <a:r>
              <a:rPr lang="en-US" sz="3551">
                <a:solidFill>
                  <a:srgbClr val="FFFFFF"/>
                </a:solidFill>
                <a:latin typeface="Canva Sans"/>
                <a:ea typeface="Canva Sans"/>
                <a:cs typeface="Canva Sans"/>
                <a:sym typeface="Canva Sans"/>
              </a:rPr>
              <a:t>•Designed with ICE performance engineering and motorsport heritage.</a:t>
            </a:r>
          </a:p>
          <a:p>
            <a:pPr algn="ctr">
              <a:lnSpc>
                <a:spcPts val="4971"/>
              </a:lnSpc>
              <a:spcBef>
                <a:spcPct val="0"/>
              </a:spcBef>
            </a:pPr>
            <a:r>
              <a:rPr lang="en-US" sz="3551">
                <a:solidFill>
                  <a:srgbClr val="FFFFFF"/>
                </a:solidFill>
                <a:latin typeface="Canva Sans"/>
                <a:ea typeface="Canva Sans"/>
                <a:cs typeface="Canva Sans"/>
                <a:sym typeface="Canva Sans"/>
              </a:rPr>
              <a:t>Faces regulatory, technological and financial pressures</a:t>
            </a:r>
          </a:p>
          <a:p>
            <a:pPr algn="ctr">
              <a:lnSpc>
                <a:spcPts val="4971"/>
              </a:lnSpc>
              <a:spcBef>
                <a:spcPct val="0"/>
              </a:spcBef>
            </a:pPr>
            <a:r>
              <a:rPr lang="en-US" sz="3551">
                <a:solidFill>
                  <a:srgbClr val="FFFFFF"/>
                </a:solidFill>
                <a:latin typeface="Canva Sans"/>
                <a:ea typeface="Canva Sans"/>
                <a:cs typeface="Canva Sans"/>
                <a:sym typeface="Canva Sans"/>
              </a:rPr>
              <a:t> leading to strategic change in 2026</a:t>
            </a:r>
          </a:p>
        </p:txBody>
      </p:sp>
      <p:sp>
        <p:nvSpPr>
          <p:cNvPr name="TextBox 4" id="4"/>
          <p:cNvSpPr txBox="true"/>
          <p:nvPr/>
        </p:nvSpPr>
        <p:spPr>
          <a:xfrm rot="0">
            <a:off x="23639445" y="3189056"/>
            <a:ext cx="5719705" cy="856442"/>
          </a:xfrm>
          <a:prstGeom prst="rect">
            <a:avLst/>
          </a:prstGeom>
        </p:spPr>
        <p:txBody>
          <a:bodyPr anchor="t" rtlCol="false" tIns="0" lIns="0" bIns="0" rIns="0">
            <a:spAutoFit/>
          </a:bodyPr>
          <a:lstStyle/>
          <a:p>
            <a:pPr algn="ctr">
              <a:lnSpc>
                <a:spcPts val="6993"/>
              </a:lnSpc>
              <a:spcBef>
                <a:spcPct val="0"/>
              </a:spcBef>
            </a:pPr>
            <a:r>
              <a:rPr lang="en-US" b="true" sz="4995">
                <a:solidFill>
                  <a:srgbClr val="FFFFFF"/>
                </a:solidFill>
                <a:latin typeface="Canva Sans Bold"/>
                <a:ea typeface="Canva Sans Bold"/>
                <a:cs typeface="Canva Sans Bold"/>
                <a:sym typeface="Canva Sans Bold"/>
              </a:rPr>
              <a:t>Business Divisions</a:t>
            </a:r>
          </a:p>
        </p:txBody>
      </p:sp>
      <p:sp>
        <p:nvSpPr>
          <p:cNvPr name="TextBox 5" id="5"/>
          <p:cNvSpPr txBox="true"/>
          <p:nvPr/>
        </p:nvSpPr>
        <p:spPr>
          <a:xfrm rot="0">
            <a:off x="18837707" y="4469739"/>
            <a:ext cx="13887194" cy="4811937"/>
          </a:xfrm>
          <a:prstGeom prst="rect">
            <a:avLst/>
          </a:prstGeom>
        </p:spPr>
        <p:txBody>
          <a:bodyPr anchor="t" rtlCol="false" tIns="0" lIns="0" bIns="0" rIns="0">
            <a:spAutoFit/>
          </a:bodyPr>
          <a:lstStyle/>
          <a:p>
            <a:pPr algn="ctr">
              <a:lnSpc>
                <a:spcPts val="4790"/>
              </a:lnSpc>
              <a:spcBef>
                <a:spcPct val="0"/>
              </a:spcBef>
            </a:pPr>
            <a:r>
              <a:rPr lang="en-US" sz="3421">
                <a:solidFill>
                  <a:srgbClr val="FFFFFF"/>
                </a:solidFill>
                <a:latin typeface="Canva Sans"/>
                <a:ea typeface="Canva Sans"/>
                <a:cs typeface="Canva Sans"/>
                <a:sym typeface="Canva Sans"/>
              </a:rPr>
              <a:t>•Motorcycles: The revenue gap for motorcycles is 40% of Group profit for 25% Group revenue.</a:t>
            </a:r>
          </a:p>
          <a:p>
            <a:pPr algn="ctr">
              <a:lnSpc>
                <a:spcPts val="4790"/>
              </a:lnSpc>
              <a:spcBef>
                <a:spcPct val="0"/>
              </a:spcBef>
            </a:pPr>
            <a:r>
              <a:rPr lang="en-US" sz="3421">
                <a:solidFill>
                  <a:srgbClr val="FFFFFF"/>
                </a:solidFill>
                <a:latin typeface="Canva Sans"/>
                <a:ea typeface="Canva Sans"/>
                <a:cs typeface="Canva Sans"/>
                <a:sym typeface="Canva Sans"/>
              </a:rPr>
              <a:t>•Automotive: generates 60% of Group revenue but is experiencing </a:t>
            </a:r>
          </a:p>
          <a:p>
            <a:pPr algn="ctr">
              <a:lnSpc>
                <a:spcPts val="4790"/>
              </a:lnSpc>
              <a:spcBef>
                <a:spcPct val="0"/>
              </a:spcBef>
            </a:pPr>
            <a:r>
              <a:rPr lang="en-US" sz="3421">
                <a:solidFill>
                  <a:srgbClr val="FFFFFF"/>
                </a:solidFill>
                <a:latin typeface="Canva Sans"/>
                <a:ea typeface="Canva Sans"/>
                <a:cs typeface="Canva Sans"/>
                <a:sym typeface="Canva Sans"/>
              </a:rPr>
              <a:t>declining margins.</a:t>
            </a:r>
          </a:p>
          <a:p>
            <a:pPr algn="ctr">
              <a:lnSpc>
                <a:spcPts val="4790"/>
              </a:lnSpc>
              <a:spcBef>
                <a:spcPct val="0"/>
              </a:spcBef>
            </a:pPr>
            <a:r>
              <a:rPr lang="en-US" sz="3421">
                <a:solidFill>
                  <a:srgbClr val="FFFFFF"/>
                </a:solidFill>
                <a:latin typeface="Canva Sans"/>
                <a:ea typeface="Canva Sans"/>
                <a:cs typeface="Canva Sans"/>
                <a:sym typeface="Canva Sans"/>
              </a:rPr>
              <a:t>•Motorsport: plays an important role today as an element of brand positioning and technological development but is loss-making.</a:t>
            </a:r>
          </a:p>
          <a:p>
            <a:pPr algn="ctr">
              <a:lnSpc>
                <a:spcPts val="4790"/>
              </a:lnSpc>
              <a:spcBef>
                <a:spcPct val="0"/>
              </a:spcBef>
            </a:pPr>
            <a:r>
              <a:rPr lang="en-US" sz="3421">
                <a:solidFill>
                  <a:srgbClr val="FFFFFF"/>
                </a:solidFill>
                <a:latin typeface="Canva Sans"/>
                <a:ea typeface="Canva Sans"/>
                <a:cs typeface="Canva Sans"/>
                <a:sym typeface="Canva Sans"/>
              </a:rPr>
              <a:t>•Together, the divisions expose MPG to uneven </a:t>
            </a:r>
          </a:p>
          <a:p>
            <a:pPr algn="ctr">
              <a:lnSpc>
                <a:spcPts val="4790"/>
              </a:lnSpc>
              <a:spcBef>
                <a:spcPct val="0"/>
              </a:spcBef>
            </a:pPr>
            <a:r>
              <a:rPr lang="en-US" sz="3421">
                <a:solidFill>
                  <a:srgbClr val="FFFFFF"/>
                </a:solidFill>
                <a:latin typeface="Canva Sans"/>
                <a:ea typeface="Canva Sans"/>
                <a:cs typeface="Canva Sans"/>
                <a:sym typeface="Canva Sans"/>
              </a:rPr>
              <a:t>profitability across the Group.</a:t>
            </a:r>
          </a:p>
        </p:txBody>
      </p:sp>
      <p:sp>
        <p:nvSpPr>
          <p:cNvPr name="TextBox 6" id="6"/>
          <p:cNvSpPr txBox="true"/>
          <p:nvPr/>
        </p:nvSpPr>
        <p:spPr>
          <a:xfrm rot="0">
            <a:off x="39531007" y="3323169"/>
            <a:ext cx="5502824" cy="865463"/>
          </a:xfrm>
          <a:prstGeom prst="rect">
            <a:avLst/>
          </a:prstGeom>
        </p:spPr>
        <p:txBody>
          <a:bodyPr anchor="t" rtlCol="false" tIns="0" lIns="0" bIns="0" rIns="0">
            <a:spAutoFit/>
          </a:bodyPr>
          <a:lstStyle/>
          <a:p>
            <a:pPr algn="ctr">
              <a:lnSpc>
                <a:spcPts val="7021"/>
              </a:lnSpc>
              <a:spcBef>
                <a:spcPct val="0"/>
              </a:spcBef>
            </a:pPr>
            <a:r>
              <a:rPr lang="en-US" b="true" sz="5015">
                <a:solidFill>
                  <a:srgbClr val="FFFFFF"/>
                </a:solidFill>
                <a:latin typeface="Canva Sans Bold"/>
                <a:ea typeface="Canva Sans Bold"/>
                <a:cs typeface="Canva Sans Bold"/>
                <a:sym typeface="Canva Sans Bold"/>
              </a:rPr>
              <a:t>Strategic Position</a:t>
            </a:r>
          </a:p>
        </p:txBody>
      </p:sp>
      <p:sp>
        <p:nvSpPr>
          <p:cNvPr name="TextBox 7" id="7"/>
          <p:cNvSpPr txBox="true"/>
          <p:nvPr/>
        </p:nvSpPr>
        <p:spPr>
          <a:xfrm rot="0">
            <a:off x="35329043" y="4599041"/>
            <a:ext cx="14632510" cy="4815578"/>
          </a:xfrm>
          <a:prstGeom prst="rect">
            <a:avLst/>
          </a:prstGeom>
        </p:spPr>
        <p:txBody>
          <a:bodyPr anchor="t" rtlCol="false" tIns="0" lIns="0" bIns="0" rIns="0">
            <a:spAutoFit/>
          </a:bodyPr>
          <a:lstStyle/>
          <a:p>
            <a:pPr algn="ctr">
              <a:lnSpc>
                <a:spcPts val="4766"/>
              </a:lnSpc>
              <a:spcBef>
                <a:spcPct val="0"/>
              </a:spcBef>
            </a:pPr>
            <a:r>
              <a:rPr lang="en-US" sz="3404">
                <a:solidFill>
                  <a:srgbClr val="FFFFFF"/>
                </a:solidFill>
                <a:latin typeface="Canva Sans"/>
                <a:ea typeface="Canva Sans"/>
                <a:cs typeface="Canva Sans"/>
                <a:sym typeface="Canva Sans"/>
              </a:rPr>
              <a:t>•MPG holds strong brand equity and engineering credibility built on</a:t>
            </a:r>
          </a:p>
          <a:p>
            <a:pPr algn="ctr">
              <a:lnSpc>
                <a:spcPts val="4766"/>
              </a:lnSpc>
              <a:spcBef>
                <a:spcPct val="0"/>
              </a:spcBef>
            </a:pPr>
            <a:r>
              <a:rPr lang="en-US" sz="3404">
                <a:solidFill>
                  <a:srgbClr val="FFFFFF"/>
                </a:solidFill>
                <a:latin typeface="Canva Sans"/>
                <a:ea typeface="Canva Sans"/>
                <a:cs typeface="Canva Sans"/>
                <a:sym typeface="Canva Sans"/>
              </a:rPr>
              <a:t> ICE performance heritage.</a:t>
            </a:r>
          </a:p>
          <a:p>
            <a:pPr algn="ctr">
              <a:lnSpc>
                <a:spcPts val="4766"/>
              </a:lnSpc>
              <a:spcBef>
                <a:spcPct val="0"/>
              </a:spcBef>
            </a:pPr>
            <a:r>
              <a:rPr lang="en-US" sz="3404">
                <a:solidFill>
                  <a:srgbClr val="FFFFFF"/>
                </a:solidFill>
                <a:latin typeface="Canva Sans"/>
                <a:ea typeface="Canva Sans"/>
                <a:cs typeface="Canva Sans"/>
                <a:sym typeface="Canva Sans"/>
              </a:rPr>
              <a:t>•The Board is divided over the Group's future strategic direction</a:t>
            </a:r>
          </a:p>
          <a:p>
            <a:pPr algn="ctr">
              <a:lnSpc>
                <a:spcPts val="4766"/>
              </a:lnSpc>
              <a:spcBef>
                <a:spcPct val="0"/>
              </a:spcBef>
            </a:pPr>
            <a:r>
              <a:rPr lang="en-US" sz="3404">
                <a:solidFill>
                  <a:srgbClr val="FFFFFF"/>
                </a:solidFill>
                <a:latin typeface="Canva Sans"/>
                <a:ea typeface="Canva Sans"/>
                <a:cs typeface="Canva Sans"/>
                <a:sym typeface="Canva Sans"/>
              </a:rPr>
              <a:t> amid mounting external pressure.</a:t>
            </a:r>
          </a:p>
          <a:p>
            <a:pPr algn="ctr">
              <a:lnSpc>
                <a:spcPts val="4766"/>
              </a:lnSpc>
              <a:spcBef>
                <a:spcPct val="0"/>
              </a:spcBef>
            </a:pPr>
            <a:r>
              <a:rPr lang="en-US" sz="3404">
                <a:solidFill>
                  <a:srgbClr val="FFFFFF"/>
                </a:solidFill>
                <a:latin typeface="Canva Sans"/>
                <a:ea typeface="Canva Sans"/>
                <a:cs typeface="Canva Sans"/>
                <a:sym typeface="Canva Sans"/>
              </a:rPr>
              <a:t>•Critical 2026 issues include electrification regulation, EV competition,</a:t>
            </a:r>
          </a:p>
          <a:p>
            <a:pPr algn="ctr">
              <a:lnSpc>
                <a:spcPts val="4766"/>
              </a:lnSpc>
              <a:spcBef>
                <a:spcPct val="0"/>
              </a:spcBef>
            </a:pPr>
            <a:r>
              <a:rPr lang="en-US" sz="3404">
                <a:solidFill>
                  <a:srgbClr val="FFFFFF"/>
                </a:solidFill>
                <a:latin typeface="Canva Sans"/>
                <a:ea typeface="Canva Sans"/>
                <a:cs typeface="Canva Sans"/>
                <a:sym typeface="Canva Sans"/>
              </a:rPr>
              <a:t> ESG scrutiny, and talent retention.T</a:t>
            </a:r>
          </a:p>
          <a:p>
            <a:pPr algn="ctr">
              <a:lnSpc>
                <a:spcPts val="4766"/>
              </a:lnSpc>
              <a:spcBef>
                <a:spcPct val="0"/>
              </a:spcBef>
            </a:pPr>
            <a:r>
              <a:rPr lang="en-US" sz="3404">
                <a:solidFill>
                  <a:srgbClr val="FFFFFF"/>
                </a:solidFill>
                <a:latin typeface="Canva Sans"/>
                <a:ea typeface="Canva Sans"/>
                <a:cs typeface="Canva Sans"/>
                <a:sym typeface="Canva Sans"/>
              </a:rPr>
              <a:t>•his positions MPG at a strategic inflection point ahead of </a:t>
            </a:r>
          </a:p>
          <a:p>
            <a:pPr algn="ctr">
              <a:lnSpc>
                <a:spcPts val="4766"/>
              </a:lnSpc>
              <a:spcBef>
                <a:spcPct val="0"/>
              </a:spcBef>
            </a:pPr>
            <a:r>
              <a:rPr lang="en-US" sz="3404">
                <a:solidFill>
                  <a:srgbClr val="FFFFFF"/>
                </a:solidFill>
                <a:latin typeface="Canva Sans"/>
                <a:ea typeface="Canva Sans"/>
                <a:cs typeface="Canva Sans"/>
                <a:sym typeface="Canva Sans"/>
              </a:rPr>
              <a:t>its five-year plan (2026–2031).</a:t>
            </a:r>
          </a:p>
        </p:txBody>
      </p:sp>
      <p:sp>
        <p:nvSpPr>
          <p:cNvPr name="Freeform 8" id="8"/>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2"/>
            <a:stretch>
              <a:fillRect l="0" t="0" r="0" b="0"/>
            </a:stretch>
          </a:blipFill>
        </p:spPr>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TextBox 2" id="2"/>
          <p:cNvSpPr txBox="true"/>
          <p:nvPr/>
        </p:nvSpPr>
        <p:spPr>
          <a:xfrm rot="0">
            <a:off x="7205220" y="2652795"/>
            <a:ext cx="1330788" cy="812531"/>
          </a:xfrm>
          <a:prstGeom prst="rect">
            <a:avLst/>
          </a:prstGeom>
        </p:spPr>
        <p:txBody>
          <a:bodyPr anchor="t" rtlCol="false" tIns="0" lIns="0" bIns="0" rIns="0">
            <a:spAutoFit/>
          </a:bodyPr>
          <a:lstStyle/>
          <a:p>
            <a:pPr algn="ctr">
              <a:lnSpc>
                <a:spcPts val="6713"/>
              </a:lnSpc>
              <a:spcBef>
                <a:spcPct val="0"/>
              </a:spcBef>
            </a:pPr>
            <a:r>
              <a:rPr lang="en-US" b="true" sz="4795">
                <a:solidFill>
                  <a:srgbClr val="FE9506"/>
                </a:solidFill>
                <a:latin typeface="Canva Sans Bold"/>
                <a:ea typeface="Canva Sans Bold"/>
                <a:cs typeface="Canva Sans Bold"/>
                <a:sym typeface="Canva Sans Bold"/>
              </a:rPr>
              <a:t>40%</a:t>
            </a:r>
          </a:p>
        </p:txBody>
      </p:sp>
      <p:sp>
        <p:nvSpPr>
          <p:cNvPr name="TextBox 3" id="3"/>
          <p:cNvSpPr txBox="true"/>
          <p:nvPr/>
        </p:nvSpPr>
        <p:spPr>
          <a:xfrm rot="0">
            <a:off x="4334242" y="3280889"/>
            <a:ext cx="7072742" cy="1169042"/>
          </a:xfrm>
          <a:prstGeom prst="rect">
            <a:avLst/>
          </a:prstGeom>
        </p:spPr>
        <p:txBody>
          <a:bodyPr anchor="t" rtlCol="false" tIns="0" lIns="0" bIns="0" rIns="0">
            <a:spAutoFit/>
          </a:bodyPr>
          <a:lstStyle/>
          <a:p>
            <a:pPr algn="ctr">
              <a:lnSpc>
                <a:spcPts val="4699"/>
              </a:lnSpc>
              <a:spcBef>
                <a:spcPct val="0"/>
              </a:spcBef>
            </a:pPr>
            <a:r>
              <a:rPr lang="en-US" sz="3356">
                <a:solidFill>
                  <a:srgbClr val="FFFFFF"/>
                </a:solidFill>
                <a:latin typeface="Canva Sans"/>
                <a:ea typeface="Canva Sans"/>
                <a:cs typeface="Canva Sans"/>
                <a:sym typeface="Canva Sans"/>
              </a:rPr>
              <a:t>of Group profit from</a:t>
            </a:r>
          </a:p>
          <a:p>
            <a:pPr algn="ctr">
              <a:lnSpc>
                <a:spcPts val="4699"/>
              </a:lnSpc>
              <a:spcBef>
                <a:spcPct val="0"/>
              </a:spcBef>
            </a:pPr>
            <a:r>
              <a:rPr lang="en-US" sz="3356">
                <a:solidFill>
                  <a:srgbClr val="FFFFFF"/>
                </a:solidFill>
                <a:latin typeface="Canva Sans"/>
                <a:ea typeface="Canva Sans"/>
                <a:cs typeface="Canva Sans"/>
                <a:sym typeface="Canva Sans"/>
              </a:rPr>
              <a:t>Motorcycles (only 25% of revenue)</a:t>
            </a:r>
          </a:p>
        </p:txBody>
      </p:sp>
      <p:sp>
        <p:nvSpPr>
          <p:cNvPr name="TextBox 4" id="4"/>
          <p:cNvSpPr txBox="true"/>
          <p:nvPr/>
        </p:nvSpPr>
        <p:spPr>
          <a:xfrm rot="0">
            <a:off x="3628398" y="4639052"/>
            <a:ext cx="8945191" cy="646789"/>
          </a:xfrm>
          <a:prstGeom prst="rect">
            <a:avLst/>
          </a:prstGeom>
        </p:spPr>
        <p:txBody>
          <a:bodyPr anchor="t" rtlCol="false" tIns="0" lIns="0" bIns="0" rIns="0">
            <a:spAutoFit/>
          </a:bodyPr>
          <a:lstStyle/>
          <a:p>
            <a:pPr algn="ctr">
              <a:lnSpc>
                <a:spcPts val="5371"/>
              </a:lnSpc>
              <a:spcBef>
                <a:spcPct val="0"/>
              </a:spcBef>
            </a:pPr>
            <a:r>
              <a:rPr lang="en-US" b="true" sz="3836" u="sng">
                <a:solidFill>
                  <a:srgbClr val="FFFFFF"/>
                </a:solidFill>
                <a:latin typeface="Canva Sans Bold"/>
                <a:ea typeface="Canva Sans Bold"/>
                <a:cs typeface="Canva Sans Bold"/>
                <a:sym typeface="Canva Sans Bold"/>
              </a:rPr>
              <a:t>Board-identified critical issues (2026)</a:t>
            </a:r>
          </a:p>
        </p:txBody>
      </p:sp>
      <p:sp>
        <p:nvSpPr>
          <p:cNvPr name="TextBox 5" id="5"/>
          <p:cNvSpPr txBox="true"/>
          <p:nvPr/>
        </p:nvSpPr>
        <p:spPr>
          <a:xfrm rot="0">
            <a:off x="1373330" y="5508150"/>
            <a:ext cx="15523919" cy="2950491"/>
          </a:xfrm>
          <a:prstGeom prst="rect">
            <a:avLst/>
          </a:prstGeom>
        </p:spPr>
        <p:txBody>
          <a:bodyPr anchor="t" rtlCol="false" tIns="0" lIns="0" bIns="0" rIns="0">
            <a:spAutoFit/>
          </a:bodyPr>
          <a:lstStyle/>
          <a:p>
            <a:pPr algn="ctr">
              <a:lnSpc>
                <a:spcPts val="4699"/>
              </a:lnSpc>
              <a:spcBef>
                <a:spcPct val="0"/>
              </a:spcBef>
            </a:pPr>
            <a:r>
              <a:rPr lang="en-US" sz="3356">
                <a:solidFill>
                  <a:srgbClr val="FFFFFF"/>
                </a:solidFill>
                <a:latin typeface="Canva Sans"/>
                <a:ea typeface="Canva Sans"/>
                <a:cs typeface="Canva Sans"/>
                <a:sym typeface="Canva Sans"/>
              </a:rPr>
              <a:t>•Electrification and zero emission regulation acceleration in the UK and EU.</a:t>
            </a:r>
          </a:p>
          <a:p>
            <a:pPr algn="ctr">
              <a:lnSpc>
                <a:spcPts val="4699"/>
              </a:lnSpc>
              <a:spcBef>
                <a:spcPct val="0"/>
              </a:spcBef>
            </a:pPr>
            <a:r>
              <a:rPr lang="en-US" sz="3356">
                <a:solidFill>
                  <a:srgbClr val="FFFFFF"/>
                </a:solidFill>
                <a:latin typeface="Canva Sans"/>
                <a:ea typeface="Canva Sans"/>
                <a:cs typeface="Canva Sans"/>
                <a:sym typeface="Canva Sans"/>
              </a:rPr>
              <a:t>•Introduction of technologically advanced and cheaper EV rivals.</a:t>
            </a:r>
          </a:p>
          <a:p>
            <a:pPr algn="ctr">
              <a:lnSpc>
                <a:spcPts val="4699"/>
              </a:lnSpc>
              <a:spcBef>
                <a:spcPct val="0"/>
              </a:spcBef>
            </a:pPr>
            <a:r>
              <a:rPr lang="en-US" sz="3356">
                <a:solidFill>
                  <a:srgbClr val="FFFFFF"/>
                </a:solidFill>
                <a:latin typeface="Canva Sans"/>
                <a:ea typeface="Canva Sans"/>
                <a:cs typeface="Canva Sans"/>
                <a:sym typeface="Canva Sans"/>
              </a:rPr>
              <a:t>•Growing ESG pressure and the requirement for sustainable reporting.</a:t>
            </a:r>
          </a:p>
          <a:p>
            <a:pPr algn="ctr">
              <a:lnSpc>
                <a:spcPts val="4699"/>
              </a:lnSpc>
              <a:spcBef>
                <a:spcPct val="0"/>
              </a:spcBef>
            </a:pPr>
            <a:r>
              <a:rPr lang="en-US" sz="3356">
                <a:solidFill>
                  <a:srgbClr val="FFFFFF"/>
                </a:solidFill>
                <a:latin typeface="Canva Sans"/>
                <a:ea typeface="Canva Sans"/>
                <a:cs typeface="Canva Sans"/>
                <a:sym typeface="Canva Sans"/>
              </a:rPr>
              <a:t>•Supply chain volatility and reliance on rare-earth and battery materials.</a:t>
            </a:r>
          </a:p>
          <a:p>
            <a:pPr algn="ctr">
              <a:lnSpc>
                <a:spcPts val="4699"/>
              </a:lnSpc>
              <a:spcBef>
                <a:spcPct val="0"/>
              </a:spcBef>
            </a:pPr>
            <a:r>
              <a:rPr lang="en-US" sz="3356">
                <a:solidFill>
                  <a:srgbClr val="FFFFFF"/>
                </a:solidFill>
                <a:latin typeface="Canva Sans"/>
                <a:ea typeface="Canva Sans"/>
                <a:cs typeface="Canva Sans"/>
                <a:sym typeface="Canva Sans"/>
              </a:rPr>
              <a:t>•Problems with recruiting and retaining software and electrification experts.</a:t>
            </a:r>
          </a:p>
        </p:txBody>
      </p:sp>
      <p:sp>
        <p:nvSpPr>
          <p:cNvPr name="TextBox 6" id="6"/>
          <p:cNvSpPr txBox="true"/>
          <p:nvPr/>
        </p:nvSpPr>
        <p:spPr>
          <a:xfrm rot="0">
            <a:off x="24886926" y="2483730"/>
            <a:ext cx="1346823" cy="812531"/>
          </a:xfrm>
          <a:prstGeom prst="rect">
            <a:avLst/>
          </a:prstGeom>
        </p:spPr>
        <p:txBody>
          <a:bodyPr anchor="t" rtlCol="false" tIns="0" lIns="0" bIns="0" rIns="0">
            <a:spAutoFit/>
          </a:bodyPr>
          <a:lstStyle/>
          <a:p>
            <a:pPr algn="ctr">
              <a:lnSpc>
                <a:spcPts val="6713"/>
              </a:lnSpc>
              <a:spcBef>
                <a:spcPct val="0"/>
              </a:spcBef>
            </a:pPr>
            <a:r>
              <a:rPr lang="en-US" b="true" sz="4795">
                <a:solidFill>
                  <a:srgbClr val="FE9506"/>
                </a:solidFill>
                <a:latin typeface="Canva Sans Bold"/>
                <a:ea typeface="Canva Sans Bold"/>
                <a:cs typeface="Canva Sans Bold"/>
                <a:sym typeface="Canva Sans Bold"/>
              </a:rPr>
              <a:t>60%</a:t>
            </a:r>
          </a:p>
        </p:txBody>
      </p:sp>
      <p:sp>
        <p:nvSpPr>
          <p:cNvPr name="TextBox 7" id="7"/>
          <p:cNvSpPr txBox="true"/>
          <p:nvPr/>
        </p:nvSpPr>
        <p:spPr>
          <a:xfrm rot="0">
            <a:off x="22149990" y="3164734"/>
            <a:ext cx="7304821" cy="1169042"/>
          </a:xfrm>
          <a:prstGeom prst="rect">
            <a:avLst/>
          </a:prstGeom>
        </p:spPr>
        <p:txBody>
          <a:bodyPr anchor="t" rtlCol="false" tIns="0" lIns="0" bIns="0" rIns="0">
            <a:spAutoFit/>
          </a:bodyPr>
          <a:lstStyle/>
          <a:p>
            <a:pPr algn="ctr">
              <a:lnSpc>
                <a:spcPts val="4699"/>
              </a:lnSpc>
              <a:spcBef>
                <a:spcPct val="0"/>
              </a:spcBef>
            </a:pPr>
            <a:r>
              <a:rPr lang="en-US" sz="3356">
                <a:solidFill>
                  <a:srgbClr val="FFFFFF"/>
                </a:solidFill>
                <a:latin typeface="Canva Sans"/>
                <a:ea typeface="Canva Sans"/>
                <a:cs typeface="Canva Sans"/>
                <a:sym typeface="Canva Sans"/>
              </a:rPr>
              <a:t>of Group revenue from Automotive,</a:t>
            </a:r>
          </a:p>
          <a:p>
            <a:pPr algn="ctr">
              <a:lnSpc>
                <a:spcPts val="4699"/>
              </a:lnSpc>
              <a:spcBef>
                <a:spcPct val="0"/>
              </a:spcBef>
            </a:pPr>
            <a:r>
              <a:rPr lang="en-US" sz="3356">
                <a:solidFill>
                  <a:srgbClr val="FFFFFF"/>
                </a:solidFill>
                <a:latin typeface="Canva Sans"/>
                <a:ea typeface="Canva Sans"/>
                <a:cs typeface="Canva Sans"/>
                <a:sym typeface="Canva Sans"/>
              </a:rPr>
              <a:t>with margins declining</a:t>
            </a:r>
          </a:p>
        </p:txBody>
      </p:sp>
      <p:sp>
        <p:nvSpPr>
          <p:cNvPr name="TextBox 8" id="8"/>
          <p:cNvSpPr txBox="true"/>
          <p:nvPr/>
        </p:nvSpPr>
        <p:spPr>
          <a:xfrm rot="0">
            <a:off x="23935186" y="4523659"/>
            <a:ext cx="3734429" cy="646789"/>
          </a:xfrm>
          <a:prstGeom prst="rect">
            <a:avLst/>
          </a:prstGeom>
        </p:spPr>
        <p:txBody>
          <a:bodyPr anchor="t" rtlCol="false" tIns="0" lIns="0" bIns="0" rIns="0">
            <a:spAutoFit/>
          </a:bodyPr>
          <a:lstStyle/>
          <a:p>
            <a:pPr algn="ctr">
              <a:lnSpc>
                <a:spcPts val="5371"/>
              </a:lnSpc>
              <a:spcBef>
                <a:spcPct val="0"/>
              </a:spcBef>
            </a:pPr>
            <a:r>
              <a:rPr lang="en-US" b="true" sz="3836" u="sng">
                <a:solidFill>
                  <a:srgbClr val="FFFFFF"/>
                </a:solidFill>
                <a:latin typeface="Canva Sans Bold"/>
                <a:ea typeface="Canva Sans Bold"/>
                <a:cs typeface="Canva Sans Bold"/>
                <a:sym typeface="Canva Sans Bold"/>
              </a:rPr>
              <a:t>Analytical basis</a:t>
            </a:r>
          </a:p>
        </p:txBody>
      </p:sp>
      <p:sp>
        <p:nvSpPr>
          <p:cNvPr name="TextBox 9" id="9"/>
          <p:cNvSpPr txBox="true"/>
          <p:nvPr/>
        </p:nvSpPr>
        <p:spPr>
          <a:xfrm rot="0">
            <a:off x="19081437" y="5359950"/>
            <a:ext cx="13971561" cy="3722960"/>
          </a:xfrm>
          <a:prstGeom prst="rect">
            <a:avLst/>
          </a:prstGeom>
        </p:spPr>
        <p:txBody>
          <a:bodyPr anchor="t" rtlCol="false" tIns="0" lIns="0" bIns="0" rIns="0">
            <a:spAutoFit/>
          </a:bodyPr>
          <a:lstStyle/>
          <a:p>
            <a:pPr algn="ctr">
              <a:lnSpc>
                <a:spcPts val="4923"/>
              </a:lnSpc>
              <a:spcBef>
                <a:spcPct val="0"/>
              </a:spcBef>
            </a:pPr>
            <a:r>
              <a:rPr lang="en-US" sz="3516">
                <a:solidFill>
                  <a:srgbClr val="FFFFFF"/>
                </a:solidFill>
                <a:latin typeface="Canva Sans"/>
                <a:ea typeface="Canva Sans"/>
                <a:cs typeface="Canva Sans"/>
                <a:sym typeface="Canva Sans"/>
              </a:rPr>
              <a:t>This synthesis makes use of the external PESTLE drivers (regulatory and social) and internal SWOT factors (motorcycle superiority to automotive margin decline) and Porter’s Five Forces (growing buyer and supplier power from EV new-entrants) for all three of MPG’s businesses. Policy always follows environmental and regulatory changes.</a:t>
            </a:r>
          </a:p>
        </p:txBody>
      </p:sp>
      <p:sp>
        <p:nvSpPr>
          <p:cNvPr name="TextBox 10" id="10"/>
          <p:cNvSpPr txBox="true"/>
          <p:nvPr/>
        </p:nvSpPr>
        <p:spPr>
          <a:xfrm rot="0">
            <a:off x="40279987" y="4836713"/>
            <a:ext cx="1338291" cy="812531"/>
          </a:xfrm>
          <a:prstGeom prst="rect">
            <a:avLst/>
          </a:prstGeom>
        </p:spPr>
        <p:txBody>
          <a:bodyPr anchor="t" rtlCol="false" tIns="0" lIns="0" bIns="0" rIns="0">
            <a:spAutoFit/>
          </a:bodyPr>
          <a:lstStyle/>
          <a:p>
            <a:pPr algn="ctr">
              <a:lnSpc>
                <a:spcPts val="6713"/>
              </a:lnSpc>
              <a:spcBef>
                <a:spcPct val="0"/>
              </a:spcBef>
            </a:pPr>
            <a:r>
              <a:rPr lang="en-US" b="true" sz="4795">
                <a:solidFill>
                  <a:srgbClr val="FE9506"/>
                </a:solidFill>
                <a:latin typeface="Canva Sans Bold"/>
                <a:ea typeface="Canva Sans Bold"/>
                <a:cs typeface="Canva Sans Bold"/>
                <a:sym typeface="Canva Sans Bold"/>
              </a:rPr>
              <a:t>Loss</a:t>
            </a:r>
          </a:p>
        </p:txBody>
      </p:sp>
      <p:sp>
        <p:nvSpPr>
          <p:cNvPr name="TextBox 11" id="11"/>
          <p:cNvSpPr txBox="true"/>
          <p:nvPr/>
        </p:nvSpPr>
        <p:spPr>
          <a:xfrm rot="0">
            <a:off x="37933708" y="6062662"/>
            <a:ext cx="6772556" cy="1192538"/>
          </a:xfrm>
          <a:prstGeom prst="rect">
            <a:avLst/>
          </a:prstGeom>
        </p:spPr>
        <p:txBody>
          <a:bodyPr anchor="t" rtlCol="false" tIns="0" lIns="0" bIns="0" rIns="0">
            <a:spAutoFit/>
          </a:bodyPr>
          <a:lstStyle/>
          <a:p>
            <a:pPr algn="ctr">
              <a:lnSpc>
                <a:spcPts val="4860"/>
              </a:lnSpc>
              <a:spcBef>
                <a:spcPct val="0"/>
              </a:spcBef>
            </a:pPr>
            <a:r>
              <a:rPr lang="en-US" sz="3472">
                <a:solidFill>
                  <a:srgbClr val="FFFFFF"/>
                </a:solidFill>
                <a:latin typeface="Canva Sans"/>
                <a:ea typeface="Canva Sans"/>
                <a:cs typeface="Canva Sans"/>
                <a:sym typeface="Canva Sans"/>
              </a:rPr>
              <a:t>Motorsport Division is currently</a:t>
            </a:r>
          </a:p>
          <a:p>
            <a:pPr algn="ctr">
              <a:lnSpc>
                <a:spcPts val="4860"/>
              </a:lnSpc>
              <a:spcBef>
                <a:spcPct val="0"/>
              </a:spcBef>
            </a:pPr>
            <a:r>
              <a:rPr lang="en-US" sz="3472">
                <a:solidFill>
                  <a:srgbClr val="FFFFFF"/>
                </a:solidFill>
                <a:latin typeface="Canva Sans"/>
                <a:ea typeface="Canva Sans"/>
                <a:cs typeface="Canva Sans"/>
                <a:sym typeface="Canva Sans"/>
              </a:rPr>
              <a:t>loss-making, high fixed cost</a:t>
            </a:r>
          </a:p>
        </p:txBody>
      </p:sp>
      <p:sp>
        <p:nvSpPr>
          <p:cNvPr name="Freeform 12" id="12"/>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2"/>
            <a:stretch>
              <a:fillRect l="0" t="0" r="0" b="0"/>
            </a:stretch>
          </a:blipFill>
        </p:spPr>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3218024" y="3300806"/>
            <a:ext cx="8682873" cy="2078799"/>
          </a:xfrm>
          <a:custGeom>
            <a:avLst/>
            <a:gdLst/>
            <a:ahLst/>
            <a:cxnLst/>
            <a:rect r="r" b="b" t="t" l="l"/>
            <a:pathLst>
              <a:path h="2078799" w="8682873">
                <a:moveTo>
                  <a:pt x="0" y="0"/>
                </a:moveTo>
                <a:lnTo>
                  <a:pt x="8682873" y="0"/>
                </a:lnTo>
                <a:lnTo>
                  <a:pt x="8682873" y="2078798"/>
                </a:lnTo>
                <a:lnTo>
                  <a:pt x="0" y="2078798"/>
                </a:lnTo>
                <a:lnTo>
                  <a:pt x="0" y="0"/>
                </a:lnTo>
                <a:close/>
              </a:path>
            </a:pathLst>
          </a:custGeom>
          <a:blipFill>
            <a:blip r:embed="rId2"/>
            <a:stretch>
              <a:fillRect l="0" t="0" r="0" b="0"/>
            </a:stretch>
          </a:blipFill>
        </p:spPr>
      </p:sp>
      <p:sp>
        <p:nvSpPr>
          <p:cNvPr name="Freeform 3" id="3"/>
          <p:cNvSpPr/>
          <p:nvPr/>
        </p:nvSpPr>
        <p:spPr>
          <a:xfrm flipH="false" flipV="false" rot="0">
            <a:off x="22017507" y="3300806"/>
            <a:ext cx="8682873" cy="2078799"/>
          </a:xfrm>
          <a:custGeom>
            <a:avLst/>
            <a:gdLst/>
            <a:ahLst/>
            <a:cxnLst/>
            <a:rect r="r" b="b" t="t" l="l"/>
            <a:pathLst>
              <a:path h="2078799" w="8682873">
                <a:moveTo>
                  <a:pt x="0" y="0"/>
                </a:moveTo>
                <a:lnTo>
                  <a:pt x="8682873" y="0"/>
                </a:lnTo>
                <a:lnTo>
                  <a:pt x="8682873" y="2078798"/>
                </a:lnTo>
                <a:lnTo>
                  <a:pt x="0" y="2078798"/>
                </a:lnTo>
                <a:lnTo>
                  <a:pt x="0" y="0"/>
                </a:lnTo>
                <a:close/>
              </a:path>
            </a:pathLst>
          </a:custGeom>
          <a:blipFill>
            <a:blip r:embed="rId2"/>
            <a:stretch>
              <a:fillRect l="0" t="0" r="0" b="0"/>
            </a:stretch>
          </a:blipFill>
        </p:spPr>
      </p:sp>
      <p:sp>
        <p:nvSpPr>
          <p:cNvPr name="Freeform 4" id="4"/>
          <p:cNvSpPr/>
          <p:nvPr/>
        </p:nvSpPr>
        <p:spPr>
          <a:xfrm flipH="false" flipV="false" rot="0">
            <a:off x="38441833" y="3150889"/>
            <a:ext cx="8567118" cy="2228715"/>
          </a:xfrm>
          <a:custGeom>
            <a:avLst/>
            <a:gdLst/>
            <a:ahLst/>
            <a:cxnLst/>
            <a:rect r="r" b="b" t="t" l="l"/>
            <a:pathLst>
              <a:path h="2228715" w="8567118">
                <a:moveTo>
                  <a:pt x="0" y="0"/>
                </a:moveTo>
                <a:lnTo>
                  <a:pt x="8567118" y="0"/>
                </a:lnTo>
                <a:lnTo>
                  <a:pt x="8567118" y="2228715"/>
                </a:lnTo>
                <a:lnTo>
                  <a:pt x="0" y="2228715"/>
                </a:lnTo>
                <a:lnTo>
                  <a:pt x="0" y="0"/>
                </a:lnTo>
                <a:close/>
              </a:path>
            </a:pathLst>
          </a:custGeom>
          <a:blipFill>
            <a:blip r:embed="rId3"/>
            <a:stretch>
              <a:fillRect l="0" t="0" r="0" b="0"/>
            </a:stretch>
          </a:blipFill>
        </p:spPr>
      </p:sp>
      <p:sp>
        <p:nvSpPr>
          <p:cNvPr name="TextBox 5" id="5"/>
          <p:cNvSpPr txBox="true"/>
          <p:nvPr/>
        </p:nvSpPr>
        <p:spPr>
          <a:xfrm rot="0">
            <a:off x="605376" y="5330061"/>
            <a:ext cx="15122147" cy="1522352"/>
          </a:xfrm>
          <a:prstGeom prst="rect">
            <a:avLst/>
          </a:prstGeom>
        </p:spPr>
        <p:txBody>
          <a:bodyPr anchor="t" rtlCol="false" tIns="0" lIns="0" bIns="0" rIns="0">
            <a:spAutoFit/>
          </a:bodyPr>
          <a:lstStyle/>
          <a:p>
            <a:pPr algn="ctr">
              <a:lnSpc>
                <a:spcPts val="4230"/>
              </a:lnSpc>
              <a:spcBef>
                <a:spcPct val="0"/>
              </a:spcBef>
            </a:pPr>
            <a:r>
              <a:rPr lang="en-US" b="true" sz="3022">
                <a:solidFill>
                  <a:srgbClr val="FFFFFF"/>
                </a:solidFill>
                <a:latin typeface="Canva Sans Bold"/>
                <a:ea typeface="Canva Sans Bold"/>
                <a:cs typeface="Canva Sans Bold"/>
                <a:sym typeface="Canva Sans Bold"/>
              </a:rPr>
              <a:t>Strengths</a:t>
            </a:r>
          </a:p>
          <a:p>
            <a:pPr algn="ctr">
              <a:lnSpc>
                <a:spcPts val="4019"/>
              </a:lnSpc>
              <a:spcBef>
                <a:spcPct val="0"/>
              </a:spcBef>
            </a:pPr>
            <a:r>
              <a:rPr lang="en-US" sz="2871">
                <a:solidFill>
                  <a:srgbClr val="FFFFFF"/>
                </a:solidFill>
                <a:latin typeface="Canva Sans"/>
                <a:ea typeface="Canva Sans"/>
                <a:cs typeface="Canva Sans"/>
                <a:sym typeface="Canva Sans"/>
              </a:rPr>
              <a:t>•Brand equity in the motorcycles, automotive &amp; motorsport fields.</a:t>
            </a:r>
          </a:p>
          <a:p>
            <a:pPr algn="ctr">
              <a:lnSpc>
                <a:spcPts val="4019"/>
              </a:lnSpc>
              <a:spcBef>
                <a:spcPct val="0"/>
              </a:spcBef>
            </a:pPr>
            <a:r>
              <a:rPr lang="en-US" sz="2871">
                <a:solidFill>
                  <a:srgbClr val="FFFFFF"/>
                </a:solidFill>
                <a:latin typeface="Canva Sans"/>
                <a:ea typeface="Canva Sans"/>
                <a:cs typeface="Canva Sans"/>
                <a:sym typeface="Canva Sans"/>
              </a:rPr>
              <a:t>•Motorcycles division accounts for 40% of Group profit from 25% of the sales revenue.</a:t>
            </a:r>
          </a:p>
        </p:txBody>
      </p:sp>
      <p:sp>
        <p:nvSpPr>
          <p:cNvPr name="TextBox 6" id="6"/>
          <p:cNvSpPr txBox="true"/>
          <p:nvPr/>
        </p:nvSpPr>
        <p:spPr>
          <a:xfrm rot="0">
            <a:off x="1869970" y="7290508"/>
            <a:ext cx="12490479" cy="1480527"/>
          </a:xfrm>
          <a:prstGeom prst="rect">
            <a:avLst/>
          </a:prstGeom>
        </p:spPr>
        <p:txBody>
          <a:bodyPr anchor="t" rtlCol="false" tIns="0" lIns="0" bIns="0" rIns="0">
            <a:spAutoFit/>
          </a:bodyPr>
          <a:lstStyle/>
          <a:p>
            <a:pPr algn="ctr">
              <a:lnSpc>
                <a:spcPts val="4110"/>
              </a:lnSpc>
              <a:spcBef>
                <a:spcPct val="0"/>
              </a:spcBef>
            </a:pPr>
            <a:r>
              <a:rPr lang="en-US" b="true" sz="2935">
                <a:solidFill>
                  <a:srgbClr val="FFFFFF"/>
                </a:solidFill>
                <a:latin typeface="Canva Sans Bold"/>
                <a:ea typeface="Canva Sans Bold"/>
                <a:cs typeface="Canva Sans Bold"/>
                <a:sym typeface="Canva Sans Bold"/>
              </a:rPr>
              <a:t>Weaknesses</a:t>
            </a:r>
          </a:p>
          <a:p>
            <a:pPr algn="ctr">
              <a:lnSpc>
                <a:spcPts val="3904"/>
              </a:lnSpc>
              <a:spcBef>
                <a:spcPct val="0"/>
              </a:spcBef>
            </a:pPr>
            <a:r>
              <a:rPr lang="en-US" sz="2789">
                <a:solidFill>
                  <a:srgbClr val="FFFFFF"/>
                </a:solidFill>
                <a:latin typeface="Canva Sans"/>
                <a:ea typeface="Canva Sans"/>
                <a:cs typeface="Canva Sans"/>
                <a:sym typeface="Canva Sans"/>
              </a:rPr>
              <a:t>•Automotive margins declining despite generating 60% of Group revenue.</a:t>
            </a:r>
          </a:p>
          <a:p>
            <a:pPr algn="ctr">
              <a:lnSpc>
                <a:spcPts val="3904"/>
              </a:lnSpc>
              <a:spcBef>
                <a:spcPct val="0"/>
              </a:spcBef>
            </a:pPr>
            <a:r>
              <a:rPr lang="en-US" sz="2789">
                <a:solidFill>
                  <a:srgbClr val="FFFFFF"/>
                </a:solidFill>
                <a:latin typeface="Canva Sans"/>
                <a:ea typeface="Canva Sans"/>
                <a:cs typeface="Canva Sans"/>
                <a:sym typeface="Canva Sans"/>
              </a:rPr>
              <a:t>•Motorsport division is loss-making with high fixed costs.</a:t>
            </a:r>
          </a:p>
        </p:txBody>
      </p:sp>
      <p:sp>
        <p:nvSpPr>
          <p:cNvPr name="TextBox 7" id="7"/>
          <p:cNvSpPr txBox="true"/>
          <p:nvPr/>
        </p:nvSpPr>
        <p:spPr>
          <a:xfrm rot="0">
            <a:off x="19615559" y="5691890"/>
            <a:ext cx="12726208" cy="1480527"/>
          </a:xfrm>
          <a:prstGeom prst="rect">
            <a:avLst/>
          </a:prstGeom>
        </p:spPr>
        <p:txBody>
          <a:bodyPr anchor="t" rtlCol="false" tIns="0" lIns="0" bIns="0" rIns="0">
            <a:spAutoFit/>
          </a:bodyPr>
          <a:lstStyle/>
          <a:p>
            <a:pPr algn="ctr">
              <a:lnSpc>
                <a:spcPts val="4110"/>
              </a:lnSpc>
              <a:spcBef>
                <a:spcPct val="0"/>
              </a:spcBef>
            </a:pPr>
            <a:r>
              <a:rPr lang="en-US" b="true" sz="2935">
                <a:solidFill>
                  <a:srgbClr val="FFFFFF"/>
                </a:solidFill>
                <a:latin typeface="Canva Sans Bold"/>
                <a:ea typeface="Canva Sans Bold"/>
                <a:cs typeface="Canva Sans Bold"/>
                <a:sym typeface="Canva Sans Bold"/>
              </a:rPr>
              <a:t>Opportunities</a:t>
            </a:r>
          </a:p>
          <a:p>
            <a:pPr algn="ctr">
              <a:lnSpc>
                <a:spcPts val="3904"/>
              </a:lnSpc>
              <a:spcBef>
                <a:spcPct val="0"/>
              </a:spcBef>
            </a:pPr>
            <a:r>
              <a:rPr lang="en-US" sz="2789">
                <a:solidFill>
                  <a:srgbClr val="FFFFFF"/>
                </a:solidFill>
                <a:latin typeface="Canva Sans"/>
                <a:ea typeface="Canva Sans"/>
                <a:cs typeface="Canva Sans"/>
                <a:sym typeface="Canva Sans"/>
              </a:rPr>
              <a:t>•Phased hybrid-to-EV transition using a shared modular platform.</a:t>
            </a:r>
          </a:p>
          <a:p>
            <a:pPr algn="ctr">
              <a:lnSpc>
                <a:spcPts val="3904"/>
              </a:lnSpc>
              <a:spcBef>
                <a:spcPct val="0"/>
              </a:spcBef>
            </a:pPr>
            <a:r>
              <a:rPr lang="en-US" sz="2789">
                <a:solidFill>
                  <a:srgbClr val="FFFFFF"/>
                </a:solidFill>
                <a:latin typeface="Canva Sans"/>
                <a:ea typeface="Canva Sans"/>
                <a:cs typeface="Canva Sans"/>
                <a:sym typeface="Canva Sans"/>
              </a:rPr>
              <a:t>•Grid decarbonization (2026–2031) strengthens the case for electrification.</a:t>
            </a:r>
          </a:p>
        </p:txBody>
      </p:sp>
      <p:sp>
        <p:nvSpPr>
          <p:cNvPr name="TextBox 8" id="8"/>
          <p:cNvSpPr txBox="true"/>
          <p:nvPr/>
        </p:nvSpPr>
        <p:spPr>
          <a:xfrm rot="0">
            <a:off x="20506961" y="7458293"/>
            <a:ext cx="11177693" cy="1480527"/>
          </a:xfrm>
          <a:prstGeom prst="rect">
            <a:avLst/>
          </a:prstGeom>
        </p:spPr>
        <p:txBody>
          <a:bodyPr anchor="t" rtlCol="false" tIns="0" lIns="0" bIns="0" rIns="0">
            <a:spAutoFit/>
          </a:bodyPr>
          <a:lstStyle/>
          <a:p>
            <a:pPr algn="ctr">
              <a:lnSpc>
                <a:spcPts val="4110"/>
              </a:lnSpc>
              <a:spcBef>
                <a:spcPct val="0"/>
              </a:spcBef>
            </a:pPr>
            <a:r>
              <a:rPr lang="en-US" b="true" sz="2935">
                <a:solidFill>
                  <a:srgbClr val="FFFFFF"/>
                </a:solidFill>
                <a:latin typeface="Canva Sans Bold"/>
                <a:ea typeface="Canva Sans Bold"/>
                <a:cs typeface="Canva Sans Bold"/>
                <a:sym typeface="Canva Sans Bold"/>
              </a:rPr>
              <a:t>Threats</a:t>
            </a:r>
          </a:p>
          <a:p>
            <a:pPr algn="ctr">
              <a:lnSpc>
                <a:spcPts val="3904"/>
              </a:lnSpc>
              <a:spcBef>
                <a:spcPct val="0"/>
              </a:spcBef>
            </a:pPr>
            <a:r>
              <a:rPr lang="en-US" sz="2789">
                <a:solidFill>
                  <a:srgbClr val="FFFFFF"/>
                </a:solidFill>
                <a:latin typeface="Canva Sans"/>
                <a:ea typeface="Canva Sans"/>
                <a:cs typeface="Canva Sans"/>
                <a:sym typeface="Canva Sans"/>
              </a:rPr>
              <a:t>•Cheaper, technologically advanced EV rivals entering the market.</a:t>
            </a:r>
          </a:p>
          <a:p>
            <a:pPr algn="ctr">
              <a:lnSpc>
                <a:spcPts val="3904"/>
              </a:lnSpc>
              <a:spcBef>
                <a:spcPct val="0"/>
              </a:spcBef>
            </a:pPr>
            <a:r>
              <a:rPr lang="en-US" sz="2789">
                <a:solidFill>
                  <a:srgbClr val="FFFFFF"/>
                </a:solidFill>
                <a:latin typeface="Canva Sans"/>
                <a:ea typeface="Canva Sans"/>
                <a:cs typeface="Canva Sans"/>
                <a:sym typeface="Canva Sans"/>
              </a:rPr>
              <a:t>Talent shortages in software and electrification engineering</a:t>
            </a:r>
          </a:p>
        </p:txBody>
      </p:sp>
      <p:sp>
        <p:nvSpPr>
          <p:cNvPr name="TextBox 9" id="9"/>
          <p:cNvSpPr txBox="true"/>
          <p:nvPr/>
        </p:nvSpPr>
        <p:spPr>
          <a:xfrm rot="0">
            <a:off x="35497774" y="5768957"/>
            <a:ext cx="14455237" cy="3732148"/>
          </a:xfrm>
          <a:prstGeom prst="rect">
            <a:avLst/>
          </a:prstGeom>
        </p:spPr>
        <p:txBody>
          <a:bodyPr anchor="t" rtlCol="false" tIns="0" lIns="0" bIns="0" rIns="0">
            <a:spAutoFit/>
          </a:bodyPr>
          <a:lstStyle/>
          <a:p>
            <a:pPr algn="ctr">
              <a:lnSpc>
                <a:spcPts val="3702"/>
              </a:lnSpc>
              <a:spcBef>
                <a:spcPct val="0"/>
              </a:spcBef>
            </a:pPr>
            <a:r>
              <a:rPr lang="en-US" b="true" sz="2644">
                <a:solidFill>
                  <a:srgbClr val="FFFFFF"/>
                </a:solidFill>
                <a:latin typeface="Canva Sans Bold"/>
                <a:ea typeface="Canva Sans Bold"/>
                <a:cs typeface="Canva Sans Bold"/>
                <a:sym typeface="Canva Sans Bold"/>
              </a:rPr>
              <a:t>•Political &amp; Economic</a:t>
            </a:r>
            <a:r>
              <a:rPr lang="en-US" sz="2644">
                <a:solidFill>
                  <a:srgbClr val="FFFFFF"/>
                </a:solidFill>
                <a:latin typeface="Canva Sans"/>
                <a:ea typeface="Canva Sans"/>
                <a:cs typeface="Canva Sans"/>
                <a:sym typeface="Canva Sans"/>
              </a:rPr>
              <a:t>: UK/EU zero-emission mandates and the growing ESG reporting</a:t>
            </a:r>
          </a:p>
          <a:p>
            <a:pPr algn="ctr">
              <a:lnSpc>
                <a:spcPts val="3702"/>
              </a:lnSpc>
              <a:spcBef>
                <a:spcPct val="0"/>
              </a:spcBef>
            </a:pPr>
            <a:r>
              <a:rPr lang="en-US" sz="2644">
                <a:solidFill>
                  <a:srgbClr val="FFFFFF"/>
                </a:solidFill>
                <a:latin typeface="Canva Sans"/>
                <a:ea typeface="Canva Sans"/>
                <a:cs typeface="Canva Sans"/>
                <a:sym typeface="Canva Sans"/>
              </a:rPr>
              <a:t> requirements are changing compliance costs (House of Commons Library, 2026).</a:t>
            </a:r>
          </a:p>
          <a:p>
            <a:pPr algn="ctr">
              <a:lnSpc>
                <a:spcPts val="3702"/>
              </a:lnSpc>
              <a:spcBef>
                <a:spcPct val="0"/>
              </a:spcBef>
            </a:pPr>
            <a:r>
              <a:rPr lang="en-US" b="true" sz="2644">
                <a:solidFill>
                  <a:srgbClr val="FFFFFF"/>
                </a:solidFill>
                <a:latin typeface="Canva Sans Bold"/>
                <a:ea typeface="Canva Sans Bold"/>
                <a:cs typeface="Canva Sans Bold"/>
                <a:sym typeface="Canva Sans Bold"/>
              </a:rPr>
              <a:t>•Social</a:t>
            </a:r>
            <a:r>
              <a:rPr lang="en-US" sz="2644">
                <a:solidFill>
                  <a:srgbClr val="FFFFFF"/>
                </a:solidFill>
                <a:latin typeface="Canva Sans"/>
                <a:ea typeface="Canva Sans"/>
                <a:cs typeface="Canva Sans"/>
                <a:sym typeface="Canva Sans"/>
              </a:rPr>
              <a:t>: There is a new trend in consumer and enthusiast demand for cleaner, tech-driven </a:t>
            </a:r>
          </a:p>
          <a:p>
            <a:pPr algn="ctr">
              <a:lnSpc>
                <a:spcPts val="3702"/>
              </a:lnSpc>
              <a:spcBef>
                <a:spcPct val="0"/>
              </a:spcBef>
            </a:pPr>
            <a:r>
              <a:rPr lang="en-US" sz="2644">
                <a:solidFill>
                  <a:srgbClr val="FFFFFF"/>
                </a:solidFill>
                <a:latin typeface="Canva Sans"/>
                <a:ea typeface="Canva Sans"/>
                <a:cs typeface="Canva Sans"/>
                <a:sym typeface="Canva Sans"/>
              </a:rPr>
              <a:t>performance vehicles.</a:t>
            </a:r>
          </a:p>
          <a:p>
            <a:pPr algn="ctr">
              <a:lnSpc>
                <a:spcPts val="3702"/>
              </a:lnSpc>
              <a:spcBef>
                <a:spcPct val="0"/>
              </a:spcBef>
            </a:pPr>
            <a:r>
              <a:rPr lang="en-US" b="true" sz="2644">
                <a:solidFill>
                  <a:srgbClr val="FFFFFF"/>
                </a:solidFill>
                <a:latin typeface="Canva Sans Bold"/>
                <a:ea typeface="Canva Sans Bold"/>
                <a:cs typeface="Canva Sans Bold"/>
                <a:sym typeface="Canva Sans Bold"/>
              </a:rPr>
              <a:t>•Technological:</a:t>
            </a:r>
            <a:r>
              <a:rPr lang="en-US" sz="2644">
                <a:solidFill>
                  <a:srgbClr val="FFFFFF"/>
                </a:solidFill>
                <a:latin typeface="Canva Sans"/>
                <a:ea typeface="Canva Sans"/>
                <a:cs typeface="Canva Sans"/>
                <a:sym typeface="Canva Sans"/>
              </a:rPr>
              <a:t> Competitive stakes are increasing due to cheaper,</a:t>
            </a:r>
          </a:p>
          <a:p>
            <a:pPr algn="ctr">
              <a:lnSpc>
                <a:spcPts val="3702"/>
              </a:lnSpc>
              <a:spcBef>
                <a:spcPct val="0"/>
              </a:spcBef>
            </a:pPr>
            <a:r>
              <a:rPr lang="en-US" sz="2644">
                <a:solidFill>
                  <a:srgbClr val="FFFFFF"/>
                </a:solidFill>
                <a:latin typeface="Canva Sans"/>
                <a:ea typeface="Canva Sans"/>
                <a:cs typeface="Canva Sans"/>
                <a:sym typeface="Canva Sans"/>
              </a:rPr>
              <a:t> faster EV entrants and the changing battery/software platforms.</a:t>
            </a:r>
          </a:p>
          <a:p>
            <a:pPr algn="ctr">
              <a:lnSpc>
                <a:spcPts val="3702"/>
              </a:lnSpc>
              <a:spcBef>
                <a:spcPct val="0"/>
              </a:spcBef>
            </a:pPr>
            <a:r>
              <a:rPr lang="en-US" b="true" sz="2644">
                <a:solidFill>
                  <a:srgbClr val="FFFFFF"/>
                </a:solidFill>
                <a:latin typeface="Canva Sans Bold"/>
                <a:ea typeface="Canva Sans Bold"/>
                <a:cs typeface="Canva Sans Bold"/>
                <a:sym typeface="Canva Sans Bold"/>
              </a:rPr>
              <a:t>•Environmental &amp; Legal</a:t>
            </a:r>
            <a:r>
              <a:rPr lang="en-US" sz="2644">
                <a:solidFill>
                  <a:srgbClr val="FFFFFF"/>
                </a:solidFill>
                <a:latin typeface="Canva Sans"/>
                <a:ea typeface="Canva Sans"/>
                <a:cs typeface="Canva Sans"/>
                <a:sym typeface="Canva Sans"/>
              </a:rPr>
              <a:t>: Limited supply chain exposure to rare earth materials </a:t>
            </a:r>
          </a:p>
          <a:p>
            <a:pPr algn="ctr">
              <a:lnSpc>
                <a:spcPts val="3702"/>
              </a:lnSpc>
              <a:spcBef>
                <a:spcPct val="0"/>
              </a:spcBef>
            </a:pPr>
            <a:r>
              <a:rPr lang="en-US" sz="2644">
                <a:solidFill>
                  <a:srgbClr val="FFFFFF"/>
                </a:solidFill>
                <a:latin typeface="Canva Sans"/>
                <a:ea typeface="Canva Sans"/>
                <a:cs typeface="Canva Sans"/>
                <a:sym typeface="Canva Sans"/>
              </a:rPr>
              <a:t>and stricter emissions regulations</a:t>
            </a:r>
            <a:r>
              <a:rPr lang="en-US" sz="2644">
                <a:solidFill>
                  <a:srgbClr val="000000"/>
                </a:solidFill>
                <a:latin typeface="Canva Sans"/>
                <a:ea typeface="Canva Sans"/>
                <a:cs typeface="Canva Sans"/>
                <a:sym typeface="Canva Sans"/>
              </a:rPr>
              <a:t>.</a:t>
            </a:r>
          </a:p>
        </p:txBody>
      </p:sp>
      <p:sp>
        <p:nvSpPr>
          <p:cNvPr name="Freeform 10" id="10"/>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4"/>
            <a:stretch>
              <a:fillRect l="0" t="0" r="0" b="0"/>
            </a:stretch>
          </a:blipFill>
        </p:spPr>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TextBox 2" id="2"/>
          <p:cNvSpPr txBox="true"/>
          <p:nvPr/>
        </p:nvSpPr>
        <p:spPr>
          <a:xfrm rot="0">
            <a:off x="19740383" y="3490550"/>
            <a:ext cx="12936504" cy="1437651"/>
          </a:xfrm>
          <a:prstGeom prst="rect">
            <a:avLst/>
          </a:prstGeom>
        </p:spPr>
        <p:txBody>
          <a:bodyPr anchor="t" rtlCol="false" tIns="0" lIns="0" bIns="0" rIns="0">
            <a:spAutoFit/>
          </a:bodyPr>
          <a:lstStyle/>
          <a:p>
            <a:pPr algn="ctr">
              <a:lnSpc>
                <a:spcPts val="3879"/>
              </a:lnSpc>
              <a:spcBef>
                <a:spcPct val="0"/>
              </a:spcBef>
            </a:pPr>
            <a:r>
              <a:rPr lang="en-US" b="true" sz="2770">
                <a:solidFill>
                  <a:srgbClr val="FE9506"/>
                </a:solidFill>
                <a:latin typeface="Canva Sans Bold"/>
                <a:ea typeface="Canva Sans Bold"/>
                <a:cs typeface="Canva Sans Bold"/>
                <a:sym typeface="Canva Sans Bold"/>
              </a:rPr>
              <a:t>The evidence shows that MPG needs to change its business model. Financial, environmental, technological and competitive pressures are</a:t>
            </a:r>
          </a:p>
          <a:p>
            <a:pPr algn="ctr">
              <a:lnSpc>
                <a:spcPts val="3879"/>
              </a:lnSpc>
              <a:spcBef>
                <a:spcPct val="0"/>
              </a:spcBef>
            </a:pPr>
            <a:r>
              <a:rPr lang="en-US" b="true" sz="2770">
                <a:solidFill>
                  <a:srgbClr val="FE9506"/>
                </a:solidFill>
                <a:latin typeface="Canva Sans Bold"/>
                <a:ea typeface="Canva Sans Bold"/>
                <a:cs typeface="Canva Sans Bold"/>
                <a:sym typeface="Canva Sans Bold"/>
              </a:rPr>
              <a:t> identified as a driver for a new long-term direction</a:t>
            </a:r>
            <a:r>
              <a:rPr lang="en-US" sz="2770">
                <a:solidFill>
                  <a:srgbClr val="FE9506"/>
                </a:solidFill>
                <a:latin typeface="Canva Sans"/>
                <a:ea typeface="Canva Sans"/>
                <a:cs typeface="Canva Sans"/>
                <a:sym typeface="Canva Sans"/>
              </a:rPr>
              <a:t>.</a:t>
            </a:r>
          </a:p>
        </p:txBody>
      </p:sp>
      <p:sp>
        <p:nvSpPr>
          <p:cNvPr name="TextBox 3" id="3"/>
          <p:cNvSpPr txBox="true"/>
          <p:nvPr/>
        </p:nvSpPr>
        <p:spPr>
          <a:xfrm rot="0">
            <a:off x="4851823" y="4138043"/>
            <a:ext cx="4157628" cy="626437"/>
          </a:xfrm>
          <a:prstGeom prst="rect">
            <a:avLst/>
          </a:prstGeom>
        </p:spPr>
        <p:txBody>
          <a:bodyPr anchor="t" rtlCol="false" tIns="0" lIns="0" bIns="0" rIns="0">
            <a:spAutoFit/>
          </a:bodyPr>
          <a:lstStyle/>
          <a:p>
            <a:pPr algn="ctr">
              <a:lnSpc>
                <a:spcPts val="5151"/>
              </a:lnSpc>
              <a:spcBef>
                <a:spcPct val="0"/>
              </a:spcBef>
            </a:pPr>
            <a:r>
              <a:rPr lang="en-US" b="true" sz="3679">
                <a:solidFill>
                  <a:srgbClr val="FE9506"/>
                </a:solidFill>
                <a:latin typeface="Canva Sans Bold"/>
                <a:ea typeface="Canva Sans Bold"/>
                <a:cs typeface="Canva Sans Bold"/>
                <a:sym typeface="Canva Sans Bold"/>
              </a:rPr>
              <a:t>Financial Pressure</a:t>
            </a:r>
          </a:p>
        </p:txBody>
      </p:sp>
      <p:sp>
        <p:nvSpPr>
          <p:cNvPr name="TextBox 4" id="4"/>
          <p:cNvSpPr txBox="true"/>
          <p:nvPr/>
        </p:nvSpPr>
        <p:spPr>
          <a:xfrm rot="0">
            <a:off x="1834702" y="5309502"/>
            <a:ext cx="11256963" cy="2112169"/>
          </a:xfrm>
          <a:prstGeom prst="rect">
            <a:avLst/>
          </a:prstGeom>
        </p:spPr>
        <p:txBody>
          <a:bodyPr anchor="t" rtlCol="false" tIns="0" lIns="0" bIns="0" rIns="0">
            <a:spAutoFit/>
          </a:bodyPr>
          <a:lstStyle/>
          <a:p>
            <a:pPr algn="ctr">
              <a:lnSpc>
                <a:spcPts val="4209"/>
              </a:lnSpc>
              <a:spcBef>
                <a:spcPct val="0"/>
              </a:spcBef>
            </a:pPr>
            <a:r>
              <a:rPr lang="en-US" sz="3007">
                <a:solidFill>
                  <a:srgbClr val="FFFFFF"/>
                </a:solidFill>
                <a:latin typeface="Canva Sans"/>
                <a:ea typeface="Canva Sans"/>
                <a:cs typeface="Canva Sans"/>
                <a:sym typeface="Canva Sans"/>
              </a:rPr>
              <a:t>Although accounting for 60% of Group income, </a:t>
            </a:r>
          </a:p>
          <a:p>
            <a:pPr algn="ctr">
              <a:lnSpc>
                <a:spcPts val="4209"/>
              </a:lnSpc>
              <a:spcBef>
                <a:spcPct val="0"/>
              </a:spcBef>
            </a:pPr>
            <a:r>
              <a:rPr lang="en-US" sz="3007">
                <a:solidFill>
                  <a:srgbClr val="FFFFFF"/>
                </a:solidFill>
                <a:latin typeface="Canva Sans"/>
                <a:ea typeface="Canva Sans"/>
                <a:cs typeface="Canva Sans"/>
                <a:sym typeface="Canva Sans"/>
              </a:rPr>
              <a:t>automotive margins are eroding and </a:t>
            </a:r>
          </a:p>
          <a:p>
            <a:pPr algn="ctr">
              <a:lnSpc>
                <a:spcPts val="4209"/>
              </a:lnSpc>
              <a:spcBef>
                <a:spcPct val="0"/>
              </a:spcBef>
            </a:pPr>
            <a:r>
              <a:rPr lang="en-US" sz="3007">
                <a:solidFill>
                  <a:srgbClr val="FFFFFF"/>
                </a:solidFill>
                <a:latin typeface="Canva Sans"/>
                <a:ea typeface="Canva Sans"/>
                <a:cs typeface="Canva Sans"/>
                <a:sym typeface="Canva Sans"/>
              </a:rPr>
              <a:t>Motorsport is loss-making and has a high fixed cost structure,</a:t>
            </a:r>
          </a:p>
          <a:p>
            <a:pPr algn="ctr">
              <a:lnSpc>
                <a:spcPts val="4209"/>
              </a:lnSpc>
              <a:spcBef>
                <a:spcPct val="0"/>
              </a:spcBef>
            </a:pPr>
            <a:r>
              <a:rPr lang="en-US" sz="3007">
                <a:solidFill>
                  <a:srgbClr val="FFFFFF"/>
                </a:solidFill>
                <a:latin typeface="Canva Sans"/>
                <a:ea typeface="Canva Sans"/>
                <a:cs typeface="Canva Sans"/>
                <a:sym typeface="Canva Sans"/>
              </a:rPr>
              <a:t> limiting Group profitability.</a:t>
            </a:r>
          </a:p>
        </p:txBody>
      </p:sp>
      <p:sp>
        <p:nvSpPr>
          <p:cNvPr name="TextBox 5" id="5"/>
          <p:cNvSpPr txBox="true"/>
          <p:nvPr/>
        </p:nvSpPr>
        <p:spPr>
          <a:xfrm rot="0">
            <a:off x="21626329" y="5390776"/>
            <a:ext cx="8486529" cy="626437"/>
          </a:xfrm>
          <a:prstGeom prst="rect">
            <a:avLst/>
          </a:prstGeom>
        </p:spPr>
        <p:txBody>
          <a:bodyPr anchor="t" rtlCol="false" tIns="0" lIns="0" bIns="0" rIns="0">
            <a:spAutoFit/>
          </a:bodyPr>
          <a:lstStyle/>
          <a:p>
            <a:pPr algn="ctr">
              <a:lnSpc>
                <a:spcPts val="5151"/>
              </a:lnSpc>
              <a:spcBef>
                <a:spcPct val="0"/>
              </a:spcBef>
            </a:pPr>
            <a:r>
              <a:rPr lang="en-US" b="true" sz="3679">
                <a:solidFill>
                  <a:srgbClr val="FE9506"/>
                </a:solidFill>
                <a:latin typeface="Canva Sans Bold"/>
                <a:ea typeface="Canva Sans Bold"/>
                <a:cs typeface="Canva Sans Bold"/>
                <a:sym typeface="Canva Sans Bold"/>
              </a:rPr>
              <a:t>Environmental &amp; Regulatory Pressure</a:t>
            </a:r>
          </a:p>
        </p:txBody>
      </p:sp>
      <p:sp>
        <p:nvSpPr>
          <p:cNvPr name="TextBox 6" id="6"/>
          <p:cNvSpPr txBox="true"/>
          <p:nvPr/>
        </p:nvSpPr>
        <p:spPr>
          <a:xfrm rot="0">
            <a:off x="19619197" y="6317961"/>
            <a:ext cx="12500794" cy="2550304"/>
          </a:xfrm>
          <a:prstGeom prst="rect">
            <a:avLst/>
          </a:prstGeom>
        </p:spPr>
        <p:txBody>
          <a:bodyPr anchor="t" rtlCol="false" tIns="0" lIns="0" bIns="0" rIns="0">
            <a:spAutoFit/>
          </a:bodyPr>
          <a:lstStyle/>
          <a:p>
            <a:pPr algn="ctr">
              <a:lnSpc>
                <a:spcPts val="5108"/>
              </a:lnSpc>
              <a:spcBef>
                <a:spcPct val="0"/>
              </a:spcBef>
            </a:pPr>
            <a:r>
              <a:rPr lang="en-US" sz="3649">
                <a:solidFill>
                  <a:srgbClr val="FFFFFF"/>
                </a:solidFill>
                <a:latin typeface="Canva Sans"/>
                <a:ea typeface="Canva Sans"/>
                <a:cs typeface="Canva Sans"/>
                <a:sym typeface="Canva Sans"/>
              </a:rPr>
              <a:t>Regulations are moving towards zero emissions in the U.K. and EU, while expectations around ESG reporting are growing, adding to the compliance and reputational risk of an all-ICE-heavy portfolio (IEA, 2024).</a:t>
            </a:r>
          </a:p>
        </p:txBody>
      </p:sp>
      <p:sp>
        <p:nvSpPr>
          <p:cNvPr name="TextBox 7" id="7"/>
          <p:cNvSpPr txBox="true"/>
          <p:nvPr/>
        </p:nvSpPr>
        <p:spPr>
          <a:xfrm rot="0">
            <a:off x="35413387" y="5499667"/>
            <a:ext cx="13478506" cy="2476610"/>
          </a:xfrm>
          <a:prstGeom prst="rect">
            <a:avLst/>
          </a:prstGeom>
        </p:spPr>
        <p:txBody>
          <a:bodyPr anchor="t" rtlCol="false" tIns="0" lIns="0" bIns="0" rIns="0">
            <a:spAutoFit/>
          </a:bodyPr>
          <a:lstStyle/>
          <a:p>
            <a:pPr algn="ctr">
              <a:lnSpc>
                <a:spcPts val="4952"/>
              </a:lnSpc>
              <a:spcBef>
                <a:spcPct val="0"/>
              </a:spcBef>
            </a:pPr>
            <a:r>
              <a:rPr lang="en-US" sz="3537">
                <a:solidFill>
                  <a:srgbClr val="FFFFFF"/>
                </a:solidFill>
                <a:latin typeface="Canva Sans"/>
                <a:ea typeface="Canva Sans"/>
                <a:cs typeface="Canva Sans"/>
                <a:sym typeface="Canva Sans"/>
              </a:rPr>
              <a:t>Cheaper, more advanced EV rivals are entering MPG's markets,</a:t>
            </a:r>
          </a:p>
          <a:p>
            <a:pPr algn="ctr">
              <a:lnSpc>
                <a:spcPts val="4952"/>
              </a:lnSpc>
              <a:spcBef>
                <a:spcPct val="0"/>
              </a:spcBef>
            </a:pPr>
            <a:r>
              <a:rPr lang="en-US" sz="3537">
                <a:solidFill>
                  <a:srgbClr val="FFFFFF"/>
                </a:solidFill>
                <a:latin typeface="Canva Sans"/>
                <a:ea typeface="Canva Sans"/>
                <a:cs typeface="Canva Sans"/>
                <a:sym typeface="Canva Sans"/>
              </a:rPr>
              <a:t> and rivals shared modular EV platforms</a:t>
            </a:r>
          </a:p>
          <a:p>
            <a:pPr algn="ctr">
              <a:lnSpc>
                <a:spcPts val="4952"/>
              </a:lnSpc>
              <a:spcBef>
                <a:spcPct val="0"/>
              </a:spcBef>
            </a:pPr>
            <a:r>
              <a:rPr lang="en-US" sz="3537">
                <a:solidFill>
                  <a:srgbClr val="FFFFFF"/>
                </a:solidFill>
                <a:latin typeface="Canva Sans"/>
                <a:ea typeface="Canva Sans"/>
                <a:cs typeface="Canva Sans"/>
                <a:sym typeface="Canva Sans"/>
              </a:rPr>
              <a:t> (e.g. Volkswagen's MEB, Suzuki's e-platform) </a:t>
            </a:r>
          </a:p>
          <a:p>
            <a:pPr algn="ctr">
              <a:lnSpc>
                <a:spcPts val="4952"/>
              </a:lnSpc>
              <a:spcBef>
                <a:spcPct val="0"/>
              </a:spcBef>
            </a:pPr>
            <a:r>
              <a:rPr lang="en-US" sz="3537">
                <a:solidFill>
                  <a:srgbClr val="FFFFFF"/>
                </a:solidFill>
                <a:latin typeface="Canva Sans"/>
                <a:ea typeface="Canva Sans"/>
                <a:cs typeface="Canva Sans"/>
                <a:sym typeface="Canva Sans"/>
              </a:rPr>
              <a:t>are undercutting MPG's cost base</a:t>
            </a:r>
          </a:p>
        </p:txBody>
      </p:sp>
      <p:sp>
        <p:nvSpPr>
          <p:cNvPr name="TextBox 8" id="8"/>
          <p:cNvSpPr txBox="true"/>
          <p:nvPr/>
        </p:nvSpPr>
        <p:spPr>
          <a:xfrm rot="0">
            <a:off x="37099643" y="4588084"/>
            <a:ext cx="8410575" cy="613560"/>
          </a:xfrm>
          <a:prstGeom prst="rect">
            <a:avLst/>
          </a:prstGeom>
        </p:spPr>
        <p:txBody>
          <a:bodyPr anchor="t" rtlCol="false" tIns="0" lIns="0" bIns="0" rIns="0">
            <a:spAutoFit/>
          </a:bodyPr>
          <a:lstStyle/>
          <a:p>
            <a:pPr algn="ctr">
              <a:lnSpc>
                <a:spcPts val="5027"/>
              </a:lnSpc>
              <a:spcBef>
                <a:spcPct val="0"/>
              </a:spcBef>
            </a:pPr>
            <a:r>
              <a:rPr lang="en-US" b="true" sz="3591">
                <a:solidFill>
                  <a:srgbClr val="FE9506"/>
                </a:solidFill>
                <a:latin typeface="Canva Sans Bold"/>
                <a:ea typeface="Canva Sans Bold"/>
                <a:cs typeface="Canva Sans Bold"/>
                <a:sym typeface="Canva Sans Bold"/>
              </a:rPr>
              <a:t>Competitive &amp; Technological Pressure</a:t>
            </a:r>
          </a:p>
        </p:txBody>
      </p:sp>
      <p:sp>
        <p:nvSpPr>
          <p:cNvPr name="Freeform 9" id="9"/>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2"/>
            <a:stretch>
              <a:fillRect l="0" t="0" r="0" b="0"/>
            </a:stretch>
          </a:blipFill>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1217618" y="3727894"/>
            <a:ext cx="7125002" cy="4468254"/>
          </a:xfrm>
          <a:custGeom>
            <a:avLst/>
            <a:gdLst/>
            <a:ahLst/>
            <a:cxnLst/>
            <a:rect r="r" b="b" t="t" l="l"/>
            <a:pathLst>
              <a:path h="4468254" w="7125002">
                <a:moveTo>
                  <a:pt x="0" y="0"/>
                </a:moveTo>
                <a:lnTo>
                  <a:pt x="7125002" y="0"/>
                </a:lnTo>
                <a:lnTo>
                  <a:pt x="7125002" y="4468253"/>
                </a:lnTo>
                <a:lnTo>
                  <a:pt x="0" y="4468253"/>
                </a:lnTo>
                <a:lnTo>
                  <a:pt x="0" y="0"/>
                </a:lnTo>
                <a:close/>
              </a:path>
            </a:pathLst>
          </a:custGeom>
          <a:blipFill>
            <a:blip r:embed="rId2"/>
            <a:stretch>
              <a:fillRect l="0" t="-11430" r="0" b="-8163"/>
            </a:stretch>
          </a:blipFill>
        </p:spPr>
      </p:sp>
      <p:sp>
        <p:nvSpPr>
          <p:cNvPr name="TextBox 3" id="3"/>
          <p:cNvSpPr txBox="true"/>
          <p:nvPr/>
        </p:nvSpPr>
        <p:spPr>
          <a:xfrm rot="0">
            <a:off x="10875033" y="2901828"/>
            <a:ext cx="3588759"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Strategic Focus Area </a:t>
            </a:r>
          </a:p>
        </p:txBody>
      </p:sp>
      <p:sp>
        <p:nvSpPr>
          <p:cNvPr name="TextBox 4" id="4"/>
          <p:cNvSpPr txBox="true"/>
          <p:nvPr/>
        </p:nvSpPr>
        <p:spPr>
          <a:xfrm rot="0">
            <a:off x="22966918" y="3067288"/>
            <a:ext cx="4421501"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Implementation Priorities</a:t>
            </a:r>
          </a:p>
        </p:txBody>
      </p:sp>
      <p:sp>
        <p:nvSpPr>
          <p:cNvPr name="TextBox 5" id="5"/>
          <p:cNvSpPr txBox="true"/>
          <p:nvPr/>
        </p:nvSpPr>
        <p:spPr>
          <a:xfrm rot="0">
            <a:off x="20741022" y="4090082"/>
            <a:ext cx="8578949" cy="1246016"/>
          </a:xfrm>
          <a:prstGeom prst="rect">
            <a:avLst/>
          </a:prstGeom>
        </p:spPr>
        <p:txBody>
          <a:bodyPr anchor="t" rtlCol="false" tIns="0" lIns="0" bIns="0" rIns="0">
            <a:spAutoFit/>
          </a:bodyPr>
          <a:lstStyle/>
          <a:p>
            <a:pPr algn="just">
              <a:lnSpc>
                <a:spcPts val="2513"/>
              </a:lnSpc>
              <a:spcBef>
                <a:spcPct val="0"/>
              </a:spcBef>
            </a:pPr>
            <a:r>
              <a:rPr lang="en-US" sz="1795">
                <a:solidFill>
                  <a:srgbClr val="FFFFFF"/>
                </a:solidFill>
                <a:latin typeface="Canva Sans"/>
                <a:ea typeface="Canva Sans"/>
                <a:cs typeface="Canva Sans"/>
                <a:sym typeface="Canva Sans"/>
              </a:rPr>
              <a:t>1. </a:t>
            </a:r>
            <a:r>
              <a:rPr lang="en-US" b="true" sz="1795">
                <a:solidFill>
                  <a:srgbClr val="FFFFFF"/>
                </a:solidFill>
                <a:latin typeface="Canva Sans Bold"/>
                <a:ea typeface="Canva Sans Bold"/>
                <a:cs typeface="Canva Sans Bold"/>
                <a:sym typeface="Canva Sans Bold"/>
              </a:rPr>
              <a:t>Phased Electrification :-</a:t>
            </a:r>
          </a:p>
          <a:p>
            <a:pPr algn="just">
              <a:lnSpc>
                <a:spcPts val="2513"/>
              </a:lnSpc>
              <a:spcBef>
                <a:spcPct val="0"/>
              </a:spcBef>
            </a:pPr>
            <a:r>
              <a:rPr lang="en-US" sz="1795">
                <a:solidFill>
                  <a:srgbClr val="FFFFFF"/>
                </a:solidFill>
                <a:latin typeface="Canva Sans"/>
                <a:ea typeface="Canva Sans"/>
                <a:cs typeface="Canva Sans"/>
                <a:sym typeface="Canva Sans"/>
              </a:rPr>
              <a:t>Gradually introduce hybrid and battery electric vehicle technologies to minimise financial risk while responding to changing market and regulatory requirements.</a:t>
            </a:r>
          </a:p>
        </p:txBody>
      </p:sp>
      <p:sp>
        <p:nvSpPr>
          <p:cNvPr name="TextBox 6" id="6"/>
          <p:cNvSpPr txBox="true"/>
          <p:nvPr/>
        </p:nvSpPr>
        <p:spPr>
          <a:xfrm rot="0">
            <a:off x="20741022" y="5571592"/>
            <a:ext cx="8578949" cy="1246016"/>
          </a:xfrm>
          <a:prstGeom prst="rect">
            <a:avLst/>
          </a:prstGeom>
        </p:spPr>
        <p:txBody>
          <a:bodyPr anchor="t" rtlCol="false" tIns="0" lIns="0" bIns="0" rIns="0">
            <a:spAutoFit/>
          </a:bodyPr>
          <a:lstStyle/>
          <a:p>
            <a:pPr algn="just">
              <a:lnSpc>
                <a:spcPts val="2513"/>
              </a:lnSpc>
              <a:spcBef>
                <a:spcPct val="0"/>
              </a:spcBef>
            </a:pPr>
            <a:r>
              <a:rPr lang="en-US" b="true" sz="1795">
                <a:solidFill>
                  <a:srgbClr val="FFFFFF"/>
                </a:solidFill>
                <a:latin typeface="Canva Sans Bold"/>
                <a:ea typeface="Canva Sans Bold"/>
                <a:cs typeface="Canva Sans Bold"/>
                <a:sym typeface="Canva Sans Bold"/>
              </a:rPr>
              <a:t>2.</a:t>
            </a:r>
            <a:r>
              <a:rPr lang="en-US" sz="1795">
                <a:solidFill>
                  <a:srgbClr val="FFFFFF"/>
                </a:solidFill>
                <a:latin typeface="Canva Sans"/>
                <a:ea typeface="Canva Sans"/>
                <a:cs typeface="Canva Sans"/>
                <a:sym typeface="Canva Sans"/>
              </a:rPr>
              <a:t> </a:t>
            </a:r>
            <a:r>
              <a:rPr lang="en-US" b="true" sz="1795">
                <a:solidFill>
                  <a:srgbClr val="FFFFFF"/>
                </a:solidFill>
                <a:latin typeface="Canva Sans Bold"/>
                <a:ea typeface="Canva Sans Bold"/>
                <a:cs typeface="Canva Sans Bold"/>
                <a:sym typeface="Canva Sans Bold"/>
              </a:rPr>
              <a:t>Technology Investment :-</a:t>
            </a:r>
          </a:p>
          <a:p>
            <a:pPr algn="just">
              <a:lnSpc>
                <a:spcPts val="2513"/>
              </a:lnSpc>
              <a:spcBef>
                <a:spcPct val="0"/>
              </a:spcBef>
            </a:pPr>
            <a:r>
              <a:rPr lang="en-US" sz="1795">
                <a:solidFill>
                  <a:srgbClr val="FFFFFF"/>
                </a:solidFill>
                <a:latin typeface="Canva Sans"/>
                <a:ea typeface="Canva Sans"/>
                <a:cs typeface="Canva Sans"/>
                <a:sym typeface="Canva Sans"/>
              </a:rPr>
              <a:t>Increase investment in modular vehicle platforms, battery systems and digital engineering capabilities to improve product innovation and manufacturing efficiency.</a:t>
            </a:r>
          </a:p>
        </p:txBody>
      </p:sp>
      <p:sp>
        <p:nvSpPr>
          <p:cNvPr name="TextBox 7" id="7"/>
          <p:cNvSpPr txBox="true"/>
          <p:nvPr/>
        </p:nvSpPr>
        <p:spPr>
          <a:xfrm rot="0">
            <a:off x="20741022" y="7172188"/>
            <a:ext cx="8578949" cy="1246016"/>
          </a:xfrm>
          <a:prstGeom prst="rect">
            <a:avLst/>
          </a:prstGeom>
        </p:spPr>
        <p:txBody>
          <a:bodyPr anchor="t" rtlCol="false" tIns="0" lIns="0" bIns="0" rIns="0">
            <a:spAutoFit/>
          </a:bodyPr>
          <a:lstStyle/>
          <a:p>
            <a:pPr algn="just">
              <a:lnSpc>
                <a:spcPts val="2513"/>
              </a:lnSpc>
              <a:spcBef>
                <a:spcPct val="0"/>
              </a:spcBef>
            </a:pPr>
            <a:r>
              <a:rPr lang="en-US" b="true" sz="1795">
                <a:solidFill>
                  <a:srgbClr val="FFFFFF"/>
                </a:solidFill>
                <a:latin typeface="Canva Sans Bold"/>
                <a:ea typeface="Canva Sans Bold"/>
                <a:cs typeface="Canva Sans Bold"/>
                <a:sym typeface="Canva Sans Bold"/>
              </a:rPr>
              <a:t>3. Strategic Partnerships :-</a:t>
            </a:r>
          </a:p>
          <a:p>
            <a:pPr algn="just">
              <a:lnSpc>
                <a:spcPts val="2513"/>
              </a:lnSpc>
              <a:spcBef>
                <a:spcPct val="0"/>
              </a:spcBef>
            </a:pPr>
            <a:r>
              <a:rPr lang="en-US" sz="1795">
                <a:solidFill>
                  <a:srgbClr val="FFFFFF"/>
                </a:solidFill>
                <a:latin typeface="Canva Sans"/>
                <a:ea typeface="Canva Sans"/>
                <a:cs typeface="Canva Sans"/>
                <a:sym typeface="Canva Sans"/>
              </a:rPr>
              <a:t>Develop long-term partnerships with battery suppliers, software developers and technology providers to strengthen supply chain resilience and accelerate innovation.</a:t>
            </a:r>
          </a:p>
        </p:txBody>
      </p:sp>
      <p:sp>
        <p:nvSpPr>
          <p:cNvPr name="TextBox 8" id="8"/>
          <p:cNvSpPr txBox="true"/>
          <p:nvPr/>
        </p:nvSpPr>
        <p:spPr>
          <a:xfrm rot="0">
            <a:off x="20741022" y="8772784"/>
            <a:ext cx="8578949" cy="930253"/>
          </a:xfrm>
          <a:prstGeom prst="rect">
            <a:avLst/>
          </a:prstGeom>
        </p:spPr>
        <p:txBody>
          <a:bodyPr anchor="t" rtlCol="false" tIns="0" lIns="0" bIns="0" rIns="0">
            <a:spAutoFit/>
          </a:bodyPr>
          <a:lstStyle/>
          <a:p>
            <a:pPr algn="just">
              <a:lnSpc>
                <a:spcPts val="2513"/>
              </a:lnSpc>
              <a:spcBef>
                <a:spcPct val="0"/>
              </a:spcBef>
            </a:pPr>
            <a:r>
              <a:rPr lang="en-US" b="true" sz="1795">
                <a:solidFill>
                  <a:srgbClr val="FFFFFF"/>
                </a:solidFill>
                <a:latin typeface="Canva Sans Bold"/>
                <a:ea typeface="Canva Sans Bold"/>
                <a:cs typeface="Canva Sans Bold"/>
                <a:sym typeface="Canva Sans Bold"/>
              </a:rPr>
              <a:t>4. Financial Sustainability :-</a:t>
            </a:r>
          </a:p>
          <a:p>
            <a:pPr algn="just">
              <a:lnSpc>
                <a:spcPts val="2513"/>
              </a:lnSpc>
              <a:spcBef>
                <a:spcPct val="0"/>
              </a:spcBef>
            </a:pPr>
            <a:r>
              <a:rPr lang="en-US" sz="1795">
                <a:solidFill>
                  <a:srgbClr val="FFFFFF"/>
                </a:solidFill>
                <a:latin typeface="Canva Sans"/>
                <a:ea typeface="Canva Sans"/>
                <a:cs typeface="Canva Sans"/>
                <a:sym typeface="Canva Sans"/>
              </a:rPr>
              <a:t>Prioritise investments that generate long-term value while maintaining profitability and protecting the company's premium market position.</a:t>
            </a:r>
          </a:p>
        </p:txBody>
      </p:sp>
      <p:sp>
        <p:nvSpPr>
          <p:cNvPr name="TextBox 9" id="9"/>
          <p:cNvSpPr txBox="true"/>
          <p:nvPr/>
        </p:nvSpPr>
        <p:spPr>
          <a:xfrm rot="0">
            <a:off x="33231133" y="3057763"/>
            <a:ext cx="17044219" cy="6066950"/>
          </a:xfrm>
          <a:prstGeom prst="rect">
            <a:avLst/>
          </a:prstGeom>
        </p:spPr>
        <p:txBody>
          <a:bodyPr anchor="t" rtlCol="false" tIns="0" lIns="0" bIns="0" rIns="0">
            <a:spAutoFit/>
          </a:bodyPr>
          <a:lstStyle/>
          <a:p>
            <a:pPr algn="ctr">
              <a:lnSpc>
                <a:spcPts val="4192"/>
              </a:lnSpc>
              <a:spcBef>
                <a:spcPct val="0"/>
              </a:spcBef>
            </a:pPr>
            <a:r>
              <a:rPr lang="en-US" b="true" sz="2994">
                <a:solidFill>
                  <a:srgbClr val="FFFFFF"/>
                </a:solidFill>
                <a:latin typeface="Canva Sans Bold"/>
                <a:ea typeface="Canva Sans Bold"/>
                <a:cs typeface="Canva Sans Bold"/>
                <a:sym typeface="Canva Sans Bold"/>
              </a:rPr>
              <a:t>Expected Business Outcomes </a:t>
            </a:r>
          </a:p>
          <a:p>
            <a:pPr algn="ctr">
              <a:lnSpc>
                <a:spcPts val="4192"/>
              </a:lnSpc>
              <a:spcBef>
                <a:spcPct val="0"/>
              </a:spcBef>
            </a:pPr>
          </a:p>
          <a:p>
            <a:pPr algn="l" marL="439734" indent="-219867" lvl="1">
              <a:lnSpc>
                <a:spcPts val="2851"/>
              </a:lnSpc>
              <a:buFont typeface="Arial"/>
              <a:buChar char="•"/>
            </a:pPr>
            <a:r>
              <a:rPr lang="en-US" b="true" sz="2036">
                <a:solidFill>
                  <a:srgbClr val="FFFFFF"/>
                </a:solidFill>
                <a:latin typeface="Canva Sans Bold"/>
                <a:ea typeface="Canva Sans Bold"/>
                <a:cs typeface="Canva Sans Bold"/>
                <a:sym typeface="Canva Sans Bold"/>
              </a:rPr>
              <a:t>Reduced Development Costs :-</a:t>
            </a:r>
          </a:p>
          <a:p>
            <a:pPr algn="just">
              <a:lnSpc>
                <a:spcPts val="2851"/>
              </a:lnSpc>
              <a:spcBef>
                <a:spcPct val="0"/>
              </a:spcBef>
            </a:pPr>
            <a:r>
              <a:rPr lang="en-US" sz="2036">
                <a:solidFill>
                  <a:srgbClr val="FFFFFF"/>
                </a:solidFill>
                <a:latin typeface="Canva Sans"/>
                <a:ea typeface="Canva Sans"/>
                <a:cs typeface="Canva Sans"/>
                <a:sym typeface="Canva Sans"/>
              </a:rPr>
              <a:t>A shared modular platform reduces engineering duplication and improves resource utilisation across multiple vehicle programmes.</a:t>
            </a:r>
          </a:p>
          <a:p>
            <a:pPr algn="just">
              <a:lnSpc>
                <a:spcPts val="2851"/>
              </a:lnSpc>
              <a:spcBef>
                <a:spcPct val="0"/>
              </a:spcBef>
            </a:pPr>
          </a:p>
          <a:p>
            <a:pPr algn="l" marL="439734" indent="-219867" lvl="1">
              <a:lnSpc>
                <a:spcPts val="2851"/>
              </a:lnSpc>
              <a:buFont typeface="Arial"/>
              <a:buChar char="•"/>
            </a:pPr>
            <a:r>
              <a:rPr lang="en-US" b="true" sz="2036">
                <a:solidFill>
                  <a:srgbClr val="FFFFFF"/>
                </a:solidFill>
                <a:latin typeface="Canva Sans Bold"/>
                <a:ea typeface="Canva Sans Bold"/>
                <a:cs typeface="Canva Sans Bold"/>
                <a:sym typeface="Canva Sans Bold"/>
              </a:rPr>
              <a:t>Improved Market Responsiveness :-</a:t>
            </a:r>
          </a:p>
          <a:p>
            <a:pPr algn="just">
              <a:lnSpc>
                <a:spcPts val="2851"/>
              </a:lnSpc>
              <a:spcBef>
                <a:spcPct val="0"/>
              </a:spcBef>
            </a:pPr>
            <a:r>
              <a:rPr lang="en-US" sz="2036">
                <a:solidFill>
                  <a:srgbClr val="FFFFFF"/>
                </a:solidFill>
                <a:latin typeface="Canva Sans"/>
                <a:ea typeface="Canva Sans"/>
                <a:cs typeface="Canva Sans"/>
                <a:sym typeface="Canva Sans"/>
              </a:rPr>
              <a:t>A phased implementation enables MPG to respond more effectively to technological developments, changing customer preferences and evolving environmental regulations.</a:t>
            </a:r>
          </a:p>
          <a:p>
            <a:pPr algn="just">
              <a:lnSpc>
                <a:spcPts val="2851"/>
              </a:lnSpc>
              <a:spcBef>
                <a:spcPct val="0"/>
              </a:spcBef>
            </a:pPr>
          </a:p>
          <a:p>
            <a:pPr algn="l" marL="439734" indent="-219867" lvl="1">
              <a:lnSpc>
                <a:spcPts val="2851"/>
              </a:lnSpc>
              <a:buFont typeface="Arial"/>
              <a:buChar char="•"/>
            </a:pPr>
            <a:r>
              <a:rPr lang="en-US" b="true" sz="2036">
                <a:solidFill>
                  <a:srgbClr val="FFFFFF"/>
                </a:solidFill>
                <a:latin typeface="Canva Sans Bold"/>
                <a:ea typeface="Canva Sans Bold"/>
                <a:cs typeface="Canva Sans Bold"/>
                <a:sym typeface="Canva Sans Bold"/>
              </a:rPr>
              <a:t>Enhanced Profitability :-</a:t>
            </a:r>
          </a:p>
          <a:p>
            <a:pPr algn="just">
              <a:lnSpc>
                <a:spcPts val="2851"/>
              </a:lnSpc>
              <a:spcBef>
                <a:spcPct val="0"/>
              </a:spcBef>
            </a:pPr>
            <a:r>
              <a:rPr lang="en-US" sz="2036">
                <a:solidFill>
                  <a:srgbClr val="FFFFFF"/>
                </a:solidFill>
                <a:latin typeface="Canva Sans"/>
                <a:ea typeface="Canva Sans"/>
                <a:cs typeface="Canva Sans"/>
                <a:sym typeface="Canva Sans"/>
              </a:rPr>
              <a:t>Efficient investment planning and improved operational performance strengthen long-term profitability while reducing implementation risk.</a:t>
            </a:r>
          </a:p>
          <a:p>
            <a:pPr algn="just">
              <a:lnSpc>
                <a:spcPts val="2851"/>
              </a:lnSpc>
              <a:spcBef>
                <a:spcPct val="0"/>
              </a:spcBef>
            </a:pPr>
          </a:p>
          <a:p>
            <a:pPr algn="l" marL="439734" indent="-219867" lvl="1">
              <a:lnSpc>
                <a:spcPts val="2851"/>
              </a:lnSpc>
              <a:buFont typeface="Arial"/>
              <a:buChar char="•"/>
            </a:pPr>
            <a:r>
              <a:rPr lang="en-US" b="true" sz="2036">
                <a:solidFill>
                  <a:srgbClr val="FFFFFF"/>
                </a:solidFill>
                <a:latin typeface="Canva Sans Bold"/>
                <a:ea typeface="Canva Sans Bold"/>
                <a:cs typeface="Canva Sans Bold"/>
                <a:sym typeface="Canva Sans Bold"/>
              </a:rPr>
              <a:t>Sustainable Competitive Advantage :-</a:t>
            </a:r>
          </a:p>
          <a:p>
            <a:pPr algn="just">
              <a:lnSpc>
                <a:spcPts val="2851"/>
              </a:lnSpc>
              <a:spcBef>
                <a:spcPct val="0"/>
              </a:spcBef>
            </a:pPr>
            <a:r>
              <a:rPr lang="en-US" sz="2036">
                <a:solidFill>
                  <a:srgbClr val="FFFFFF"/>
                </a:solidFill>
                <a:latin typeface="Canva Sans"/>
                <a:ea typeface="Canva Sans"/>
                <a:cs typeface="Canva Sans"/>
                <a:sym typeface="Canva Sans"/>
              </a:rPr>
              <a:t>Continuous innovation, strategic partnerships and investment in electrification position MPG for sustainable growth and long-term competitiveness within the premium automotive sector.</a:t>
            </a:r>
          </a:p>
        </p:txBody>
      </p:sp>
      <p:sp>
        <p:nvSpPr>
          <p:cNvPr name="TextBox 10" id="10"/>
          <p:cNvSpPr txBox="true"/>
          <p:nvPr/>
        </p:nvSpPr>
        <p:spPr>
          <a:xfrm rot="0">
            <a:off x="8919387" y="3892556"/>
            <a:ext cx="3198984" cy="1246016"/>
          </a:xfrm>
          <a:prstGeom prst="rect">
            <a:avLst/>
          </a:prstGeom>
        </p:spPr>
        <p:txBody>
          <a:bodyPr anchor="t" rtlCol="false" tIns="0" lIns="0" bIns="0" rIns="0">
            <a:spAutoFit/>
          </a:bodyPr>
          <a:lstStyle/>
          <a:p>
            <a:pPr algn="l">
              <a:lnSpc>
                <a:spcPts val="2513"/>
              </a:lnSpc>
            </a:pPr>
            <a:r>
              <a:rPr lang="en-US" b="true" sz="1795">
                <a:solidFill>
                  <a:srgbClr val="FFFFFF"/>
                </a:solidFill>
                <a:latin typeface="Canva Sans Bold"/>
                <a:ea typeface="Canva Sans Bold"/>
                <a:cs typeface="Canva Sans Bold"/>
                <a:sym typeface="Canva Sans Bold"/>
              </a:rPr>
              <a:t> Electrification</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Gradual transition from ICE to Hybrid and BEV technologies.</a:t>
            </a:r>
          </a:p>
        </p:txBody>
      </p:sp>
      <p:sp>
        <p:nvSpPr>
          <p:cNvPr name="TextBox 11" id="11"/>
          <p:cNvSpPr txBox="true"/>
          <p:nvPr/>
        </p:nvSpPr>
        <p:spPr>
          <a:xfrm rot="0">
            <a:off x="8919387" y="5571592"/>
            <a:ext cx="3996322" cy="1246016"/>
          </a:xfrm>
          <a:prstGeom prst="rect">
            <a:avLst/>
          </a:prstGeom>
        </p:spPr>
        <p:txBody>
          <a:bodyPr anchor="t" rtlCol="false" tIns="0" lIns="0" bIns="0" rIns="0">
            <a:spAutoFit/>
          </a:bodyPr>
          <a:lstStyle/>
          <a:p>
            <a:pPr algn="l">
              <a:lnSpc>
                <a:spcPts val="2513"/>
              </a:lnSpc>
            </a:pPr>
            <a:r>
              <a:rPr lang="en-US" b="true" sz="1795">
                <a:solidFill>
                  <a:srgbClr val="FFFFFF"/>
                </a:solidFill>
                <a:latin typeface="Canva Sans Bold"/>
                <a:ea typeface="Canva Sans Bold"/>
                <a:cs typeface="Canva Sans Bold"/>
                <a:sym typeface="Canva Sans Bold"/>
              </a:rPr>
              <a:t> </a:t>
            </a:r>
            <a:r>
              <a:rPr lang="en-US" b="true" sz="1795">
                <a:solidFill>
                  <a:srgbClr val="FFFFFF"/>
                </a:solidFill>
                <a:latin typeface="Canva Sans Bold"/>
                <a:ea typeface="Canva Sans Bold"/>
                <a:cs typeface="Canva Sans Bold"/>
                <a:sym typeface="Canva Sans Bold"/>
              </a:rPr>
              <a:t>Technology Investment</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Modular vehicle platforms.</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Battery innovation.</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Digital engineering.</a:t>
            </a:r>
          </a:p>
        </p:txBody>
      </p:sp>
      <p:sp>
        <p:nvSpPr>
          <p:cNvPr name="TextBox 12" id="12"/>
          <p:cNvSpPr txBox="true"/>
          <p:nvPr/>
        </p:nvSpPr>
        <p:spPr>
          <a:xfrm rot="0">
            <a:off x="8919387" y="7418257"/>
            <a:ext cx="2998924" cy="1246016"/>
          </a:xfrm>
          <a:prstGeom prst="rect">
            <a:avLst/>
          </a:prstGeom>
        </p:spPr>
        <p:txBody>
          <a:bodyPr anchor="t" rtlCol="false" tIns="0" lIns="0" bIns="0" rIns="0">
            <a:spAutoFit/>
          </a:bodyPr>
          <a:lstStyle/>
          <a:p>
            <a:pPr algn="l">
              <a:lnSpc>
                <a:spcPts val="2513"/>
              </a:lnSpc>
            </a:pPr>
            <a:r>
              <a:rPr lang="en-US" sz="1795">
                <a:solidFill>
                  <a:srgbClr val="FFFFFF"/>
                </a:solidFill>
                <a:latin typeface="Canva Sans"/>
                <a:ea typeface="Canva Sans"/>
                <a:cs typeface="Canva Sans"/>
                <a:sym typeface="Canva Sans"/>
              </a:rPr>
              <a:t> </a:t>
            </a:r>
            <a:r>
              <a:rPr lang="en-US" b="true" sz="1795">
                <a:solidFill>
                  <a:srgbClr val="FFFFFF"/>
                </a:solidFill>
                <a:latin typeface="Canva Sans Bold"/>
                <a:ea typeface="Canva Sans Bold"/>
                <a:cs typeface="Canva Sans Bold"/>
                <a:sym typeface="Canva Sans Bold"/>
              </a:rPr>
              <a:t>Sustainable Growth</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Long-term profitability.</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Competitive advantage.</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ESG alignment.</a:t>
            </a:r>
          </a:p>
        </p:txBody>
      </p:sp>
      <p:sp>
        <p:nvSpPr>
          <p:cNvPr name="TextBox 13" id="13"/>
          <p:cNvSpPr txBox="true"/>
          <p:nvPr/>
        </p:nvSpPr>
        <p:spPr>
          <a:xfrm rot="0">
            <a:off x="14823441" y="3873506"/>
            <a:ext cx="2006418" cy="5049747"/>
          </a:xfrm>
          <a:prstGeom prst="rect">
            <a:avLst/>
          </a:prstGeom>
        </p:spPr>
        <p:txBody>
          <a:bodyPr anchor="t" rtlCol="false" tIns="0" lIns="0" bIns="0" rIns="0">
            <a:spAutoFit/>
          </a:bodyPr>
          <a:lstStyle/>
          <a:p>
            <a:pPr algn="ctr">
              <a:lnSpc>
                <a:spcPts val="2814"/>
              </a:lnSpc>
            </a:pPr>
            <a:r>
              <a:rPr lang="en-US" sz="2010" b="true">
                <a:solidFill>
                  <a:srgbClr val="FFFFFF"/>
                </a:solidFill>
                <a:latin typeface="Canva Sans Bold"/>
                <a:ea typeface="Canva Sans Bold"/>
                <a:cs typeface="Canva Sans Bold"/>
                <a:sym typeface="Canva Sans Bold"/>
              </a:rPr>
              <a:t>Roadmap</a:t>
            </a:r>
          </a:p>
          <a:p>
            <a:pPr algn="ctr">
              <a:lnSpc>
                <a:spcPts val="2469"/>
              </a:lnSpc>
            </a:pPr>
          </a:p>
          <a:p>
            <a:pPr algn="ctr">
              <a:lnSpc>
                <a:spcPts val="2469"/>
              </a:lnSpc>
              <a:spcBef>
                <a:spcPct val="0"/>
              </a:spcBef>
            </a:pPr>
            <a:r>
              <a:rPr lang="en-US" sz="1763">
                <a:solidFill>
                  <a:srgbClr val="FFFFFF"/>
                </a:solidFill>
                <a:latin typeface="Canva Sans"/>
                <a:ea typeface="Canva Sans"/>
                <a:cs typeface="Canva Sans"/>
                <a:sym typeface="Canva Sans"/>
              </a:rPr>
              <a:t>2026</a:t>
            </a:r>
          </a:p>
          <a:p>
            <a:pPr algn="ctr">
              <a:lnSpc>
                <a:spcPts val="2469"/>
              </a:lnSpc>
              <a:spcBef>
                <a:spcPct val="0"/>
              </a:spcBef>
            </a:pPr>
            <a:r>
              <a:rPr lang="en-US" sz="1763">
                <a:solidFill>
                  <a:srgbClr val="FFFFFF"/>
                </a:solidFill>
                <a:latin typeface="Canva Sans"/>
                <a:ea typeface="Canva Sans"/>
                <a:cs typeface="Canva Sans"/>
                <a:sym typeface="Canva Sans"/>
              </a:rPr>
              <a:t>Planning</a:t>
            </a:r>
          </a:p>
          <a:p>
            <a:pPr algn="ctr">
              <a:lnSpc>
                <a:spcPts val="2469"/>
              </a:lnSpc>
              <a:spcBef>
                <a:spcPct val="0"/>
              </a:spcBef>
            </a:pPr>
            <a:r>
              <a:rPr lang="en-US" sz="1763">
                <a:solidFill>
                  <a:srgbClr val="FFFFFF"/>
                </a:solidFill>
                <a:latin typeface="Canva Sans"/>
                <a:ea typeface="Canva Sans"/>
                <a:cs typeface="Canva Sans"/>
                <a:sym typeface="Canva Sans"/>
              </a:rPr>
              <a:t>↓</a:t>
            </a:r>
          </a:p>
          <a:p>
            <a:pPr algn="ctr">
              <a:lnSpc>
                <a:spcPts val="2469"/>
              </a:lnSpc>
              <a:spcBef>
                <a:spcPct val="0"/>
              </a:spcBef>
            </a:pPr>
            <a:r>
              <a:rPr lang="en-US" sz="1763">
                <a:solidFill>
                  <a:srgbClr val="FFFFFF"/>
                </a:solidFill>
                <a:latin typeface="Canva Sans"/>
                <a:ea typeface="Canva Sans"/>
                <a:cs typeface="Canva Sans"/>
                <a:sym typeface="Canva Sans"/>
              </a:rPr>
              <a:t>2027</a:t>
            </a:r>
          </a:p>
          <a:p>
            <a:pPr algn="ctr">
              <a:lnSpc>
                <a:spcPts val="2469"/>
              </a:lnSpc>
              <a:spcBef>
                <a:spcPct val="0"/>
              </a:spcBef>
            </a:pPr>
            <a:r>
              <a:rPr lang="en-US" sz="1763">
                <a:solidFill>
                  <a:srgbClr val="FFFFFF"/>
                </a:solidFill>
                <a:latin typeface="Canva Sans"/>
                <a:ea typeface="Canva Sans"/>
                <a:cs typeface="Canva Sans"/>
                <a:sym typeface="Canva Sans"/>
              </a:rPr>
              <a:t>Hybrid Rollout</a:t>
            </a:r>
          </a:p>
          <a:p>
            <a:pPr algn="ctr">
              <a:lnSpc>
                <a:spcPts val="2469"/>
              </a:lnSpc>
              <a:spcBef>
                <a:spcPct val="0"/>
              </a:spcBef>
            </a:pPr>
            <a:r>
              <a:rPr lang="en-US" sz="1763">
                <a:solidFill>
                  <a:srgbClr val="FFFFFF"/>
                </a:solidFill>
                <a:latin typeface="Canva Sans"/>
                <a:ea typeface="Canva Sans"/>
                <a:cs typeface="Canva Sans"/>
                <a:sym typeface="Canva Sans"/>
              </a:rPr>
              <a:t>↓</a:t>
            </a:r>
          </a:p>
          <a:p>
            <a:pPr algn="ctr">
              <a:lnSpc>
                <a:spcPts val="2469"/>
              </a:lnSpc>
              <a:spcBef>
                <a:spcPct val="0"/>
              </a:spcBef>
            </a:pPr>
            <a:r>
              <a:rPr lang="en-US" sz="1763">
                <a:solidFill>
                  <a:srgbClr val="FFFFFF"/>
                </a:solidFill>
                <a:latin typeface="Canva Sans"/>
                <a:ea typeface="Canva Sans"/>
                <a:cs typeface="Canva Sans"/>
                <a:sym typeface="Canva Sans"/>
              </a:rPr>
              <a:t>2028</a:t>
            </a:r>
          </a:p>
          <a:p>
            <a:pPr algn="ctr">
              <a:lnSpc>
                <a:spcPts val="2469"/>
              </a:lnSpc>
              <a:spcBef>
                <a:spcPct val="0"/>
              </a:spcBef>
            </a:pPr>
            <a:r>
              <a:rPr lang="en-US" sz="1763">
                <a:solidFill>
                  <a:srgbClr val="FFFFFF"/>
                </a:solidFill>
                <a:latin typeface="Canva Sans"/>
                <a:ea typeface="Canva Sans"/>
                <a:cs typeface="Canva Sans"/>
                <a:sym typeface="Canva Sans"/>
              </a:rPr>
              <a:t>Pilot EV Launch</a:t>
            </a:r>
          </a:p>
          <a:p>
            <a:pPr algn="ctr">
              <a:lnSpc>
                <a:spcPts val="2469"/>
              </a:lnSpc>
              <a:spcBef>
                <a:spcPct val="0"/>
              </a:spcBef>
            </a:pPr>
            <a:r>
              <a:rPr lang="en-US" sz="1763">
                <a:solidFill>
                  <a:srgbClr val="FFFFFF"/>
                </a:solidFill>
                <a:latin typeface="Canva Sans"/>
                <a:ea typeface="Canva Sans"/>
                <a:cs typeface="Canva Sans"/>
                <a:sym typeface="Canva Sans"/>
              </a:rPr>
              <a:t>↓</a:t>
            </a:r>
          </a:p>
          <a:p>
            <a:pPr algn="ctr">
              <a:lnSpc>
                <a:spcPts val="2469"/>
              </a:lnSpc>
              <a:spcBef>
                <a:spcPct val="0"/>
              </a:spcBef>
            </a:pPr>
            <a:r>
              <a:rPr lang="en-US" sz="1763">
                <a:solidFill>
                  <a:srgbClr val="FFFFFF"/>
                </a:solidFill>
                <a:latin typeface="Canva Sans"/>
                <a:ea typeface="Canva Sans"/>
                <a:cs typeface="Canva Sans"/>
                <a:sym typeface="Canva Sans"/>
              </a:rPr>
              <a:t>2029</a:t>
            </a:r>
          </a:p>
          <a:p>
            <a:pPr algn="ctr">
              <a:lnSpc>
                <a:spcPts val="2469"/>
              </a:lnSpc>
              <a:spcBef>
                <a:spcPct val="0"/>
              </a:spcBef>
            </a:pPr>
            <a:r>
              <a:rPr lang="en-US" sz="1763">
                <a:solidFill>
                  <a:srgbClr val="FFFFFF"/>
                </a:solidFill>
                <a:latin typeface="Canva Sans"/>
                <a:ea typeface="Canva Sans"/>
                <a:cs typeface="Canva Sans"/>
                <a:sym typeface="Canva Sans"/>
              </a:rPr>
              <a:t>Market Expansion</a:t>
            </a:r>
          </a:p>
          <a:p>
            <a:pPr algn="ctr">
              <a:lnSpc>
                <a:spcPts val="2469"/>
              </a:lnSpc>
              <a:spcBef>
                <a:spcPct val="0"/>
              </a:spcBef>
            </a:pPr>
            <a:r>
              <a:rPr lang="en-US" sz="1763">
                <a:solidFill>
                  <a:srgbClr val="FFFFFF"/>
                </a:solidFill>
                <a:latin typeface="Canva Sans"/>
                <a:ea typeface="Canva Sans"/>
                <a:cs typeface="Canva Sans"/>
                <a:sym typeface="Canva Sans"/>
              </a:rPr>
              <a:t>↓</a:t>
            </a:r>
          </a:p>
          <a:p>
            <a:pPr algn="ctr">
              <a:lnSpc>
                <a:spcPts val="2469"/>
              </a:lnSpc>
              <a:spcBef>
                <a:spcPct val="0"/>
              </a:spcBef>
            </a:pPr>
            <a:r>
              <a:rPr lang="en-US" sz="1763">
                <a:solidFill>
                  <a:srgbClr val="FFFFFF"/>
                </a:solidFill>
                <a:latin typeface="Canva Sans"/>
                <a:ea typeface="Canva Sans"/>
                <a:cs typeface="Canva Sans"/>
                <a:sym typeface="Canva Sans"/>
              </a:rPr>
              <a:t>2030–31</a:t>
            </a:r>
          </a:p>
          <a:p>
            <a:pPr algn="ctr">
              <a:lnSpc>
                <a:spcPts val="2469"/>
              </a:lnSpc>
              <a:spcBef>
                <a:spcPct val="0"/>
              </a:spcBef>
            </a:pPr>
            <a:r>
              <a:rPr lang="en-US" sz="1763">
                <a:solidFill>
                  <a:srgbClr val="FFFFFF"/>
                </a:solidFill>
                <a:latin typeface="Canva Sans"/>
                <a:ea typeface="Canva Sans"/>
                <a:cs typeface="Canva Sans"/>
                <a:sym typeface="Canva Sans"/>
              </a:rPr>
              <a:t>Market Leadership</a:t>
            </a:r>
          </a:p>
        </p:txBody>
      </p:sp>
      <p:sp>
        <p:nvSpPr>
          <p:cNvPr name="TextBox 14" id="14"/>
          <p:cNvSpPr txBox="true"/>
          <p:nvPr/>
        </p:nvSpPr>
        <p:spPr>
          <a:xfrm rot="0">
            <a:off x="2372731" y="8253340"/>
            <a:ext cx="4636771" cy="258391"/>
          </a:xfrm>
          <a:prstGeom prst="rect">
            <a:avLst/>
          </a:prstGeom>
        </p:spPr>
        <p:txBody>
          <a:bodyPr anchor="t" rtlCol="false" tIns="0" lIns="0" bIns="0" rIns="0">
            <a:spAutoFit/>
          </a:bodyPr>
          <a:lstStyle/>
          <a:p>
            <a:pPr algn="ctr">
              <a:lnSpc>
                <a:spcPts val="2138"/>
              </a:lnSpc>
              <a:spcBef>
                <a:spcPct val="0"/>
              </a:spcBef>
            </a:pPr>
            <a:r>
              <a:rPr lang="en-US" sz="1527">
                <a:solidFill>
                  <a:srgbClr val="FFFFFF"/>
                </a:solidFill>
                <a:latin typeface="Canva Sans"/>
                <a:ea typeface="Canva Sans"/>
                <a:cs typeface="Canva Sans"/>
                <a:sym typeface="Canva Sans"/>
              </a:rPr>
              <a:t>New Gen Nexon EV in works - MotorOctane (2023)</a:t>
            </a:r>
          </a:p>
        </p:txBody>
      </p:sp>
      <p:sp>
        <p:nvSpPr>
          <p:cNvPr name="Freeform 15" id="15"/>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3"/>
            <a:stretch>
              <a:fillRect l="0" t="0" r="0" b="0"/>
            </a:stretch>
          </a:blipFill>
        </p:spPr>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474205" y="3844036"/>
            <a:ext cx="8071923" cy="4360983"/>
          </a:xfrm>
          <a:custGeom>
            <a:avLst/>
            <a:gdLst/>
            <a:ahLst/>
            <a:cxnLst/>
            <a:rect r="r" b="b" t="t" l="l"/>
            <a:pathLst>
              <a:path h="4360983" w="8071923">
                <a:moveTo>
                  <a:pt x="0" y="0"/>
                </a:moveTo>
                <a:lnTo>
                  <a:pt x="8071924" y="0"/>
                </a:lnTo>
                <a:lnTo>
                  <a:pt x="8071924" y="4360983"/>
                </a:lnTo>
                <a:lnTo>
                  <a:pt x="0" y="4360983"/>
                </a:lnTo>
                <a:lnTo>
                  <a:pt x="0" y="0"/>
                </a:lnTo>
                <a:close/>
              </a:path>
            </a:pathLst>
          </a:custGeom>
          <a:blipFill>
            <a:blip r:embed="rId2"/>
            <a:stretch>
              <a:fillRect l="0" t="-960" r="0" b="0"/>
            </a:stretch>
          </a:blipFill>
        </p:spPr>
      </p:sp>
      <p:sp>
        <p:nvSpPr>
          <p:cNvPr name="TextBox 3" id="3"/>
          <p:cNvSpPr txBox="true"/>
          <p:nvPr/>
        </p:nvSpPr>
        <p:spPr>
          <a:xfrm rot="0">
            <a:off x="6390565" y="2690895"/>
            <a:ext cx="4904930"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Cus</a:t>
            </a:r>
            <a:r>
              <a:rPr lang="en-US" b="true" sz="2762">
                <a:solidFill>
                  <a:srgbClr val="FFFFFF"/>
                </a:solidFill>
                <a:latin typeface="Canva Sans Bold"/>
                <a:ea typeface="Canva Sans Bold"/>
                <a:cs typeface="Canva Sans Bold"/>
                <a:sym typeface="Canva Sans Bold"/>
              </a:rPr>
              <a:t>tomer Adoption Strategy</a:t>
            </a:r>
          </a:p>
        </p:txBody>
      </p:sp>
      <p:sp>
        <p:nvSpPr>
          <p:cNvPr name="TextBox 4" id="4"/>
          <p:cNvSpPr txBox="true"/>
          <p:nvPr/>
        </p:nvSpPr>
        <p:spPr>
          <a:xfrm rot="0">
            <a:off x="23929143" y="2801331"/>
            <a:ext cx="3262389"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Marketing Strategy</a:t>
            </a:r>
          </a:p>
        </p:txBody>
      </p:sp>
      <p:sp>
        <p:nvSpPr>
          <p:cNvPr name="TextBox 5" id="5"/>
          <p:cNvSpPr txBox="true"/>
          <p:nvPr/>
        </p:nvSpPr>
        <p:spPr>
          <a:xfrm rot="0">
            <a:off x="19483907" y="4447142"/>
            <a:ext cx="5110720" cy="1297310"/>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Market Segmentation</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Premium performance enthusiasts.</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Environmentally conscious professionals.</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Fleet and corporate customers.</a:t>
            </a:r>
          </a:p>
        </p:txBody>
      </p:sp>
      <p:sp>
        <p:nvSpPr>
          <p:cNvPr name="TextBox 6" id="6"/>
          <p:cNvSpPr txBox="true"/>
          <p:nvPr/>
        </p:nvSpPr>
        <p:spPr>
          <a:xfrm rot="0">
            <a:off x="25560338" y="4400622"/>
            <a:ext cx="6183231" cy="1623906"/>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Target Market</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High-income customers seeking premium EV performance.</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Businesses transitioning to sustainable mobility.</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Motorsport enthusiasts adopting electrification.</a:t>
            </a:r>
          </a:p>
        </p:txBody>
      </p:sp>
      <p:sp>
        <p:nvSpPr>
          <p:cNvPr name="TextBox 7" id="7"/>
          <p:cNvSpPr txBox="true"/>
          <p:nvPr/>
        </p:nvSpPr>
        <p:spPr>
          <a:xfrm rot="0">
            <a:off x="19483907" y="6769769"/>
            <a:ext cx="4406923" cy="1297310"/>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Brand Positioning</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Premium performance engineering.</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Motorsport heritage.</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Sustainable innovation.</a:t>
            </a:r>
          </a:p>
        </p:txBody>
      </p:sp>
      <p:sp>
        <p:nvSpPr>
          <p:cNvPr name="TextBox 8" id="8"/>
          <p:cNvSpPr txBox="true"/>
          <p:nvPr/>
        </p:nvSpPr>
        <p:spPr>
          <a:xfrm rot="0">
            <a:off x="25560338" y="6769769"/>
            <a:ext cx="4363653" cy="1297310"/>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Customer Engagement</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Digital marketing campaigns.</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Personalised customer experience.</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Connected after-sales services.</a:t>
            </a:r>
          </a:p>
        </p:txBody>
      </p:sp>
      <p:sp>
        <p:nvSpPr>
          <p:cNvPr name="TextBox 9" id="9"/>
          <p:cNvSpPr txBox="true"/>
          <p:nvPr/>
        </p:nvSpPr>
        <p:spPr>
          <a:xfrm rot="0">
            <a:off x="8677047" y="4113348"/>
            <a:ext cx="4815506" cy="3140593"/>
          </a:xfrm>
          <a:prstGeom prst="rect">
            <a:avLst/>
          </a:prstGeom>
        </p:spPr>
        <p:txBody>
          <a:bodyPr anchor="t" rtlCol="false" tIns="0" lIns="0" bIns="0" rIns="0">
            <a:spAutoFit/>
          </a:bodyPr>
          <a:lstStyle/>
          <a:p>
            <a:pPr algn="l">
              <a:lnSpc>
                <a:spcPts val="2513"/>
              </a:lnSpc>
              <a:spcBef>
                <a:spcPct val="0"/>
              </a:spcBef>
            </a:pPr>
            <a:r>
              <a:rPr lang="en-US" sz="1795">
                <a:solidFill>
                  <a:srgbClr val="FFFFFF"/>
                </a:solidFill>
                <a:latin typeface="Canva Sans"/>
                <a:ea typeface="Canva Sans"/>
                <a:cs typeface="Canva Sans"/>
                <a:sym typeface="Canva Sans"/>
              </a:rPr>
              <a:t>Customer Education</a:t>
            </a:r>
          </a:p>
          <a:p>
            <a:pPr algn="l" marL="387686" indent="-193843" lvl="1">
              <a:lnSpc>
                <a:spcPts val="2513"/>
              </a:lnSpc>
              <a:buFont typeface="Arial"/>
              <a:buChar char="•"/>
            </a:pPr>
            <a:r>
              <a:rPr lang="en-US" sz="1795">
                <a:solidFill>
                  <a:srgbClr val="FFFFFF"/>
                </a:solidFill>
                <a:latin typeface="Canva Sans"/>
                <a:ea typeface="Canva Sans"/>
                <a:cs typeface="Canva Sans"/>
                <a:sym typeface="Canva Sans"/>
              </a:rPr>
              <a:t>Demonstrate EV technology and ownership benefits.</a:t>
            </a:r>
          </a:p>
          <a:p>
            <a:pPr algn="l" marL="387686" indent="-193843" lvl="1">
              <a:lnSpc>
                <a:spcPts val="2513"/>
              </a:lnSpc>
              <a:buFont typeface="Arial"/>
              <a:buChar char="•"/>
            </a:pPr>
            <a:r>
              <a:rPr lang="en-US" sz="1795">
                <a:solidFill>
                  <a:srgbClr val="FFFFFF"/>
                </a:solidFill>
                <a:latin typeface="Canva Sans"/>
                <a:ea typeface="Canva Sans"/>
                <a:cs typeface="Canva Sans"/>
                <a:sym typeface="Canva Sans"/>
              </a:rPr>
              <a:t>Build confidence through product demonstrations.</a:t>
            </a:r>
          </a:p>
          <a:p>
            <a:pPr algn="l">
              <a:lnSpc>
                <a:spcPts val="2513"/>
              </a:lnSpc>
              <a:spcBef>
                <a:spcPct val="0"/>
              </a:spcBef>
            </a:pPr>
          </a:p>
          <a:p>
            <a:pPr algn="l">
              <a:lnSpc>
                <a:spcPts val="2513"/>
              </a:lnSpc>
              <a:spcBef>
                <a:spcPct val="0"/>
              </a:spcBef>
            </a:pPr>
            <a:r>
              <a:rPr lang="en-US" sz="1795">
                <a:solidFill>
                  <a:srgbClr val="FFFFFF"/>
                </a:solidFill>
                <a:latin typeface="Canva Sans"/>
                <a:ea typeface="Canva Sans"/>
                <a:cs typeface="Canva Sans"/>
                <a:sym typeface="Canva Sans"/>
              </a:rPr>
              <a:t>Customer Experience</a:t>
            </a:r>
          </a:p>
          <a:p>
            <a:pPr algn="l" marL="387686" indent="-193843" lvl="1">
              <a:lnSpc>
                <a:spcPts val="2513"/>
              </a:lnSpc>
              <a:buFont typeface="Arial"/>
              <a:buChar char="•"/>
            </a:pPr>
            <a:r>
              <a:rPr lang="en-US" sz="1795">
                <a:solidFill>
                  <a:srgbClr val="FFFFFF"/>
                </a:solidFill>
                <a:latin typeface="Canva Sans"/>
                <a:ea typeface="Canva Sans"/>
                <a:cs typeface="Canva Sans"/>
                <a:sym typeface="Canva Sans"/>
              </a:rPr>
              <a:t>Personalised test drives.</a:t>
            </a:r>
          </a:p>
          <a:p>
            <a:pPr algn="l" marL="387686" indent="-193843" lvl="1">
              <a:lnSpc>
                <a:spcPts val="2513"/>
              </a:lnSpc>
              <a:buFont typeface="Arial"/>
              <a:buChar char="•"/>
            </a:pPr>
            <a:r>
              <a:rPr lang="en-US" sz="1795">
                <a:solidFill>
                  <a:srgbClr val="FFFFFF"/>
                </a:solidFill>
                <a:latin typeface="Canva Sans"/>
                <a:ea typeface="Canva Sans"/>
                <a:cs typeface="Canva Sans"/>
                <a:sym typeface="Canva Sans"/>
              </a:rPr>
              <a:t>Premium showroom experience.</a:t>
            </a:r>
          </a:p>
          <a:p>
            <a:pPr algn="l" marL="387686" indent="-193843" lvl="1">
              <a:lnSpc>
                <a:spcPts val="2513"/>
              </a:lnSpc>
              <a:buFont typeface="Arial"/>
              <a:buChar char="•"/>
            </a:pPr>
            <a:r>
              <a:rPr lang="en-US" sz="1795">
                <a:solidFill>
                  <a:srgbClr val="FFFFFF"/>
                </a:solidFill>
                <a:latin typeface="Canva Sans"/>
                <a:ea typeface="Canva Sans"/>
                <a:cs typeface="Canva Sans"/>
                <a:sym typeface="Canva Sans"/>
              </a:rPr>
              <a:t>Expert product consultation.</a:t>
            </a:r>
          </a:p>
        </p:txBody>
      </p:sp>
      <p:sp>
        <p:nvSpPr>
          <p:cNvPr name="TextBox 10" id="10"/>
          <p:cNvSpPr txBox="true"/>
          <p:nvPr/>
        </p:nvSpPr>
        <p:spPr>
          <a:xfrm rot="0">
            <a:off x="13023045" y="5476902"/>
            <a:ext cx="4789951" cy="3118719"/>
          </a:xfrm>
          <a:prstGeom prst="rect">
            <a:avLst/>
          </a:prstGeom>
        </p:spPr>
        <p:txBody>
          <a:bodyPr anchor="t" rtlCol="false" tIns="0" lIns="0" bIns="0" rIns="0">
            <a:spAutoFit/>
          </a:bodyPr>
          <a:lstStyle/>
          <a:p>
            <a:pPr algn="l">
              <a:lnSpc>
                <a:spcPts val="2769"/>
              </a:lnSpc>
              <a:spcBef>
                <a:spcPct val="0"/>
              </a:spcBef>
            </a:pPr>
            <a:r>
              <a:rPr lang="en-US" sz="1978">
                <a:solidFill>
                  <a:srgbClr val="FFFFFF"/>
                </a:solidFill>
                <a:latin typeface="Canva Sans"/>
                <a:ea typeface="Canva Sans"/>
                <a:cs typeface="Canva Sans"/>
                <a:sym typeface="Canva Sans"/>
              </a:rPr>
              <a:t>Sales Strategy</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Flexible finance and leasing options.</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Fleet partnership programmes.</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After-sales support packages.</a:t>
            </a:r>
          </a:p>
          <a:p>
            <a:pPr algn="l">
              <a:lnSpc>
                <a:spcPts val="2769"/>
              </a:lnSpc>
              <a:spcBef>
                <a:spcPct val="0"/>
              </a:spcBef>
            </a:pPr>
          </a:p>
          <a:p>
            <a:pPr algn="l">
              <a:lnSpc>
                <a:spcPts val="2769"/>
              </a:lnSpc>
              <a:spcBef>
                <a:spcPct val="0"/>
              </a:spcBef>
            </a:pPr>
            <a:r>
              <a:rPr lang="en-US" sz="1978">
                <a:solidFill>
                  <a:srgbClr val="FFFFFF"/>
                </a:solidFill>
                <a:latin typeface="Canva Sans"/>
                <a:ea typeface="Canva Sans"/>
                <a:cs typeface="Canva Sans"/>
                <a:sym typeface="Canva Sans"/>
              </a:rPr>
              <a:t>Customer Trust</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Transparent battery warranty.</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Connected vehicle services.</a:t>
            </a:r>
          </a:p>
          <a:p>
            <a:pPr algn="l" marL="427113" indent="-213556" lvl="1">
              <a:lnSpc>
                <a:spcPts val="2769"/>
              </a:lnSpc>
              <a:buFont typeface="Arial"/>
              <a:buChar char="•"/>
            </a:pPr>
            <a:r>
              <a:rPr lang="en-US" sz="1978">
                <a:solidFill>
                  <a:srgbClr val="FFFFFF"/>
                </a:solidFill>
                <a:latin typeface="Canva Sans"/>
                <a:ea typeface="Canva Sans"/>
                <a:cs typeface="Canva Sans"/>
                <a:sym typeface="Canva Sans"/>
              </a:rPr>
              <a:t>Reliable servicing network.</a:t>
            </a:r>
          </a:p>
        </p:txBody>
      </p:sp>
      <p:sp>
        <p:nvSpPr>
          <p:cNvPr name="TextBox 11" id="11"/>
          <p:cNvSpPr txBox="true"/>
          <p:nvPr/>
        </p:nvSpPr>
        <p:spPr>
          <a:xfrm rot="0">
            <a:off x="38883320" y="2690895"/>
            <a:ext cx="4144222"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Strategic Value Creation</a:t>
            </a:r>
          </a:p>
        </p:txBody>
      </p:sp>
      <p:sp>
        <p:nvSpPr>
          <p:cNvPr name="TextBox 12" id="12"/>
          <p:cNvSpPr txBox="true"/>
          <p:nvPr/>
        </p:nvSpPr>
        <p:spPr>
          <a:xfrm rot="0">
            <a:off x="33458595" y="4237324"/>
            <a:ext cx="7698113" cy="1950502"/>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Competitive Differentiation</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Position MPG as a premium performance EV manufacturer by combining motorsport heritage, advanced technology and sustainable innovation.</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Create a distinctive market identity that is difficult for competitors to replicate.</a:t>
            </a:r>
          </a:p>
        </p:txBody>
      </p:sp>
      <p:sp>
        <p:nvSpPr>
          <p:cNvPr name="TextBox 13" id="13"/>
          <p:cNvSpPr txBox="true"/>
          <p:nvPr/>
        </p:nvSpPr>
        <p:spPr>
          <a:xfrm rot="0">
            <a:off x="33489089" y="6909480"/>
            <a:ext cx="7466341" cy="1950502"/>
          </a:xfrm>
          <a:prstGeom prst="rect">
            <a:avLst/>
          </a:prstGeom>
        </p:spPr>
        <p:txBody>
          <a:bodyPr anchor="t" rtlCol="false" tIns="0" lIns="0" bIns="0" rIns="0">
            <a:spAutoFit/>
          </a:bodyPr>
          <a:lstStyle/>
          <a:p>
            <a:pPr algn="l">
              <a:lnSpc>
                <a:spcPts val="2600"/>
              </a:lnSpc>
              <a:spcBef>
                <a:spcPct val="0"/>
              </a:spcBef>
            </a:pPr>
            <a:r>
              <a:rPr lang="en-US" sz="1857">
                <a:solidFill>
                  <a:srgbClr val="FFFFFF"/>
                </a:solidFill>
                <a:latin typeface="Canva Sans"/>
                <a:ea typeface="Canva Sans"/>
                <a:cs typeface="Canva Sans"/>
                <a:sym typeface="Canva Sans"/>
              </a:rPr>
              <a:t>Market Penetration &amp; Business Growth</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Expand into premium EV, fleet and international markets through targeted customer segmentation and strategic partnerships.</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Increase market share while supporting long-term revenue growth.</a:t>
            </a:r>
          </a:p>
        </p:txBody>
      </p:sp>
      <p:sp>
        <p:nvSpPr>
          <p:cNvPr name="TextBox 14" id="14"/>
          <p:cNvSpPr txBox="true"/>
          <p:nvPr/>
        </p:nvSpPr>
        <p:spPr>
          <a:xfrm rot="0">
            <a:off x="41156709" y="4400622"/>
            <a:ext cx="9872953" cy="1297310"/>
          </a:xfrm>
          <a:prstGeom prst="rect">
            <a:avLst/>
          </a:prstGeom>
        </p:spPr>
        <p:txBody>
          <a:bodyPr anchor="t" rtlCol="false" tIns="0" lIns="0" bIns="0" rIns="0">
            <a:spAutoFit/>
          </a:bodyPr>
          <a:lstStyle/>
          <a:p>
            <a:pPr algn="l">
              <a:lnSpc>
                <a:spcPts val="2600"/>
              </a:lnSpc>
            </a:pPr>
            <a:r>
              <a:rPr lang="en-US" sz="1857">
                <a:solidFill>
                  <a:srgbClr val="FFFFFF"/>
                </a:solidFill>
                <a:latin typeface="Canva Sans"/>
                <a:ea typeface="Canva Sans"/>
                <a:cs typeface="Canva Sans"/>
                <a:sym typeface="Canva Sans"/>
              </a:rPr>
              <a:t>Customer Relationship Management</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Develop long-term customer relationships through connected vehicle services, personalised ownership experiences and premium after-sales support.</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Enhance customer lifetime value and strengthen brand loyalty.</a:t>
            </a:r>
          </a:p>
        </p:txBody>
      </p:sp>
      <p:sp>
        <p:nvSpPr>
          <p:cNvPr name="TextBox 15" id="15"/>
          <p:cNvSpPr txBox="true"/>
          <p:nvPr/>
        </p:nvSpPr>
        <p:spPr>
          <a:xfrm rot="0">
            <a:off x="41156709" y="6909480"/>
            <a:ext cx="9432943" cy="1623906"/>
          </a:xfrm>
          <a:prstGeom prst="rect">
            <a:avLst/>
          </a:prstGeom>
        </p:spPr>
        <p:txBody>
          <a:bodyPr anchor="t" rtlCol="false" tIns="0" lIns="0" bIns="0" rIns="0">
            <a:spAutoFit/>
          </a:bodyPr>
          <a:lstStyle/>
          <a:p>
            <a:pPr algn="l">
              <a:lnSpc>
                <a:spcPts val="2600"/>
              </a:lnSpc>
            </a:pPr>
            <a:r>
              <a:rPr lang="en-US" sz="1857">
                <a:solidFill>
                  <a:srgbClr val="FFFFFF"/>
                </a:solidFill>
                <a:latin typeface="Canva Sans"/>
                <a:ea typeface="Canva Sans"/>
                <a:cs typeface="Canva Sans"/>
                <a:sym typeface="Canva Sans"/>
              </a:rPr>
              <a:t>Long-Term Strategic Sustainability</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Align marketing activities with environmental objectives, digital transformation and evolving consumer expectations.</a:t>
            </a:r>
          </a:p>
          <a:p>
            <a:pPr algn="l" marL="400988" indent="-200494" lvl="1">
              <a:lnSpc>
                <a:spcPts val="2600"/>
              </a:lnSpc>
              <a:buFont typeface="Arial"/>
              <a:buChar char="•"/>
            </a:pPr>
            <a:r>
              <a:rPr lang="en-US" sz="1857">
                <a:solidFill>
                  <a:srgbClr val="FFFFFF"/>
                </a:solidFill>
                <a:latin typeface="Canva Sans"/>
                <a:ea typeface="Canva Sans"/>
                <a:cs typeface="Canva Sans"/>
                <a:sym typeface="Canva Sans"/>
              </a:rPr>
              <a:t>Strengthen organisational resilience and support sustainable competitive advantage.</a:t>
            </a:r>
          </a:p>
        </p:txBody>
      </p:sp>
      <p:sp>
        <p:nvSpPr>
          <p:cNvPr name="TextBox 16" id="16"/>
          <p:cNvSpPr txBox="true"/>
          <p:nvPr/>
        </p:nvSpPr>
        <p:spPr>
          <a:xfrm rot="0">
            <a:off x="12702832" y="8671113"/>
            <a:ext cx="4864491" cy="930253"/>
          </a:xfrm>
          <a:prstGeom prst="rect">
            <a:avLst/>
          </a:prstGeom>
        </p:spPr>
        <p:txBody>
          <a:bodyPr anchor="t" rtlCol="false" tIns="0" lIns="0" bIns="0" rIns="0">
            <a:spAutoFit/>
          </a:bodyPr>
          <a:lstStyle/>
          <a:p>
            <a:pPr algn="l">
              <a:lnSpc>
                <a:spcPts val="2513"/>
              </a:lnSpc>
              <a:spcBef>
                <a:spcPct val="0"/>
              </a:spcBef>
            </a:pPr>
            <a:r>
              <a:rPr lang="en-US" sz="1795">
                <a:solidFill>
                  <a:srgbClr val="FFFFFF"/>
                </a:solidFill>
                <a:latin typeface="Canva Sans"/>
                <a:ea typeface="Canva Sans"/>
                <a:cs typeface="Canva Sans"/>
                <a:sym typeface="Canva Sans"/>
              </a:rPr>
              <a:t>Eg :- </a:t>
            </a:r>
            <a:r>
              <a:rPr lang="en-US" sz="1795">
                <a:solidFill>
                  <a:srgbClr val="FFFFFF"/>
                </a:solidFill>
                <a:latin typeface="Canva Sans"/>
                <a:ea typeface="Canva Sans"/>
                <a:cs typeface="Canva Sans"/>
                <a:sym typeface="Canva Sans"/>
              </a:rPr>
              <a:t>EV customers commonly require clear information on charging, range and after-sales support before purchase.</a:t>
            </a:r>
          </a:p>
        </p:txBody>
      </p:sp>
      <p:sp>
        <p:nvSpPr>
          <p:cNvPr name="TextBox 17" id="17"/>
          <p:cNvSpPr txBox="true"/>
          <p:nvPr/>
        </p:nvSpPr>
        <p:spPr>
          <a:xfrm rot="0">
            <a:off x="24871032" y="8380568"/>
            <a:ext cx="6339263" cy="930253"/>
          </a:xfrm>
          <a:prstGeom prst="rect">
            <a:avLst/>
          </a:prstGeom>
        </p:spPr>
        <p:txBody>
          <a:bodyPr anchor="t" rtlCol="false" tIns="0" lIns="0" bIns="0" rIns="0">
            <a:spAutoFit/>
          </a:bodyPr>
          <a:lstStyle/>
          <a:p>
            <a:pPr algn="ctr">
              <a:lnSpc>
                <a:spcPts val="2513"/>
              </a:lnSpc>
              <a:spcBef>
                <a:spcPct val="0"/>
              </a:spcBef>
            </a:pPr>
            <a:r>
              <a:rPr lang="en-US" sz="1795">
                <a:solidFill>
                  <a:srgbClr val="FFFFFF"/>
                </a:solidFill>
                <a:latin typeface="Canva Sans"/>
                <a:ea typeface="Canva Sans"/>
                <a:cs typeface="Canva Sans"/>
                <a:sym typeface="Canva Sans"/>
              </a:rPr>
              <a:t>Real-world application: Manufacturer-led demonstrations, test drives and digital engagement help reduce customer uncertainty.</a:t>
            </a:r>
          </a:p>
        </p:txBody>
      </p:sp>
      <p:sp>
        <p:nvSpPr>
          <p:cNvPr name="Freeform 18" id="18"/>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3"/>
            <a:stretch>
              <a:fillRect l="0" t="0" r="0" b="0"/>
            </a:stretch>
          </a:blipFill>
        </p:spPr>
      </p:sp>
      <p:sp>
        <p:nvSpPr>
          <p:cNvPr name="TextBox 19" id="19"/>
          <p:cNvSpPr txBox="true"/>
          <p:nvPr/>
        </p:nvSpPr>
        <p:spPr>
          <a:xfrm rot="0">
            <a:off x="1503688" y="8400961"/>
            <a:ext cx="6012958" cy="298728"/>
          </a:xfrm>
          <a:prstGeom prst="rect">
            <a:avLst/>
          </a:prstGeom>
        </p:spPr>
        <p:txBody>
          <a:bodyPr anchor="t" rtlCol="false" tIns="0" lIns="0" bIns="0" rIns="0">
            <a:spAutoFit/>
          </a:bodyPr>
          <a:lstStyle/>
          <a:p>
            <a:pPr algn="ctr">
              <a:lnSpc>
                <a:spcPts val="2513"/>
              </a:lnSpc>
              <a:spcBef>
                <a:spcPct val="0"/>
              </a:spcBef>
            </a:pPr>
            <a:r>
              <a:rPr lang="en-US" sz="1795">
                <a:solidFill>
                  <a:srgbClr val="FFFFFF"/>
                </a:solidFill>
                <a:latin typeface="Canva Sans"/>
                <a:ea typeface="Canva Sans"/>
                <a:cs typeface="Canva Sans"/>
                <a:sym typeface="Canva Sans"/>
              </a:rPr>
              <a:t>Google. (2026). Gemini (Imagen 3) [AI-generated image]</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26200063" y="3486509"/>
            <a:ext cx="6171560" cy="3476314"/>
          </a:xfrm>
          <a:custGeom>
            <a:avLst/>
            <a:gdLst/>
            <a:ahLst/>
            <a:cxnLst/>
            <a:rect r="r" b="b" t="t" l="l"/>
            <a:pathLst>
              <a:path h="3476314" w="6171560">
                <a:moveTo>
                  <a:pt x="0" y="0"/>
                </a:moveTo>
                <a:lnTo>
                  <a:pt x="6171560" y="0"/>
                </a:lnTo>
                <a:lnTo>
                  <a:pt x="6171560" y="3476314"/>
                </a:lnTo>
                <a:lnTo>
                  <a:pt x="0" y="3476314"/>
                </a:lnTo>
                <a:lnTo>
                  <a:pt x="0" y="0"/>
                </a:lnTo>
                <a:close/>
              </a:path>
            </a:pathLst>
          </a:custGeom>
          <a:blipFill>
            <a:blip r:embed="rId2">
              <a:alphaModFix amt="82000"/>
            </a:blip>
            <a:stretch>
              <a:fillRect l="-138" t="0" r="0" b="0"/>
            </a:stretch>
          </a:blipFill>
        </p:spPr>
      </p:sp>
      <p:sp>
        <p:nvSpPr>
          <p:cNvPr name="Freeform 3" id="3"/>
          <p:cNvSpPr/>
          <p:nvPr/>
        </p:nvSpPr>
        <p:spPr>
          <a:xfrm flipH="false" flipV="false" rot="0">
            <a:off x="7534773" y="3405281"/>
            <a:ext cx="9780659" cy="5463415"/>
          </a:xfrm>
          <a:custGeom>
            <a:avLst/>
            <a:gdLst/>
            <a:ahLst/>
            <a:cxnLst/>
            <a:rect r="r" b="b" t="t" l="l"/>
            <a:pathLst>
              <a:path h="5463415" w="9780659">
                <a:moveTo>
                  <a:pt x="0" y="0"/>
                </a:moveTo>
                <a:lnTo>
                  <a:pt x="9780659" y="0"/>
                </a:lnTo>
                <a:lnTo>
                  <a:pt x="9780659" y="5463415"/>
                </a:lnTo>
                <a:lnTo>
                  <a:pt x="0" y="5463415"/>
                </a:lnTo>
                <a:lnTo>
                  <a:pt x="0" y="0"/>
                </a:lnTo>
                <a:close/>
              </a:path>
            </a:pathLst>
          </a:custGeom>
          <a:blipFill>
            <a:blip r:embed="rId3"/>
            <a:stretch>
              <a:fillRect l="0" t="0" r="0" b="0"/>
            </a:stretch>
          </a:blipFill>
        </p:spPr>
      </p:sp>
      <p:sp>
        <p:nvSpPr>
          <p:cNvPr name="TextBox 4" id="4"/>
          <p:cNvSpPr txBox="true"/>
          <p:nvPr/>
        </p:nvSpPr>
        <p:spPr>
          <a:xfrm rot="0">
            <a:off x="23605431" y="2695469"/>
            <a:ext cx="4715062" cy="507989"/>
          </a:xfrm>
          <a:prstGeom prst="rect">
            <a:avLst/>
          </a:prstGeom>
        </p:spPr>
        <p:txBody>
          <a:bodyPr anchor="t" rtlCol="false" tIns="0" lIns="0" bIns="0" rIns="0">
            <a:spAutoFit/>
          </a:bodyPr>
          <a:lstStyle/>
          <a:p>
            <a:pPr algn="ctr">
              <a:lnSpc>
                <a:spcPts val="4157"/>
              </a:lnSpc>
              <a:spcBef>
                <a:spcPct val="0"/>
              </a:spcBef>
            </a:pPr>
            <a:r>
              <a:rPr lang="en-US" sz="2969">
                <a:solidFill>
                  <a:srgbClr val="FFFFFF"/>
                </a:solidFill>
                <a:latin typeface="Canva Sans"/>
                <a:ea typeface="Canva Sans"/>
                <a:cs typeface="Canva Sans"/>
                <a:sym typeface="Canva Sans"/>
              </a:rPr>
              <a:t>Human Resource Strategy</a:t>
            </a:r>
          </a:p>
        </p:txBody>
      </p:sp>
      <p:sp>
        <p:nvSpPr>
          <p:cNvPr name="TextBox 5" id="5"/>
          <p:cNvSpPr txBox="true"/>
          <p:nvPr/>
        </p:nvSpPr>
        <p:spPr>
          <a:xfrm rot="0">
            <a:off x="18455183" y="3367181"/>
            <a:ext cx="7507779" cy="1857484"/>
          </a:xfrm>
          <a:prstGeom prst="rect">
            <a:avLst/>
          </a:prstGeom>
        </p:spPr>
        <p:txBody>
          <a:bodyPr anchor="t" rtlCol="false" tIns="0" lIns="0" bIns="0" rIns="0">
            <a:spAutoFit/>
          </a:bodyPr>
          <a:lstStyle/>
          <a:p>
            <a:pPr algn="l">
              <a:lnSpc>
                <a:spcPts val="2983"/>
              </a:lnSpc>
              <a:spcBef>
                <a:spcPct val="0"/>
              </a:spcBef>
            </a:pPr>
            <a:r>
              <a:rPr lang="en-US" sz="2130">
                <a:solidFill>
                  <a:srgbClr val="FFFFFF"/>
                </a:solidFill>
                <a:latin typeface="Canva Sans"/>
                <a:ea typeface="Canva Sans"/>
                <a:cs typeface="Canva Sans"/>
                <a:sym typeface="Canva Sans"/>
              </a:rPr>
              <a:t>1. Workforce Transformation</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Reskill employees for EV technologies, battery systems and digital manufacturing.</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Prepare the existing workforce for organisational transformation.</a:t>
            </a:r>
          </a:p>
        </p:txBody>
      </p:sp>
      <p:sp>
        <p:nvSpPr>
          <p:cNvPr name="TextBox 6" id="6"/>
          <p:cNvSpPr txBox="true"/>
          <p:nvPr/>
        </p:nvSpPr>
        <p:spPr>
          <a:xfrm rot="0">
            <a:off x="18455183" y="5337957"/>
            <a:ext cx="5941181" cy="1857484"/>
          </a:xfrm>
          <a:prstGeom prst="rect">
            <a:avLst/>
          </a:prstGeom>
        </p:spPr>
        <p:txBody>
          <a:bodyPr anchor="t" rtlCol="false" tIns="0" lIns="0" bIns="0" rIns="0">
            <a:spAutoFit/>
          </a:bodyPr>
          <a:lstStyle/>
          <a:p>
            <a:pPr algn="just">
              <a:lnSpc>
                <a:spcPts val="2983"/>
              </a:lnSpc>
              <a:spcBef>
                <a:spcPct val="0"/>
              </a:spcBef>
            </a:pPr>
            <a:r>
              <a:rPr lang="en-US" sz="2130">
                <a:solidFill>
                  <a:srgbClr val="FFFFFF"/>
                </a:solidFill>
                <a:latin typeface="Canva Sans"/>
                <a:ea typeface="Canva Sans"/>
                <a:cs typeface="Canva Sans"/>
                <a:sym typeface="Canva Sans"/>
              </a:rPr>
              <a:t>2. Organisational Culture</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Foster an innovation-driven and sustainability-focused culture.</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Encourage cross-functional collaboration and continuous improvement.</a:t>
            </a:r>
          </a:p>
        </p:txBody>
      </p:sp>
      <p:sp>
        <p:nvSpPr>
          <p:cNvPr name="TextBox 7" id="7"/>
          <p:cNvSpPr txBox="true"/>
          <p:nvPr/>
        </p:nvSpPr>
        <p:spPr>
          <a:xfrm rot="0">
            <a:off x="18455183" y="7344133"/>
            <a:ext cx="5351393" cy="2232186"/>
          </a:xfrm>
          <a:prstGeom prst="rect">
            <a:avLst/>
          </a:prstGeom>
        </p:spPr>
        <p:txBody>
          <a:bodyPr anchor="t" rtlCol="false" tIns="0" lIns="0" bIns="0" rIns="0">
            <a:spAutoFit/>
          </a:bodyPr>
          <a:lstStyle/>
          <a:p>
            <a:pPr algn="l">
              <a:lnSpc>
                <a:spcPts val="2983"/>
              </a:lnSpc>
              <a:spcBef>
                <a:spcPct val="0"/>
              </a:spcBef>
            </a:pPr>
            <a:r>
              <a:rPr lang="en-US" sz="2130">
                <a:solidFill>
                  <a:srgbClr val="FFFFFF"/>
                </a:solidFill>
                <a:latin typeface="Canva Sans"/>
                <a:ea typeface="Canva Sans"/>
                <a:cs typeface="Canva Sans"/>
                <a:sym typeface="Canva Sans"/>
              </a:rPr>
              <a:t>3. Talent Acquisition</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Recruit specialists in software engineering, electrification and battery technology.</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Develop partnerships with universities and research institutions.</a:t>
            </a:r>
          </a:p>
        </p:txBody>
      </p:sp>
      <p:sp>
        <p:nvSpPr>
          <p:cNvPr name="TextBox 8" id="8"/>
          <p:cNvSpPr txBox="true"/>
          <p:nvPr/>
        </p:nvSpPr>
        <p:spPr>
          <a:xfrm rot="0">
            <a:off x="24524927" y="7371195"/>
            <a:ext cx="8263073" cy="1108081"/>
          </a:xfrm>
          <a:prstGeom prst="rect">
            <a:avLst/>
          </a:prstGeom>
        </p:spPr>
        <p:txBody>
          <a:bodyPr anchor="t" rtlCol="false" tIns="0" lIns="0" bIns="0" rIns="0">
            <a:spAutoFit/>
          </a:bodyPr>
          <a:lstStyle/>
          <a:p>
            <a:pPr algn="l">
              <a:lnSpc>
                <a:spcPts val="2983"/>
              </a:lnSpc>
              <a:spcBef>
                <a:spcPct val="0"/>
              </a:spcBef>
            </a:pPr>
            <a:r>
              <a:rPr lang="en-US" sz="2130">
                <a:solidFill>
                  <a:srgbClr val="FFFFFF"/>
                </a:solidFill>
                <a:latin typeface="Canva Sans"/>
                <a:ea typeface="Canva Sans"/>
                <a:cs typeface="Canva Sans"/>
                <a:sym typeface="Canva Sans"/>
              </a:rPr>
              <a:t>4. Leadership &amp; Change Management</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Equip leaders to manage organisational change.</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Support agile decision-making and strategic transformation.</a:t>
            </a:r>
          </a:p>
        </p:txBody>
      </p:sp>
      <p:sp>
        <p:nvSpPr>
          <p:cNvPr name="TextBox 9" id="9"/>
          <p:cNvSpPr txBox="true"/>
          <p:nvPr/>
        </p:nvSpPr>
        <p:spPr>
          <a:xfrm rot="0">
            <a:off x="24524927" y="8830596"/>
            <a:ext cx="8302836" cy="1108081"/>
          </a:xfrm>
          <a:prstGeom prst="rect">
            <a:avLst/>
          </a:prstGeom>
        </p:spPr>
        <p:txBody>
          <a:bodyPr anchor="t" rtlCol="false" tIns="0" lIns="0" bIns="0" rIns="0">
            <a:spAutoFit/>
          </a:bodyPr>
          <a:lstStyle/>
          <a:p>
            <a:pPr algn="l">
              <a:lnSpc>
                <a:spcPts val="2983"/>
              </a:lnSpc>
              <a:spcBef>
                <a:spcPct val="0"/>
              </a:spcBef>
            </a:pPr>
            <a:r>
              <a:rPr lang="en-US" sz="2130">
                <a:solidFill>
                  <a:srgbClr val="FFFFFF"/>
                </a:solidFill>
                <a:latin typeface="Canva Sans"/>
                <a:ea typeface="Canva Sans"/>
                <a:cs typeface="Canva Sans"/>
                <a:sym typeface="Canva Sans"/>
              </a:rPr>
              <a:t>5. Employee Development &amp; Retention</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Provide continuous learning and professional development.</a:t>
            </a:r>
          </a:p>
          <a:p>
            <a:pPr algn="l" marL="460051" indent="-230025" lvl="1">
              <a:lnSpc>
                <a:spcPts val="2983"/>
              </a:lnSpc>
              <a:buFont typeface="Arial"/>
              <a:buChar char="•"/>
            </a:pPr>
            <a:r>
              <a:rPr lang="en-US" sz="2130">
                <a:solidFill>
                  <a:srgbClr val="FFFFFF"/>
                </a:solidFill>
                <a:latin typeface="Canva Sans"/>
                <a:ea typeface="Canva Sans"/>
                <a:cs typeface="Canva Sans"/>
                <a:sym typeface="Canva Sans"/>
              </a:rPr>
              <a:t>Improve employee engagement and retain high-value talent.</a:t>
            </a:r>
          </a:p>
        </p:txBody>
      </p:sp>
      <p:sp>
        <p:nvSpPr>
          <p:cNvPr name="TextBox 10" id="10"/>
          <p:cNvSpPr txBox="true"/>
          <p:nvPr/>
        </p:nvSpPr>
        <p:spPr>
          <a:xfrm rot="0">
            <a:off x="1858055" y="2695469"/>
            <a:ext cx="4959673" cy="518762"/>
          </a:xfrm>
          <a:prstGeom prst="rect">
            <a:avLst/>
          </a:prstGeom>
        </p:spPr>
        <p:txBody>
          <a:bodyPr anchor="t" rtlCol="false" tIns="0" lIns="0" bIns="0" rIns="0">
            <a:spAutoFit/>
          </a:bodyPr>
          <a:lstStyle/>
          <a:p>
            <a:pPr algn="ctr">
              <a:lnSpc>
                <a:spcPts val="4245"/>
              </a:lnSpc>
              <a:spcBef>
                <a:spcPct val="0"/>
              </a:spcBef>
            </a:pPr>
            <a:r>
              <a:rPr lang="en-US" sz="3032">
                <a:solidFill>
                  <a:srgbClr val="FFFFFF"/>
                </a:solidFill>
                <a:latin typeface="Canva Sans"/>
                <a:ea typeface="Canva Sans"/>
                <a:cs typeface="Canva Sans"/>
                <a:sym typeface="Canva Sans"/>
              </a:rPr>
              <a:t>Workforce Transformation </a:t>
            </a:r>
          </a:p>
        </p:txBody>
      </p:sp>
      <p:sp>
        <p:nvSpPr>
          <p:cNvPr name="TextBox 11" id="11"/>
          <p:cNvSpPr txBox="true"/>
          <p:nvPr/>
        </p:nvSpPr>
        <p:spPr>
          <a:xfrm rot="0">
            <a:off x="1572375" y="3923515"/>
            <a:ext cx="5245354" cy="4037762"/>
          </a:xfrm>
          <a:prstGeom prst="rect">
            <a:avLst/>
          </a:prstGeom>
        </p:spPr>
        <p:txBody>
          <a:bodyPr anchor="t" rtlCol="false" tIns="0" lIns="0" bIns="0" rIns="0">
            <a:spAutoFit/>
          </a:bodyPr>
          <a:lstStyle/>
          <a:p>
            <a:pPr algn="just">
              <a:lnSpc>
                <a:spcPts val="2900"/>
              </a:lnSpc>
              <a:spcBef>
                <a:spcPct val="0"/>
              </a:spcBef>
            </a:pPr>
            <a:r>
              <a:rPr lang="en-US" sz="2071">
                <a:solidFill>
                  <a:srgbClr val="FFFFFF"/>
                </a:solidFill>
                <a:latin typeface="Canva Sans"/>
                <a:ea typeface="Canva Sans"/>
                <a:cs typeface="Canva Sans"/>
                <a:sym typeface="Canva Sans"/>
              </a:rPr>
              <a:t>• Reskill employees in EV technologies and battery systems.</a:t>
            </a:r>
          </a:p>
          <a:p>
            <a:pPr algn="just">
              <a:lnSpc>
                <a:spcPts val="2900"/>
              </a:lnSpc>
              <a:spcBef>
                <a:spcPct val="0"/>
              </a:spcBef>
            </a:pPr>
          </a:p>
          <a:p>
            <a:pPr algn="just">
              <a:lnSpc>
                <a:spcPts val="2900"/>
              </a:lnSpc>
              <a:spcBef>
                <a:spcPct val="0"/>
              </a:spcBef>
            </a:pPr>
            <a:r>
              <a:rPr lang="en-US" sz="2071">
                <a:solidFill>
                  <a:srgbClr val="FFFFFF"/>
                </a:solidFill>
                <a:latin typeface="Canva Sans"/>
                <a:ea typeface="Canva Sans"/>
                <a:cs typeface="Canva Sans"/>
                <a:sym typeface="Canva Sans"/>
              </a:rPr>
              <a:t> • Strengthen digital engineering and diagnostic capabilities.</a:t>
            </a:r>
          </a:p>
          <a:p>
            <a:pPr algn="just">
              <a:lnSpc>
                <a:spcPts val="2900"/>
              </a:lnSpc>
              <a:spcBef>
                <a:spcPct val="0"/>
              </a:spcBef>
            </a:pPr>
            <a:r>
              <a:rPr lang="en-US" sz="2071">
                <a:solidFill>
                  <a:srgbClr val="FFFFFF"/>
                </a:solidFill>
                <a:latin typeface="Canva Sans"/>
                <a:ea typeface="Canva Sans"/>
                <a:cs typeface="Canva Sans"/>
                <a:sym typeface="Canva Sans"/>
              </a:rPr>
              <a:t> </a:t>
            </a:r>
          </a:p>
          <a:p>
            <a:pPr algn="just">
              <a:lnSpc>
                <a:spcPts val="2900"/>
              </a:lnSpc>
              <a:spcBef>
                <a:spcPct val="0"/>
              </a:spcBef>
            </a:pPr>
            <a:r>
              <a:rPr lang="en-US" sz="2071">
                <a:solidFill>
                  <a:srgbClr val="FFFFFF"/>
                </a:solidFill>
                <a:latin typeface="Canva Sans"/>
                <a:ea typeface="Canva Sans"/>
                <a:cs typeface="Canva Sans"/>
                <a:sym typeface="Canva Sans"/>
              </a:rPr>
              <a:t>• Promote collaboration between engineering and manufacturing teams. </a:t>
            </a:r>
          </a:p>
          <a:p>
            <a:pPr algn="just">
              <a:lnSpc>
                <a:spcPts val="2900"/>
              </a:lnSpc>
              <a:spcBef>
                <a:spcPct val="0"/>
              </a:spcBef>
            </a:pPr>
          </a:p>
          <a:p>
            <a:pPr algn="just">
              <a:lnSpc>
                <a:spcPts val="2900"/>
              </a:lnSpc>
              <a:spcBef>
                <a:spcPct val="0"/>
              </a:spcBef>
            </a:pPr>
            <a:r>
              <a:rPr lang="en-US" sz="2071">
                <a:solidFill>
                  <a:srgbClr val="FFFFFF"/>
                </a:solidFill>
                <a:latin typeface="Canva Sans"/>
                <a:ea typeface="Canva Sans"/>
                <a:cs typeface="Canva Sans"/>
                <a:sym typeface="Canva Sans"/>
              </a:rPr>
              <a:t>• Build a future-ready workforce aligned with MPG's electrification strategy.</a:t>
            </a:r>
          </a:p>
        </p:txBody>
      </p:sp>
      <p:sp>
        <p:nvSpPr>
          <p:cNvPr name="TextBox 12" id="12"/>
          <p:cNvSpPr txBox="true"/>
          <p:nvPr/>
        </p:nvSpPr>
        <p:spPr>
          <a:xfrm rot="0">
            <a:off x="38768869" y="2706241"/>
            <a:ext cx="4729616" cy="507989"/>
          </a:xfrm>
          <a:prstGeom prst="rect">
            <a:avLst/>
          </a:prstGeom>
        </p:spPr>
        <p:txBody>
          <a:bodyPr anchor="t" rtlCol="false" tIns="0" lIns="0" bIns="0" rIns="0">
            <a:spAutoFit/>
          </a:bodyPr>
          <a:lstStyle/>
          <a:p>
            <a:pPr algn="ctr">
              <a:lnSpc>
                <a:spcPts val="4157"/>
              </a:lnSpc>
              <a:spcBef>
                <a:spcPct val="0"/>
              </a:spcBef>
            </a:pPr>
            <a:r>
              <a:rPr lang="en-US" sz="2969">
                <a:solidFill>
                  <a:srgbClr val="FFFFFF"/>
                </a:solidFill>
                <a:latin typeface="Canva Sans"/>
                <a:ea typeface="Canva Sans"/>
                <a:cs typeface="Canva Sans"/>
                <a:sym typeface="Canva Sans"/>
              </a:rPr>
              <a:t>Implementation Roadmap</a:t>
            </a:r>
          </a:p>
        </p:txBody>
      </p:sp>
      <p:sp>
        <p:nvSpPr>
          <p:cNvPr name="TextBox 13" id="13"/>
          <p:cNvSpPr txBox="true"/>
          <p:nvPr/>
        </p:nvSpPr>
        <p:spPr>
          <a:xfrm rot="0">
            <a:off x="33933951" y="3765633"/>
            <a:ext cx="5012405" cy="1459032"/>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Phase 1 (2026) :-</a:t>
            </a:r>
          </a:p>
          <a:p>
            <a:pPr algn="l">
              <a:lnSpc>
                <a:spcPts val="2900"/>
              </a:lnSpc>
              <a:spcBef>
                <a:spcPct val="0"/>
              </a:spcBef>
            </a:pPr>
            <a:r>
              <a:rPr lang="en-US" sz="2071">
                <a:solidFill>
                  <a:srgbClr val="FFFFFF"/>
                </a:solidFill>
                <a:latin typeface="Canva Sans"/>
                <a:ea typeface="Canva Sans"/>
                <a:cs typeface="Canva Sans"/>
                <a:sym typeface="Canva Sans"/>
              </a:rPr>
              <a:t>Skills Assessment</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Identify future skill requirements.</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Assess current workforce capability.</a:t>
            </a:r>
          </a:p>
        </p:txBody>
      </p:sp>
      <p:sp>
        <p:nvSpPr>
          <p:cNvPr name="TextBox 14" id="14"/>
          <p:cNvSpPr txBox="true"/>
          <p:nvPr/>
        </p:nvSpPr>
        <p:spPr>
          <a:xfrm rot="0">
            <a:off x="33933951" y="6300214"/>
            <a:ext cx="3840136" cy="1827422"/>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Phase 2 (2027–2028) :-</a:t>
            </a:r>
          </a:p>
          <a:p>
            <a:pPr algn="l">
              <a:lnSpc>
                <a:spcPts val="2900"/>
              </a:lnSpc>
              <a:spcBef>
                <a:spcPct val="0"/>
              </a:spcBef>
            </a:pPr>
            <a:r>
              <a:rPr lang="en-US" sz="2071">
                <a:solidFill>
                  <a:srgbClr val="FFFFFF"/>
                </a:solidFill>
                <a:latin typeface="Canva Sans"/>
                <a:ea typeface="Canva Sans"/>
                <a:cs typeface="Canva Sans"/>
                <a:sym typeface="Canva Sans"/>
              </a:rPr>
              <a:t> Training &amp; Recruitment</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Recruit EV specialists.</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Upskill existing employees.</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Partner with universities.</a:t>
            </a:r>
          </a:p>
        </p:txBody>
      </p:sp>
      <p:sp>
        <p:nvSpPr>
          <p:cNvPr name="TextBox 15" id="15"/>
          <p:cNvSpPr txBox="true"/>
          <p:nvPr/>
        </p:nvSpPr>
        <p:spPr>
          <a:xfrm rot="0">
            <a:off x="41473912" y="3581439"/>
            <a:ext cx="4901559" cy="1827422"/>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Phase 3 (2029–2030) :-</a:t>
            </a:r>
          </a:p>
          <a:p>
            <a:pPr algn="l">
              <a:lnSpc>
                <a:spcPts val="2900"/>
              </a:lnSpc>
              <a:spcBef>
                <a:spcPct val="0"/>
              </a:spcBef>
            </a:pPr>
            <a:r>
              <a:rPr lang="en-US" sz="2071">
                <a:solidFill>
                  <a:srgbClr val="FFFFFF"/>
                </a:solidFill>
                <a:latin typeface="Canva Sans"/>
                <a:ea typeface="Canva Sans"/>
                <a:cs typeface="Canva Sans"/>
                <a:sym typeface="Canva Sans"/>
              </a:rPr>
              <a:t>Leadership &amp; Innovation</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Develop future leaders.</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Introduce digital working practices.</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Strengthen collaboration.</a:t>
            </a:r>
          </a:p>
        </p:txBody>
      </p:sp>
      <p:sp>
        <p:nvSpPr>
          <p:cNvPr name="TextBox 16" id="16"/>
          <p:cNvSpPr txBox="true"/>
          <p:nvPr/>
        </p:nvSpPr>
        <p:spPr>
          <a:xfrm rot="0">
            <a:off x="41473912" y="6476534"/>
            <a:ext cx="4554384" cy="1827422"/>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Phase 4 (2031):-</a:t>
            </a:r>
          </a:p>
          <a:p>
            <a:pPr algn="l">
              <a:lnSpc>
                <a:spcPts val="2900"/>
              </a:lnSpc>
              <a:spcBef>
                <a:spcPct val="0"/>
              </a:spcBef>
            </a:pPr>
            <a:r>
              <a:rPr lang="en-US" sz="2071">
                <a:solidFill>
                  <a:srgbClr val="FFFFFF"/>
                </a:solidFill>
                <a:latin typeface="Canva Sans"/>
                <a:ea typeface="Canva Sans"/>
                <a:cs typeface="Canva Sans"/>
                <a:sym typeface="Canva Sans"/>
              </a:rPr>
              <a:t>Performance Evaluation</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Measure workforce productivity.</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Improve employee retention.</a:t>
            </a:r>
          </a:p>
          <a:p>
            <a:pPr algn="l" marL="447331" indent="-223665" lvl="1">
              <a:lnSpc>
                <a:spcPts val="2900"/>
              </a:lnSpc>
              <a:buFont typeface="Arial"/>
              <a:buChar char="•"/>
            </a:pPr>
            <a:r>
              <a:rPr lang="en-US" sz="2071">
                <a:solidFill>
                  <a:srgbClr val="FFFFFF"/>
                </a:solidFill>
                <a:latin typeface="Canva Sans"/>
                <a:ea typeface="Canva Sans"/>
                <a:cs typeface="Canva Sans"/>
                <a:sym typeface="Canva Sans"/>
              </a:rPr>
              <a:t>Review strategic objectives.</a:t>
            </a:r>
          </a:p>
        </p:txBody>
      </p:sp>
      <p:sp>
        <p:nvSpPr>
          <p:cNvPr name="TextBox 17" id="17"/>
          <p:cNvSpPr txBox="true"/>
          <p:nvPr/>
        </p:nvSpPr>
        <p:spPr>
          <a:xfrm rot="0">
            <a:off x="25860269" y="6934248"/>
            <a:ext cx="6851148" cy="298728"/>
          </a:xfrm>
          <a:prstGeom prst="rect">
            <a:avLst/>
          </a:prstGeom>
        </p:spPr>
        <p:txBody>
          <a:bodyPr anchor="t" rtlCol="false" tIns="0" lIns="0" bIns="0" rIns="0">
            <a:spAutoFit/>
          </a:bodyPr>
          <a:lstStyle/>
          <a:p>
            <a:pPr algn="ctr">
              <a:lnSpc>
                <a:spcPts val="2513"/>
              </a:lnSpc>
              <a:spcBef>
                <a:spcPct val="0"/>
              </a:spcBef>
            </a:pPr>
            <a:r>
              <a:rPr lang="en-US" sz="1795">
                <a:solidFill>
                  <a:srgbClr val="FFFFFF"/>
                </a:solidFill>
                <a:latin typeface="Canva Sans"/>
                <a:ea typeface="Canva Sans"/>
                <a:cs typeface="Canva Sans"/>
                <a:sym typeface="Canva Sans"/>
              </a:rPr>
              <a:t>How To Develop an Effective HR Strategy [2026 Edition] - AIHR</a:t>
            </a:r>
          </a:p>
        </p:txBody>
      </p:sp>
      <p:sp>
        <p:nvSpPr>
          <p:cNvPr name="TextBox 18" id="18"/>
          <p:cNvSpPr txBox="true"/>
          <p:nvPr/>
        </p:nvSpPr>
        <p:spPr>
          <a:xfrm rot="0">
            <a:off x="1355689" y="8255090"/>
            <a:ext cx="5678725" cy="1246016"/>
          </a:xfrm>
          <a:prstGeom prst="rect">
            <a:avLst/>
          </a:prstGeom>
        </p:spPr>
        <p:txBody>
          <a:bodyPr anchor="t" rtlCol="false" tIns="0" lIns="0" bIns="0" rIns="0">
            <a:spAutoFit/>
          </a:bodyPr>
          <a:lstStyle/>
          <a:p>
            <a:pPr algn="l" marL="387687" indent="-193843" lvl="1">
              <a:lnSpc>
                <a:spcPts val="2513"/>
              </a:lnSpc>
              <a:buFont typeface="Arial"/>
              <a:buChar char="•"/>
            </a:pPr>
            <a:r>
              <a:rPr lang="en-US" b="true" sz="1795">
                <a:solidFill>
                  <a:srgbClr val="FFFFFF"/>
                </a:solidFill>
                <a:latin typeface="Canva Sans Bold"/>
                <a:ea typeface="Canva Sans Bold"/>
                <a:cs typeface="Canva Sans Bold"/>
                <a:sym typeface="Canva Sans Bold"/>
              </a:rPr>
              <a:t>Automotive manufacturers are increasingly retraining existing employees in battery systems, high-voltage safety and digital diagnostics.</a:t>
            </a:r>
          </a:p>
        </p:txBody>
      </p:sp>
      <p:sp>
        <p:nvSpPr>
          <p:cNvPr name="Freeform 19" id="19"/>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4"/>
            <a:stretch>
              <a:fillRect l="0" t="0" r="0" b="0"/>
            </a:stretch>
          </a:blipFill>
        </p:spPr>
      </p:sp>
      <p:sp>
        <p:nvSpPr>
          <p:cNvPr name="TextBox 20" id="20"/>
          <p:cNvSpPr txBox="true"/>
          <p:nvPr/>
        </p:nvSpPr>
        <p:spPr>
          <a:xfrm rot="0">
            <a:off x="9460961" y="8983303"/>
            <a:ext cx="5298483" cy="347284"/>
          </a:xfrm>
          <a:prstGeom prst="rect">
            <a:avLst/>
          </a:prstGeom>
        </p:spPr>
        <p:txBody>
          <a:bodyPr anchor="t" rtlCol="false" tIns="0" lIns="0" bIns="0" rIns="0">
            <a:spAutoFit/>
          </a:bodyPr>
          <a:lstStyle/>
          <a:p>
            <a:pPr algn="ctr">
              <a:lnSpc>
                <a:spcPts val="2900"/>
              </a:lnSpc>
              <a:spcBef>
                <a:spcPct val="0"/>
              </a:spcBef>
            </a:pPr>
            <a:r>
              <a:rPr lang="en-US" sz="2071">
                <a:solidFill>
                  <a:srgbClr val="FFFFFF"/>
                </a:solidFill>
                <a:latin typeface="Canva Sans"/>
                <a:ea typeface="Canva Sans"/>
                <a:cs typeface="Canva Sans"/>
                <a:sym typeface="Canva Sans"/>
              </a:rPr>
              <a:t> OpenAI ChatGPT image generation, 2026)</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Freeform 2" id="2"/>
          <p:cNvSpPr/>
          <p:nvPr/>
        </p:nvSpPr>
        <p:spPr>
          <a:xfrm flipH="false" flipV="false" rot="0">
            <a:off x="8750047" y="3703687"/>
            <a:ext cx="8544141" cy="4806079"/>
          </a:xfrm>
          <a:custGeom>
            <a:avLst/>
            <a:gdLst/>
            <a:ahLst/>
            <a:cxnLst/>
            <a:rect r="r" b="b" t="t" l="l"/>
            <a:pathLst>
              <a:path h="4806079" w="8544141">
                <a:moveTo>
                  <a:pt x="0" y="0"/>
                </a:moveTo>
                <a:lnTo>
                  <a:pt x="8544141" y="0"/>
                </a:lnTo>
                <a:lnTo>
                  <a:pt x="8544141" y="4806079"/>
                </a:lnTo>
                <a:lnTo>
                  <a:pt x="0" y="4806079"/>
                </a:lnTo>
                <a:lnTo>
                  <a:pt x="0" y="0"/>
                </a:lnTo>
                <a:close/>
              </a:path>
            </a:pathLst>
          </a:custGeom>
          <a:blipFill>
            <a:blip r:embed="rId2"/>
            <a:stretch>
              <a:fillRect l="0" t="0" r="0" b="0"/>
            </a:stretch>
          </a:blipFill>
        </p:spPr>
      </p:sp>
      <p:sp>
        <p:nvSpPr>
          <p:cNvPr name="Freeform 3" id="3"/>
          <p:cNvSpPr/>
          <p:nvPr/>
        </p:nvSpPr>
        <p:spPr>
          <a:xfrm flipH="false" flipV="false" rot="0">
            <a:off x="38843530" y="2738520"/>
            <a:ext cx="5574180" cy="6762586"/>
          </a:xfrm>
          <a:custGeom>
            <a:avLst/>
            <a:gdLst/>
            <a:ahLst/>
            <a:cxnLst/>
            <a:rect r="r" b="b" t="t" l="l"/>
            <a:pathLst>
              <a:path h="6762586" w="5574180">
                <a:moveTo>
                  <a:pt x="0" y="0"/>
                </a:moveTo>
                <a:lnTo>
                  <a:pt x="5574180" y="0"/>
                </a:lnTo>
                <a:lnTo>
                  <a:pt x="5574180" y="6762585"/>
                </a:lnTo>
                <a:lnTo>
                  <a:pt x="0" y="6762585"/>
                </a:lnTo>
                <a:lnTo>
                  <a:pt x="0" y="0"/>
                </a:lnTo>
                <a:close/>
              </a:path>
            </a:pathLst>
          </a:custGeom>
          <a:blipFill>
            <a:blip r:embed="rId3">
              <a:alphaModFix amt="88000"/>
            </a:blip>
            <a:stretch>
              <a:fillRect l="0" t="0" r="-1823" b="0"/>
            </a:stretch>
          </a:blipFill>
        </p:spPr>
      </p:sp>
      <p:sp>
        <p:nvSpPr>
          <p:cNvPr name="TextBox 4" id="4"/>
          <p:cNvSpPr txBox="true"/>
          <p:nvPr/>
        </p:nvSpPr>
        <p:spPr>
          <a:xfrm rot="0">
            <a:off x="22664571" y="2681370"/>
            <a:ext cx="5791533" cy="507989"/>
          </a:xfrm>
          <a:prstGeom prst="rect">
            <a:avLst/>
          </a:prstGeom>
        </p:spPr>
        <p:txBody>
          <a:bodyPr anchor="t" rtlCol="false" tIns="0" lIns="0" bIns="0" rIns="0">
            <a:spAutoFit/>
          </a:bodyPr>
          <a:lstStyle/>
          <a:p>
            <a:pPr algn="ctr">
              <a:lnSpc>
                <a:spcPts val="4157"/>
              </a:lnSpc>
              <a:spcBef>
                <a:spcPct val="0"/>
              </a:spcBef>
            </a:pPr>
            <a:r>
              <a:rPr lang="en-US" sz="2969">
                <a:solidFill>
                  <a:srgbClr val="FFFFFF"/>
                </a:solidFill>
                <a:latin typeface="Canva Sans"/>
                <a:ea typeface="Canva Sans"/>
                <a:cs typeface="Canva Sans"/>
                <a:sym typeface="Canva Sans"/>
              </a:rPr>
              <a:t>Financial Planning &amp; Investment</a:t>
            </a:r>
          </a:p>
        </p:txBody>
      </p:sp>
      <p:sp>
        <p:nvSpPr>
          <p:cNvPr name="TextBox 5" id="5"/>
          <p:cNvSpPr txBox="true"/>
          <p:nvPr/>
        </p:nvSpPr>
        <p:spPr>
          <a:xfrm rot="0">
            <a:off x="1375429" y="3972485"/>
            <a:ext cx="6825907" cy="4537281"/>
          </a:xfrm>
          <a:prstGeom prst="rect">
            <a:avLst/>
          </a:prstGeom>
        </p:spPr>
        <p:txBody>
          <a:bodyPr anchor="t" rtlCol="false" tIns="0" lIns="0" bIns="0" rIns="0">
            <a:spAutoFit/>
          </a:bodyPr>
          <a:lstStyle/>
          <a:p>
            <a:pPr algn="l" marL="506972" indent="-253486" lvl="1">
              <a:lnSpc>
                <a:spcPts val="3287"/>
              </a:lnSpc>
              <a:buFont typeface="Arial"/>
              <a:buChar char="•"/>
            </a:pPr>
            <a:r>
              <a:rPr lang="en-US" sz="2348">
                <a:solidFill>
                  <a:srgbClr val="FFFFFF"/>
                </a:solidFill>
                <a:latin typeface="Canva Sans"/>
                <a:ea typeface="Canva Sans"/>
                <a:cs typeface="Canva Sans"/>
                <a:sym typeface="Canva Sans"/>
              </a:rPr>
              <a:t>Invest in battery technology and modular EV platforms to support long-term electrification.</a:t>
            </a:r>
          </a:p>
          <a:p>
            <a:pPr algn="l" marL="506972" indent="-253486" lvl="1">
              <a:lnSpc>
                <a:spcPts val="3287"/>
              </a:lnSpc>
              <a:buFont typeface="Arial"/>
              <a:buChar char="•"/>
            </a:pPr>
            <a:r>
              <a:rPr lang="en-US" sz="2348">
                <a:solidFill>
                  <a:srgbClr val="FFFFFF"/>
                </a:solidFill>
                <a:latin typeface="Canva Sans"/>
                <a:ea typeface="Canva Sans"/>
                <a:cs typeface="Canva Sans"/>
                <a:sym typeface="Canva Sans"/>
              </a:rPr>
              <a:t>Modernise manufacturing facilities through automation and digital production systems.</a:t>
            </a:r>
          </a:p>
          <a:p>
            <a:pPr algn="l" marL="506972" indent="-253486" lvl="1">
              <a:lnSpc>
                <a:spcPts val="3287"/>
              </a:lnSpc>
              <a:buFont typeface="Arial"/>
              <a:buChar char="•"/>
            </a:pPr>
            <a:r>
              <a:rPr lang="en-US" sz="2348">
                <a:solidFill>
                  <a:srgbClr val="FFFFFF"/>
                </a:solidFill>
                <a:latin typeface="Canva Sans"/>
                <a:ea typeface="Canva Sans"/>
                <a:cs typeface="Canva Sans"/>
                <a:sym typeface="Canva Sans"/>
              </a:rPr>
              <a:t>Allocate funding to research and development for next-generation vehicle technologies.</a:t>
            </a:r>
          </a:p>
          <a:p>
            <a:pPr algn="l" marL="506972" indent="-253486" lvl="1">
              <a:lnSpc>
                <a:spcPts val="3287"/>
              </a:lnSpc>
              <a:buFont typeface="Arial"/>
              <a:buChar char="•"/>
            </a:pPr>
            <a:r>
              <a:rPr lang="en-US" sz="2348">
                <a:solidFill>
                  <a:srgbClr val="FFFFFF"/>
                </a:solidFill>
                <a:latin typeface="Canva Sans"/>
                <a:ea typeface="Canva Sans"/>
                <a:cs typeface="Canva Sans"/>
                <a:sym typeface="Canva Sans"/>
              </a:rPr>
              <a:t>Establish strategic partnerships with battery suppliers to strengthen supply chain resilience.</a:t>
            </a:r>
          </a:p>
        </p:txBody>
      </p:sp>
      <p:sp>
        <p:nvSpPr>
          <p:cNvPr name="TextBox 6" id="6"/>
          <p:cNvSpPr txBox="true"/>
          <p:nvPr/>
        </p:nvSpPr>
        <p:spPr>
          <a:xfrm rot="0">
            <a:off x="3027142" y="2726979"/>
            <a:ext cx="3522482" cy="462379"/>
          </a:xfrm>
          <a:prstGeom prst="rect">
            <a:avLst/>
          </a:prstGeom>
        </p:spPr>
        <p:txBody>
          <a:bodyPr anchor="t" rtlCol="false" tIns="0" lIns="0" bIns="0" rIns="0">
            <a:spAutoFit/>
          </a:bodyPr>
          <a:lstStyle/>
          <a:p>
            <a:pPr algn="ctr">
              <a:lnSpc>
                <a:spcPts val="3770"/>
              </a:lnSpc>
              <a:spcBef>
                <a:spcPct val="0"/>
              </a:spcBef>
            </a:pPr>
            <a:r>
              <a:rPr lang="en-US" b="true" sz="2693">
                <a:solidFill>
                  <a:srgbClr val="FFFFFF"/>
                </a:solidFill>
                <a:latin typeface="Canva Sans Bold"/>
                <a:ea typeface="Canva Sans Bold"/>
                <a:cs typeface="Canva Sans Bold"/>
                <a:sym typeface="Canva Sans Bold"/>
              </a:rPr>
              <a:t>Investment Priorities</a:t>
            </a:r>
          </a:p>
        </p:txBody>
      </p:sp>
      <p:sp>
        <p:nvSpPr>
          <p:cNvPr name="TextBox 7" id="7"/>
          <p:cNvSpPr txBox="true"/>
          <p:nvPr/>
        </p:nvSpPr>
        <p:spPr>
          <a:xfrm rot="0">
            <a:off x="9483893" y="8616656"/>
            <a:ext cx="6651164" cy="370090"/>
          </a:xfrm>
          <a:prstGeom prst="rect">
            <a:avLst/>
          </a:prstGeom>
        </p:spPr>
        <p:txBody>
          <a:bodyPr anchor="t" rtlCol="false" tIns="0" lIns="0" bIns="0" rIns="0">
            <a:spAutoFit/>
          </a:bodyPr>
          <a:lstStyle/>
          <a:p>
            <a:pPr algn="ctr">
              <a:lnSpc>
                <a:spcPts val="3094"/>
              </a:lnSpc>
              <a:spcBef>
                <a:spcPct val="0"/>
              </a:spcBef>
            </a:pPr>
            <a:r>
              <a:rPr lang="en-US" sz="2210">
                <a:solidFill>
                  <a:srgbClr val="FFFFFF"/>
                </a:solidFill>
                <a:latin typeface="Canva Sans"/>
                <a:ea typeface="Canva Sans"/>
                <a:cs typeface="Canva Sans"/>
                <a:sym typeface="Canva Sans"/>
              </a:rPr>
              <a:t>Scaling Up EV Battery Manufacturing | ASSEMBLY</a:t>
            </a:r>
          </a:p>
        </p:txBody>
      </p:sp>
      <p:sp>
        <p:nvSpPr>
          <p:cNvPr name="TextBox 8" id="8"/>
          <p:cNvSpPr txBox="true"/>
          <p:nvPr/>
        </p:nvSpPr>
        <p:spPr>
          <a:xfrm rot="0">
            <a:off x="18658075" y="3982010"/>
            <a:ext cx="4453159" cy="1423275"/>
          </a:xfrm>
          <a:prstGeom prst="rect">
            <a:avLst/>
          </a:prstGeom>
        </p:spPr>
        <p:txBody>
          <a:bodyPr anchor="t" rtlCol="false" tIns="0" lIns="0" bIns="0" rIns="0">
            <a:spAutoFit/>
          </a:bodyPr>
          <a:lstStyle/>
          <a:p>
            <a:pPr algn="just">
              <a:lnSpc>
                <a:spcPts val="2896"/>
              </a:lnSpc>
              <a:spcBef>
                <a:spcPct val="0"/>
              </a:spcBef>
            </a:pPr>
            <a:r>
              <a:rPr lang="en-US" sz="2068">
                <a:solidFill>
                  <a:srgbClr val="FFFFFF"/>
                </a:solidFill>
                <a:latin typeface="Canva Sans"/>
                <a:ea typeface="Canva Sans"/>
                <a:cs typeface="Canva Sans"/>
                <a:sym typeface="Canva Sans"/>
              </a:rPr>
              <a:t>Capital Allocation</a:t>
            </a:r>
          </a:p>
          <a:p>
            <a:pPr algn="l" marL="446641" indent="-223320" lvl="1">
              <a:lnSpc>
                <a:spcPts val="2896"/>
              </a:lnSpc>
              <a:buFont typeface="Arial"/>
              <a:buChar char="•"/>
            </a:pPr>
            <a:r>
              <a:rPr lang="en-US" sz="2068">
                <a:solidFill>
                  <a:srgbClr val="FFFFFF"/>
                </a:solidFill>
                <a:latin typeface="Canva Sans"/>
                <a:ea typeface="Canva Sans"/>
                <a:cs typeface="Canva Sans"/>
                <a:sym typeface="Canva Sans"/>
              </a:rPr>
              <a:t>Battery technology investment.</a:t>
            </a:r>
          </a:p>
          <a:p>
            <a:pPr algn="l" marL="446641" indent="-223320" lvl="1">
              <a:lnSpc>
                <a:spcPts val="2896"/>
              </a:lnSpc>
              <a:buFont typeface="Arial"/>
              <a:buChar char="•"/>
            </a:pPr>
            <a:r>
              <a:rPr lang="en-US" sz="2068">
                <a:solidFill>
                  <a:srgbClr val="FFFFFF"/>
                </a:solidFill>
                <a:latin typeface="Canva Sans"/>
                <a:ea typeface="Canva Sans"/>
                <a:cs typeface="Canva Sans"/>
                <a:sym typeface="Canva Sans"/>
              </a:rPr>
              <a:t>EV platform development.</a:t>
            </a:r>
          </a:p>
          <a:p>
            <a:pPr algn="l" marL="446641" indent="-223320" lvl="1">
              <a:lnSpc>
                <a:spcPts val="2896"/>
              </a:lnSpc>
              <a:buFont typeface="Arial"/>
              <a:buChar char="•"/>
            </a:pPr>
            <a:r>
              <a:rPr lang="en-US" sz="2068">
                <a:solidFill>
                  <a:srgbClr val="FFFFFF"/>
                </a:solidFill>
                <a:latin typeface="Canva Sans"/>
                <a:ea typeface="Canva Sans"/>
                <a:cs typeface="Canva Sans"/>
                <a:sym typeface="Canva Sans"/>
              </a:rPr>
              <a:t>Manufacturing modernisation.</a:t>
            </a:r>
          </a:p>
        </p:txBody>
      </p:sp>
      <p:sp>
        <p:nvSpPr>
          <p:cNvPr name="TextBox 9" id="9"/>
          <p:cNvSpPr txBox="true"/>
          <p:nvPr/>
        </p:nvSpPr>
        <p:spPr>
          <a:xfrm rot="0">
            <a:off x="18536999" y="7254225"/>
            <a:ext cx="5395514" cy="1432719"/>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Research &amp; Development</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Product innovation.</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Digital engineering.</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Software-defined vehicle technologies.</a:t>
            </a:r>
          </a:p>
        </p:txBody>
      </p:sp>
      <p:sp>
        <p:nvSpPr>
          <p:cNvPr name="TextBox 10" id="10"/>
          <p:cNvSpPr txBox="true"/>
          <p:nvPr/>
        </p:nvSpPr>
        <p:spPr>
          <a:xfrm rot="0">
            <a:off x="28695787" y="3840087"/>
            <a:ext cx="3615402" cy="1298081"/>
          </a:xfrm>
          <a:prstGeom prst="rect">
            <a:avLst/>
          </a:prstGeom>
        </p:spPr>
        <p:txBody>
          <a:bodyPr anchor="t" rtlCol="false" tIns="0" lIns="0" bIns="0" rIns="0">
            <a:spAutoFit/>
          </a:bodyPr>
          <a:lstStyle/>
          <a:p>
            <a:pPr algn="l">
              <a:lnSpc>
                <a:spcPts val="2900"/>
              </a:lnSpc>
            </a:pPr>
            <a:r>
              <a:rPr lang="en-US" sz="2071">
                <a:solidFill>
                  <a:srgbClr val="FFFFFF"/>
                </a:solidFill>
                <a:latin typeface="Canva Sans"/>
                <a:ea typeface="Canva Sans"/>
                <a:cs typeface="Canva Sans"/>
                <a:sym typeface="Canva Sans"/>
              </a:rPr>
              <a:t>Cost Management</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Lean manufacturing.</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Modular vehicle architecture.</a:t>
            </a:r>
          </a:p>
          <a:p>
            <a:pPr algn="l" marL="387687" indent="-193843" lvl="1">
              <a:lnSpc>
                <a:spcPts val="2513"/>
              </a:lnSpc>
              <a:buFont typeface="Arial"/>
              <a:buChar char="•"/>
            </a:pPr>
            <a:r>
              <a:rPr lang="en-US" sz="1795">
                <a:solidFill>
                  <a:srgbClr val="FFFFFF"/>
                </a:solidFill>
                <a:latin typeface="Canva Sans"/>
                <a:ea typeface="Canva Sans"/>
                <a:cs typeface="Canva Sans"/>
                <a:sym typeface="Canva Sans"/>
              </a:rPr>
              <a:t>Supply chain optimisation.</a:t>
            </a:r>
          </a:p>
        </p:txBody>
      </p:sp>
      <p:sp>
        <p:nvSpPr>
          <p:cNvPr name="TextBox 11" id="11"/>
          <p:cNvSpPr txBox="true"/>
          <p:nvPr/>
        </p:nvSpPr>
        <p:spPr>
          <a:xfrm rot="0">
            <a:off x="27871379" y="7521089"/>
            <a:ext cx="4439810" cy="1794530"/>
          </a:xfrm>
          <a:prstGeom prst="rect">
            <a:avLst/>
          </a:prstGeom>
        </p:spPr>
        <p:txBody>
          <a:bodyPr anchor="t" rtlCol="false" tIns="0" lIns="0" bIns="0" rIns="0">
            <a:spAutoFit/>
          </a:bodyPr>
          <a:lstStyle/>
          <a:p>
            <a:pPr algn="l">
              <a:lnSpc>
                <a:spcPts val="2900"/>
              </a:lnSpc>
              <a:spcBef>
                <a:spcPct val="0"/>
              </a:spcBef>
            </a:pPr>
            <a:r>
              <a:rPr lang="en-US" sz="2071">
                <a:solidFill>
                  <a:srgbClr val="FFFFFF"/>
                </a:solidFill>
                <a:latin typeface="Canva Sans"/>
                <a:ea typeface="Canva Sans"/>
                <a:cs typeface="Canva Sans"/>
                <a:sym typeface="Canva Sans"/>
              </a:rPr>
              <a:t>Revenue Growth</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Premium EV product portfolio.</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Fleet and business sales.</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International market expansion.</a:t>
            </a:r>
          </a:p>
        </p:txBody>
      </p:sp>
      <p:sp>
        <p:nvSpPr>
          <p:cNvPr name="TextBox 12" id="12"/>
          <p:cNvSpPr txBox="true"/>
          <p:nvPr/>
        </p:nvSpPr>
        <p:spPr>
          <a:xfrm rot="0">
            <a:off x="23465061" y="5524766"/>
            <a:ext cx="5230725" cy="1432719"/>
          </a:xfrm>
          <a:prstGeom prst="rect">
            <a:avLst/>
          </a:prstGeom>
        </p:spPr>
        <p:txBody>
          <a:bodyPr anchor="t" rtlCol="false" tIns="0" lIns="0" bIns="0" rIns="0">
            <a:spAutoFit/>
          </a:bodyPr>
          <a:lstStyle/>
          <a:p>
            <a:pPr algn="l">
              <a:lnSpc>
                <a:spcPts val="2900"/>
              </a:lnSpc>
            </a:pPr>
            <a:r>
              <a:rPr lang="en-US" sz="2071">
                <a:solidFill>
                  <a:srgbClr val="FFFFFF"/>
                </a:solidFill>
                <a:latin typeface="Canva Sans"/>
                <a:ea typeface="Canva Sans"/>
                <a:cs typeface="Canva Sans"/>
                <a:sym typeface="Canva Sans"/>
              </a:rPr>
              <a:t>Financial Sustainability</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Phased investment approach.</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ESG-focused investment decisions.</a:t>
            </a:r>
          </a:p>
          <a:p>
            <a:pPr algn="l" marL="447329" indent="-223665" lvl="1">
              <a:lnSpc>
                <a:spcPts val="2900"/>
              </a:lnSpc>
              <a:buFont typeface="Arial"/>
              <a:buChar char="•"/>
            </a:pPr>
            <a:r>
              <a:rPr lang="en-US" sz="2071">
                <a:solidFill>
                  <a:srgbClr val="FFFFFF"/>
                </a:solidFill>
                <a:latin typeface="Canva Sans"/>
                <a:ea typeface="Canva Sans"/>
                <a:cs typeface="Canva Sans"/>
                <a:sym typeface="Canva Sans"/>
              </a:rPr>
              <a:t>Long-term profitability and resilience.</a:t>
            </a:r>
          </a:p>
        </p:txBody>
      </p:sp>
      <p:sp>
        <p:nvSpPr>
          <p:cNvPr name="Freeform 13" id="13"/>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4"/>
            <a:stretch>
              <a:fillRect l="0" t="0" r="0" b="0"/>
            </a:stretch>
          </a:blipFill>
        </p:spPr>
      </p:sp>
      <p:sp>
        <p:nvSpPr>
          <p:cNvPr name="TextBox 14" id="14"/>
          <p:cNvSpPr txBox="true"/>
          <p:nvPr/>
        </p:nvSpPr>
        <p:spPr>
          <a:xfrm rot="0">
            <a:off x="38979015" y="9707637"/>
            <a:ext cx="5303211" cy="347284"/>
          </a:xfrm>
          <a:prstGeom prst="rect">
            <a:avLst/>
          </a:prstGeom>
        </p:spPr>
        <p:txBody>
          <a:bodyPr anchor="t" rtlCol="false" tIns="0" lIns="0" bIns="0" rIns="0">
            <a:spAutoFit/>
          </a:bodyPr>
          <a:lstStyle/>
          <a:p>
            <a:pPr algn="ctr">
              <a:lnSpc>
                <a:spcPts val="2900"/>
              </a:lnSpc>
              <a:spcBef>
                <a:spcPct val="0"/>
              </a:spcBef>
            </a:pPr>
            <a:r>
              <a:rPr lang="en-US" sz="2071">
                <a:solidFill>
                  <a:srgbClr val="FFFFFF"/>
                </a:solidFill>
                <a:latin typeface="Canva Sans"/>
                <a:ea typeface="Canva Sans"/>
                <a:cs typeface="Canva Sans"/>
                <a:sym typeface="Canva Sans"/>
              </a:rPr>
              <a:t>OpenAI ChatGPT image generation, 2026).</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TextBox 2" id="2"/>
          <p:cNvSpPr txBox="true"/>
          <p:nvPr/>
        </p:nvSpPr>
        <p:spPr>
          <a:xfrm rot="0">
            <a:off x="24597580" y="2690895"/>
            <a:ext cx="1925516" cy="464256"/>
          </a:xfrm>
          <a:prstGeom prst="rect">
            <a:avLst/>
          </a:prstGeom>
        </p:spPr>
        <p:txBody>
          <a:bodyPr anchor="t" rtlCol="false" tIns="0" lIns="0" bIns="0" rIns="0">
            <a:spAutoFit/>
          </a:bodyPr>
          <a:lstStyle/>
          <a:p>
            <a:pPr algn="ctr">
              <a:lnSpc>
                <a:spcPts val="3867"/>
              </a:lnSpc>
              <a:spcBef>
                <a:spcPct val="0"/>
              </a:spcBef>
            </a:pPr>
            <a:r>
              <a:rPr lang="en-US" b="true" sz="2762">
                <a:solidFill>
                  <a:srgbClr val="FFFFFF"/>
                </a:solidFill>
                <a:latin typeface="Canva Sans Bold"/>
                <a:ea typeface="Canva Sans Bold"/>
                <a:cs typeface="Canva Sans Bold"/>
                <a:sym typeface="Canva Sans Bold"/>
              </a:rPr>
              <a:t>Conclusion</a:t>
            </a:r>
          </a:p>
        </p:txBody>
      </p:sp>
      <p:sp>
        <p:nvSpPr>
          <p:cNvPr name="TextBox 3" id="3"/>
          <p:cNvSpPr txBox="true"/>
          <p:nvPr/>
        </p:nvSpPr>
        <p:spPr>
          <a:xfrm rot="0">
            <a:off x="19815706" y="3727210"/>
            <a:ext cx="10866088" cy="2345067"/>
          </a:xfrm>
          <a:prstGeom prst="rect">
            <a:avLst/>
          </a:prstGeom>
        </p:spPr>
        <p:txBody>
          <a:bodyPr anchor="t" rtlCol="false" tIns="0" lIns="0" bIns="0" rIns="0">
            <a:spAutoFit/>
          </a:bodyPr>
          <a:lstStyle/>
          <a:p>
            <a:pPr algn="just">
              <a:lnSpc>
                <a:spcPts val="3136"/>
              </a:lnSpc>
              <a:spcBef>
                <a:spcPct val="0"/>
              </a:spcBef>
            </a:pPr>
            <a:r>
              <a:rPr lang="en-US" sz="2240">
                <a:solidFill>
                  <a:srgbClr val="FFFFFF"/>
                </a:solidFill>
                <a:latin typeface="Canva Sans"/>
                <a:ea typeface="Canva Sans"/>
                <a:cs typeface="Canva Sans"/>
                <a:sym typeface="Canva Sans"/>
              </a:rPr>
              <a:t>Strategic Summary :-</a:t>
            </a:r>
          </a:p>
          <a:p>
            <a:pPr algn="just">
              <a:lnSpc>
                <a:spcPts val="3136"/>
              </a:lnSpc>
              <a:spcBef>
                <a:spcPct val="0"/>
              </a:spcBef>
            </a:pPr>
            <a:r>
              <a:rPr lang="en-US" sz="2240">
                <a:solidFill>
                  <a:srgbClr val="FFFFFF"/>
                </a:solidFill>
                <a:latin typeface="Canva Sans"/>
                <a:ea typeface="Canva Sans"/>
                <a:cs typeface="Canva Sans"/>
                <a:sym typeface="Canva Sans"/>
              </a:rPr>
              <a:t>The proposed business strategy positions MPG to compete successfully within the UK's rapidly evolving electric vehicle market. By integrating marketing, workforce development and financial planning into a single strategic direction, the organisation can strengthen competitiveness while supporting sustainable long-term growth.</a:t>
            </a:r>
          </a:p>
        </p:txBody>
      </p:sp>
      <p:sp>
        <p:nvSpPr>
          <p:cNvPr name="TextBox 4" id="4"/>
          <p:cNvSpPr txBox="true"/>
          <p:nvPr/>
        </p:nvSpPr>
        <p:spPr>
          <a:xfrm rot="0">
            <a:off x="19815706" y="6837875"/>
            <a:ext cx="5985931" cy="2246182"/>
          </a:xfrm>
          <a:prstGeom prst="rect">
            <a:avLst/>
          </a:prstGeom>
        </p:spPr>
        <p:txBody>
          <a:bodyPr anchor="t" rtlCol="false" tIns="0" lIns="0" bIns="0" rIns="0">
            <a:spAutoFit/>
          </a:bodyPr>
          <a:lstStyle/>
          <a:p>
            <a:pPr algn="l">
              <a:lnSpc>
                <a:spcPts val="2974"/>
              </a:lnSpc>
            </a:pPr>
            <a:r>
              <a:rPr lang="en-US" sz="2124">
                <a:solidFill>
                  <a:srgbClr val="FFFFFF"/>
                </a:solidFill>
                <a:latin typeface="Canva Sans"/>
                <a:ea typeface="Canva Sans"/>
                <a:cs typeface="Canva Sans"/>
                <a:sym typeface="Canva Sans"/>
              </a:rPr>
              <a:t>Expected Outcomes</a:t>
            </a:r>
          </a:p>
          <a:p>
            <a:pPr algn="l" marL="458774" indent="-229387" lvl="1">
              <a:lnSpc>
                <a:spcPts val="2974"/>
              </a:lnSpc>
              <a:buFont typeface="Arial"/>
              <a:buChar char="•"/>
            </a:pPr>
            <a:r>
              <a:rPr lang="en-US" sz="2124">
                <a:solidFill>
                  <a:srgbClr val="FFFFFF"/>
                </a:solidFill>
                <a:latin typeface="Canva Sans"/>
                <a:ea typeface="Canva Sans"/>
                <a:cs typeface="Canva Sans"/>
                <a:sym typeface="Canva Sans"/>
              </a:rPr>
              <a:t>Improved competitive position.</a:t>
            </a:r>
          </a:p>
          <a:p>
            <a:pPr algn="l" marL="458774" indent="-229387" lvl="1">
              <a:lnSpc>
                <a:spcPts val="2974"/>
              </a:lnSpc>
              <a:buFont typeface="Arial"/>
              <a:buChar char="•"/>
            </a:pPr>
            <a:r>
              <a:rPr lang="en-US" sz="2124">
                <a:solidFill>
                  <a:srgbClr val="FFFFFF"/>
                </a:solidFill>
                <a:latin typeface="Canva Sans"/>
                <a:ea typeface="Canva Sans"/>
                <a:cs typeface="Canva Sans"/>
                <a:sym typeface="Canva Sans"/>
              </a:rPr>
              <a:t>Stronger customer engagement.</a:t>
            </a:r>
          </a:p>
          <a:p>
            <a:pPr algn="l" marL="458774" indent="-229387" lvl="1">
              <a:lnSpc>
                <a:spcPts val="2974"/>
              </a:lnSpc>
              <a:buFont typeface="Arial"/>
              <a:buChar char="•"/>
            </a:pPr>
            <a:r>
              <a:rPr lang="en-US" sz="2124">
                <a:solidFill>
                  <a:srgbClr val="FFFFFF"/>
                </a:solidFill>
                <a:latin typeface="Canva Sans"/>
                <a:ea typeface="Canva Sans"/>
                <a:cs typeface="Canva Sans"/>
                <a:sym typeface="Canva Sans"/>
              </a:rPr>
              <a:t>Higher operational efficiency.</a:t>
            </a:r>
          </a:p>
          <a:p>
            <a:pPr algn="l" marL="458774" indent="-229387" lvl="1">
              <a:lnSpc>
                <a:spcPts val="2974"/>
              </a:lnSpc>
              <a:buFont typeface="Arial"/>
              <a:buChar char="•"/>
            </a:pPr>
            <a:r>
              <a:rPr lang="en-US" sz="2124">
                <a:solidFill>
                  <a:srgbClr val="FFFFFF"/>
                </a:solidFill>
                <a:latin typeface="Canva Sans"/>
                <a:ea typeface="Canva Sans"/>
                <a:cs typeface="Canva Sans"/>
                <a:sym typeface="Canva Sans"/>
              </a:rPr>
              <a:t>Sustainable financial performance.</a:t>
            </a:r>
          </a:p>
          <a:p>
            <a:pPr algn="l" marL="458774" indent="-229387" lvl="1">
              <a:lnSpc>
                <a:spcPts val="2974"/>
              </a:lnSpc>
              <a:buFont typeface="Arial"/>
              <a:buChar char="•"/>
            </a:pPr>
            <a:r>
              <a:rPr lang="en-US" sz="2124">
                <a:solidFill>
                  <a:srgbClr val="FFFFFF"/>
                </a:solidFill>
                <a:latin typeface="Canva Sans"/>
                <a:ea typeface="Canva Sans"/>
                <a:cs typeface="Canva Sans"/>
                <a:sym typeface="Canva Sans"/>
              </a:rPr>
              <a:t>Long-term business resilience.</a:t>
            </a:r>
          </a:p>
        </p:txBody>
      </p:sp>
      <p:sp>
        <p:nvSpPr>
          <p:cNvPr name="Freeform 5" id="5"/>
          <p:cNvSpPr/>
          <p:nvPr/>
        </p:nvSpPr>
        <p:spPr>
          <a:xfrm flipH="false" flipV="false" rot="0">
            <a:off x="30002812" y="1893196"/>
            <a:ext cx="3069921" cy="2046614"/>
          </a:xfrm>
          <a:custGeom>
            <a:avLst/>
            <a:gdLst/>
            <a:ahLst/>
            <a:cxnLst/>
            <a:rect r="r" b="b" t="t" l="l"/>
            <a:pathLst>
              <a:path h="2046614" w="3069921">
                <a:moveTo>
                  <a:pt x="0" y="0"/>
                </a:moveTo>
                <a:lnTo>
                  <a:pt x="3069921" y="0"/>
                </a:lnTo>
                <a:lnTo>
                  <a:pt x="3069921" y="2046614"/>
                </a:lnTo>
                <a:lnTo>
                  <a:pt x="0" y="2046614"/>
                </a:lnTo>
                <a:lnTo>
                  <a:pt x="0" y="0"/>
                </a:lnTo>
                <a:close/>
              </a:path>
            </a:pathLst>
          </a:custGeom>
          <a:blipFill>
            <a:blip r:embed="rId2"/>
            <a:stretch>
              <a:fillRect l="0" t="0" r="0" b="0"/>
            </a:stretch>
          </a:blipFill>
        </p:spPr>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gradFill rotWithShape="true">
          <a:gsLst>
            <a:gs pos="0">
              <a:srgbClr val="1A1A2E">
                <a:alpha val="100000"/>
              </a:srgbClr>
            </a:gs>
            <a:gs pos="100000">
              <a:srgbClr val="2D2D44">
                <a:alpha val="100000"/>
              </a:srgbClr>
            </a:gs>
          </a:gsLst>
          <a:lin ang="5400000"/>
        </a:gradFill>
      </p:bgPr>
    </p:bg>
    <p:spTree>
      <p:nvGrpSpPr>
        <p:cNvPr id="1" name=""/>
        <p:cNvGrpSpPr/>
        <p:nvPr/>
      </p:nvGrpSpPr>
      <p:grpSpPr>
        <a:xfrm>
          <a:off x="0" y="0"/>
          <a:ext cx="0" cy="0"/>
          <a:chOff x="0" y="0"/>
          <a:chExt cx="0" cy="0"/>
        </a:xfrm>
      </p:grpSpPr>
      <p:sp>
        <p:nvSpPr>
          <p:cNvPr name="TextBox 2" id="2"/>
          <p:cNvSpPr txBox="true"/>
          <p:nvPr/>
        </p:nvSpPr>
        <p:spPr>
          <a:xfrm rot="0">
            <a:off x="24570701" y="2274263"/>
            <a:ext cx="1979273" cy="464256"/>
          </a:xfrm>
          <a:prstGeom prst="rect">
            <a:avLst/>
          </a:prstGeom>
        </p:spPr>
        <p:txBody>
          <a:bodyPr anchor="t" rtlCol="false" tIns="0" lIns="0" bIns="0" rIns="0">
            <a:spAutoFit/>
          </a:bodyPr>
          <a:lstStyle/>
          <a:p>
            <a:pPr algn="ctr">
              <a:lnSpc>
                <a:spcPts val="3867"/>
              </a:lnSpc>
              <a:spcBef>
                <a:spcPct val="0"/>
              </a:spcBef>
            </a:pPr>
            <a:r>
              <a:rPr lang="en-US" sz="2762">
                <a:solidFill>
                  <a:srgbClr val="FFFFFF"/>
                </a:solidFill>
                <a:latin typeface="Canva Sans"/>
                <a:ea typeface="Canva Sans"/>
                <a:cs typeface="Canva Sans"/>
                <a:sym typeface="Canva Sans"/>
              </a:rPr>
              <a:t>References </a:t>
            </a:r>
          </a:p>
        </p:txBody>
      </p:sp>
      <p:sp>
        <p:nvSpPr>
          <p:cNvPr name="TextBox 3" id="3"/>
          <p:cNvSpPr txBox="true"/>
          <p:nvPr/>
        </p:nvSpPr>
        <p:spPr>
          <a:xfrm rot="0">
            <a:off x="18481626" y="3005597"/>
            <a:ext cx="6762527" cy="3772118"/>
          </a:xfrm>
          <a:prstGeom prst="rect">
            <a:avLst/>
          </a:prstGeom>
        </p:spPr>
        <p:txBody>
          <a:bodyPr anchor="t" rtlCol="false" tIns="0" lIns="0" bIns="0" rIns="0">
            <a:spAutoFit/>
          </a:bodyPr>
          <a:lstStyle/>
          <a:p>
            <a:pPr algn="l">
              <a:lnSpc>
                <a:spcPts val="2513"/>
              </a:lnSpc>
              <a:spcBef>
                <a:spcPct val="0"/>
              </a:spcBef>
            </a:pPr>
            <a:r>
              <a:rPr lang="en-US" sz="1795">
                <a:solidFill>
                  <a:srgbClr val="FFFFFF"/>
                </a:solidFill>
                <a:latin typeface="Canva Sans"/>
                <a:ea typeface="Canva Sans"/>
                <a:cs typeface="Canva Sans"/>
                <a:sym typeface="Canva Sans"/>
              </a:rPr>
              <a:t>Barney, J.B. (1991) 'Firm resources and sustained competitive advantage', Journal of Management, 17(1), pp. 99–120.</a:t>
            </a:r>
          </a:p>
          <a:p>
            <a:pPr algn="l">
              <a:lnSpc>
                <a:spcPts val="2513"/>
              </a:lnSpc>
              <a:spcBef>
                <a:spcPct val="0"/>
              </a:spcBef>
            </a:pPr>
            <a:r>
              <a:rPr lang="en-US" sz="1795">
                <a:solidFill>
                  <a:srgbClr val="FFFFFF"/>
                </a:solidFill>
                <a:latin typeface="Canva Sans"/>
                <a:ea typeface="Canva Sans"/>
                <a:cs typeface="Canva Sans"/>
                <a:sym typeface="Canva Sans"/>
              </a:rPr>
              <a:t>Grant, R.M. (2022) Contemporary Strategy Analysis. 11th ed. Hoboken: John Wiley &amp; Sons.</a:t>
            </a:r>
          </a:p>
          <a:p>
            <a:pPr algn="l">
              <a:lnSpc>
                <a:spcPts val="2513"/>
              </a:lnSpc>
              <a:spcBef>
                <a:spcPct val="0"/>
              </a:spcBef>
            </a:pPr>
            <a:r>
              <a:rPr lang="en-US" sz="1795">
                <a:solidFill>
                  <a:srgbClr val="FFFFFF"/>
                </a:solidFill>
                <a:latin typeface="Canva Sans"/>
                <a:ea typeface="Canva Sans"/>
                <a:cs typeface="Canva Sans"/>
                <a:sym typeface="Canva Sans"/>
              </a:rPr>
              <a:t>Johnson, G., Scholes, K., Whittington, R. and Angwin, D. (2023) Exploring Strategy. 13th ed. Harlow: Pearson.</a:t>
            </a:r>
          </a:p>
          <a:p>
            <a:pPr algn="l">
              <a:lnSpc>
                <a:spcPts val="2513"/>
              </a:lnSpc>
              <a:spcBef>
                <a:spcPct val="0"/>
              </a:spcBef>
            </a:pPr>
            <a:r>
              <a:rPr lang="en-US" sz="1795">
                <a:solidFill>
                  <a:srgbClr val="FFFFFF"/>
                </a:solidFill>
                <a:latin typeface="Canva Sans"/>
                <a:ea typeface="Canva Sans"/>
                <a:cs typeface="Canva Sans"/>
                <a:sym typeface="Canva Sans"/>
              </a:rPr>
              <a:t>Kotler, P. and Keller, K.L. (2022) Marketing Management. 16th ed. Harlow: Pearson.</a:t>
            </a:r>
          </a:p>
          <a:p>
            <a:pPr algn="l">
              <a:lnSpc>
                <a:spcPts val="2513"/>
              </a:lnSpc>
              <a:spcBef>
                <a:spcPct val="0"/>
              </a:spcBef>
            </a:pPr>
            <a:r>
              <a:rPr lang="en-US" sz="1795">
                <a:solidFill>
                  <a:srgbClr val="FFFFFF"/>
                </a:solidFill>
                <a:latin typeface="Canva Sans"/>
                <a:ea typeface="Canva Sans"/>
                <a:cs typeface="Canva Sans"/>
                <a:sym typeface="Canva Sans"/>
              </a:rPr>
              <a:t>Porter, M.E. (1985) Competitive Advantage: Creating and Sustaining Superior Performance. New York: Free Press.</a:t>
            </a:r>
          </a:p>
          <a:p>
            <a:pPr algn="l">
              <a:lnSpc>
                <a:spcPts val="2513"/>
              </a:lnSpc>
              <a:spcBef>
                <a:spcPct val="0"/>
              </a:spcBef>
            </a:pPr>
            <a:r>
              <a:rPr lang="en-US" sz="1795">
                <a:solidFill>
                  <a:srgbClr val="FFFFFF"/>
                </a:solidFill>
                <a:latin typeface="Canva Sans"/>
                <a:ea typeface="Canva Sans"/>
                <a:cs typeface="Canva Sans"/>
                <a:sym typeface="Canva Sans"/>
              </a:rPr>
              <a:t>Porter, M.E. (1996) 'What is strategy?', Harvard Business Review, 74(6), pp. 61–78.</a:t>
            </a:r>
          </a:p>
        </p:txBody>
      </p:sp>
      <p:sp>
        <p:nvSpPr>
          <p:cNvPr name="TextBox 4" id="4"/>
          <p:cNvSpPr txBox="true"/>
          <p:nvPr/>
        </p:nvSpPr>
        <p:spPr>
          <a:xfrm rot="0">
            <a:off x="18481626" y="6749140"/>
            <a:ext cx="6762527" cy="3140592"/>
          </a:xfrm>
          <a:prstGeom prst="rect">
            <a:avLst/>
          </a:prstGeom>
        </p:spPr>
        <p:txBody>
          <a:bodyPr anchor="t" rtlCol="false" tIns="0" lIns="0" bIns="0" rIns="0">
            <a:spAutoFit/>
          </a:bodyPr>
          <a:lstStyle/>
          <a:p>
            <a:pPr algn="l">
              <a:lnSpc>
                <a:spcPts val="2513"/>
              </a:lnSpc>
              <a:spcBef>
                <a:spcPct val="0"/>
              </a:spcBef>
            </a:pPr>
            <a:r>
              <a:rPr lang="en-US" sz="1795">
                <a:solidFill>
                  <a:srgbClr val="FFFFFF"/>
                </a:solidFill>
                <a:latin typeface="Canva Sans"/>
                <a:ea typeface="Canva Sans"/>
                <a:cs typeface="Canva Sans"/>
                <a:sym typeface="Canva Sans"/>
              </a:rPr>
              <a:t>Deloitte (2024) 2024 Global Automotive Consumer Study.</a:t>
            </a:r>
          </a:p>
          <a:p>
            <a:pPr algn="l">
              <a:lnSpc>
                <a:spcPts val="2513"/>
              </a:lnSpc>
              <a:spcBef>
                <a:spcPct val="0"/>
              </a:spcBef>
            </a:pPr>
            <a:r>
              <a:rPr lang="en-US" sz="1795">
                <a:solidFill>
                  <a:srgbClr val="FFFFFF"/>
                </a:solidFill>
                <a:latin typeface="Canva Sans"/>
                <a:ea typeface="Canva Sans"/>
                <a:cs typeface="Canva Sans"/>
                <a:sym typeface="Canva Sans"/>
              </a:rPr>
              <a:t>International Energy Agency (IEA) (2024) Global EV Outlook 2024.</a:t>
            </a:r>
          </a:p>
          <a:p>
            <a:pPr algn="l">
              <a:lnSpc>
                <a:spcPts val="2513"/>
              </a:lnSpc>
              <a:spcBef>
                <a:spcPct val="0"/>
              </a:spcBef>
            </a:pPr>
            <a:r>
              <a:rPr lang="en-US" sz="1795">
                <a:solidFill>
                  <a:srgbClr val="FFFFFF"/>
                </a:solidFill>
                <a:latin typeface="Canva Sans"/>
                <a:ea typeface="Canva Sans"/>
                <a:cs typeface="Canva Sans"/>
                <a:sym typeface="Canva Sans"/>
              </a:rPr>
              <a:t>McKinsey &amp; Company (2023) The Future of Mobility.</a:t>
            </a:r>
          </a:p>
          <a:p>
            <a:pPr algn="l">
              <a:lnSpc>
                <a:spcPts val="2513"/>
              </a:lnSpc>
              <a:spcBef>
                <a:spcPct val="0"/>
              </a:spcBef>
            </a:pPr>
            <a:r>
              <a:rPr lang="en-US" sz="1795">
                <a:solidFill>
                  <a:srgbClr val="FFFFFF"/>
                </a:solidFill>
                <a:latin typeface="Canva Sans"/>
                <a:ea typeface="Canva Sans"/>
                <a:cs typeface="Canva Sans"/>
                <a:sym typeface="Canva Sans"/>
              </a:rPr>
              <a:t>Society of Motor Manufacturers and Traders (SMMT) (2024) Motor Industry Facts 2024.</a:t>
            </a:r>
          </a:p>
          <a:p>
            <a:pPr algn="l">
              <a:lnSpc>
                <a:spcPts val="2513"/>
              </a:lnSpc>
              <a:spcBef>
                <a:spcPct val="0"/>
              </a:spcBef>
            </a:pPr>
            <a:r>
              <a:rPr lang="en-US" sz="1795">
                <a:solidFill>
                  <a:srgbClr val="FFFFFF"/>
                </a:solidFill>
                <a:latin typeface="Canva Sans"/>
                <a:ea typeface="Canva Sans"/>
                <a:cs typeface="Canva Sans"/>
                <a:sym typeface="Canva Sans"/>
              </a:rPr>
              <a:t>Society of Motor Manufacturers and Traders (SMMT) (2024) UK Automotive Sustainability Report.</a:t>
            </a:r>
          </a:p>
          <a:p>
            <a:pPr algn="l">
              <a:lnSpc>
                <a:spcPts val="2513"/>
              </a:lnSpc>
              <a:spcBef>
                <a:spcPct val="0"/>
              </a:spcBef>
            </a:pPr>
            <a:r>
              <a:rPr lang="en-US" sz="1795">
                <a:solidFill>
                  <a:srgbClr val="FFFFFF"/>
                </a:solidFill>
                <a:latin typeface="Canva Sans"/>
                <a:ea typeface="Canva Sans"/>
                <a:cs typeface="Canva Sans"/>
                <a:sym typeface="Canva Sans"/>
              </a:rPr>
              <a:t>World Economic Forum (2023) The Future of Jobs Report 2023.</a:t>
            </a:r>
          </a:p>
        </p:txBody>
      </p:sp>
      <p:sp>
        <p:nvSpPr>
          <p:cNvPr name="TextBox 5" id="5"/>
          <p:cNvSpPr txBox="true"/>
          <p:nvPr/>
        </p:nvSpPr>
        <p:spPr>
          <a:xfrm rot="0">
            <a:off x="18481626" y="2574868"/>
            <a:ext cx="828055" cy="298728"/>
          </a:xfrm>
          <a:prstGeom prst="rect">
            <a:avLst/>
          </a:prstGeom>
        </p:spPr>
        <p:txBody>
          <a:bodyPr anchor="t" rtlCol="false" tIns="0" lIns="0" bIns="0" rIns="0">
            <a:spAutoFit/>
          </a:bodyPr>
          <a:lstStyle/>
          <a:p>
            <a:pPr algn="ctr">
              <a:lnSpc>
                <a:spcPts val="2513"/>
              </a:lnSpc>
            </a:pPr>
            <a:r>
              <a:rPr lang="en-US" sz="1795" b="true">
                <a:solidFill>
                  <a:srgbClr val="FFFFFF"/>
                </a:solidFill>
                <a:latin typeface="Canva Sans Bold"/>
                <a:ea typeface="Canva Sans Bold"/>
                <a:cs typeface="Canva Sans Bold"/>
                <a:sym typeface="Canva Sans Bold"/>
              </a:rPr>
              <a:t>ARTH :-</a:t>
            </a:r>
          </a:p>
        </p:txBody>
      </p:sp>
      <p:sp>
        <p:nvSpPr>
          <p:cNvPr name="TextBox 6" id="6"/>
          <p:cNvSpPr txBox="true"/>
          <p:nvPr/>
        </p:nvSpPr>
        <p:spPr>
          <a:xfrm rot="0">
            <a:off x="25560338" y="2912421"/>
            <a:ext cx="7225745" cy="7434008"/>
          </a:xfrm>
          <a:prstGeom prst="rect">
            <a:avLst/>
          </a:prstGeom>
        </p:spPr>
        <p:txBody>
          <a:bodyPr anchor="t" rtlCol="false" tIns="0" lIns="0" bIns="0" rIns="0">
            <a:spAutoFit/>
          </a:bodyPr>
          <a:lstStyle/>
          <a:p>
            <a:pPr algn="l">
              <a:lnSpc>
                <a:spcPts val="2471"/>
              </a:lnSpc>
            </a:pPr>
            <a:r>
              <a:rPr lang="en-US" sz="1765">
                <a:solidFill>
                  <a:srgbClr val="FFFFFF"/>
                </a:solidFill>
                <a:latin typeface="Canva Sans"/>
                <a:ea typeface="Canva Sans"/>
                <a:cs typeface="Canva Sans"/>
                <a:sym typeface="Canva Sans"/>
              </a:rPr>
              <a:t>House of Commons Library (2026) Electric vehicles and infrastructure. CBP-7480</a:t>
            </a:r>
          </a:p>
          <a:p>
            <a:pPr algn="l">
              <a:lnSpc>
                <a:spcPts val="2471"/>
              </a:lnSpc>
              <a:spcBef>
                <a:spcPct val="0"/>
              </a:spcBef>
            </a:pPr>
            <a:r>
              <a:rPr lang="en-US" sz="1765">
                <a:solidFill>
                  <a:srgbClr val="FFFFFF"/>
                </a:solidFill>
                <a:latin typeface="Canva Sans"/>
                <a:ea typeface="Canva Sans"/>
                <a:cs typeface="Canva Sans"/>
                <a:sym typeface="Canva Sans"/>
              </a:rPr>
              <a:t>. https://commonslibrary.parliament.uk/research-briefings/cbp-7480/ </a:t>
            </a:r>
          </a:p>
          <a:p>
            <a:pPr algn="l">
              <a:lnSpc>
                <a:spcPts val="2471"/>
              </a:lnSpc>
            </a:pPr>
            <a:r>
              <a:rPr lang="en-US" sz="1765">
                <a:solidFill>
                  <a:srgbClr val="FFFFFF"/>
                </a:solidFill>
                <a:latin typeface="Canva Sans"/>
                <a:ea typeface="Canva Sans"/>
                <a:cs typeface="Canva Sans"/>
                <a:sym typeface="Canva Sans"/>
              </a:rPr>
              <a:t>International Energy Agency (IEA) (2024) Global EV Outlook 2024: Outlook for emissions reductions. </a:t>
            </a:r>
          </a:p>
          <a:p>
            <a:pPr algn="l">
              <a:lnSpc>
                <a:spcPts val="2471"/>
              </a:lnSpc>
              <a:spcBef>
                <a:spcPct val="0"/>
              </a:spcBef>
            </a:pPr>
            <a:r>
              <a:rPr lang="en-US" sz="1765">
                <a:solidFill>
                  <a:srgbClr val="FFFFFF"/>
                </a:solidFill>
                <a:latin typeface="Canva Sans"/>
                <a:ea typeface="Canva Sans"/>
                <a:cs typeface="Canva Sans"/>
                <a:sym typeface="Canva Sans"/>
              </a:rPr>
              <a:t>Paris: IEA.https://www.iea.org/reports/global-ev-outlook-2024/outlook-for-emissions-reductions </a:t>
            </a:r>
          </a:p>
          <a:p>
            <a:pPr algn="l">
              <a:lnSpc>
                <a:spcPts val="2471"/>
              </a:lnSpc>
            </a:pPr>
            <a:r>
              <a:rPr lang="en-US" sz="1765">
                <a:solidFill>
                  <a:srgbClr val="FFFFFF"/>
                </a:solidFill>
                <a:latin typeface="Canva Sans"/>
                <a:ea typeface="Canva Sans"/>
                <a:cs typeface="Canva Sans"/>
                <a:sym typeface="Canva Sans"/>
              </a:rPr>
              <a:t>International Council on Clean Transportation (ICCT) (2026) Vision 2050: </a:t>
            </a:r>
          </a:p>
          <a:p>
            <a:pPr algn="l">
              <a:lnSpc>
                <a:spcPts val="2471"/>
              </a:lnSpc>
              <a:spcBef>
                <a:spcPct val="0"/>
              </a:spcBef>
            </a:pPr>
            <a:r>
              <a:rPr lang="en-US" sz="1765">
                <a:solidFill>
                  <a:srgbClr val="FFFFFF"/>
                </a:solidFill>
                <a:latin typeface="Canva Sans"/>
                <a:ea typeface="Canva Sans"/>
                <a:cs typeface="Canva Sans"/>
                <a:sym typeface="Canva Sans"/>
              </a:rPr>
              <a:t>Update on the Global Zero-Emission Vehicle Transition in 2025. Washington, DC: ICCT. </a:t>
            </a:r>
          </a:p>
          <a:p>
            <a:pPr algn="l">
              <a:lnSpc>
                <a:spcPts val="2471"/>
              </a:lnSpc>
              <a:spcBef>
                <a:spcPct val="0"/>
              </a:spcBef>
            </a:pPr>
            <a:r>
              <a:rPr lang="en-US" sz="1765" u="sng">
                <a:solidFill>
                  <a:srgbClr val="FFFFFF"/>
                </a:solidFill>
                <a:latin typeface="Canva Sans"/>
                <a:ea typeface="Canva Sans"/>
                <a:cs typeface="Canva Sans"/>
                <a:sym typeface="Canva Sans"/>
                <a:hlinkClick r:id="rId2" tooltip="https://theicct.org/publication/vision-2050-update-on-the-global-zev-transition-in-2025"/>
              </a:rPr>
              <a:t>https://theicct.org/publication/vision-2050-update-on-the-global-zev-transition-in-2025</a:t>
            </a:r>
            <a:r>
              <a:rPr lang="en-US" sz="1765">
                <a:solidFill>
                  <a:srgbClr val="FFFFFF"/>
                </a:solidFill>
                <a:latin typeface="Canva Sans"/>
                <a:ea typeface="Canva Sans"/>
                <a:cs typeface="Canva Sans"/>
                <a:sym typeface="Canva Sans"/>
              </a:rPr>
              <a:t>/</a:t>
            </a:r>
          </a:p>
          <a:p>
            <a:pPr algn="l">
              <a:lnSpc>
                <a:spcPts val="2471"/>
              </a:lnSpc>
            </a:pPr>
            <a:r>
              <a:rPr lang="en-US" sz="1765">
                <a:solidFill>
                  <a:srgbClr val="FFFFFF"/>
                </a:solidFill>
                <a:latin typeface="Canva Sans"/>
                <a:ea typeface="Canva Sans"/>
                <a:cs typeface="Canva Sans"/>
                <a:sym typeface="Canva Sans"/>
              </a:rPr>
              <a:t>Society of Motor Manufacturers and Traders (SMMT) (2025) EV Transition Drives Apprentice Recruitment as </a:t>
            </a:r>
          </a:p>
          <a:p>
            <a:pPr algn="l">
              <a:lnSpc>
                <a:spcPts val="2471"/>
              </a:lnSpc>
              <a:spcBef>
                <a:spcPct val="0"/>
              </a:spcBef>
            </a:pPr>
            <a:r>
              <a:rPr lang="en-US" sz="1765">
                <a:solidFill>
                  <a:srgbClr val="FFFFFF"/>
                </a:solidFill>
                <a:latin typeface="Canva Sans"/>
                <a:ea typeface="Canva Sans"/>
                <a:cs typeface="Canva Sans"/>
                <a:sym typeface="Canva Sans"/>
              </a:rPr>
              <a:t>Industry Skills Up for 'Growth Decade'. London: SMMT. </a:t>
            </a:r>
          </a:p>
          <a:p>
            <a:pPr algn="l">
              <a:lnSpc>
                <a:spcPts val="2471"/>
              </a:lnSpc>
              <a:spcBef>
                <a:spcPct val="0"/>
              </a:spcBef>
            </a:pPr>
            <a:r>
              <a:rPr lang="en-US" sz="1765" u="sng">
                <a:solidFill>
                  <a:srgbClr val="FFFFFF"/>
                </a:solidFill>
                <a:latin typeface="Canva Sans"/>
                <a:ea typeface="Canva Sans"/>
                <a:cs typeface="Canva Sans"/>
                <a:sym typeface="Canva Sans"/>
                <a:hlinkClick r:id="rId3" tooltip="https://www.smmt.co.uk/2025/02/ev-transition-drives-apprentice-recruitment-as-industry-skills-up-for-growth-decade"/>
              </a:rPr>
              <a:t>https://www.smmt.co.uk/2025/02/ev-transition-drives-apprentice-recruitment-as-industry-skills-up-for-growth-decade</a:t>
            </a:r>
            <a:r>
              <a:rPr lang="en-US" sz="1765">
                <a:solidFill>
                  <a:srgbClr val="FFFFFF"/>
                </a:solidFill>
                <a:latin typeface="Canva Sans"/>
                <a:ea typeface="Canva Sans"/>
                <a:cs typeface="Canva Sans"/>
                <a:sym typeface="Canva Sans"/>
              </a:rPr>
              <a:t>/</a:t>
            </a:r>
          </a:p>
          <a:p>
            <a:pPr algn="l">
              <a:lnSpc>
                <a:spcPts val="2471"/>
              </a:lnSpc>
            </a:pPr>
            <a:r>
              <a:rPr lang="en-US" sz="1765">
                <a:solidFill>
                  <a:srgbClr val="FFFFFF"/>
                </a:solidFill>
                <a:latin typeface="Canva Sans"/>
                <a:ea typeface="Canva Sans"/>
                <a:cs typeface="Canva Sans"/>
                <a:sym typeface="Canva Sans"/>
              </a:rPr>
              <a:t>National Energy System Operator (NESO) (2025) Future Energy Scenarios (FES) 2025:</a:t>
            </a:r>
          </a:p>
          <a:p>
            <a:pPr algn="l">
              <a:lnSpc>
                <a:spcPts val="2471"/>
              </a:lnSpc>
              <a:spcBef>
                <a:spcPct val="0"/>
              </a:spcBef>
            </a:pPr>
            <a:r>
              <a:rPr lang="en-US" sz="1765">
                <a:solidFill>
                  <a:srgbClr val="FFFFFF"/>
                </a:solidFill>
                <a:latin typeface="Canva Sans"/>
                <a:ea typeface="Canva Sans"/>
                <a:cs typeface="Canva Sans"/>
                <a:sym typeface="Canva Sans"/>
              </a:rPr>
              <a:t> Pathways to Net Zero. Warwick: NESO. </a:t>
            </a:r>
            <a:r>
              <a:rPr lang="en-US" sz="1765" u="sng">
                <a:solidFill>
                  <a:srgbClr val="FFFFFF"/>
                </a:solidFill>
                <a:latin typeface="Canva Sans"/>
                <a:ea typeface="Canva Sans"/>
                <a:cs typeface="Canva Sans"/>
                <a:sym typeface="Canva Sans"/>
                <a:hlinkClick r:id="rId4" tooltip="https://www.neso.energy/document/364541/download"/>
              </a:rPr>
              <a:t>https://www.neso.energy/document/364541/download</a:t>
            </a:r>
          </a:p>
          <a:p>
            <a:pPr algn="l">
              <a:lnSpc>
                <a:spcPts val="2471"/>
              </a:lnSpc>
              <a:spcBef>
                <a:spcPct val="0"/>
              </a:spcBef>
            </a:pPr>
          </a:p>
        </p:txBody>
      </p:sp>
      <p:sp>
        <p:nvSpPr>
          <p:cNvPr name="TextBox 7" id="7"/>
          <p:cNvSpPr txBox="true"/>
          <p:nvPr/>
        </p:nvSpPr>
        <p:spPr>
          <a:xfrm rot="0">
            <a:off x="28453904" y="2574868"/>
            <a:ext cx="1438612" cy="298728"/>
          </a:xfrm>
          <a:prstGeom prst="rect">
            <a:avLst/>
          </a:prstGeom>
        </p:spPr>
        <p:txBody>
          <a:bodyPr anchor="t" rtlCol="false" tIns="0" lIns="0" bIns="0" rIns="0">
            <a:spAutoFit/>
          </a:bodyPr>
          <a:lstStyle/>
          <a:p>
            <a:pPr algn="ctr">
              <a:lnSpc>
                <a:spcPts val="2513"/>
              </a:lnSpc>
            </a:pPr>
            <a:r>
              <a:rPr lang="en-US" sz="1795" b="true">
                <a:solidFill>
                  <a:srgbClr val="FFFFFF"/>
                </a:solidFill>
                <a:latin typeface="Canva Sans Bold"/>
                <a:ea typeface="Canva Sans Bold"/>
                <a:cs typeface="Canva Sans Bold"/>
                <a:sym typeface="Canva Sans Bold"/>
              </a:rPr>
              <a:t>HASAN ALI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DAHQM0ZdNqQ</dc:identifier>
  <dcterms:modified xsi:type="dcterms:W3CDTF">2011-08-01T06:04:30Z</dcterms:modified>
  <cp:revision>1</cp:revision>
  <dc:title>Untitled (7600 x 900 px) (7600 x 900 px) (7600 x 900 px) (7771 x 1285 px)</dc:title>
</cp:coreProperties>
</file>