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3"/>
  </p:notesMasterIdLst>
  <p:sldIdLst>
    <p:sldId id="260" r:id="rId2"/>
    <p:sldId id="269" r:id="rId3"/>
    <p:sldId id="332" r:id="rId4"/>
    <p:sldId id="333" r:id="rId5"/>
    <p:sldId id="334" r:id="rId6"/>
    <p:sldId id="270" r:id="rId7"/>
    <p:sldId id="271" r:id="rId8"/>
    <p:sldId id="274" r:id="rId9"/>
    <p:sldId id="272" r:id="rId10"/>
    <p:sldId id="273" r:id="rId11"/>
    <p:sldId id="275" r:id="rId12"/>
    <p:sldId id="278" r:id="rId13"/>
    <p:sldId id="277" r:id="rId14"/>
    <p:sldId id="279" r:id="rId15"/>
    <p:sldId id="280" r:id="rId16"/>
    <p:sldId id="281" r:id="rId17"/>
    <p:sldId id="337" r:id="rId18"/>
    <p:sldId id="338" r:id="rId19"/>
    <p:sldId id="339" r:id="rId20"/>
    <p:sldId id="324" r:id="rId21"/>
    <p:sldId id="282" r:id="rId22"/>
    <p:sldId id="325" r:id="rId23"/>
    <p:sldId id="284" r:id="rId24"/>
    <p:sldId id="326" r:id="rId25"/>
    <p:sldId id="285" r:id="rId26"/>
    <p:sldId id="295" r:id="rId27"/>
    <p:sldId id="283" r:id="rId28"/>
    <p:sldId id="286" r:id="rId29"/>
    <p:sldId id="287" r:id="rId30"/>
    <p:sldId id="293" r:id="rId31"/>
    <p:sldId id="288" r:id="rId32"/>
    <p:sldId id="289" r:id="rId33"/>
    <p:sldId id="290" r:id="rId34"/>
    <p:sldId id="291" r:id="rId35"/>
    <p:sldId id="292" r:id="rId36"/>
    <p:sldId id="256" r:id="rId37"/>
    <p:sldId id="257" r:id="rId38"/>
    <p:sldId id="258" r:id="rId39"/>
    <p:sldId id="259" r:id="rId40"/>
    <p:sldId id="294" r:id="rId41"/>
    <p:sldId id="298" r:id="rId42"/>
    <p:sldId id="327" r:id="rId43"/>
    <p:sldId id="304" r:id="rId44"/>
    <p:sldId id="302" r:id="rId45"/>
    <p:sldId id="335" r:id="rId46"/>
    <p:sldId id="303" r:id="rId47"/>
    <p:sldId id="336" r:id="rId48"/>
    <p:sldId id="301" r:id="rId49"/>
    <p:sldId id="300" r:id="rId50"/>
    <p:sldId id="328" r:id="rId51"/>
    <p:sldId id="306" r:id="rId52"/>
    <p:sldId id="299" r:id="rId53"/>
    <p:sldId id="307" r:id="rId54"/>
    <p:sldId id="308" r:id="rId55"/>
    <p:sldId id="309" r:id="rId56"/>
    <p:sldId id="310" r:id="rId57"/>
    <p:sldId id="311" r:id="rId58"/>
    <p:sldId id="312" r:id="rId59"/>
    <p:sldId id="313" r:id="rId60"/>
    <p:sldId id="329" r:id="rId61"/>
    <p:sldId id="314" r:id="rId62"/>
    <p:sldId id="316" r:id="rId63"/>
    <p:sldId id="330" r:id="rId64"/>
    <p:sldId id="318" r:id="rId65"/>
    <p:sldId id="320" r:id="rId66"/>
    <p:sldId id="315" r:id="rId67"/>
    <p:sldId id="319" r:id="rId68"/>
    <p:sldId id="321" r:id="rId69"/>
    <p:sldId id="322" r:id="rId70"/>
    <p:sldId id="323" r:id="rId71"/>
    <p:sldId id="331" r:id="rId7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13DD6C-A707-4D49-BA0D-09FA19C0511B}" v="65" dt="2025-10-24T11:51:25.4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0" autoAdjust="0"/>
    <p:restoredTop sz="94660"/>
  </p:normalViewPr>
  <p:slideViewPr>
    <p:cSldViewPr snapToGrid="0">
      <p:cViewPr varScale="1">
        <p:scale>
          <a:sx n="68" d="100"/>
          <a:sy n="68" d="100"/>
        </p:scale>
        <p:origin x="525"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notesMaster" Target="notesMasters/notesMaster1.xml"/><Relationship Id="rId78"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80A263-9129-4440-9C65-F8F9A8EC88B2}" type="doc">
      <dgm:prSet loTypeId="urn:microsoft.com/office/officeart/2016/7/layout/HexagonTimeline" loCatId="process" qsTypeId="urn:microsoft.com/office/officeart/2005/8/quickstyle/simple1" qsCatId="simple" csTypeId="urn:microsoft.com/office/officeart/2005/8/colors/colorful1" csCatId="colorful" phldr="1"/>
      <dgm:spPr/>
      <dgm:t>
        <a:bodyPr/>
        <a:lstStyle/>
        <a:p>
          <a:endParaRPr lang="en-US"/>
        </a:p>
      </dgm:t>
    </dgm:pt>
    <dgm:pt modelId="{52DFD6FF-F020-46D3-A457-511FAA23A89C}">
      <dgm:prSet/>
      <dgm:spPr/>
      <dgm:t>
        <a:bodyPr/>
        <a:lstStyle/>
        <a:p>
          <a:r>
            <a:rPr lang="en-US"/>
            <a:t>1980s-90s</a:t>
          </a:r>
        </a:p>
      </dgm:t>
    </dgm:pt>
    <dgm:pt modelId="{502B6A83-0C37-4644-84B2-89480B126F8F}" type="parTrans" cxnId="{3EF3D0A0-37BD-44B8-B26E-7D7E3D7DFBA2}">
      <dgm:prSet/>
      <dgm:spPr/>
      <dgm:t>
        <a:bodyPr/>
        <a:lstStyle/>
        <a:p>
          <a:endParaRPr lang="en-US"/>
        </a:p>
      </dgm:t>
    </dgm:pt>
    <dgm:pt modelId="{97B6DCB0-6830-419F-96A5-9326948AEA86}" type="sibTrans" cxnId="{3EF3D0A0-37BD-44B8-B26E-7D7E3D7DFBA2}">
      <dgm:prSet/>
      <dgm:spPr/>
      <dgm:t>
        <a:bodyPr/>
        <a:lstStyle/>
        <a:p>
          <a:endParaRPr lang="en-US"/>
        </a:p>
      </dgm:t>
    </dgm:pt>
    <dgm:pt modelId="{171CBA66-C407-4347-A9A6-065FE337A363}">
      <dgm:prSet/>
      <dgm:spPr/>
      <dgm:t>
        <a:bodyPr/>
        <a:lstStyle/>
        <a:p>
          <a:r>
            <a:rPr lang="en-US"/>
            <a:t>The paradigm wars of the 1980s and 1990s: positivists and interpretivists battled over legitimacy (Gage, 1989); Guba (1990) argued for multiple paradigms</a:t>
          </a:r>
        </a:p>
      </dgm:t>
    </dgm:pt>
    <dgm:pt modelId="{6B842908-6679-4874-AA93-2F358CF19D35}" type="parTrans" cxnId="{5BC904E0-4A18-472D-A854-4FB6ADE7D945}">
      <dgm:prSet/>
      <dgm:spPr/>
      <dgm:t>
        <a:bodyPr/>
        <a:lstStyle/>
        <a:p>
          <a:endParaRPr lang="en-US"/>
        </a:p>
      </dgm:t>
    </dgm:pt>
    <dgm:pt modelId="{1C5CE4FA-E1E1-4DE8-9ABB-C27A77FC46FC}" type="sibTrans" cxnId="{5BC904E0-4A18-472D-A854-4FB6ADE7D945}">
      <dgm:prSet/>
      <dgm:spPr/>
      <dgm:t>
        <a:bodyPr/>
        <a:lstStyle/>
        <a:p>
          <a:endParaRPr lang="en-US"/>
        </a:p>
      </dgm:t>
    </dgm:pt>
    <dgm:pt modelId="{5123D39A-3AF6-4C3F-9C11-70549169AE6C}">
      <dgm:prSet/>
      <dgm:spPr/>
      <dgm:t>
        <a:bodyPr/>
        <a:lstStyle/>
        <a:p>
          <a:r>
            <a:rPr lang="en-US"/>
            <a:t>2000s-present</a:t>
          </a:r>
        </a:p>
      </dgm:t>
    </dgm:pt>
    <dgm:pt modelId="{D1B5D358-327A-48BB-9990-5C67D47A080A}" type="parTrans" cxnId="{79E027FA-2C20-4E95-A9D7-E49F26C4116E}">
      <dgm:prSet/>
      <dgm:spPr/>
      <dgm:t>
        <a:bodyPr/>
        <a:lstStyle/>
        <a:p>
          <a:endParaRPr lang="en-US"/>
        </a:p>
      </dgm:t>
    </dgm:pt>
    <dgm:pt modelId="{6B5AA7EC-E244-46C9-8547-9DEFA5A7E1C0}" type="sibTrans" cxnId="{79E027FA-2C20-4E95-A9D7-E49F26C4116E}">
      <dgm:prSet/>
      <dgm:spPr/>
      <dgm:t>
        <a:bodyPr/>
        <a:lstStyle/>
        <a:p>
          <a:endParaRPr lang="en-US"/>
        </a:p>
      </dgm:t>
    </dgm:pt>
    <dgm:pt modelId="{18D648E7-FC05-495D-88B8-5F82FD85892E}">
      <dgm:prSet/>
      <dgm:spPr/>
      <dgm:t>
        <a:bodyPr/>
        <a:lstStyle/>
        <a:p>
          <a:r>
            <a:rPr lang="en-US"/>
            <a:t>Current détente from the 2000s: pragmatic coexistence and mixed methods, though philosophical tensions remain; Morgan (2007) offers a pragmatist reconciliation</a:t>
          </a:r>
        </a:p>
      </dgm:t>
    </dgm:pt>
    <dgm:pt modelId="{48A855A7-26A2-4286-9BDA-2FA7FED8ADF6}" type="parTrans" cxnId="{8DD6F5D6-A48B-4A01-86A4-1E4065C0F633}">
      <dgm:prSet/>
      <dgm:spPr/>
      <dgm:t>
        <a:bodyPr/>
        <a:lstStyle/>
        <a:p>
          <a:endParaRPr lang="en-US"/>
        </a:p>
      </dgm:t>
    </dgm:pt>
    <dgm:pt modelId="{7BDD21F2-B44B-4220-91B6-927F25773E7E}" type="sibTrans" cxnId="{8DD6F5D6-A48B-4A01-86A4-1E4065C0F633}">
      <dgm:prSet/>
      <dgm:spPr/>
      <dgm:t>
        <a:bodyPr/>
        <a:lstStyle/>
        <a:p>
          <a:endParaRPr lang="en-US"/>
        </a:p>
      </dgm:t>
    </dgm:pt>
    <dgm:pt modelId="{CA2E92EB-DF4F-48B5-9B70-0A51115EAC1A}" type="pres">
      <dgm:prSet presAssocID="{CB80A263-9129-4440-9C65-F8F9A8EC88B2}" presName="Name0" presStyleCnt="0">
        <dgm:presLayoutVars>
          <dgm:chMax/>
          <dgm:chPref/>
          <dgm:animLvl val="lvl"/>
        </dgm:presLayoutVars>
      </dgm:prSet>
      <dgm:spPr/>
    </dgm:pt>
    <dgm:pt modelId="{BDA4AFCC-FA11-4AC3-A8D3-83647029D17D}" type="pres">
      <dgm:prSet presAssocID="{52DFD6FF-F020-46D3-A457-511FAA23A89C}" presName="composite" presStyleCnt="0"/>
      <dgm:spPr/>
    </dgm:pt>
    <dgm:pt modelId="{D35CA45D-AAAC-40F9-ABAB-CDFBF7A64D66}" type="pres">
      <dgm:prSet presAssocID="{52DFD6FF-F020-46D3-A457-511FAA23A89C}" presName="Parent1" presStyleLbl="alignNode1" presStyleIdx="0" presStyleCnt="2">
        <dgm:presLayoutVars>
          <dgm:chMax val="1"/>
          <dgm:chPref val="1"/>
          <dgm:bulletEnabled val="1"/>
        </dgm:presLayoutVars>
      </dgm:prSet>
      <dgm:spPr/>
    </dgm:pt>
    <dgm:pt modelId="{B9969B28-0F10-405C-80F1-0513232222A7}" type="pres">
      <dgm:prSet presAssocID="{52DFD6FF-F020-46D3-A457-511FAA23A89C}" presName="Childtext1" presStyleLbl="revTx" presStyleIdx="0" presStyleCnt="2">
        <dgm:presLayoutVars>
          <dgm:chMax val="0"/>
          <dgm:chPref val="0"/>
          <dgm:bulletEnabled/>
        </dgm:presLayoutVars>
      </dgm:prSet>
      <dgm:spPr/>
    </dgm:pt>
    <dgm:pt modelId="{BA3B0B02-E643-4C65-932F-6C6474F3E874}" type="pres">
      <dgm:prSet presAssocID="{52DFD6FF-F020-46D3-A457-511FAA23A89C}" presName="ConnectLine" presStyleLbl="sibTrans1D1" presStyleIdx="0" presStyleCnt="2"/>
      <dgm:spPr>
        <a:noFill/>
        <a:ln w="12700" cap="flat" cmpd="sng" algn="ctr">
          <a:solidFill>
            <a:schemeClr val="accent2">
              <a:hueOff val="0"/>
              <a:satOff val="0"/>
              <a:lumOff val="0"/>
              <a:alphaOff val="0"/>
            </a:schemeClr>
          </a:solidFill>
          <a:prstDash val="dash"/>
          <a:miter lim="800000"/>
        </a:ln>
        <a:effectLst/>
      </dgm:spPr>
    </dgm:pt>
    <dgm:pt modelId="{F572B20A-520C-4712-B74B-E660D0E1F091}" type="pres">
      <dgm:prSet presAssocID="{52DFD6FF-F020-46D3-A457-511FAA23A89C}" presName="ConnectLineEnd" presStyleLbl="node1" presStyleIdx="0" presStyleCnt="2"/>
      <dgm:spPr/>
    </dgm:pt>
    <dgm:pt modelId="{31B2967D-AEDD-4DC2-80FC-E0E498405548}" type="pres">
      <dgm:prSet presAssocID="{52DFD6FF-F020-46D3-A457-511FAA23A89C}" presName="EmptyPane" presStyleCnt="0"/>
      <dgm:spPr/>
    </dgm:pt>
    <dgm:pt modelId="{22FD8652-FCAE-4DF9-8477-3B2843858388}" type="pres">
      <dgm:prSet presAssocID="{97B6DCB0-6830-419F-96A5-9326948AEA86}" presName="spaceBetweenRectangles" presStyleLbl="fgAcc1" presStyleIdx="0" presStyleCnt="1"/>
      <dgm:spPr/>
    </dgm:pt>
    <dgm:pt modelId="{1CDD90CC-955B-45FF-A228-D17358171355}" type="pres">
      <dgm:prSet presAssocID="{5123D39A-3AF6-4C3F-9C11-70549169AE6C}" presName="composite" presStyleCnt="0"/>
      <dgm:spPr/>
    </dgm:pt>
    <dgm:pt modelId="{CE63372B-F35C-4D6F-A6C4-3987478D06D3}" type="pres">
      <dgm:prSet presAssocID="{5123D39A-3AF6-4C3F-9C11-70549169AE6C}" presName="Parent1" presStyleLbl="alignNode1" presStyleIdx="1" presStyleCnt="2">
        <dgm:presLayoutVars>
          <dgm:chMax val="1"/>
          <dgm:chPref val="1"/>
          <dgm:bulletEnabled val="1"/>
        </dgm:presLayoutVars>
      </dgm:prSet>
      <dgm:spPr/>
    </dgm:pt>
    <dgm:pt modelId="{667EDD88-808E-4210-A114-9DDCEB3C6CF9}" type="pres">
      <dgm:prSet presAssocID="{5123D39A-3AF6-4C3F-9C11-70549169AE6C}" presName="Childtext1" presStyleLbl="revTx" presStyleIdx="1" presStyleCnt="2">
        <dgm:presLayoutVars>
          <dgm:chMax val="0"/>
          <dgm:chPref val="0"/>
          <dgm:bulletEnabled/>
        </dgm:presLayoutVars>
      </dgm:prSet>
      <dgm:spPr/>
    </dgm:pt>
    <dgm:pt modelId="{A279BE3A-8A79-4F4C-BFA8-DC980E6864EE}" type="pres">
      <dgm:prSet presAssocID="{5123D39A-3AF6-4C3F-9C11-70549169AE6C}" presName="ConnectLine" presStyleLbl="sibTrans1D1" presStyleIdx="1" presStyleCnt="2"/>
      <dgm:spPr>
        <a:noFill/>
        <a:ln w="12700" cap="flat" cmpd="sng" algn="ctr">
          <a:solidFill>
            <a:schemeClr val="accent3">
              <a:hueOff val="0"/>
              <a:satOff val="0"/>
              <a:lumOff val="0"/>
              <a:alphaOff val="0"/>
            </a:schemeClr>
          </a:solidFill>
          <a:prstDash val="dash"/>
          <a:miter lim="800000"/>
        </a:ln>
        <a:effectLst/>
      </dgm:spPr>
    </dgm:pt>
    <dgm:pt modelId="{CB3D5D95-4DFF-4C44-9B23-2D9DC6BA9D93}" type="pres">
      <dgm:prSet presAssocID="{5123D39A-3AF6-4C3F-9C11-70549169AE6C}" presName="ConnectLineEnd" presStyleLbl="node1" presStyleIdx="1" presStyleCnt="2"/>
      <dgm:spPr/>
    </dgm:pt>
    <dgm:pt modelId="{BEE701FA-4EFC-4BD3-949F-38DCAD9FAC11}" type="pres">
      <dgm:prSet presAssocID="{5123D39A-3AF6-4C3F-9C11-70549169AE6C}" presName="EmptyPane" presStyleCnt="0"/>
      <dgm:spPr/>
    </dgm:pt>
  </dgm:ptLst>
  <dgm:cxnLst>
    <dgm:cxn modelId="{43EA2402-35BC-4CE4-9688-0D2CF6EAD3A4}" type="presOf" srcId="{171CBA66-C407-4347-A9A6-065FE337A363}" destId="{B9969B28-0F10-405C-80F1-0513232222A7}" srcOrd="0" destOrd="0" presId="urn:microsoft.com/office/officeart/2016/7/layout/HexagonTimeline"/>
    <dgm:cxn modelId="{7F0E5608-00B6-476A-A82D-9667B176C6F9}" type="presOf" srcId="{52DFD6FF-F020-46D3-A457-511FAA23A89C}" destId="{D35CA45D-AAAC-40F9-ABAB-CDFBF7A64D66}" srcOrd="0" destOrd="0" presId="urn:microsoft.com/office/officeart/2016/7/layout/HexagonTimeline"/>
    <dgm:cxn modelId="{1843812C-F473-468E-9735-3943544DE689}" type="presOf" srcId="{18D648E7-FC05-495D-88B8-5F82FD85892E}" destId="{667EDD88-808E-4210-A114-9DDCEB3C6CF9}" srcOrd="0" destOrd="0" presId="urn:microsoft.com/office/officeart/2016/7/layout/HexagonTimeline"/>
    <dgm:cxn modelId="{58A8C34C-CEAA-4FE9-8FFB-9A20BA8FFF44}" type="presOf" srcId="{5123D39A-3AF6-4C3F-9C11-70549169AE6C}" destId="{CE63372B-F35C-4D6F-A6C4-3987478D06D3}" srcOrd="0" destOrd="0" presId="urn:microsoft.com/office/officeart/2016/7/layout/HexagonTimeline"/>
    <dgm:cxn modelId="{F5E04A9D-3222-4B93-882F-5FFA87D23FC5}" type="presOf" srcId="{CB80A263-9129-4440-9C65-F8F9A8EC88B2}" destId="{CA2E92EB-DF4F-48B5-9B70-0A51115EAC1A}" srcOrd="0" destOrd="0" presId="urn:microsoft.com/office/officeart/2016/7/layout/HexagonTimeline"/>
    <dgm:cxn modelId="{3EF3D0A0-37BD-44B8-B26E-7D7E3D7DFBA2}" srcId="{CB80A263-9129-4440-9C65-F8F9A8EC88B2}" destId="{52DFD6FF-F020-46D3-A457-511FAA23A89C}" srcOrd="0" destOrd="0" parTransId="{502B6A83-0C37-4644-84B2-89480B126F8F}" sibTransId="{97B6DCB0-6830-419F-96A5-9326948AEA86}"/>
    <dgm:cxn modelId="{8DD6F5D6-A48B-4A01-86A4-1E4065C0F633}" srcId="{5123D39A-3AF6-4C3F-9C11-70549169AE6C}" destId="{18D648E7-FC05-495D-88B8-5F82FD85892E}" srcOrd="0" destOrd="0" parTransId="{48A855A7-26A2-4286-9BDA-2FA7FED8ADF6}" sibTransId="{7BDD21F2-B44B-4220-91B6-927F25773E7E}"/>
    <dgm:cxn modelId="{5BC904E0-4A18-472D-A854-4FB6ADE7D945}" srcId="{52DFD6FF-F020-46D3-A457-511FAA23A89C}" destId="{171CBA66-C407-4347-A9A6-065FE337A363}" srcOrd="0" destOrd="0" parTransId="{6B842908-6679-4874-AA93-2F358CF19D35}" sibTransId="{1C5CE4FA-E1E1-4DE8-9ABB-C27A77FC46FC}"/>
    <dgm:cxn modelId="{79E027FA-2C20-4E95-A9D7-E49F26C4116E}" srcId="{CB80A263-9129-4440-9C65-F8F9A8EC88B2}" destId="{5123D39A-3AF6-4C3F-9C11-70549169AE6C}" srcOrd="1" destOrd="0" parTransId="{D1B5D358-327A-48BB-9990-5C67D47A080A}" sibTransId="{6B5AA7EC-E244-46C9-8547-9DEFA5A7E1C0}"/>
    <dgm:cxn modelId="{7E7475CC-3ECA-4092-B843-C5F425193D01}" type="presParOf" srcId="{CA2E92EB-DF4F-48B5-9B70-0A51115EAC1A}" destId="{BDA4AFCC-FA11-4AC3-A8D3-83647029D17D}" srcOrd="0" destOrd="0" presId="urn:microsoft.com/office/officeart/2016/7/layout/HexagonTimeline"/>
    <dgm:cxn modelId="{727A2587-BB97-4A5D-8294-C9451397F6AA}" type="presParOf" srcId="{BDA4AFCC-FA11-4AC3-A8D3-83647029D17D}" destId="{D35CA45D-AAAC-40F9-ABAB-CDFBF7A64D66}" srcOrd="0" destOrd="0" presId="urn:microsoft.com/office/officeart/2016/7/layout/HexagonTimeline"/>
    <dgm:cxn modelId="{FC1AACBE-5AE6-46C8-9093-B72FB3BC7055}" type="presParOf" srcId="{BDA4AFCC-FA11-4AC3-A8D3-83647029D17D}" destId="{B9969B28-0F10-405C-80F1-0513232222A7}" srcOrd="1" destOrd="0" presId="urn:microsoft.com/office/officeart/2016/7/layout/HexagonTimeline"/>
    <dgm:cxn modelId="{2C41FB6F-C6AE-49AB-B1C6-D18C43F5619A}" type="presParOf" srcId="{BDA4AFCC-FA11-4AC3-A8D3-83647029D17D}" destId="{BA3B0B02-E643-4C65-932F-6C6474F3E874}" srcOrd="2" destOrd="0" presId="urn:microsoft.com/office/officeart/2016/7/layout/HexagonTimeline"/>
    <dgm:cxn modelId="{6286A709-A021-4A60-93D7-DA609BFAB9CA}" type="presParOf" srcId="{BDA4AFCC-FA11-4AC3-A8D3-83647029D17D}" destId="{F572B20A-520C-4712-B74B-E660D0E1F091}" srcOrd="3" destOrd="0" presId="urn:microsoft.com/office/officeart/2016/7/layout/HexagonTimeline"/>
    <dgm:cxn modelId="{7B761F8A-AD50-4591-86BF-93CC8651DDE1}" type="presParOf" srcId="{BDA4AFCC-FA11-4AC3-A8D3-83647029D17D}" destId="{31B2967D-AEDD-4DC2-80FC-E0E498405548}" srcOrd="4" destOrd="0" presId="urn:microsoft.com/office/officeart/2016/7/layout/HexagonTimeline"/>
    <dgm:cxn modelId="{5ADCDFB9-1FE1-4A2B-B595-213BBE8BFF0A}" type="presParOf" srcId="{CA2E92EB-DF4F-48B5-9B70-0A51115EAC1A}" destId="{22FD8652-FCAE-4DF9-8477-3B2843858388}" srcOrd="1" destOrd="0" presId="urn:microsoft.com/office/officeart/2016/7/layout/HexagonTimeline"/>
    <dgm:cxn modelId="{D732B918-7FFD-4958-96D9-6A84B4220494}" type="presParOf" srcId="{CA2E92EB-DF4F-48B5-9B70-0A51115EAC1A}" destId="{1CDD90CC-955B-45FF-A228-D17358171355}" srcOrd="2" destOrd="0" presId="urn:microsoft.com/office/officeart/2016/7/layout/HexagonTimeline"/>
    <dgm:cxn modelId="{86502FA4-B9FB-4842-B263-09DECF41FEA0}" type="presParOf" srcId="{1CDD90CC-955B-45FF-A228-D17358171355}" destId="{CE63372B-F35C-4D6F-A6C4-3987478D06D3}" srcOrd="0" destOrd="0" presId="urn:microsoft.com/office/officeart/2016/7/layout/HexagonTimeline"/>
    <dgm:cxn modelId="{15D7BB6A-5BB9-48A5-B925-F02B75DD8072}" type="presParOf" srcId="{1CDD90CC-955B-45FF-A228-D17358171355}" destId="{667EDD88-808E-4210-A114-9DDCEB3C6CF9}" srcOrd="1" destOrd="0" presId="urn:microsoft.com/office/officeart/2016/7/layout/HexagonTimeline"/>
    <dgm:cxn modelId="{282EBA40-D1FE-4652-8A19-3AB184CBB732}" type="presParOf" srcId="{1CDD90CC-955B-45FF-A228-D17358171355}" destId="{A279BE3A-8A79-4F4C-BFA8-DC980E6864EE}" srcOrd="2" destOrd="0" presId="urn:microsoft.com/office/officeart/2016/7/layout/HexagonTimeline"/>
    <dgm:cxn modelId="{DDFF14B9-309D-491C-9D0B-A663FB5D31E1}" type="presParOf" srcId="{1CDD90CC-955B-45FF-A228-D17358171355}" destId="{CB3D5D95-4DFF-4C44-9B23-2D9DC6BA9D93}" srcOrd="3" destOrd="0" presId="urn:microsoft.com/office/officeart/2016/7/layout/HexagonTimeline"/>
    <dgm:cxn modelId="{3D6B27DE-A373-4D64-95B5-C7A20EBB9FE9}" type="presParOf" srcId="{1CDD90CC-955B-45FF-A228-D17358171355}" destId="{BEE701FA-4EFC-4BD3-949F-38DCAD9FAC11}" srcOrd="4" destOrd="0" presId="urn:microsoft.com/office/officeart/2016/7/layout/Hexago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AC1112-175E-438E-AD3B-16CEEC4D0C6A}"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291A99E5-BD81-4E23-B97C-3B431C0F2280}">
      <dgm:prSet/>
      <dgm:spPr/>
      <dgm:t>
        <a:bodyPr/>
        <a:lstStyle/>
        <a:p>
          <a:r>
            <a:rPr lang="en-GB"/>
            <a:t>Your research questions already reveal paradigmatic commitments whether you realise it or not</a:t>
          </a:r>
          <a:endParaRPr lang="en-US"/>
        </a:p>
      </dgm:t>
    </dgm:pt>
    <dgm:pt modelId="{62D15151-15CD-450F-9E37-4A76EFE502E0}" type="parTrans" cxnId="{D6479952-9F3F-4340-A11B-C57D61825474}">
      <dgm:prSet/>
      <dgm:spPr/>
      <dgm:t>
        <a:bodyPr/>
        <a:lstStyle/>
        <a:p>
          <a:endParaRPr lang="en-US"/>
        </a:p>
      </dgm:t>
    </dgm:pt>
    <dgm:pt modelId="{7F246238-2160-4B17-B996-CD0DC42427B7}" type="sibTrans" cxnId="{D6479952-9F3F-4340-A11B-C57D61825474}">
      <dgm:prSet/>
      <dgm:spPr/>
      <dgm:t>
        <a:bodyPr/>
        <a:lstStyle/>
        <a:p>
          <a:endParaRPr lang="en-US"/>
        </a:p>
      </dgm:t>
    </dgm:pt>
    <dgm:pt modelId="{C006FBDB-1B80-4006-B89E-5B282BA9DBF1}">
      <dgm:prSet/>
      <dgm:spPr/>
      <dgm:t>
        <a:bodyPr/>
        <a:lstStyle/>
        <a:p>
          <a:r>
            <a:rPr lang="en-GB"/>
            <a:t>Today's aim: Make your implicit philosophical assumptions explicit, rigorous and defensible</a:t>
          </a:r>
          <a:endParaRPr lang="en-US"/>
        </a:p>
      </dgm:t>
    </dgm:pt>
    <dgm:pt modelId="{A34DE808-B524-47C0-AF56-B4824625060B}" type="parTrans" cxnId="{255C534F-0B92-4E8A-9EBF-A171AB8FCFB5}">
      <dgm:prSet/>
      <dgm:spPr/>
      <dgm:t>
        <a:bodyPr/>
        <a:lstStyle/>
        <a:p>
          <a:endParaRPr lang="en-US"/>
        </a:p>
      </dgm:t>
    </dgm:pt>
    <dgm:pt modelId="{F6A9A29B-0874-4E78-837B-CBC10056CBD2}" type="sibTrans" cxnId="{255C534F-0B92-4E8A-9EBF-A171AB8FCFB5}">
      <dgm:prSet/>
      <dgm:spPr/>
      <dgm:t>
        <a:bodyPr/>
        <a:lstStyle/>
        <a:p>
          <a:endParaRPr lang="en-US"/>
        </a:p>
      </dgm:t>
    </dgm:pt>
    <dgm:pt modelId="{2608C339-B364-4B74-A180-39C573A7721F}" type="pres">
      <dgm:prSet presAssocID="{F1AC1112-175E-438E-AD3B-16CEEC4D0C6A}" presName="hierChild1" presStyleCnt="0">
        <dgm:presLayoutVars>
          <dgm:chPref val="1"/>
          <dgm:dir/>
          <dgm:animOne val="branch"/>
          <dgm:animLvl val="lvl"/>
          <dgm:resizeHandles/>
        </dgm:presLayoutVars>
      </dgm:prSet>
      <dgm:spPr/>
    </dgm:pt>
    <dgm:pt modelId="{7BD7C316-57B8-40A5-BB16-AAAF69A4A512}" type="pres">
      <dgm:prSet presAssocID="{291A99E5-BD81-4E23-B97C-3B431C0F2280}" presName="hierRoot1" presStyleCnt="0"/>
      <dgm:spPr/>
    </dgm:pt>
    <dgm:pt modelId="{A6EACE57-A312-472C-9A3A-57483D1B7A1C}" type="pres">
      <dgm:prSet presAssocID="{291A99E5-BD81-4E23-B97C-3B431C0F2280}" presName="composite" presStyleCnt="0"/>
      <dgm:spPr/>
    </dgm:pt>
    <dgm:pt modelId="{FDBC49AD-397D-4F2D-B145-E36DECA2276B}" type="pres">
      <dgm:prSet presAssocID="{291A99E5-BD81-4E23-B97C-3B431C0F2280}" presName="background" presStyleLbl="node0" presStyleIdx="0" presStyleCnt="2"/>
      <dgm:spPr/>
    </dgm:pt>
    <dgm:pt modelId="{026AB9E6-7218-4198-9E69-9C95B9C6E822}" type="pres">
      <dgm:prSet presAssocID="{291A99E5-BD81-4E23-B97C-3B431C0F2280}" presName="text" presStyleLbl="fgAcc0" presStyleIdx="0" presStyleCnt="2">
        <dgm:presLayoutVars>
          <dgm:chPref val="3"/>
        </dgm:presLayoutVars>
      </dgm:prSet>
      <dgm:spPr/>
    </dgm:pt>
    <dgm:pt modelId="{F553459F-93A8-4EA5-9F75-2AD1B65175B4}" type="pres">
      <dgm:prSet presAssocID="{291A99E5-BD81-4E23-B97C-3B431C0F2280}" presName="hierChild2" presStyleCnt="0"/>
      <dgm:spPr/>
    </dgm:pt>
    <dgm:pt modelId="{F0FCA4BF-BC95-47BC-8537-C9F3B72ABAEE}" type="pres">
      <dgm:prSet presAssocID="{C006FBDB-1B80-4006-B89E-5B282BA9DBF1}" presName="hierRoot1" presStyleCnt="0"/>
      <dgm:spPr/>
    </dgm:pt>
    <dgm:pt modelId="{4B541D3B-360A-497C-BD4F-74C69A0F8177}" type="pres">
      <dgm:prSet presAssocID="{C006FBDB-1B80-4006-B89E-5B282BA9DBF1}" presName="composite" presStyleCnt="0"/>
      <dgm:spPr/>
    </dgm:pt>
    <dgm:pt modelId="{91E27E10-E6B0-49C8-8907-AFFFA84637F0}" type="pres">
      <dgm:prSet presAssocID="{C006FBDB-1B80-4006-B89E-5B282BA9DBF1}" presName="background" presStyleLbl="node0" presStyleIdx="1" presStyleCnt="2"/>
      <dgm:spPr/>
    </dgm:pt>
    <dgm:pt modelId="{B2260780-32C2-4154-BC05-A3C8241193E2}" type="pres">
      <dgm:prSet presAssocID="{C006FBDB-1B80-4006-B89E-5B282BA9DBF1}" presName="text" presStyleLbl="fgAcc0" presStyleIdx="1" presStyleCnt="2">
        <dgm:presLayoutVars>
          <dgm:chPref val="3"/>
        </dgm:presLayoutVars>
      </dgm:prSet>
      <dgm:spPr/>
    </dgm:pt>
    <dgm:pt modelId="{237627B7-2C78-4043-B725-4EA7405C4BA1}" type="pres">
      <dgm:prSet presAssocID="{C006FBDB-1B80-4006-B89E-5B282BA9DBF1}" presName="hierChild2" presStyleCnt="0"/>
      <dgm:spPr/>
    </dgm:pt>
  </dgm:ptLst>
  <dgm:cxnLst>
    <dgm:cxn modelId="{255C534F-0B92-4E8A-9EBF-A171AB8FCFB5}" srcId="{F1AC1112-175E-438E-AD3B-16CEEC4D0C6A}" destId="{C006FBDB-1B80-4006-B89E-5B282BA9DBF1}" srcOrd="1" destOrd="0" parTransId="{A34DE808-B524-47C0-AF56-B4824625060B}" sibTransId="{F6A9A29B-0874-4E78-837B-CBC10056CBD2}"/>
    <dgm:cxn modelId="{D6479952-9F3F-4340-A11B-C57D61825474}" srcId="{F1AC1112-175E-438E-AD3B-16CEEC4D0C6A}" destId="{291A99E5-BD81-4E23-B97C-3B431C0F2280}" srcOrd="0" destOrd="0" parTransId="{62D15151-15CD-450F-9E37-4A76EFE502E0}" sibTransId="{7F246238-2160-4B17-B996-CD0DC42427B7}"/>
    <dgm:cxn modelId="{A445BC73-DE47-4C45-9FBD-86AA37334DED}" type="presOf" srcId="{F1AC1112-175E-438E-AD3B-16CEEC4D0C6A}" destId="{2608C339-B364-4B74-A180-39C573A7721F}" srcOrd="0" destOrd="0" presId="urn:microsoft.com/office/officeart/2005/8/layout/hierarchy1"/>
    <dgm:cxn modelId="{02431893-32E8-4B28-9B89-35D25AD3FCD3}" type="presOf" srcId="{291A99E5-BD81-4E23-B97C-3B431C0F2280}" destId="{026AB9E6-7218-4198-9E69-9C95B9C6E822}" srcOrd="0" destOrd="0" presId="urn:microsoft.com/office/officeart/2005/8/layout/hierarchy1"/>
    <dgm:cxn modelId="{2025CBD3-682E-4CC4-A6E9-1F06256A6BF8}" type="presOf" srcId="{C006FBDB-1B80-4006-B89E-5B282BA9DBF1}" destId="{B2260780-32C2-4154-BC05-A3C8241193E2}" srcOrd="0" destOrd="0" presId="urn:microsoft.com/office/officeart/2005/8/layout/hierarchy1"/>
    <dgm:cxn modelId="{131A13E7-870F-4038-8767-812FF4937BCC}" type="presParOf" srcId="{2608C339-B364-4B74-A180-39C573A7721F}" destId="{7BD7C316-57B8-40A5-BB16-AAAF69A4A512}" srcOrd="0" destOrd="0" presId="urn:microsoft.com/office/officeart/2005/8/layout/hierarchy1"/>
    <dgm:cxn modelId="{7A9E90F7-E771-4B1A-9F02-DF6B7B3C2685}" type="presParOf" srcId="{7BD7C316-57B8-40A5-BB16-AAAF69A4A512}" destId="{A6EACE57-A312-472C-9A3A-57483D1B7A1C}" srcOrd="0" destOrd="0" presId="urn:microsoft.com/office/officeart/2005/8/layout/hierarchy1"/>
    <dgm:cxn modelId="{639A37D1-A2B4-455A-80C4-9149922750EB}" type="presParOf" srcId="{A6EACE57-A312-472C-9A3A-57483D1B7A1C}" destId="{FDBC49AD-397D-4F2D-B145-E36DECA2276B}" srcOrd="0" destOrd="0" presId="urn:microsoft.com/office/officeart/2005/8/layout/hierarchy1"/>
    <dgm:cxn modelId="{A14AC360-999B-4C75-8A64-73C1A340D147}" type="presParOf" srcId="{A6EACE57-A312-472C-9A3A-57483D1B7A1C}" destId="{026AB9E6-7218-4198-9E69-9C95B9C6E822}" srcOrd="1" destOrd="0" presId="urn:microsoft.com/office/officeart/2005/8/layout/hierarchy1"/>
    <dgm:cxn modelId="{B1741F8D-1E3D-447B-95BD-7475082BB14B}" type="presParOf" srcId="{7BD7C316-57B8-40A5-BB16-AAAF69A4A512}" destId="{F553459F-93A8-4EA5-9F75-2AD1B65175B4}" srcOrd="1" destOrd="0" presId="urn:microsoft.com/office/officeart/2005/8/layout/hierarchy1"/>
    <dgm:cxn modelId="{671CB6A4-AAC6-4FED-8722-F691FE9A0E7F}" type="presParOf" srcId="{2608C339-B364-4B74-A180-39C573A7721F}" destId="{F0FCA4BF-BC95-47BC-8537-C9F3B72ABAEE}" srcOrd="1" destOrd="0" presId="urn:microsoft.com/office/officeart/2005/8/layout/hierarchy1"/>
    <dgm:cxn modelId="{1FB7D0FC-49BA-4A6E-BBE4-E96CC5C20C25}" type="presParOf" srcId="{F0FCA4BF-BC95-47BC-8537-C9F3B72ABAEE}" destId="{4B541D3B-360A-497C-BD4F-74C69A0F8177}" srcOrd="0" destOrd="0" presId="urn:microsoft.com/office/officeart/2005/8/layout/hierarchy1"/>
    <dgm:cxn modelId="{CC768404-5AB2-404D-AFEB-D19403588FCA}" type="presParOf" srcId="{4B541D3B-360A-497C-BD4F-74C69A0F8177}" destId="{91E27E10-E6B0-49C8-8907-AFFFA84637F0}" srcOrd="0" destOrd="0" presId="urn:microsoft.com/office/officeart/2005/8/layout/hierarchy1"/>
    <dgm:cxn modelId="{54964C47-2A74-4862-9020-F0D4F68B673C}" type="presParOf" srcId="{4B541D3B-360A-497C-BD4F-74C69A0F8177}" destId="{B2260780-32C2-4154-BC05-A3C8241193E2}" srcOrd="1" destOrd="0" presId="urn:microsoft.com/office/officeart/2005/8/layout/hierarchy1"/>
    <dgm:cxn modelId="{0471E7B0-722B-4D89-8365-8B1B94C92310}" type="presParOf" srcId="{F0FCA4BF-BC95-47BC-8537-C9F3B72ABAEE}" destId="{237627B7-2C78-4043-B725-4EA7405C4BA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A92070A-36DB-44CB-BEF5-F2E4240C924B}"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9AD62CF6-248B-4F53-B202-3B9A0E0D1F2D}">
      <dgm:prSet/>
      <dgm:spPr/>
      <dgm:t>
        <a:bodyPr/>
        <a:lstStyle/>
        <a:p>
          <a:r>
            <a:rPr lang="en-GB"/>
            <a:t>The terms existed before in philosophy: ontology (ancient Greek philosophy), epistemology (17th century philosophy), axiology (early 20th century) and methodology (20th century social science)</a:t>
          </a:r>
          <a:endParaRPr lang="en-US"/>
        </a:p>
      </dgm:t>
    </dgm:pt>
    <dgm:pt modelId="{F05D959E-B10F-4676-84CB-372A6EB27435}" type="parTrans" cxnId="{3E6A1F41-3490-4DEC-B783-62EE94D56A8A}">
      <dgm:prSet/>
      <dgm:spPr/>
      <dgm:t>
        <a:bodyPr/>
        <a:lstStyle/>
        <a:p>
          <a:endParaRPr lang="en-US"/>
        </a:p>
      </dgm:t>
    </dgm:pt>
    <dgm:pt modelId="{9E620D92-7C49-4CFE-8A71-C86B4EB7B450}" type="sibTrans" cxnId="{3E6A1F41-3490-4DEC-B783-62EE94D56A8A}">
      <dgm:prSet/>
      <dgm:spPr/>
      <dgm:t>
        <a:bodyPr/>
        <a:lstStyle/>
        <a:p>
          <a:endParaRPr lang="en-US"/>
        </a:p>
      </dgm:t>
    </dgm:pt>
    <dgm:pt modelId="{B0A4A806-34A5-4CE3-B342-53BDFB72DF4C}">
      <dgm:prSet/>
      <dgm:spPr/>
      <dgm:t>
        <a:bodyPr/>
        <a:lstStyle/>
        <a:p>
          <a:r>
            <a:rPr lang="en-GB"/>
            <a:t>Guba and Lincoln (1994, p. 108) organised paradigms around three of them: ontology, epistemology and methodology. Lincoln, Lynham and Guba (2018, p. 229) later added axiology as a fourth basic belief</a:t>
          </a:r>
          <a:endParaRPr lang="en-US"/>
        </a:p>
      </dgm:t>
    </dgm:pt>
    <dgm:pt modelId="{7365B80F-DEE5-4623-AC0D-C5D6C82D2737}" type="parTrans" cxnId="{B65F4F32-9D69-4E15-AB0E-D8E9C9B7DE83}">
      <dgm:prSet/>
      <dgm:spPr/>
      <dgm:t>
        <a:bodyPr/>
        <a:lstStyle/>
        <a:p>
          <a:endParaRPr lang="en-US"/>
        </a:p>
      </dgm:t>
    </dgm:pt>
    <dgm:pt modelId="{79F751E0-8F3A-476A-973B-847618E6EE17}" type="sibTrans" cxnId="{B65F4F32-9D69-4E15-AB0E-D8E9C9B7DE83}">
      <dgm:prSet/>
      <dgm:spPr/>
      <dgm:t>
        <a:bodyPr/>
        <a:lstStyle/>
        <a:p>
          <a:endParaRPr lang="en-US"/>
        </a:p>
      </dgm:t>
    </dgm:pt>
    <dgm:pt modelId="{5C9FF822-8A8C-4B13-AA3B-95140595A9C2}" type="pres">
      <dgm:prSet presAssocID="{0A92070A-36DB-44CB-BEF5-F2E4240C924B}" presName="linear" presStyleCnt="0">
        <dgm:presLayoutVars>
          <dgm:animLvl val="lvl"/>
          <dgm:resizeHandles val="exact"/>
        </dgm:presLayoutVars>
      </dgm:prSet>
      <dgm:spPr/>
    </dgm:pt>
    <dgm:pt modelId="{E62CCC66-54D1-46F0-9DD4-ED896B7A5E21}" type="pres">
      <dgm:prSet presAssocID="{9AD62CF6-248B-4F53-B202-3B9A0E0D1F2D}" presName="parentText" presStyleLbl="node1" presStyleIdx="0" presStyleCnt="2">
        <dgm:presLayoutVars>
          <dgm:chMax val="0"/>
          <dgm:bulletEnabled val="1"/>
        </dgm:presLayoutVars>
      </dgm:prSet>
      <dgm:spPr/>
    </dgm:pt>
    <dgm:pt modelId="{66F1379A-1065-456B-8BA8-0DD0160CC682}" type="pres">
      <dgm:prSet presAssocID="{9E620D92-7C49-4CFE-8A71-C86B4EB7B450}" presName="spacer" presStyleCnt="0"/>
      <dgm:spPr/>
    </dgm:pt>
    <dgm:pt modelId="{E6754909-638C-4779-94EC-67F59DDCBD16}" type="pres">
      <dgm:prSet presAssocID="{B0A4A806-34A5-4CE3-B342-53BDFB72DF4C}" presName="parentText" presStyleLbl="node1" presStyleIdx="1" presStyleCnt="2">
        <dgm:presLayoutVars>
          <dgm:chMax val="0"/>
          <dgm:bulletEnabled val="1"/>
        </dgm:presLayoutVars>
      </dgm:prSet>
      <dgm:spPr/>
    </dgm:pt>
  </dgm:ptLst>
  <dgm:cxnLst>
    <dgm:cxn modelId="{22C09631-CBEC-4833-92EF-6371EDBB4036}" type="presOf" srcId="{0A92070A-36DB-44CB-BEF5-F2E4240C924B}" destId="{5C9FF822-8A8C-4B13-AA3B-95140595A9C2}" srcOrd="0" destOrd="0" presId="urn:microsoft.com/office/officeart/2005/8/layout/vList2"/>
    <dgm:cxn modelId="{B65F4F32-9D69-4E15-AB0E-D8E9C9B7DE83}" srcId="{0A92070A-36DB-44CB-BEF5-F2E4240C924B}" destId="{B0A4A806-34A5-4CE3-B342-53BDFB72DF4C}" srcOrd="1" destOrd="0" parTransId="{7365B80F-DEE5-4623-AC0D-C5D6C82D2737}" sibTransId="{79F751E0-8F3A-476A-973B-847618E6EE17}"/>
    <dgm:cxn modelId="{3E6A1F41-3490-4DEC-B783-62EE94D56A8A}" srcId="{0A92070A-36DB-44CB-BEF5-F2E4240C924B}" destId="{9AD62CF6-248B-4F53-B202-3B9A0E0D1F2D}" srcOrd="0" destOrd="0" parTransId="{F05D959E-B10F-4676-84CB-372A6EB27435}" sibTransId="{9E620D92-7C49-4CFE-8A71-C86B4EB7B450}"/>
    <dgm:cxn modelId="{5FEA829F-E3EF-4158-BEEE-E0333D63B63A}" type="presOf" srcId="{B0A4A806-34A5-4CE3-B342-53BDFB72DF4C}" destId="{E6754909-638C-4779-94EC-67F59DDCBD16}" srcOrd="0" destOrd="0" presId="urn:microsoft.com/office/officeart/2005/8/layout/vList2"/>
    <dgm:cxn modelId="{7EA1C2F8-EF9A-4098-ABB7-6D59D10F9E90}" type="presOf" srcId="{9AD62CF6-248B-4F53-B202-3B9A0E0D1F2D}" destId="{E62CCC66-54D1-46F0-9DD4-ED896B7A5E21}" srcOrd="0" destOrd="0" presId="urn:microsoft.com/office/officeart/2005/8/layout/vList2"/>
    <dgm:cxn modelId="{BD727322-CBB6-4816-A51D-6DAB106705C5}" type="presParOf" srcId="{5C9FF822-8A8C-4B13-AA3B-95140595A9C2}" destId="{E62CCC66-54D1-46F0-9DD4-ED896B7A5E21}" srcOrd="0" destOrd="0" presId="urn:microsoft.com/office/officeart/2005/8/layout/vList2"/>
    <dgm:cxn modelId="{2EEB4000-0F2E-4391-9033-D6F81177EB55}" type="presParOf" srcId="{5C9FF822-8A8C-4B13-AA3B-95140595A9C2}" destId="{66F1379A-1065-456B-8BA8-0DD0160CC682}" srcOrd="1" destOrd="0" presId="urn:microsoft.com/office/officeart/2005/8/layout/vList2"/>
    <dgm:cxn modelId="{4D5EC692-3525-4426-9E71-6715E13DC3C7}" type="presParOf" srcId="{5C9FF822-8A8C-4B13-AA3B-95140595A9C2}" destId="{E6754909-638C-4779-94EC-67F59DDCBD1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5CA45D-AAAC-40F9-ABAB-CDFBF7A64D66}">
      <dsp:nvSpPr>
        <dsp:cNvPr id="0" name=""/>
        <dsp:cNvSpPr/>
      </dsp:nvSpPr>
      <dsp:spPr>
        <a:xfrm>
          <a:off x="764948" y="1844834"/>
          <a:ext cx="3934018" cy="503136"/>
        </a:xfrm>
        <a:prstGeom prst="homePlate">
          <a:avLst>
            <a:gd name="adj" fmla="val 4000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755650">
            <a:lnSpc>
              <a:spcPct val="90000"/>
            </a:lnSpc>
            <a:spcBef>
              <a:spcPct val="0"/>
            </a:spcBef>
            <a:spcAft>
              <a:spcPct val="35000"/>
            </a:spcAft>
            <a:buNone/>
          </a:pPr>
          <a:r>
            <a:rPr lang="en-US" sz="1700" kern="1200"/>
            <a:t>1980s-90s</a:t>
          </a:r>
        </a:p>
      </dsp:txBody>
      <dsp:txXfrm>
        <a:off x="764948" y="1844834"/>
        <a:ext cx="3833391" cy="503136"/>
      </dsp:txXfrm>
    </dsp:sp>
    <dsp:sp modelId="{B9969B28-0F10-405C-80F1-0513232222A7}">
      <dsp:nvSpPr>
        <dsp:cNvPr id="0" name=""/>
        <dsp:cNvSpPr/>
      </dsp:nvSpPr>
      <dsp:spPr>
        <a:xfrm>
          <a:off x="0" y="0"/>
          <a:ext cx="5463914" cy="13416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51130" rIns="0" bIns="151130" numCol="1" spcCol="1270" anchor="b" anchorCtr="1">
          <a:noAutofit/>
        </a:bodyPr>
        <a:lstStyle/>
        <a:p>
          <a:pPr marL="0" lvl="0" indent="0" algn="ctr" defTabSz="755650">
            <a:lnSpc>
              <a:spcPct val="90000"/>
            </a:lnSpc>
            <a:spcBef>
              <a:spcPct val="0"/>
            </a:spcBef>
            <a:spcAft>
              <a:spcPct val="35000"/>
            </a:spcAft>
            <a:buNone/>
          </a:pPr>
          <a:r>
            <a:rPr lang="en-US" sz="1700" kern="1200"/>
            <a:t>The paradigm wars of the 1980s and 1990s: positivists and interpretivists battled over legitimacy (Gage, 1989); Guba (1990) argued for multiple paradigms</a:t>
          </a:r>
        </a:p>
      </dsp:txBody>
      <dsp:txXfrm>
        <a:off x="0" y="0"/>
        <a:ext cx="5463914" cy="1341697"/>
      </dsp:txXfrm>
    </dsp:sp>
    <dsp:sp modelId="{22FD8652-FCAE-4DF9-8477-3B2843858388}">
      <dsp:nvSpPr>
        <dsp:cNvPr id="0" name=""/>
        <dsp:cNvSpPr/>
      </dsp:nvSpPr>
      <dsp:spPr>
        <a:xfrm>
          <a:off x="4698966" y="2096402"/>
          <a:ext cx="1529896" cy="0"/>
        </a:xfrm>
        <a:custGeom>
          <a:avLst/>
          <a:gdLst/>
          <a:ahLst/>
          <a:cxnLst/>
          <a:rect l="0" t="0" r="0" b="0"/>
          <a:pathLst>
            <a:path>
              <a:moveTo>
                <a:pt x="0" y="0"/>
              </a:moveTo>
              <a:lnTo>
                <a:pt x="1529896" y="0"/>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A3B0B02-E643-4C65-932F-6C6474F3E874}">
      <dsp:nvSpPr>
        <dsp:cNvPr id="0" name=""/>
        <dsp:cNvSpPr/>
      </dsp:nvSpPr>
      <dsp:spPr>
        <a:xfrm>
          <a:off x="2731957" y="1425553"/>
          <a:ext cx="0" cy="419280"/>
        </a:xfrm>
        <a:prstGeom prst="line">
          <a:avLst/>
        </a:prstGeom>
        <a:noFill/>
        <a:ln w="1270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F572B20A-520C-4712-B74B-E660D0E1F091}">
      <dsp:nvSpPr>
        <dsp:cNvPr id="0" name=""/>
        <dsp:cNvSpPr/>
      </dsp:nvSpPr>
      <dsp:spPr>
        <a:xfrm>
          <a:off x="2690029" y="1341697"/>
          <a:ext cx="83856" cy="8385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63372B-F35C-4D6F-A6C4-3987478D06D3}">
      <dsp:nvSpPr>
        <dsp:cNvPr id="0" name=""/>
        <dsp:cNvSpPr/>
      </dsp:nvSpPr>
      <dsp:spPr>
        <a:xfrm rot="10800000">
          <a:off x="6228862" y="1844834"/>
          <a:ext cx="3934018" cy="503136"/>
        </a:xfrm>
        <a:prstGeom prst="homePlate">
          <a:avLst>
            <a:gd name="adj" fmla="val 40000"/>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755650">
            <a:lnSpc>
              <a:spcPct val="90000"/>
            </a:lnSpc>
            <a:spcBef>
              <a:spcPct val="0"/>
            </a:spcBef>
            <a:spcAft>
              <a:spcPct val="35000"/>
            </a:spcAft>
            <a:buNone/>
          </a:pPr>
          <a:r>
            <a:rPr lang="en-US" sz="1700" kern="1200"/>
            <a:t>2000s-present</a:t>
          </a:r>
        </a:p>
      </dsp:txBody>
      <dsp:txXfrm rot="10800000">
        <a:off x="6329489" y="1844834"/>
        <a:ext cx="3833391" cy="503136"/>
      </dsp:txXfrm>
    </dsp:sp>
    <dsp:sp modelId="{667EDD88-808E-4210-A114-9DDCEB3C6CF9}">
      <dsp:nvSpPr>
        <dsp:cNvPr id="0" name=""/>
        <dsp:cNvSpPr/>
      </dsp:nvSpPr>
      <dsp:spPr>
        <a:xfrm>
          <a:off x="5463914" y="2851107"/>
          <a:ext cx="5463914" cy="13416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51130" rIns="0" bIns="151130" numCol="1" spcCol="1270" anchor="t" anchorCtr="1">
          <a:noAutofit/>
        </a:bodyPr>
        <a:lstStyle/>
        <a:p>
          <a:pPr marL="0" lvl="0" indent="0" algn="ctr" defTabSz="755650">
            <a:lnSpc>
              <a:spcPct val="90000"/>
            </a:lnSpc>
            <a:spcBef>
              <a:spcPct val="0"/>
            </a:spcBef>
            <a:spcAft>
              <a:spcPct val="35000"/>
            </a:spcAft>
            <a:buNone/>
          </a:pPr>
          <a:r>
            <a:rPr lang="en-US" sz="1700" kern="1200"/>
            <a:t>Current détente from the 2000s: pragmatic coexistence and mixed methods, though philosophical tensions remain; Morgan (2007) offers a pragmatist reconciliation</a:t>
          </a:r>
        </a:p>
      </dsp:txBody>
      <dsp:txXfrm>
        <a:off x="5463914" y="2851107"/>
        <a:ext cx="5463914" cy="1341697"/>
      </dsp:txXfrm>
    </dsp:sp>
    <dsp:sp modelId="{A279BE3A-8A79-4F4C-BFA8-DC980E6864EE}">
      <dsp:nvSpPr>
        <dsp:cNvPr id="0" name=""/>
        <dsp:cNvSpPr/>
      </dsp:nvSpPr>
      <dsp:spPr>
        <a:xfrm>
          <a:off x="8195871" y="2347970"/>
          <a:ext cx="0" cy="419280"/>
        </a:xfrm>
        <a:prstGeom prst="line">
          <a:avLst/>
        </a:prstGeom>
        <a:noFill/>
        <a:ln w="1270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CB3D5D95-4DFF-4C44-9B23-2D9DC6BA9D93}">
      <dsp:nvSpPr>
        <dsp:cNvPr id="0" name=""/>
        <dsp:cNvSpPr/>
      </dsp:nvSpPr>
      <dsp:spPr>
        <a:xfrm>
          <a:off x="8153943" y="2767251"/>
          <a:ext cx="83856" cy="8385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BC49AD-397D-4F2D-B145-E36DECA2276B}">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6AB9E6-7218-4198-9E69-9C95B9C6E822}">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Your research questions already reveal paradigmatic commitments whether you realise it or not</a:t>
          </a:r>
          <a:endParaRPr lang="en-US" sz="3300" kern="1200"/>
        </a:p>
      </dsp:txBody>
      <dsp:txXfrm>
        <a:off x="608661" y="692298"/>
        <a:ext cx="4508047" cy="2799040"/>
      </dsp:txXfrm>
    </dsp:sp>
    <dsp:sp modelId="{91E27E10-E6B0-49C8-8907-AFFFA84637F0}">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260780-32C2-4154-BC05-A3C8241193E2}">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Today's aim: Make your implicit philosophical assumptions explicit, rigorous and defensible</a:t>
          </a:r>
          <a:endParaRPr lang="en-US" sz="3300" kern="1200"/>
        </a:p>
      </dsp:txBody>
      <dsp:txXfrm>
        <a:off x="6331365" y="692298"/>
        <a:ext cx="4508047" cy="27990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2CCC66-54D1-46F0-9DD4-ED896B7A5E21}">
      <dsp:nvSpPr>
        <dsp:cNvPr id="0" name=""/>
        <dsp:cNvSpPr/>
      </dsp:nvSpPr>
      <dsp:spPr>
        <a:xfrm>
          <a:off x="0" y="438439"/>
          <a:ext cx="6666833" cy="225108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terms existed before in philosophy: ontology (ancient Greek philosophy), epistemology (17th century philosophy), axiology (early 20th century) and methodology (20th century social science)</a:t>
          </a:r>
          <a:endParaRPr lang="en-US" sz="2600" kern="1200"/>
        </a:p>
      </dsp:txBody>
      <dsp:txXfrm>
        <a:off x="109889" y="548328"/>
        <a:ext cx="6447055" cy="2031302"/>
      </dsp:txXfrm>
    </dsp:sp>
    <dsp:sp modelId="{E6754909-638C-4779-94EC-67F59DDCBD16}">
      <dsp:nvSpPr>
        <dsp:cNvPr id="0" name=""/>
        <dsp:cNvSpPr/>
      </dsp:nvSpPr>
      <dsp:spPr>
        <a:xfrm>
          <a:off x="0" y="2764400"/>
          <a:ext cx="6666833" cy="2251080"/>
        </a:xfrm>
        <a:prstGeom prst="roundRect">
          <a:avLst/>
        </a:prstGeom>
        <a:gradFill rotWithShape="0">
          <a:gsLst>
            <a:gs pos="0">
              <a:schemeClr val="accent5">
                <a:hueOff val="6010703"/>
                <a:satOff val="-26380"/>
                <a:lumOff val="7843"/>
                <a:alphaOff val="0"/>
                <a:satMod val="103000"/>
                <a:lumMod val="102000"/>
                <a:tint val="94000"/>
              </a:schemeClr>
            </a:gs>
            <a:gs pos="50000">
              <a:schemeClr val="accent5">
                <a:hueOff val="6010703"/>
                <a:satOff val="-26380"/>
                <a:lumOff val="7843"/>
                <a:alphaOff val="0"/>
                <a:satMod val="110000"/>
                <a:lumMod val="100000"/>
                <a:shade val="100000"/>
              </a:schemeClr>
            </a:gs>
            <a:gs pos="100000">
              <a:schemeClr val="accent5">
                <a:hueOff val="6010703"/>
                <a:satOff val="-26380"/>
                <a:lumOff val="784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Guba and Lincoln (1994, p. 108) organised paradigms around three of them: ontology, epistemology and methodology. Lincoln, Lynham and Guba (2018, p. 229) later added axiology as a fourth basic belief</a:t>
          </a:r>
          <a:endParaRPr lang="en-US" sz="2600" kern="1200"/>
        </a:p>
      </dsp:txBody>
      <dsp:txXfrm>
        <a:off x="109889" y="2874289"/>
        <a:ext cx="6447055" cy="2031302"/>
      </dsp:txXfrm>
    </dsp:sp>
  </dsp:spTree>
</dsp:drawing>
</file>

<file path=ppt/diagrams/layout1.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C652D9-4032-45B6-866C-749B6024582B}" type="datetimeFigureOut">
              <a:rPr lang="en-GB" smtClean="0"/>
              <a:t>11/10/2026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11AF98-57B4-4925-8255-8D568104FC6E}" type="slidenum">
              <a:rPr lang="en-GB" smtClean="0"/>
              <a:t>‹#›</a:t>
            </a:fld>
            <a:endParaRPr lang="en-GB"/>
          </a:p>
        </p:txBody>
      </p:sp>
    </p:spTree>
    <p:extLst>
      <p:ext uri="{BB962C8B-B14F-4D97-AF65-F5344CB8AC3E}">
        <p14:creationId xmlns:p14="http://schemas.microsoft.com/office/powerpoint/2010/main" val="14304947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91E836-AAFA-49B7-8FB2-7FC726271AD4}" type="slidenum">
              <a:rPr lang="en-GB" smtClean="0"/>
              <a:t>1</a:t>
            </a:fld>
            <a:endParaRPr lang="en-GB"/>
          </a:p>
        </p:txBody>
      </p:sp>
    </p:spTree>
    <p:extLst>
      <p:ext uri="{BB962C8B-B14F-4D97-AF65-F5344CB8AC3E}">
        <p14:creationId xmlns:p14="http://schemas.microsoft.com/office/powerpoint/2010/main" val="10047653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0421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5161-3DBE-C520-8EAF-453449E4644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24A1EF7-B9C1-7082-BDD6-3FB8836F8B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D21AE68-F321-17E9-8A90-EE7A499176EE}"/>
              </a:ext>
            </a:extLst>
          </p:cNvPr>
          <p:cNvSpPr>
            <a:spLocks noGrp="1"/>
          </p:cNvSpPr>
          <p:nvPr>
            <p:ph type="dt" sz="half" idx="10"/>
          </p:nvPr>
        </p:nvSpPr>
        <p:spPr/>
        <p:txBody>
          <a:bodyPr/>
          <a:lstStyle/>
          <a:p>
            <a:fld id="{403E5ADA-0AAA-4762-81A1-6E3632736C91}" type="datetimeFigureOut">
              <a:rPr lang="en-GB" smtClean="0"/>
              <a:t>11/10/2026</a:t>
            </a:fld>
            <a:endParaRPr lang="en-GB"/>
          </a:p>
        </p:txBody>
      </p:sp>
      <p:sp>
        <p:nvSpPr>
          <p:cNvPr id="5" name="Footer Placeholder 4">
            <a:extLst>
              <a:ext uri="{FF2B5EF4-FFF2-40B4-BE49-F238E27FC236}">
                <a16:creationId xmlns:a16="http://schemas.microsoft.com/office/drawing/2014/main" id="{3B2EAD88-B62F-1FD4-C7EF-C4A1DAC06B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817D29-CB99-C7CC-3598-44DEDABB88DB}"/>
              </a:ext>
            </a:extLst>
          </p:cNvPr>
          <p:cNvSpPr>
            <a:spLocks noGrp="1"/>
          </p:cNvSpPr>
          <p:nvPr>
            <p:ph type="sldNum" sz="quarter" idx="12"/>
          </p:nvPr>
        </p:nvSpPr>
        <p:spPr/>
        <p:txBody>
          <a:bodyPr/>
          <a:lstStyle/>
          <a:p>
            <a:fld id="{99E1166F-ABC8-4CAD-B885-233ADCE4D4AF}" type="slidenum">
              <a:rPr lang="en-GB" smtClean="0"/>
              <a:t>‹#›</a:t>
            </a:fld>
            <a:endParaRPr lang="en-GB"/>
          </a:p>
        </p:txBody>
      </p:sp>
    </p:spTree>
    <p:extLst>
      <p:ext uri="{BB962C8B-B14F-4D97-AF65-F5344CB8AC3E}">
        <p14:creationId xmlns:p14="http://schemas.microsoft.com/office/powerpoint/2010/main" val="5197465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661B1-2B40-E880-DE67-EE0B97FEBC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FDB5E2-9828-DBDE-33F8-28F29ED2584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468C00-AB6B-866C-7FC4-2D2061600C9E}"/>
              </a:ext>
            </a:extLst>
          </p:cNvPr>
          <p:cNvSpPr>
            <a:spLocks noGrp="1"/>
          </p:cNvSpPr>
          <p:nvPr>
            <p:ph type="dt" sz="half" idx="10"/>
          </p:nvPr>
        </p:nvSpPr>
        <p:spPr/>
        <p:txBody>
          <a:bodyPr/>
          <a:lstStyle/>
          <a:p>
            <a:fld id="{403E5ADA-0AAA-4762-81A1-6E3632736C91}" type="datetimeFigureOut">
              <a:rPr lang="en-GB" smtClean="0"/>
              <a:t>11/10/2026</a:t>
            </a:fld>
            <a:endParaRPr lang="en-GB"/>
          </a:p>
        </p:txBody>
      </p:sp>
      <p:sp>
        <p:nvSpPr>
          <p:cNvPr id="5" name="Footer Placeholder 4">
            <a:extLst>
              <a:ext uri="{FF2B5EF4-FFF2-40B4-BE49-F238E27FC236}">
                <a16:creationId xmlns:a16="http://schemas.microsoft.com/office/drawing/2014/main" id="{663C2FA0-69AD-9CCB-D192-5C7FB34D0A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7AB300-A76A-7EF5-67E4-FA4A3F438B83}"/>
              </a:ext>
            </a:extLst>
          </p:cNvPr>
          <p:cNvSpPr>
            <a:spLocks noGrp="1"/>
          </p:cNvSpPr>
          <p:nvPr>
            <p:ph type="sldNum" sz="quarter" idx="12"/>
          </p:nvPr>
        </p:nvSpPr>
        <p:spPr/>
        <p:txBody>
          <a:bodyPr/>
          <a:lstStyle/>
          <a:p>
            <a:fld id="{99E1166F-ABC8-4CAD-B885-233ADCE4D4AF}" type="slidenum">
              <a:rPr lang="en-GB" smtClean="0"/>
              <a:t>‹#›</a:t>
            </a:fld>
            <a:endParaRPr lang="en-GB"/>
          </a:p>
        </p:txBody>
      </p:sp>
    </p:spTree>
    <p:extLst>
      <p:ext uri="{BB962C8B-B14F-4D97-AF65-F5344CB8AC3E}">
        <p14:creationId xmlns:p14="http://schemas.microsoft.com/office/powerpoint/2010/main" val="20329794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B88A1-E31C-CF72-33EC-66C63E46BB5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EE2B28E-F181-9A98-319A-F9F158A30F2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85529CD-E4A4-431A-4687-23FE4E6CC12A}"/>
              </a:ext>
            </a:extLst>
          </p:cNvPr>
          <p:cNvSpPr>
            <a:spLocks noGrp="1"/>
          </p:cNvSpPr>
          <p:nvPr>
            <p:ph type="dt" sz="half" idx="10"/>
          </p:nvPr>
        </p:nvSpPr>
        <p:spPr/>
        <p:txBody>
          <a:bodyPr/>
          <a:lstStyle/>
          <a:p>
            <a:fld id="{403E5ADA-0AAA-4762-81A1-6E3632736C91}" type="datetimeFigureOut">
              <a:rPr lang="en-GB" smtClean="0"/>
              <a:t>11/10/2026</a:t>
            </a:fld>
            <a:endParaRPr lang="en-GB"/>
          </a:p>
        </p:txBody>
      </p:sp>
      <p:sp>
        <p:nvSpPr>
          <p:cNvPr id="5" name="Footer Placeholder 4">
            <a:extLst>
              <a:ext uri="{FF2B5EF4-FFF2-40B4-BE49-F238E27FC236}">
                <a16:creationId xmlns:a16="http://schemas.microsoft.com/office/drawing/2014/main" id="{5C17B72B-B1B4-97F2-DA4B-CDA5F8C8A2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85A2B7-03E0-D031-DE95-43B3BB81412E}"/>
              </a:ext>
            </a:extLst>
          </p:cNvPr>
          <p:cNvSpPr>
            <a:spLocks noGrp="1"/>
          </p:cNvSpPr>
          <p:nvPr>
            <p:ph type="sldNum" sz="quarter" idx="12"/>
          </p:nvPr>
        </p:nvSpPr>
        <p:spPr/>
        <p:txBody>
          <a:bodyPr/>
          <a:lstStyle/>
          <a:p>
            <a:fld id="{99E1166F-ABC8-4CAD-B885-233ADCE4D4AF}" type="slidenum">
              <a:rPr lang="en-GB" smtClean="0"/>
              <a:t>‹#›</a:t>
            </a:fld>
            <a:endParaRPr lang="en-GB"/>
          </a:p>
        </p:txBody>
      </p:sp>
    </p:spTree>
    <p:extLst>
      <p:ext uri="{BB962C8B-B14F-4D97-AF65-F5344CB8AC3E}">
        <p14:creationId xmlns:p14="http://schemas.microsoft.com/office/powerpoint/2010/main" val="3031534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8BA30-5CBE-E983-BE5C-94A07C7708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1B342C-3BE4-37FA-E667-4691AA56BAF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854B672-0D04-647A-1C47-A2263B16DE5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D2C747-EDED-96B2-2173-E5BB80C1ED6C}"/>
              </a:ext>
            </a:extLst>
          </p:cNvPr>
          <p:cNvSpPr>
            <a:spLocks noGrp="1"/>
          </p:cNvSpPr>
          <p:nvPr>
            <p:ph type="dt" sz="half" idx="10"/>
          </p:nvPr>
        </p:nvSpPr>
        <p:spPr/>
        <p:txBody>
          <a:bodyPr/>
          <a:lstStyle/>
          <a:p>
            <a:fld id="{403E5ADA-0AAA-4762-81A1-6E3632736C91}" type="datetimeFigureOut">
              <a:rPr lang="en-GB" smtClean="0"/>
              <a:t>11/10/2026</a:t>
            </a:fld>
            <a:endParaRPr lang="en-GB"/>
          </a:p>
        </p:txBody>
      </p:sp>
      <p:sp>
        <p:nvSpPr>
          <p:cNvPr id="6" name="Footer Placeholder 5">
            <a:extLst>
              <a:ext uri="{FF2B5EF4-FFF2-40B4-BE49-F238E27FC236}">
                <a16:creationId xmlns:a16="http://schemas.microsoft.com/office/drawing/2014/main" id="{477D3842-87C8-63DF-1128-2F74A14851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5C059F-94AF-BEBF-E62E-A059E048E5C7}"/>
              </a:ext>
            </a:extLst>
          </p:cNvPr>
          <p:cNvSpPr>
            <a:spLocks noGrp="1"/>
          </p:cNvSpPr>
          <p:nvPr>
            <p:ph type="sldNum" sz="quarter" idx="12"/>
          </p:nvPr>
        </p:nvSpPr>
        <p:spPr/>
        <p:txBody>
          <a:bodyPr/>
          <a:lstStyle/>
          <a:p>
            <a:fld id="{99E1166F-ABC8-4CAD-B885-233ADCE4D4AF}" type="slidenum">
              <a:rPr lang="en-GB" smtClean="0"/>
              <a:t>‹#›</a:t>
            </a:fld>
            <a:endParaRPr lang="en-GB"/>
          </a:p>
        </p:txBody>
      </p:sp>
    </p:spTree>
    <p:extLst>
      <p:ext uri="{BB962C8B-B14F-4D97-AF65-F5344CB8AC3E}">
        <p14:creationId xmlns:p14="http://schemas.microsoft.com/office/powerpoint/2010/main" val="4580250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CD0EA-198E-F412-51A5-E25F9434B2A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20061E-1524-42FA-A994-5DE6307456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92D6ACA-63FB-2589-55A5-412953FD97D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4D23128-E9B8-C282-99BA-2426DAC824A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DE721E5-EBAA-509E-0524-E41B3019F9F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52DC393-1640-AF27-B279-677A5E0151A5}"/>
              </a:ext>
            </a:extLst>
          </p:cNvPr>
          <p:cNvSpPr>
            <a:spLocks noGrp="1"/>
          </p:cNvSpPr>
          <p:nvPr>
            <p:ph type="dt" sz="half" idx="10"/>
          </p:nvPr>
        </p:nvSpPr>
        <p:spPr/>
        <p:txBody>
          <a:bodyPr/>
          <a:lstStyle/>
          <a:p>
            <a:fld id="{403E5ADA-0AAA-4762-81A1-6E3632736C91}" type="datetimeFigureOut">
              <a:rPr lang="en-GB" smtClean="0"/>
              <a:t>11/10/2026</a:t>
            </a:fld>
            <a:endParaRPr lang="en-GB"/>
          </a:p>
        </p:txBody>
      </p:sp>
      <p:sp>
        <p:nvSpPr>
          <p:cNvPr id="8" name="Footer Placeholder 7">
            <a:extLst>
              <a:ext uri="{FF2B5EF4-FFF2-40B4-BE49-F238E27FC236}">
                <a16:creationId xmlns:a16="http://schemas.microsoft.com/office/drawing/2014/main" id="{F7E292CC-CFE4-0949-3296-B5293083D8D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603C71B-80ED-7494-5B64-7079E12FB3ED}"/>
              </a:ext>
            </a:extLst>
          </p:cNvPr>
          <p:cNvSpPr>
            <a:spLocks noGrp="1"/>
          </p:cNvSpPr>
          <p:nvPr>
            <p:ph type="sldNum" sz="quarter" idx="12"/>
          </p:nvPr>
        </p:nvSpPr>
        <p:spPr/>
        <p:txBody>
          <a:bodyPr/>
          <a:lstStyle/>
          <a:p>
            <a:fld id="{99E1166F-ABC8-4CAD-B885-233ADCE4D4AF}" type="slidenum">
              <a:rPr lang="en-GB" smtClean="0"/>
              <a:t>‹#›</a:t>
            </a:fld>
            <a:endParaRPr lang="en-GB"/>
          </a:p>
        </p:txBody>
      </p:sp>
    </p:spTree>
    <p:extLst>
      <p:ext uri="{BB962C8B-B14F-4D97-AF65-F5344CB8AC3E}">
        <p14:creationId xmlns:p14="http://schemas.microsoft.com/office/powerpoint/2010/main" val="26491427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CB0E6-5462-1C19-F5EC-05C75E7DBF1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6ECFCD8-EC57-7DAC-A59E-6C428DD4EF30}"/>
              </a:ext>
            </a:extLst>
          </p:cNvPr>
          <p:cNvSpPr>
            <a:spLocks noGrp="1"/>
          </p:cNvSpPr>
          <p:nvPr>
            <p:ph type="dt" sz="half" idx="10"/>
          </p:nvPr>
        </p:nvSpPr>
        <p:spPr/>
        <p:txBody>
          <a:bodyPr/>
          <a:lstStyle/>
          <a:p>
            <a:fld id="{403E5ADA-0AAA-4762-81A1-6E3632736C91}" type="datetimeFigureOut">
              <a:rPr lang="en-GB" smtClean="0"/>
              <a:t>11/10/2026</a:t>
            </a:fld>
            <a:endParaRPr lang="en-GB"/>
          </a:p>
        </p:txBody>
      </p:sp>
      <p:sp>
        <p:nvSpPr>
          <p:cNvPr id="4" name="Footer Placeholder 3">
            <a:extLst>
              <a:ext uri="{FF2B5EF4-FFF2-40B4-BE49-F238E27FC236}">
                <a16:creationId xmlns:a16="http://schemas.microsoft.com/office/drawing/2014/main" id="{FF1CE358-D682-5DFA-AE26-8BDF4F5D6EE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2778D92-5B80-548C-7B14-6AA0CA0924EF}"/>
              </a:ext>
            </a:extLst>
          </p:cNvPr>
          <p:cNvSpPr>
            <a:spLocks noGrp="1"/>
          </p:cNvSpPr>
          <p:nvPr>
            <p:ph type="sldNum" sz="quarter" idx="12"/>
          </p:nvPr>
        </p:nvSpPr>
        <p:spPr/>
        <p:txBody>
          <a:bodyPr/>
          <a:lstStyle/>
          <a:p>
            <a:fld id="{99E1166F-ABC8-4CAD-B885-233ADCE4D4AF}" type="slidenum">
              <a:rPr lang="en-GB" smtClean="0"/>
              <a:t>‹#›</a:t>
            </a:fld>
            <a:endParaRPr lang="en-GB"/>
          </a:p>
        </p:txBody>
      </p:sp>
    </p:spTree>
    <p:extLst>
      <p:ext uri="{BB962C8B-B14F-4D97-AF65-F5344CB8AC3E}">
        <p14:creationId xmlns:p14="http://schemas.microsoft.com/office/powerpoint/2010/main" val="42665838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F5331A-5FE8-6797-4C04-774C61DE62F7}"/>
              </a:ext>
            </a:extLst>
          </p:cNvPr>
          <p:cNvSpPr>
            <a:spLocks noGrp="1"/>
          </p:cNvSpPr>
          <p:nvPr>
            <p:ph type="dt" sz="half" idx="10"/>
          </p:nvPr>
        </p:nvSpPr>
        <p:spPr/>
        <p:txBody>
          <a:bodyPr/>
          <a:lstStyle/>
          <a:p>
            <a:fld id="{403E5ADA-0AAA-4762-81A1-6E3632736C91}" type="datetimeFigureOut">
              <a:rPr lang="en-GB" smtClean="0"/>
              <a:t>11/10/2026</a:t>
            </a:fld>
            <a:endParaRPr lang="en-GB"/>
          </a:p>
        </p:txBody>
      </p:sp>
      <p:sp>
        <p:nvSpPr>
          <p:cNvPr id="3" name="Footer Placeholder 2">
            <a:extLst>
              <a:ext uri="{FF2B5EF4-FFF2-40B4-BE49-F238E27FC236}">
                <a16:creationId xmlns:a16="http://schemas.microsoft.com/office/drawing/2014/main" id="{6024934C-A501-0A3A-5FCD-D94411D5C1E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C0B5C8-788B-89BE-926A-095CF111A621}"/>
              </a:ext>
            </a:extLst>
          </p:cNvPr>
          <p:cNvSpPr>
            <a:spLocks noGrp="1"/>
          </p:cNvSpPr>
          <p:nvPr>
            <p:ph type="sldNum" sz="quarter" idx="12"/>
          </p:nvPr>
        </p:nvSpPr>
        <p:spPr/>
        <p:txBody>
          <a:bodyPr/>
          <a:lstStyle/>
          <a:p>
            <a:fld id="{99E1166F-ABC8-4CAD-B885-233ADCE4D4AF}" type="slidenum">
              <a:rPr lang="en-GB" smtClean="0"/>
              <a:t>‹#›</a:t>
            </a:fld>
            <a:endParaRPr lang="en-GB"/>
          </a:p>
        </p:txBody>
      </p:sp>
    </p:spTree>
    <p:extLst>
      <p:ext uri="{BB962C8B-B14F-4D97-AF65-F5344CB8AC3E}">
        <p14:creationId xmlns:p14="http://schemas.microsoft.com/office/powerpoint/2010/main" val="31010923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11165-56D3-5F03-173C-D5BB4111D5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BDE181B-6938-96F9-73C2-38BFB0CD9D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DBB7909-9CB5-DDCB-519D-F715871DC7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8A3452-75DF-BFEA-F547-0078E5FE9D52}"/>
              </a:ext>
            </a:extLst>
          </p:cNvPr>
          <p:cNvSpPr>
            <a:spLocks noGrp="1"/>
          </p:cNvSpPr>
          <p:nvPr>
            <p:ph type="dt" sz="half" idx="10"/>
          </p:nvPr>
        </p:nvSpPr>
        <p:spPr/>
        <p:txBody>
          <a:bodyPr/>
          <a:lstStyle/>
          <a:p>
            <a:fld id="{403E5ADA-0AAA-4762-81A1-6E3632736C91}" type="datetimeFigureOut">
              <a:rPr lang="en-GB" smtClean="0"/>
              <a:t>11/10/2026</a:t>
            </a:fld>
            <a:endParaRPr lang="en-GB"/>
          </a:p>
        </p:txBody>
      </p:sp>
      <p:sp>
        <p:nvSpPr>
          <p:cNvPr id="6" name="Footer Placeholder 5">
            <a:extLst>
              <a:ext uri="{FF2B5EF4-FFF2-40B4-BE49-F238E27FC236}">
                <a16:creationId xmlns:a16="http://schemas.microsoft.com/office/drawing/2014/main" id="{409F8012-9B6E-6BB3-022B-BF33C308E1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B16138-8ADC-D38F-9F6E-0FB2ACC762AB}"/>
              </a:ext>
            </a:extLst>
          </p:cNvPr>
          <p:cNvSpPr>
            <a:spLocks noGrp="1"/>
          </p:cNvSpPr>
          <p:nvPr>
            <p:ph type="sldNum" sz="quarter" idx="12"/>
          </p:nvPr>
        </p:nvSpPr>
        <p:spPr/>
        <p:txBody>
          <a:bodyPr/>
          <a:lstStyle/>
          <a:p>
            <a:fld id="{99E1166F-ABC8-4CAD-B885-233ADCE4D4AF}" type="slidenum">
              <a:rPr lang="en-GB" smtClean="0"/>
              <a:t>‹#›</a:t>
            </a:fld>
            <a:endParaRPr lang="en-GB"/>
          </a:p>
        </p:txBody>
      </p:sp>
    </p:spTree>
    <p:extLst>
      <p:ext uri="{BB962C8B-B14F-4D97-AF65-F5344CB8AC3E}">
        <p14:creationId xmlns:p14="http://schemas.microsoft.com/office/powerpoint/2010/main" val="12324709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76080-D888-5492-BCD5-7A23BCF9B5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0C4E136-5737-93E4-43EC-A8937D3F623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EB5FF17-8BF0-7C23-4682-7BBE09FE2B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983DF1-6798-925C-A3AB-EE5C809B8E35}"/>
              </a:ext>
            </a:extLst>
          </p:cNvPr>
          <p:cNvSpPr>
            <a:spLocks noGrp="1"/>
          </p:cNvSpPr>
          <p:nvPr>
            <p:ph type="dt" sz="half" idx="10"/>
          </p:nvPr>
        </p:nvSpPr>
        <p:spPr/>
        <p:txBody>
          <a:bodyPr/>
          <a:lstStyle/>
          <a:p>
            <a:fld id="{403E5ADA-0AAA-4762-81A1-6E3632736C91}" type="datetimeFigureOut">
              <a:rPr lang="en-GB" smtClean="0"/>
              <a:t>11/10/2026</a:t>
            </a:fld>
            <a:endParaRPr lang="en-GB"/>
          </a:p>
        </p:txBody>
      </p:sp>
      <p:sp>
        <p:nvSpPr>
          <p:cNvPr id="6" name="Footer Placeholder 5">
            <a:extLst>
              <a:ext uri="{FF2B5EF4-FFF2-40B4-BE49-F238E27FC236}">
                <a16:creationId xmlns:a16="http://schemas.microsoft.com/office/drawing/2014/main" id="{6AF6EF0B-2FFF-F377-B0BC-616CE57AA8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CA8D47-1F12-917A-D172-7A3A4FEE4CBB}"/>
              </a:ext>
            </a:extLst>
          </p:cNvPr>
          <p:cNvSpPr>
            <a:spLocks noGrp="1"/>
          </p:cNvSpPr>
          <p:nvPr>
            <p:ph type="sldNum" sz="quarter" idx="12"/>
          </p:nvPr>
        </p:nvSpPr>
        <p:spPr/>
        <p:txBody>
          <a:bodyPr/>
          <a:lstStyle/>
          <a:p>
            <a:fld id="{99E1166F-ABC8-4CAD-B885-233ADCE4D4AF}" type="slidenum">
              <a:rPr lang="en-GB" smtClean="0"/>
              <a:t>‹#›</a:t>
            </a:fld>
            <a:endParaRPr lang="en-GB"/>
          </a:p>
        </p:txBody>
      </p:sp>
    </p:spTree>
    <p:extLst>
      <p:ext uri="{BB962C8B-B14F-4D97-AF65-F5344CB8AC3E}">
        <p14:creationId xmlns:p14="http://schemas.microsoft.com/office/powerpoint/2010/main" val="1441998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61104-B25D-D892-E00F-4B0864944B1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4CD66FA-8282-4508-292A-45DE692CE7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B43BFC-A030-92EA-264D-09E31AED40AC}"/>
              </a:ext>
            </a:extLst>
          </p:cNvPr>
          <p:cNvSpPr>
            <a:spLocks noGrp="1"/>
          </p:cNvSpPr>
          <p:nvPr>
            <p:ph type="dt" sz="half" idx="10"/>
          </p:nvPr>
        </p:nvSpPr>
        <p:spPr/>
        <p:txBody>
          <a:bodyPr/>
          <a:lstStyle/>
          <a:p>
            <a:fld id="{403E5ADA-0AAA-4762-81A1-6E3632736C91}" type="datetimeFigureOut">
              <a:rPr lang="en-GB" smtClean="0"/>
              <a:t>11/10/2026</a:t>
            </a:fld>
            <a:endParaRPr lang="en-GB"/>
          </a:p>
        </p:txBody>
      </p:sp>
      <p:sp>
        <p:nvSpPr>
          <p:cNvPr id="5" name="Footer Placeholder 4">
            <a:extLst>
              <a:ext uri="{FF2B5EF4-FFF2-40B4-BE49-F238E27FC236}">
                <a16:creationId xmlns:a16="http://schemas.microsoft.com/office/drawing/2014/main" id="{F11D7B2B-4782-58DC-2052-1FC8346B74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0D7768-6DBC-1689-4ADF-A974ED34242C}"/>
              </a:ext>
            </a:extLst>
          </p:cNvPr>
          <p:cNvSpPr>
            <a:spLocks noGrp="1"/>
          </p:cNvSpPr>
          <p:nvPr>
            <p:ph type="sldNum" sz="quarter" idx="12"/>
          </p:nvPr>
        </p:nvSpPr>
        <p:spPr/>
        <p:txBody>
          <a:bodyPr/>
          <a:lstStyle/>
          <a:p>
            <a:fld id="{99E1166F-ABC8-4CAD-B885-233ADCE4D4AF}" type="slidenum">
              <a:rPr lang="en-GB" smtClean="0"/>
              <a:t>‹#›</a:t>
            </a:fld>
            <a:endParaRPr lang="en-GB"/>
          </a:p>
        </p:txBody>
      </p:sp>
    </p:spTree>
    <p:extLst>
      <p:ext uri="{BB962C8B-B14F-4D97-AF65-F5344CB8AC3E}">
        <p14:creationId xmlns:p14="http://schemas.microsoft.com/office/powerpoint/2010/main" val="28148174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6DCDAE-1EBD-749D-0655-925E79ABAED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B0980BA-EF76-2480-D37E-7BBE780DE8A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BAFEA2-CC36-B02D-AF8C-64659F0A840E}"/>
              </a:ext>
            </a:extLst>
          </p:cNvPr>
          <p:cNvSpPr>
            <a:spLocks noGrp="1"/>
          </p:cNvSpPr>
          <p:nvPr>
            <p:ph type="dt" sz="half" idx="10"/>
          </p:nvPr>
        </p:nvSpPr>
        <p:spPr/>
        <p:txBody>
          <a:bodyPr/>
          <a:lstStyle/>
          <a:p>
            <a:fld id="{403E5ADA-0AAA-4762-81A1-6E3632736C91}" type="datetimeFigureOut">
              <a:rPr lang="en-GB" smtClean="0"/>
              <a:t>11/10/2026</a:t>
            </a:fld>
            <a:endParaRPr lang="en-GB"/>
          </a:p>
        </p:txBody>
      </p:sp>
      <p:sp>
        <p:nvSpPr>
          <p:cNvPr id="5" name="Footer Placeholder 4">
            <a:extLst>
              <a:ext uri="{FF2B5EF4-FFF2-40B4-BE49-F238E27FC236}">
                <a16:creationId xmlns:a16="http://schemas.microsoft.com/office/drawing/2014/main" id="{52309921-EB8E-539D-7D3B-1C38C44327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8802F5-92E7-3E30-431C-6688826E1F66}"/>
              </a:ext>
            </a:extLst>
          </p:cNvPr>
          <p:cNvSpPr>
            <a:spLocks noGrp="1"/>
          </p:cNvSpPr>
          <p:nvPr>
            <p:ph type="sldNum" sz="quarter" idx="12"/>
          </p:nvPr>
        </p:nvSpPr>
        <p:spPr/>
        <p:txBody>
          <a:bodyPr/>
          <a:lstStyle/>
          <a:p>
            <a:fld id="{99E1166F-ABC8-4CAD-B885-233ADCE4D4AF}" type="slidenum">
              <a:rPr lang="en-GB" smtClean="0"/>
              <a:t>‹#›</a:t>
            </a:fld>
            <a:endParaRPr lang="en-GB"/>
          </a:p>
        </p:txBody>
      </p:sp>
    </p:spTree>
    <p:extLst>
      <p:ext uri="{BB962C8B-B14F-4D97-AF65-F5344CB8AC3E}">
        <p14:creationId xmlns:p14="http://schemas.microsoft.com/office/powerpoint/2010/main" val="21568711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03891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3D7AD4-38BF-CAA8-A7B7-5D37FF53124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F3CFEEA-B006-F60F-A0E1-A2940CC60E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4192AF-CE08-2048-88E2-4FB5FF40C5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03E5ADA-0AAA-4762-81A1-6E3632736C91}" type="datetimeFigureOut">
              <a:rPr lang="en-GB" smtClean="0"/>
              <a:t>11/10/2026</a:t>
            </a:fld>
            <a:endParaRPr lang="en-GB"/>
          </a:p>
        </p:txBody>
      </p:sp>
      <p:sp>
        <p:nvSpPr>
          <p:cNvPr id="5" name="Footer Placeholder 4">
            <a:extLst>
              <a:ext uri="{FF2B5EF4-FFF2-40B4-BE49-F238E27FC236}">
                <a16:creationId xmlns:a16="http://schemas.microsoft.com/office/drawing/2014/main" id="{A1FE3852-1BC8-AC7F-1E5D-0788786A8EA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6FE1243-8A98-D73C-2012-55838A4B0D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9E1166F-ABC8-4CAD-B885-233ADCE4D4AF}" type="slidenum">
              <a:rPr lang="en-GB" smtClean="0"/>
              <a:t>‹#›</a:t>
            </a:fld>
            <a:endParaRPr lang="en-GB"/>
          </a:p>
        </p:txBody>
      </p:sp>
    </p:spTree>
    <p:extLst>
      <p:ext uri="{BB962C8B-B14F-4D97-AF65-F5344CB8AC3E}">
        <p14:creationId xmlns:p14="http://schemas.microsoft.com/office/powerpoint/2010/main" val="30186483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7.png"/></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 Id="rId9" Type="http://schemas.openxmlformats.org/officeDocument/2006/relationships/image" Target="../media/image22.png"/></Relationships>
</file>

<file path=ppt/slides/_rels/slide3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18.png"/></Relationships>
</file>

<file path=ppt/slides/_rels/slide3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image" Target="../media/image18.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3.png"/></Relationships>
</file>

<file path=ppt/slides/_rels/slide4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large room with a dome ceiling&#10;&#10;AI-generated content may be incorrect.">
            <a:extLst>
              <a:ext uri="{FF2B5EF4-FFF2-40B4-BE49-F238E27FC236}">
                <a16:creationId xmlns:a16="http://schemas.microsoft.com/office/drawing/2014/main" id="{35CDA0BB-3471-7C62-98CD-1259691BEB96}"/>
              </a:ext>
            </a:extLst>
          </p:cNvPr>
          <p:cNvPicPr>
            <a:picLocks noChangeAspect="1"/>
          </p:cNvPicPr>
          <p:nvPr/>
        </p:nvPicPr>
        <p:blipFill>
          <a:blip r:embed="rId3">
            <a:extLst>
              <a:ext uri="{28A0092B-C50C-407E-A947-70E740481C1C}">
                <a14:useLocalDpi xmlns:a14="http://schemas.microsoft.com/office/drawing/2010/main" val="0"/>
              </a:ext>
            </a:extLst>
          </a:blip>
          <a:srcRect t="15413"/>
          <a:stretch>
            <a:fillRect/>
          </a:stretch>
        </p:blipFill>
        <p:spPr>
          <a:xfrm>
            <a:off x="20" y="-22"/>
            <a:ext cx="12191977" cy="6858022"/>
          </a:xfrm>
          <a:prstGeom prst="rect">
            <a:avLst/>
          </a:prstGeom>
        </p:spPr>
      </p:pic>
      <p:sp>
        <p:nvSpPr>
          <p:cNvPr id="2" name="Title 1">
            <a:extLst>
              <a:ext uri="{FF2B5EF4-FFF2-40B4-BE49-F238E27FC236}">
                <a16:creationId xmlns:a16="http://schemas.microsoft.com/office/drawing/2014/main" id="{8694769B-FD48-483E-9B07-7AFDC5D7C847}"/>
              </a:ext>
            </a:extLst>
          </p:cNvPr>
          <p:cNvSpPr>
            <a:spLocks noGrp="1"/>
          </p:cNvSpPr>
          <p:nvPr>
            <p:ph type="ctrTitle"/>
          </p:nvPr>
        </p:nvSpPr>
        <p:spPr>
          <a:xfrm>
            <a:off x="643466" y="643467"/>
            <a:ext cx="5452529" cy="3569242"/>
          </a:xfrm>
        </p:spPr>
        <p:txBody>
          <a:bodyPr anchor="t">
            <a:normAutofit/>
          </a:bodyPr>
          <a:lstStyle/>
          <a:p>
            <a:pPr algn="l"/>
            <a:r>
              <a:rPr lang="en-GB" sz="4800" dirty="0">
                <a:solidFill>
                  <a:srgbClr val="FFFFFF"/>
                </a:solidFill>
              </a:rPr>
              <a:t>DBA Research Philosophy</a:t>
            </a:r>
          </a:p>
        </p:txBody>
      </p:sp>
      <p:sp>
        <p:nvSpPr>
          <p:cNvPr id="3" name="Subtitle 2">
            <a:extLst>
              <a:ext uri="{FF2B5EF4-FFF2-40B4-BE49-F238E27FC236}">
                <a16:creationId xmlns:a16="http://schemas.microsoft.com/office/drawing/2014/main" id="{18A5B84F-6639-4F87-B4C6-91F2B914685B}"/>
              </a:ext>
            </a:extLst>
          </p:cNvPr>
          <p:cNvSpPr>
            <a:spLocks noGrp="1"/>
          </p:cNvSpPr>
          <p:nvPr>
            <p:ph type="subTitle" idx="1"/>
          </p:nvPr>
        </p:nvSpPr>
        <p:spPr>
          <a:xfrm>
            <a:off x="643466" y="4551037"/>
            <a:ext cx="5449479" cy="1578054"/>
          </a:xfrm>
        </p:spPr>
        <p:txBody>
          <a:bodyPr anchor="b">
            <a:normAutofit/>
          </a:bodyPr>
          <a:lstStyle/>
          <a:p>
            <a:pPr algn="l"/>
            <a:r>
              <a:rPr lang="en-GB">
                <a:solidFill>
                  <a:srgbClr val="FFFFFF"/>
                </a:solidFill>
              </a:rPr>
              <a:t>Dr Caroline Jawad 2026</a:t>
            </a:r>
          </a:p>
        </p:txBody>
      </p:sp>
    </p:spTree>
    <p:extLst>
      <p:ext uri="{BB962C8B-B14F-4D97-AF65-F5344CB8AC3E}">
        <p14:creationId xmlns:p14="http://schemas.microsoft.com/office/powerpoint/2010/main" val="1031909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500"/>
              <a:t>This presentation  will introduce you to some aspects of research methods, but it is not intended to replace key reading, such as Bryman, Crotty, Creswell, Maxwell, Denscombe, Denzin, Guba and Lincoln and Cohen.  </a:t>
            </a:r>
          </a:p>
          <a:p>
            <a:r>
              <a:rPr lang="en-GB" sz="1500"/>
              <a:t>You must read key texts and beyond at doctoral level that cover the method and for this you may have to go beyond your modules reading list.</a:t>
            </a:r>
          </a:p>
          <a:p>
            <a:r>
              <a:rPr lang="en-GB" sz="1500"/>
              <a:t>Some slides will not be focused on and you are expected at this doctoral level to be motivated, engaged and understand the areas you need to explore.</a:t>
            </a:r>
          </a:p>
          <a:p>
            <a:endParaRPr lang="en-GB" sz="15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1E11F6-E471-90F0-E565-343925F061B4}"/>
              </a:ext>
            </a:extLst>
          </p:cNvPr>
          <p:cNvPicPr>
            <a:picLocks noChangeAspect="1"/>
          </p:cNvPicPr>
          <p:nvPr/>
        </p:nvPicPr>
        <p:blipFill>
          <a:blip r:embed="rId2"/>
          <a:srcRect r="-363" b="43712"/>
          <a:stretch>
            <a:fillRect/>
          </a:stretch>
        </p:blipFill>
        <p:spPr>
          <a:xfrm>
            <a:off x="1948841" y="-75955"/>
            <a:ext cx="8747122" cy="6933955"/>
          </a:xfrm>
          <a:prstGeom prst="rect">
            <a:avLst/>
          </a:prstGeom>
        </p:spPr>
      </p:pic>
    </p:spTree>
    <p:extLst>
      <p:ext uri="{BB962C8B-B14F-4D97-AF65-F5344CB8AC3E}">
        <p14:creationId xmlns:p14="http://schemas.microsoft.com/office/powerpoint/2010/main" val="25660835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40CA7DF-92A7-9ACB-4F15-4D82B3DC4F58}"/>
              </a:ext>
            </a:extLst>
          </p:cNvPr>
          <p:cNvSpPr>
            <a:spLocks noGrp="1"/>
          </p:cNvSpPr>
          <p:nvPr>
            <p:ph type="title"/>
          </p:nvPr>
        </p:nvSpPr>
        <p:spPr>
          <a:xfrm>
            <a:off x="686834" y="1153572"/>
            <a:ext cx="3200400" cy="4461163"/>
          </a:xfrm>
        </p:spPr>
        <p:txBody>
          <a:bodyPr>
            <a:normAutofit/>
          </a:bodyPr>
          <a:lstStyle/>
          <a:p>
            <a:r>
              <a:rPr lang="en-GB">
                <a:solidFill>
                  <a:srgbClr val="FFFFFF"/>
                </a:solidFill>
              </a:rPr>
              <a:t>7 Aliens</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B073F56F-15F1-A54E-0127-8987F0874EC1}"/>
              </a:ext>
            </a:extLst>
          </p:cNvPr>
          <p:cNvSpPr>
            <a:spLocks noGrp="1"/>
          </p:cNvSpPr>
          <p:nvPr>
            <p:ph idx="1"/>
          </p:nvPr>
        </p:nvSpPr>
        <p:spPr>
          <a:xfrm>
            <a:off x="4447308" y="591344"/>
            <a:ext cx="6906491" cy="5585619"/>
          </a:xfrm>
        </p:spPr>
        <p:txBody>
          <a:bodyPr anchor="ctr">
            <a:normAutofit/>
          </a:bodyPr>
          <a:lstStyle/>
          <a:p>
            <a:r>
              <a:rPr lang="en-GB" sz="2400" b="1" dirty="0"/>
              <a:t>Alien A</a:t>
            </a:r>
            <a:r>
              <a:rPr lang="en-GB" sz="2400" dirty="0"/>
              <a:t>: </a:t>
            </a:r>
            <a:r>
              <a:rPr lang="en-GB" sz="2400" i="1" dirty="0"/>
              <a:t>The data speaks for itself</a:t>
            </a:r>
          </a:p>
          <a:p>
            <a:r>
              <a:rPr lang="en-GB" sz="2400" b="1" dirty="0"/>
              <a:t>Alien B</a:t>
            </a:r>
            <a:r>
              <a:rPr lang="en-GB" sz="2400" dirty="0"/>
              <a:t>: </a:t>
            </a:r>
            <a:r>
              <a:rPr lang="en-GB" sz="2400" i="1" dirty="0"/>
              <a:t>Measure everything, twice</a:t>
            </a:r>
          </a:p>
          <a:p>
            <a:r>
              <a:rPr lang="en-GB" sz="2400" b="1" dirty="0"/>
              <a:t>Alien C</a:t>
            </a:r>
            <a:r>
              <a:rPr lang="en-GB" sz="2400" dirty="0"/>
              <a:t>: </a:t>
            </a:r>
            <a:r>
              <a:rPr lang="en-GB" sz="2400" i="1" dirty="0"/>
              <a:t>Tell me what it means to you</a:t>
            </a:r>
          </a:p>
          <a:p>
            <a:r>
              <a:rPr lang="en-GB" sz="2400" b="1" dirty="0"/>
              <a:t>Alien D</a:t>
            </a:r>
            <a:r>
              <a:rPr lang="en-GB" sz="2400" dirty="0"/>
              <a:t>: </a:t>
            </a:r>
            <a:r>
              <a:rPr lang="en-GB" sz="2400" i="1" dirty="0"/>
              <a:t>How do you make sense of it?</a:t>
            </a:r>
          </a:p>
          <a:p>
            <a:r>
              <a:rPr lang="en-GB" sz="2400" b="1" dirty="0"/>
              <a:t>Alien E</a:t>
            </a:r>
            <a:r>
              <a:rPr lang="en-GB" sz="2400" dirty="0"/>
              <a:t>: </a:t>
            </a:r>
            <a:r>
              <a:rPr lang="en-GB" sz="2400" i="1" dirty="0"/>
              <a:t>What do we agree on?</a:t>
            </a:r>
          </a:p>
          <a:p>
            <a:r>
              <a:rPr lang="en-GB" sz="2400" b="1" dirty="0"/>
              <a:t>Alien F</a:t>
            </a:r>
            <a:r>
              <a:rPr lang="en-GB" sz="2400" dirty="0"/>
              <a:t>: </a:t>
            </a:r>
            <a:r>
              <a:rPr lang="en-GB" sz="2400" i="1" dirty="0"/>
              <a:t>Who benefits and who suffers?</a:t>
            </a:r>
          </a:p>
          <a:p>
            <a:r>
              <a:rPr lang="en-GB" sz="2400" b="1" dirty="0"/>
              <a:t>Alien G</a:t>
            </a:r>
            <a:r>
              <a:rPr lang="en-GB" sz="2400" dirty="0"/>
              <a:t>: </a:t>
            </a:r>
            <a:r>
              <a:rPr lang="en-GB" sz="2400" i="1" dirty="0"/>
              <a:t>What works in practice and with what consequences?</a:t>
            </a:r>
          </a:p>
        </p:txBody>
      </p:sp>
    </p:spTree>
    <p:extLst>
      <p:ext uri="{BB962C8B-B14F-4D97-AF65-F5344CB8AC3E}">
        <p14:creationId xmlns:p14="http://schemas.microsoft.com/office/powerpoint/2010/main" val="27954703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765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5D0EF97-9C3D-2F64-3BB6-CA73D33D26C9}"/>
              </a:ext>
            </a:extLst>
          </p:cNvPr>
          <p:cNvPicPr>
            <a:picLocks noChangeAspect="1"/>
          </p:cNvPicPr>
          <p:nvPr/>
        </p:nvPicPr>
        <p:blipFill>
          <a:blip r:embed="rId2"/>
          <a:srcRect l="20669" t="27646" r="22165" b="11437"/>
          <a:stretch>
            <a:fillRect/>
          </a:stretch>
        </p:blipFill>
        <p:spPr>
          <a:xfrm>
            <a:off x="2179876" y="643467"/>
            <a:ext cx="7832248" cy="5571066"/>
          </a:xfrm>
          <a:prstGeom prst="rect">
            <a:avLst/>
          </a:prstGeom>
        </p:spPr>
      </p:pic>
    </p:spTree>
    <p:extLst>
      <p:ext uri="{BB962C8B-B14F-4D97-AF65-F5344CB8AC3E}">
        <p14:creationId xmlns:p14="http://schemas.microsoft.com/office/powerpoint/2010/main" val="1104364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E1CC1-BAB4-E7B8-C6F9-F0747AAAF054}"/>
              </a:ext>
            </a:extLst>
          </p:cNvPr>
          <p:cNvSpPr>
            <a:spLocks noGrp="1"/>
          </p:cNvSpPr>
          <p:nvPr>
            <p:ph type="title"/>
          </p:nvPr>
        </p:nvSpPr>
        <p:spPr/>
        <p:txBody>
          <a:bodyPr/>
          <a:lstStyle/>
          <a:p>
            <a:r>
              <a:rPr lang="en-GB" dirty="0"/>
              <a:t>A bit of Kuhn</a:t>
            </a:r>
          </a:p>
        </p:txBody>
      </p:sp>
      <p:sp>
        <p:nvSpPr>
          <p:cNvPr id="3" name="Content Placeholder 2">
            <a:extLst>
              <a:ext uri="{FF2B5EF4-FFF2-40B4-BE49-F238E27FC236}">
                <a16:creationId xmlns:a16="http://schemas.microsoft.com/office/drawing/2014/main" id="{5E43BCE6-B55E-82DE-5A45-DB8A4F238177}"/>
              </a:ext>
            </a:extLst>
          </p:cNvPr>
          <p:cNvSpPr>
            <a:spLocks noGrp="1"/>
          </p:cNvSpPr>
          <p:nvPr>
            <p:ph idx="1"/>
          </p:nvPr>
        </p:nvSpPr>
        <p:spPr/>
        <p:txBody>
          <a:bodyPr>
            <a:normAutofit fontScale="92500" lnSpcReduction="20000"/>
          </a:bodyPr>
          <a:lstStyle/>
          <a:p>
            <a:r>
              <a:rPr lang="en-GB" dirty="0"/>
              <a:t>Kuhn (1962/1970): Paradigms are disciplinary matrices - not just theories but entire worldviews comprising shared commitments, exemplars, values and symbolic generalisations</a:t>
            </a:r>
          </a:p>
          <a:p>
            <a:r>
              <a:rPr lang="en-GB" dirty="0"/>
              <a:t>Paradigms are more than just theories and they are complete ways of thinking about the world. They include:</a:t>
            </a:r>
          </a:p>
          <a:p>
            <a:r>
              <a:rPr lang="en-GB" dirty="0"/>
              <a:t>Shared beliefs among researchers in a field</a:t>
            </a:r>
          </a:p>
          <a:p>
            <a:r>
              <a:rPr lang="en-GB" dirty="0"/>
              <a:t>Typical examples of how research is done</a:t>
            </a:r>
          </a:p>
          <a:p>
            <a:r>
              <a:rPr lang="en-GB" dirty="0"/>
              <a:t>Common values about what is important</a:t>
            </a:r>
          </a:p>
          <a:p>
            <a:r>
              <a:rPr lang="en-GB" dirty="0"/>
              <a:t>General ideas that guide how people understand things</a:t>
            </a:r>
          </a:p>
          <a:p>
            <a:r>
              <a:rPr lang="en-GB" dirty="0"/>
              <a:t>Think of each alien as operating within a completely different Kuhnian worldview, not just using different tools, but seeing a different world entirely.</a:t>
            </a:r>
          </a:p>
          <a:p>
            <a:endParaRPr lang="en-GB" dirty="0"/>
          </a:p>
          <a:p>
            <a:pPr marL="0" indent="0">
              <a:buNone/>
            </a:pPr>
            <a:endParaRPr lang="en-GB" dirty="0"/>
          </a:p>
        </p:txBody>
      </p:sp>
    </p:spTree>
    <p:extLst>
      <p:ext uri="{BB962C8B-B14F-4D97-AF65-F5344CB8AC3E}">
        <p14:creationId xmlns:p14="http://schemas.microsoft.com/office/powerpoint/2010/main" val="8378477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B653B-99D2-CC25-ED32-CB4FCFA70A28}"/>
              </a:ext>
            </a:extLst>
          </p:cNvPr>
          <p:cNvSpPr>
            <a:spLocks noGrp="1"/>
          </p:cNvSpPr>
          <p:nvPr>
            <p:ph type="title"/>
          </p:nvPr>
        </p:nvSpPr>
        <p:spPr/>
        <p:txBody>
          <a:bodyPr/>
          <a:lstStyle/>
          <a:p>
            <a:r>
              <a:rPr lang="en-GB"/>
              <a:t>Example</a:t>
            </a:r>
            <a:endParaRPr lang="en-GB" dirty="0"/>
          </a:p>
        </p:txBody>
      </p:sp>
      <p:sp>
        <p:nvSpPr>
          <p:cNvPr id="3" name="Content Placeholder 2">
            <a:extLst>
              <a:ext uri="{FF2B5EF4-FFF2-40B4-BE49-F238E27FC236}">
                <a16:creationId xmlns:a16="http://schemas.microsoft.com/office/drawing/2014/main" id="{DABF1413-32F9-3BB7-EBFA-47E35A1E4105}"/>
              </a:ext>
            </a:extLst>
          </p:cNvPr>
          <p:cNvSpPr>
            <a:spLocks noGrp="1"/>
          </p:cNvSpPr>
          <p:nvPr>
            <p:ph idx="1"/>
          </p:nvPr>
        </p:nvSpPr>
        <p:spPr/>
        <p:txBody>
          <a:bodyPr/>
          <a:lstStyle/>
          <a:p>
            <a:r>
              <a:rPr lang="en-GB"/>
              <a:t>Amazon can study consumer behaviour with A/B testing or with interviews. The method is not the paradigm. What differs are the assumptions about what a consumer is and how we can know them (Guba and Lincoln, 1994, p. 105).</a:t>
            </a:r>
          </a:p>
          <a:p>
            <a:endParaRPr lang="en-GB" dirty="0"/>
          </a:p>
        </p:txBody>
      </p:sp>
    </p:spTree>
    <p:extLst>
      <p:ext uri="{BB962C8B-B14F-4D97-AF65-F5344CB8AC3E}">
        <p14:creationId xmlns:p14="http://schemas.microsoft.com/office/powerpoint/2010/main" val="20349094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Strategies For Improving Your Abandoned Cart Recovery Rate | Persado">
            <a:extLst>
              <a:ext uri="{FF2B5EF4-FFF2-40B4-BE49-F238E27FC236}">
                <a16:creationId xmlns:a16="http://schemas.microsoft.com/office/drawing/2014/main" id="{A8221A7A-580E-4720-5E28-9AA778E64CD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r="7110" b="-1"/>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Rectangle 103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1B0220-EC81-8081-D6EC-017B01A9A426}"/>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2500" dirty="0">
                <a:solidFill>
                  <a:schemeClr val="tx1">
                    <a:lumMod val="85000"/>
                    <a:lumOff val="15000"/>
                  </a:schemeClr>
                </a:solidFill>
              </a:rPr>
              <a:t>Imagine Amazon wants to understand why customers abandon their shopping carts</a:t>
            </a:r>
          </a:p>
        </p:txBody>
      </p:sp>
      <p:cxnSp>
        <p:nvCxnSpPr>
          <p:cNvPr id="1033" name="Straight Connector 103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035" name="Straight Connector 103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59063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A72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3F90DB6-2246-B6DE-4485-C4C066B5DD35}"/>
              </a:ext>
            </a:extLst>
          </p:cNvPr>
          <p:cNvPicPr>
            <a:picLocks noChangeAspect="1"/>
          </p:cNvPicPr>
          <p:nvPr/>
        </p:nvPicPr>
        <p:blipFill>
          <a:blip r:embed="rId2"/>
          <a:stretch>
            <a:fillRect/>
          </a:stretch>
        </p:blipFill>
        <p:spPr>
          <a:xfrm>
            <a:off x="1922917" y="643467"/>
            <a:ext cx="8346166" cy="5571066"/>
          </a:xfrm>
          <a:prstGeom prst="rect">
            <a:avLst/>
          </a:prstGeom>
        </p:spPr>
      </p:pic>
    </p:spTree>
    <p:extLst>
      <p:ext uri="{BB962C8B-B14F-4D97-AF65-F5344CB8AC3E}">
        <p14:creationId xmlns:p14="http://schemas.microsoft.com/office/powerpoint/2010/main" val="3317073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B1544-6BF7-B863-D162-682BA88BEC12}"/>
              </a:ext>
            </a:extLst>
          </p:cNvPr>
          <p:cNvSpPr>
            <a:spLocks noGrp="1"/>
          </p:cNvSpPr>
          <p:nvPr>
            <p:ph type="title"/>
          </p:nvPr>
        </p:nvSpPr>
        <p:spPr/>
        <p:txBody>
          <a:bodyPr>
            <a:normAutofit/>
          </a:bodyPr>
          <a:lstStyle/>
          <a:p>
            <a:r>
              <a:rPr lang="en-GB" b="1" dirty="0"/>
              <a:t>A/B testing </a:t>
            </a:r>
            <a:endParaRPr lang="en-GB" dirty="0"/>
          </a:p>
        </p:txBody>
      </p:sp>
      <p:sp>
        <p:nvSpPr>
          <p:cNvPr id="3" name="Content Placeholder 2">
            <a:extLst>
              <a:ext uri="{FF2B5EF4-FFF2-40B4-BE49-F238E27FC236}">
                <a16:creationId xmlns:a16="http://schemas.microsoft.com/office/drawing/2014/main" id="{2DDB37A4-91C4-54D3-D5B1-3B37160F9FE5}"/>
              </a:ext>
            </a:extLst>
          </p:cNvPr>
          <p:cNvSpPr>
            <a:spLocks noGrp="1"/>
          </p:cNvSpPr>
          <p:nvPr>
            <p:ph idx="1"/>
          </p:nvPr>
        </p:nvSpPr>
        <p:spPr/>
        <p:txBody>
          <a:bodyPr>
            <a:normAutofit/>
          </a:bodyPr>
          <a:lstStyle/>
          <a:p>
            <a:r>
              <a:rPr lang="en-GB" dirty="0"/>
              <a:t>Amazon creates two versions of the checkout page:</a:t>
            </a:r>
          </a:p>
          <a:p>
            <a:r>
              <a:rPr lang="en-GB" dirty="0"/>
              <a:t>Version A: Current design</a:t>
            </a:r>
          </a:p>
          <a:p>
            <a:r>
              <a:rPr lang="en-GB" dirty="0"/>
              <a:t>Version B: New design with fewer steps</a:t>
            </a:r>
          </a:p>
          <a:p>
            <a:r>
              <a:rPr lang="en-GB" dirty="0"/>
              <a:t>They randomly show each version to 50,000 customers and measure:</a:t>
            </a:r>
          </a:p>
          <a:p>
            <a:r>
              <a:rPr lang="en-GB" dirty="0"/>
              <a:t>Completion rates</a:t>
            </a:r>
          </a:p>
          <a:p>
            <a:r>
              <a:rPr lang="en-GB" dirty="0"/>
              <a:t>Time to checkout</a:t>
            </a:r>
          </a:p>
          <a:p>
            <a:r>
              <a:rPr lang="en-GB" dirty="0"/>
              <a:t>Abandonment points</a:t>
            </a:r>
          </a:p>
          <a:p>
            <a:endParaRPr lang="en-GB" dirty="0"/>
          </a:p>
        </p:txBody>
      </p:sp>
    </p:spTree>
    <p:extLst>
      <p:ext uri="{BB962C8B-B14F-4D97-AF65-F5344CB8AC3E}">
        <p14:creationId xmlns:p14="http://schemas.microsoft.com/office/powerpoint/2010/main" val="23300990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4C6E43-A67B-2D1C-8F63-DBF7720F5C09}"/>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rPr>
              <a:t>Assumptions</a:t>
            </a:r>
          </a:p>
        </p:txBody>
      </p:sp>
      <p:sp>
        <p:nvSpPr>
          <p:cNvPr id="3" name="Content Placeholder 2">
            <a:extLst>
              <a:ext uri="{FF2B5EF4-FFF2-40B4-BE49-F238E27FC236}">
                <a16:creationId xmlns:a16="http://schemas.microsoft.com/office/drawing/2014/main" id="{F76C120D-7C4B-86FB-9B95-D2A52475E69B}"/>
              </a:ext>
            </a:extLst>
          </p:cNvPr>
          <p:cNvSpPr>
            <a:spLocks noGrp="1"/>
          </p:cNvSpPr>
          <p:nvPr>
            <p:ph sz="half" idx="1"/>
          </p:nvPr>
        </p:nvSpPr>
        <p:spPr>
          <a:xfrm>
            <a:off x="4380855" y="1412489"/>
            <a:ext cx="3427283" cy="4363844"/>
          </a:xfrm>
        </p:spPr>
        <p:txBody>
          <a:bodyPr>
            <a:normAutofit/>
          </a:bodyPr>
          <a:lstStyle/>
          <a:p>
            <a:r>
              <a:rPr lang="en-GB" sz="2000" b="1"/>
              <a:t>What they assume about the consumer:</a:t>
            </a:r>
            <a:endParaRPr lang="en-GB" sz="2000"/>
          </a:p>
          <a:p>
            <a:r>
              <a:rPr lang="en-GB" sz="2000"/>
              <a:t>The consumer is a measurable, predictable entity</a:t>
            </a:r>
          </a:p>
          <a:p>
            <a:r>
              <a:rPr lang="en-GB" sz="2000"/>
              <a:t>Consumer behaviour follows patterns we can measure objectively</a:t>
            </a:r>
          </a:p>
          <a:p>
            <a:r>
              <a:rPr lang="en-GB" sz="2000"/>
              <a:t>If we change X (design), we can predict Y (behaviour)</a:t>
            </a:r>
          </a:p>
          <a:p>
            <a:r>
              <a:rPr lang="en-GB" sz="2000"/>
              <a:t>All consumers can be understood through numbers and statistics</a:t>
            </a:r>
          </a:p>
          <a:p>
            <a:endParaRPr lang="en-GB" sz="200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BAF00B2C-E90F-2BB3-BEF9-F02FF5EF0A17}"/>
              </a:ext>
            </a:extLst>
          </p:cNvPr>
          <p:cNvSpPr>
            <a:spLocks noGrp="1"/>
          </p:cNvSpPr>
          <p:nvPr>
            <p:ph sz="half" idx="2"/>
          </p:nvPr>
        </p:nvSpPr>
        <p:spPr>
          <a:xfrm>
            <a:off x="8451604" y="1412489"/>
            <a:ext cx="3197701" cy="4363844"/>
          </a:xfrm>
        </p:spPr>
        <p:txBody>
          <a:bodyPr>
            <a:normAutofit/>
          </a:bodyPr>
          <a:lstStyle/>
          <a:p>
            <a:r>
              <a:rPr lang="en-GB" sz="2000" b="1" dirty="0"/>
              <a:t>What they assume about knowledge:</a:t>
            </a:r>
            <a:endParaRPr lang="en-GB" sz="2000" dirty="0"/>
          </a:p>
          <a:p>
            <a:r>
              <a:rPr lang="en-GB" sz="2000" dirty="0"/>
              <a:t>Truth comes from objective measurement</a:t>
            </a:r>
          </a:p>
          <a:p>
            <a:r>
              <a:rPr lang="en-GB" sz="2000" dirty="0"/>
              <a:t>The </a:t>
            </a:r>
            <a:r>
              <a:rPr lang="en-GB" sz="2000" i="1" dirty="0"/>
              <a:t>best</a:t>
            </a:r>
            <a:r>
              <a:rPr lang="en-GB" sz="2000" dirty="0"/>
              <a:t> checkout design can be scientifically proven</a:t>
            </a:r>
          </a:p>
          <a:p>
            <a:r>
              <a:rPr lang="en-GB" sz="2000" dirty="0"/>
              <a:t>The researcher (Amazon) stays detached and just observes the data</a:t>
            </a:r>
          </a:p>
          <a:p>
            <a:endParaRPr lang="en-GB" sz="2000" dirty="0"/>
          </a:p>
        </p:txBody>
      </p:sp>
    </p:spTree>
    <p:extLst>
      <p:ext uri="{BB962C8B-B14F-4D97-AF65-F5344CB8AC3E}">
        <p14:creationId xmlns:p14="http://schemas.microsoft.com/office/powerpoint/2010/main" val="7374416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4EEB843-0029-CF02-7820-79031F7F3481}"/>
              </a:ext>
            </a:extLst>
          </p:cNvPr>
          <p:cNvSpPr>
            <a:spLocks noGrp="1"/>
          </p:cNvSpPr>
          <p:nvPr>
            <p:ph type="title"/>
          </p:nvPr>
        </p:nvSpPr>
        <p:spPr/>
        <p:txBody>
          <a:bodyPr/>
          <a:lstStyle/>
          <a:p>
            <a:r>
              <a:rPr lang="en-GB" b="1" dirty="0"/>
              <a:t>Interviews</a:t>
            </a:r>
            <a:endParaRPr lang="en-GB" dirty="0"/>
          </a:p>
        </p:txBody>
      </p:sp>
      <p:sp>
        <p:nvSpPr>
          <p:cNvPr id="6" name="Content Placeholder 5">
            <a:extLst>
              <a:ext uri="{FF2B5EF4-FFF2-40B4-BE49-F238E27FC236}">
                <a16:creationId xmlns:a16="http://schemas.microsoft.com/office/drawing/2014/main" id="{C53170A9-0579-DF35-DB81-AFE5A8DBF963}"/>
              </a:ext>
            </a:extLst>
          </p:cNvPr>
          <p:cNvSpPr>
            <a:spLocks noGrp="1"/>
          </p:cNvSpPr>
          <p:nvPr>
            <p:ph idx="1"/>
          </p:nvPr>
        </p:nvSpPr>
        <p:spPr/>
        <p:txBody>
          <a:bodyPr/>
          <a:lstStyle/>
          <a:p>
            <a:r>
              <a:rPr lang="en-GB" dirty="0"/>
              <a:t>Amazon researchers spend weeks observing and talking to customers:</a:t>
            </a:r>
          </a:p>
          <a:p>
            <a:r>
              <a:rPr lang="en-GB" dirty="0"/>
              <a:t>Watching people shop at home</a:t>
            </a:r>
          </a:p>
          <a:p>
            <a:r>
              <a:rPr lang="en-GB" dirty="0"/>
              <a:t>Interviewing them about their feelings when they abandon carts</a:t>
            </a:r>
          </a:p>
          <a:p>
            <a:r>
              <a:rPr lang="en-GB" dirty="0"/>
              <a:t>Understanding their life context (rushed parent? Careful researcher? Anxious about money?)</a:t>
            </a:r>
          </a:p>
          <a:p>
            <a:endParaRPr lang="en-GB" dirty="0"/>
          </a:p>
        </p:txBody>
      </p:sp>
    </p:spTree>
    <p:extLst>
      <p:ext uri="{BB962C8B-B14F-4D97-AF65-F5344CB8AC3E}">
        <p14:creationId xmlns:p14="http://schemas.microsoft.com/office/powerpoint/2010/main" val="25294169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067B2-CF8C-106B-C393-256A95205C97}"/>
              </a:ext>
            </a:extLst>
          </p:cNvPr>
          <p:cNvSpPr>
            <a:spLocks noGrp="1"/>
          </p:cNvSpPr>
          <p:nvPr>
            <p:ph type="title"/>
          </p:nvPr>
        </p:nvSpPr>
        <p:spPr/>
        <p:txBody>
          <a:bodyPr/>
          <a:lstStyle/>
          <a:p>
            <a:r>
              <a:rPr lang="en-GB" dirty="0"/>
              <a:t>Assumptions</a:t>
            </a:r>
          </a:p>
        </p:txBody>
      </p:sp>
      <p:sp>
        <p:nvSpPr>
          <p:cNvPr id="3" name="Content Placeholder 2">
            <a:extLst>
              <a:ext uri="{FF2B5EF4-FFF2-40B4-BE49-F238E27FC236}">
                <a16:creationId xmlns:a16="http://schemas.microsoft.com/office/drawing/2014/main" id="{1D043387-07F1-808B-FB78-0D7DC6C27DBA}"/>
              </a:ext>
            </a:extLst>
          </p:cNvPr>
          <p:cNvSpPr>
            <a:spLocks noGrp="1"/>
          </p:cNvSpPr>
          <p:nvPr>
            <p:ph sz="half" idx="1"/>
          </p:nvPr>
        </p:nvSpPr>
        <p:spPr/>
        <p:txBody>
          <a:bodyPr>
            <a:normAutofit fontScale="92500" lnSpcReduction="20000"/>
          </a:bodyPr>
          <a:lstStyle/>
          <a:p>
            <a:r>
              <a:rPr lang="en-GB" b="1" dirty="0"/>
              <a:t>What they assume about the consumer:</a:t>
            </a:r>
            <a:endParaRPr lang="en-GB" dirty="0"/>
          </a:p>
          <a:p>
            <a:r>
              <a:rPr lang="en-GB" dirty="0"/>
              <a:t>The consumer is a complex person with unique meanings and experiences</a:t>
            </a:r>
          </a:p>
          <a:p>
            <a:r>
              <a:rPr lang="en-GB" dirty="0"/>
              <a:t>Everyone experiences shopping differently based on their context</a:t>
            </a:r>
          </a:p>
          <a:p>
            <a:r>
              <a:rPr lang="en-GB" dirty="0"/>
              <a:t>We can't reduce people to numbers - we need to understand their lived experience</a:t>
            </a:r>
          </a:p>
          <a:p>
            <a:r>
              <a:rPr lang="en-GB" dirty="0"/>
              <a:t>Consumer behaviour makes sense only in their personal context</a:t>
            </a:r>
          </a:p>
          <a:p>
            <a:endParaRPr lang="en-GB" dirty="0"/>
          </a:p>
        </p:txBody>
      </p:sp>
      <p:sp>
        <p:nvSpPr>
          <p:cNvPr id="4" name="Content Placeholder 3">
            <a:extLst>
              <a:ext uri="{FF2B5EF4-FFF2-40B4-BE49-F238E27FC236}">
                <a16:creationId xmlns:a16="http://schemas.microsoft.com/office/drawing/2014/main" id="{19A4E151-6699-DC15-72A9-534FD0A89A01}"/>
              </a:ext>
            </a:extLst>
          </p:cNvPr>
          <p:cNvSpPr>
            <a:spLocks noGrp="1"/>
          </p:cNvSpPr>
          <p:nvPr>
            <p:ph sz="half" idx="2"/>
          </p:nvPr>
        </p:nvSpPr>
        <p:spPr/>
        <p:txBody>
          <a:bodyPr>
            <a:normAutofit fontScale="92500" lnSpcReduction="20000"/>
          </a:bodyPr>
          <a:lstStyle/>
          <a:p>
            <a:r>
              <a:rPr lang="en-GB" b="1" dirty="0"/>
              <a:t>What they assume about knowledge:</a:t>
            </a:r>
            <a:endParaRPr lang="en-GB" dirty="0"/>
          </a:p>
          <a:p>
            <a:r>
              <a:rPr lang="en-GB" dirty="0"/>
              <a:t>Truth comes from understanding people's subjective experiences</a:t>
            </a:r>
          </a:p>
          <a:p>
            <a:r>
              <a:rPr lang="en-GB" dirty="0"/>
              <a:t>There's no single </a:t>
            </a:r>
            <a:r>
              <a:rPr lang="en-GB" i="1" dirty="0"/>
              <a:t>best</a:t>
            </a:r>
            <a:r>
              <a:rPr lang="en-GB" dirty="0"/>
              <a:t> design - it depends on what checkout </a:t>
            </a:r>
            <a:r>
              <a:rPr lang="en-GB" i="1" dirty="0"/>
              <a:t>means</a:t>
            </a:r>
            <a:r>
              <a:rPr lang="en-GB" dirty="0"/>
              <a:t> to different people</a:t>
            </a:r>
          </a:p>
          <a:p>
            <a:r>
              <a:rPr lang="en-GB" dirty="0"/>
              <a:t>The researcher must engage with and interpret people's stories</a:t>
            </a:r>
          </a:p>
          <a:p>
            <a:endParaRPr lang="en-GB" dirty="0"/>
          </a:p>
        </p:txBody>
      </p:sp>
    </p:spTree>
    <p:extLst>
      <p:ext uri="{BB962C8B-B14F-4D97-AF65-F5344CB8AC3E}">
        <p14:creationId xmlns:p14="http://schemas.microsoft.com/office/powerpoint/2010/main" val="3240351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C922283-CA39-C0F5-8215-6F1E130222EA}"/>
              </a:ext>
            </a:extLst>
          </p:cNvPr>
          <p:cNvSpPr>
            <a:spLocks noGrp="1"/>
          </p:cNvSpPr>
          <p:nvPr>
            <p:ph type="title"/>
          </p:nvPr>
        </p:nvSpPr>
        <p:spPr/>
        <p:txBody>
          <a:bodyPr/>
          <a:lstStyle/>
          <a:p>
            <a:r>
              <a:rPr lang="en-GB" dirty="0"/>
              <a:t>Fundamental difference</a:t>
            </a:r>
          </a:p>
        </p:txBody>
      </p:sp>
      <p:sp>
        <p:nvSpPr>
          <p:cNvPr id="6" name="Content Placeholder 5">
            <a:extLst>
              <a:ext uri="{FF2B5EF4-FFF2-40B4-BE49-F238E27FC236}">
                <a16:creationId xmlns:a16="http://schemas.microsoft.com/office/drawing/2014/main" id="{57260086-3359-6FDA-C0E8-0787CC416876}"/>
              </a:ext>
            </a:extLst>
          </p:cNvPr>
          <p:cNvSpPr>
            <a:spLocks noGrp="1"/>
          </p:cNvSpPr>
          <p:nvPr>
            <p:ph idx="1"/>
          </p:nvPr>
        </p:nvSpPr>
        <p:spPr/>
        <p:txBody>
          <a:bodyPr/>
          <a:lstStyle/>
          <a:p>
            <a:r>
              <a:rPr lang="en-GB" b="1" dirty="0"/>
              <a:t>A/B testing sees the consumer as:</a:t>
            </a:r>
            <a:r>
              <a:rPr lang="en-GB" dirty="0"/>
              <a:t> An object to be measured (like measuring temperature)</a:t>
            </a:r>
          </a:p>
          <a:p>
            <a:r>
              <a:rPr lang="en-GB" b="1" dirty="0"/>
              <a:t>Interviewing sees the consumer as:</a:t>
            </a:r>
            <a:r>
              <a:rPr lang="en-GB" dirty="0"/>
              <a:t> A person creating meaning (like understanding why someone feels cold even when it's warm)</a:t>
            </a:r>
          </a:p>
          <a:p>
            <a:r>
              <a:rPr lang="en-GB" dirty="0"/>
              <a:t>Both study the same thing (cart abandonment) but they're asking fundamentally different questions based on completely different beliefs about what reality is and how we can know it.</a:t>
            </a:r>
          </a:p>
          <a:p>
            <a:pPr marL="0" indent="0">
              <a:buNone/>
            </a:pPr>
            <a:endParaRPr lang="en-GB" dirty="0"/>
          </a:p>
        </p:txBody>
      </p:sp>
    </p:spTree>
    <p:extLst>
      <p:ext uri="{BB962C8B-B14F-4D97-AF65-F5344CB8AC3E}">
        <p14:creationId xmlns:p14="http://schemas.microsoft.com/office/powerpoint/2010/main" val="29077377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E2CC403-21CD-41DF-BAC4-329D7FF03C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82E81B-6AE2-34C8-525B-5E8E7D665EB9}"/>
              </a:ext>
            </a:extLst>
          </p:cNvPr>
          <p:cNvSpPr>
            <a:spLocks noGrp="1"/>
          </p:cNvSpPr>
          <p:nvPr>
            <p:ph type="title"/>
          </p:nvPr>
        </p:nvSpPr>
        <p:spPr>
          <a:xfrm>
            <a:off x="1078828" y="1147158"/>
            <a:ext cx="6038470" cy="4713316"/>
          </a:xfrm>
        </p:spPr>
        <p:txBody>
          <a:bodyPr vert="horz" lIns="91440" tIns="45720" rIns="91440" bIns="45720" rtlCol="0" anchor="ctr">
            <a:normAutofit/>
          </a:bodyPr>
          <a:lstStyle/>
          <a:p>
            <a:r>
              <a:rPr lang="en-US" sz="4200" b="1" kern="1200">
                <a:solidFill>
                  <a:schemeClr val="tx1"/>
                </a:solidFill>
                <a:latin typeface="+mj-lt"/>
                <a:ea typeface="+mj-ea"/>
                <a:cs typeface="+mj-cs"/>
              </a:rPr>
              <a:t>Kuhn said:</a:t>
            </a:r>
            <a:r>
              <a:rPr lang="en-US" sz="4200" kern="1200">
                <a:solidFill>
                  <a:schemeClr val="tx1"/>
                </a:solidFill>
                <a:latin typeface="+mj-lt"/>
                <a:ea typeface="+mj-ea"/>
                <a:cs typeface="+mj-cs"/>
              </a:rPr>
              <a:t> Scientists work within </a:t>
            </a:r>
            <a:r>
              <a:rPr lang="en-US" sz="4200" i="1" kern="1200">
                <a:solidFill>
                  <a:schemeClr val="tx1"/>
                </a:solidFill>
                <a:latin typeface="+mj-lt"/>
                <a:ea typeface="+mj-ea"/>
                <a:cs typeface="+mj-cs"/>
              </a:rPr>
              <a:t>paradigms</a:t>
            </a:r>
            <a:r>
              <a:rPr lang="en-US" sz="4200" kern="1200">
                <a:solidFill>
                  <a:schemeClr val="tx1"/>
                </a:solidFill>
                <a:latin typeface="+mj-lt"/>
                <a:ea typeface="+mj-ea"/>
                <a:cs typeface="+mj-cs"/>
              </a:rPr>
              <a:t> - these are entire worldviews that include shared assumptions, methods and beliefs about what's real and how to study it.</a:t>
            </a:r>
            <a:br>
              <a:rPr lang="en-US" sz="4200" kern="1200">
                <a:solidFill>
                  <a:schemeClr val="tx1"/>
                </a:solidFill>
                <a:latin typeface="+mj-lt"/>
                <a:ea typeface="+mj-ea"/>
                <a:cs typeface="+mj-cs"/>
              </a:rPr>
            </a:br>
            <a:endParaRPr lang="en-US" sz="4200" kern="1200">
              <a:solidFill>
                <a:schemeClr val="tx1"/>
              </a:solidFill>
              <a:latin typeface="+mj-lt"/>
              <a:ea typeface="+mj-ea"/>
              <a:cs typeface="+mj-cs"/>
            </a:endParaRPr>
          </a:p>
        </p:txBody>
      </p:sp>
      <p:grpSp>
        <p:nvGrpSpPr>
          <p:cNvPr id="9" name="Group 8">
            <a:extLst>
              <a:ext uri="{FF2B5EF4-FFF2-40B4-BE49-F238E27FC236}">
                <a16:creationId xmlns:a16="http://schemas.microsoft.com/office/drawing/2014/main" id="{B13AA5FE-3FFC-4725-9ADD-E428544EC6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54317"/>
            <a:ext cx="731521" cy="673460"/>
            <a:chOff x="3940602" y="308034"/>
            <a:chExt cx="2116791" cy="3428999"/>
          </a:xfrm>
          <a:solidFill>
            <a:schemeClr val="accent4"/>
          </a:solidFill>
        </p:grpSpPr>
        <p:sp>
          <p:nvSpPr>
            <p:cNvPr id="4" name="Rectangle 3">
              <a:extLst>
                <a:ext uri="{FF2B5EF4-FFF2-40B4-BE49-F238E27FC236}">
                  <a16:creationId xmlns:a16="http://schemas.microsoft.com/office/drawing/2014/main" id="{4FA70700-3F72-44D4-8175-FEB2B9B23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7093C0F6-5741-4C9D-90FF-A25824BFC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921B2E1B-E962-432C-ADA1-2934CE3C54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653717E-6F8C-43E0-9893-C03AE87D18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5BB14B4-EC3F-47C7-9AF3-B0E017B75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66160" y="391886"/>
            <a:ext cx="402901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36103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5F07026A-D8DC-35C6-7CA9-CA520A604576}"/>
              </a:ext>
            </a:extLst>
          </p:cNvPr>
          <p:cNvSpPr>
            <a:spLocks noGrp="1"/>
          </p:cNvSpPr>
          <p:nvPr>
            <p:ph type="title"/>
          </p:nvPr>
        </p:nvSpPr>
        <p:spPr/>
        <p:txBody>
          <a:bodyPr>
            <a:normAutofit/>
          </a:bodyPr>
          <a:lstStyle/>
          <a:p>
            <a:r>
              <a:rPr lang="en-GB" b="1" dirty="0"/>
              <a:t>The Amazon example demonstrates Kuhn's idea</a:t>
            </a:r>
            <a:endParaRPr lang="en-GB" dirty="0"/>
          </a:p>
        </p:txBody>
      </p:sp>
      <p:sp>
        <p:nvSpPr>
          <p:cNvPr id="10" name="Content Placeholder 9">
            <a:extLst>
              <a:ext uri="{FF2B5EF4-FFF2-40B4-BE49-F238E27FC236}">
                <a16:creationId xmlns:a16="http://schemas.microsoft.com/office/drawing/2014/main" id="{D2AFA7C3-BFCF-285F-CB85-868F9C629C7A}"/>
              </a:ext>
            </a:extLst>
          </p:cNvPr>
          <p:cNvSpPr>
            <a:spLocks noGrp="1"/>
          </p:cNvSpPr>
          <p:nvPr>
            <p:ph sz="half" idx="1"/>
          </p:nvPr>
        </p:nvSpPr>
        <p:spPr/>
        <p:txBody>
          <a:bodyPr>
            <a:normAutofit lnSpcReduction="10000"/>
          </a:bodyPr>
          <a:lstStyle/>
          <a:p>
            <a:r>
              <a:rPr lang="en-GB" dirty="0"/>
              <a:t>When Amazon treats the consumer as measurable and predictable, it is working within a </a:t>
            </a:r>
            <a:r>
              <a:rPr lang="en-GB" b="1" dirty="0"/>
              <a:t>positivist paradigm</a:t>
            </a:r>
            <a:r>
              <a:rPr lang="en-GB" dirty="0"/>
              <a:t>, which includes:</a:t>
            </a:r>
          </a:p>
          <a:p>
            <a:r>
              <a:rPr lang="en-GB" dirty="0"/>
              <a:t>Shared assumption: Reality is measurable</a:t>
            </a:r>
          </a:p>
          <a:p>
            <a:r>
              <a:rPr lang="en-GB" dirty="0"/>
              <a:t>Shared method: Experimentation</a:t>
            </a:r>
          </a:p>
          <a:p>
            <a:r>
              <a:rPr lang="en-GB" dirty="0"/>
              <a:t>Shared belief: Numbers reveal truth</a:t>
            </a:r>
          </a:p>
          <a:p>
            <a:pPr marL="0" indent="0">
              <a:buNone/>
            </a:pPr>
            <a:endParaRPr lang="en-GB" dirty="0"/>
          </a:p>
        </p:txBody>
      </p:sp>
      <p:sp>
        <p:nvSpPr>
          <p:cNvPr id="11" name="Content Placeholder 10">
            <a:extLst>
              <a:ext uri="{FF2B5EF4-FFF2-40B4-BE49-F238E27FC236}">
                <a16:creationId xmlns:a16="http://schemas.microsoft.com/office/drawing/2014/main" id="{C86290BA-F2A8-87A4-C842-DC5B849781FB}"/>
              </a:ext>
            </a:extLst>
          </p:cNvPr>
          <p:cNvSpPr>
            <a:spLocks noGrp="1"/>
          </p:cNvSpPr>
          <p:nvPr>
            <p:ph sz="half" idx="2"/>
          </p:nvPr>
        </p:nvSpPr>
        <p:spPr/>
        <p:txBody>
          <a:bodyPr>
            <a:normAutofit lnSpcReduction="10000"/>
          </a:bodyPr>
          <a:lstStyle/>
          <a:p>
            <a:r>
              <a:rPr lang="en-GB" dirty="0"/>
              <a:t>When Amazon treats the consumer as a person making meaning, it is working within an </a:t>
            </a:r>
            <a:r>
              <a:rPr lang="en-GB" b="1" dirty="0"/>
              <a:t>interpretivist paradigm</a:t>
            </a:r>
            <a:r>
              <a:rPr lang="en-GB" dirty="0"/>
              <a:t>, which includes:</a:t>
            </a:r>
          </a:p>
          <a:p>
            <a:r>
              <a:rPr lang="en-GB" dirty="0"/>
              <a:t>Shared assumption: Reality is subjective experience</a:t>
            </a:r>
          </a:p>
          <a:p>
            <a:r>
              <a:rPr lang="en-GB" dirty="0"/>
              <a:t>Shared method: Understanding meanings</a:t>
            </a:r>
          </a:p>
          <a:p>
            <a:r>
              <a:rPr lang="en-GB" dirty="0"/>
              <a:t>Shared belief: Stories reveal truth</a:t>
            </a:r>
          </a:p>
        </p:txBody>
      </p:sp>
    </p:spTree>
    <p:extLst>
      <p:ext uri="{BB962C8B-B14F-4D97-AF65-F5344CB8AC3E}">
        <p14:creationId xmlns:p14="http://schemas.microsoft.com/office/powerpoint/2010/main" val="6729263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F9CFF6-0298-8EEF-19E4-D563C0EEA56C}"/>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23F75D85-1AEA-862A-A932-B97A4D6491DC}"/>
              </a:ext>
            </a:extLst>
          </p:cNvPr>
          <p:cNvPicPr>
            <a:picLocks noChangeAspect="1"/>
          </p:cNvPicPr>
          <p:nvPr/>
        </p:nvPicPr>
        <p:blipFill>
          <a:blip r:embed="rId2"/>
          <a:srcRect r="-363" b="43712"/>
          <a:stretch>
            <a:fillRect/>
          </a:stretch>
        </p:blipFill>
        <p:spPr>
          <a:xfrm>
            <a:off x="1948841" y="-75955"/>
            <a:ext cx="8747122" cy="6933955"/>
          </a:xfrm>
          <a:prstGeom prst="rect">
            <a:avLst/>
          </a:prstGeom>
        </p:spPr>
      </p:pic>
    </p:spTree>
    <p:extLst>
      <p:ext uri="{BB962C8B-B14F-4D97-AF65-F5344CB8AC3E}">
        <p14:creationId xmlns:p14="http://schemas.microsoft.com/office/powerpoint/2010/main" val="1124672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9303D1-C198-4F0C-C78F-85F947858B40}"/>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5B1A4CD-4369-BC76-79F2-29906C01B9A2}"/>
              </a:ext>
            </a:extLst>
          </p:cNvPr>
          <p:cNvSpPr>
            <a:spLocks noGrp="1"/>
          </p:cNvSpPr>
          <p:nvPr>
            <p:ph type="title"/>
          </p:nvPr>
        </p:nvSpPr>
        <p:spPr>
          <a:xfrm>
            <a:off x="686834" y="1153572"/>
            <a:ext cx="3200400" cy="4461163"/>
          </a:xfrm>
        </p:spPr>
        <p:txBody>
          <a:bodyPr>
            <a:normAutofit/>
          </a:bodyPr>
          <a:lstStyle/>
          <a:p>
            <a:r>
              <a:rPr lang="en-GB">
                <a:solidFill>
                  <a:srgbClr val="FFFFFF"/>
                </a:solidFill>
              </a:rPr>
              <a:t>7 Aliens</a:t>
            </a:r>
          </a:p>
        </p:txBody>
      </p:sp>
      <p:sp>
        <p:nvSpPr>
          <p:cNvPr id="4" name="Content Placeholder 3">
            <a:extLst>
              <a:ext uri="{FF2B5EF4-FFF2-40B4-BE49-F238E27FC236}">
                <a16:creationId xmlns:a16="http://schemas.microsoft.com/office/drawing/2014/main" id="{20524854-831B-8B78-1B46-A869D6D27149}"/>
              </a:ext>
            </a:extLst>
          </p:cNvPr>
          <p:cNvSpPr>
            <a:spLocks noGrp="1"/>
          </p:cNvSpPr>
          <p:nvPr>
            <p:ph idx="1"/>
          </p:nvPr>
        </p:nvSpPr>
        <p:spPr>
          <a:xfrm>
            <a:off x="4447308" y="591344"/>
            <a:ext cx="6906491" cy="5585619"/>
          </a:xfrm>
        </p:spPr>
        <p:txBody>
          <a:bodyPr anchor="ctr">
            <a:normAutofit/>
          </a:bodyPr>
          <a:lstStyle/>
          <a:p>
            <a:r>
              <a:rPr lang="en-GB" sz="2400" b="1" dirty="0"/>
              <a:t>Alien A</a:t>
            </a:r>
            <a:r>
              <a:rPr lang="en-GB" sz="2400" dirty="0"/>
              <a:t>: </a:t>
            </a:r>
            <a:r>
              <a:rPr lang="en-GB" sz="2400" i="1" dirty="0"/>
              <a:t>The data speaks for itself</a:t>
            </a:r>
          </a:p>
          <a:p>
            <a:r>
              <a:rPr lang="en-GB" sz="2400" b="1" dirty="0"/>
              <a:t>Alien B</a:t>
            </a:r>
            <a:r>
              <a:rPr lang="en-GB" sz="2400" dirty="0"/>
              <a:t>: </a:t>
            </a:r>
            <a:r>
              <a:rPr lang="en-GB" sz="2400" i="1" dirty="0"/>
              <a:t>Measure everything, twice</a:t>
            </a:r>
          </a:p>
          <a:p>
            <a:r>
              <a:rPr lang="en-GB" sz="2400" b="1" dirty="0"/>
              <a:t>Alien C</a:t>
            </a:r>
            <a:r>
              <a:rPr lang="en-GB" sz="2400" dirty="0"/>
              <a:t>: </a:t>
            </a:r>
            <a:r>
              <a:rPr lang="en-GB" sz="2400" i="1" dirty="0"/>
              <a:t>Tell me what it means to you</a:t>
            </a:r>
          </a:p>
          <a:p>
            <a:r>
              <a:rPr lang="en-GB" sz="2400" b="1" dirty="0"/>
              <a:t>Alien D</a:t>
            </a:r>
            <a:r>
              <a:rPr lang="en-GB" sz="2400" dirty="0"/>
              <a:t>: </a:t>
            </a:r>
            <a:r>
              <a:rPr lang="en-GB" sz="2400" i="1" dirty="0"/>
              <a:t>How do you make sense of it?</a:t>
            </a:r>
          </a:p>
          <a:p>
            <a:r>
              <a:rPr lang="en-GB" sz="2400" b="1" dirty="0"/>
              <a:t>Alien E</a:t>
            </a:r>
            <a:r>
              <a:rPr lang="en-GB" sz="2400" dirty="0"/>
              <a:t>: </a:t>
            </a:r>
            <a:r>
              <a:rPr lang="en-GB" sz="2400" i="1" dirty="0"/>
              <a:t>What do we agree on?</a:t>
            </a:r>
          </a:p>
          <a:p>
            <a:r>
              <a:rPr lang="en-GB" sz="2400" b="1" dirty="0"/>
              <a:t>Alien F</a:t>
            </a:r>
            <a:r>
              <a:rPr lang="en-GB" sz="2400" dirty="0"/>
              <a:t>: </a:t>
            </a:r>
            <a:r>
              <a:rPr lang="en-GB" sz="2400" i="1" dirty="0"/>
              <a:t>Who benefits and who suffers?</a:t>
            </a:r>
          </a:p>
          <a:p>
            <a:r>
              <a:rPr lang="en-GB" sz="2400" b="1" dirty="0"/>
              <a:t>Alien G</a:t>
            </a:r>
            <a:r>
              <a:rPr lang="en-GB" sz="2400" dirty="0"/>
              <a:t>: </a:t>
            </a:r>
            <a:r>
              <a:rPr lang="en-GB" sz="2400" i="1" dirty="0"/>
              <a:t>What works in practice and with what consequences?</a:t>
            </a:r>
          </a:p>
        </p:txBody>
      </p:sp>
    </p:spTree>
    <p:extLst>
      <p:ext uri="{BB962C8B-B14F-4D97-AF65-F5344CB8AC3E}">
        <p14:creationId xmlns:p14="http://schemas.microsoft.com/office/powerpoint/2010/main" val="490686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3CCC85-D290-0398-3A50-7C13F4E65B5B}"/>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8D56F38A-412A-2A33-839B-89B8CA1B3A69}"/>
              </a:ext>
            </a:extLst>
          </p:cNvPr>
          <p:cNvPicPr>
            <a:picLocks noChangeAspect="1"/>
          </p:cNvPicPr>
          <p:nvPr/>
        </p:nvPicPr>
        <p:blipFill>
          <a:blip r:embed="rId2"/>
          <a:srcRect l="20669" t="27646" r="22165" b="11437"/>
          <a:stretch>
            <a:fillRect/>
          </a:stretch>
        </p:blipFill>
        <p:spPr>
          <a:xfrm>
            <a:off x="2179876" y="643467"/>
            <a:ext cx="7832248" cy="5571066"/>
          </a:xfrm>
          <a:prstGeom prst="rect">
            <a:avLst/>
          </a:prstGeom>
        </p:spPr>
      </p:pic>
    </p:spTree>
    <p:extLst>
      <p:ext uri="{BB962C8B-B14F-4D97-AF65-F5344CB8AC3E}">
        <p14:creationId xmlns:p14="http://schemas.microsoft.com/office/powerpoint/2010/main" val="20805324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8CD185A-F0BC-C17B-811B-3DA96703C60B}"/>
              </a:ext>
            </a:extLst>
          </p:cNvPr>
          <p:cNvSpPr>
            <a:spLocks noGrp="1"/>
          </p:cNvSpPr>
          <p:nvPr>
            <p:ph type="title"/>
          </p:nvPr>
        </p:nvSpPr>
        <p:spPr/>
        <p:txBody>
          <a:bodyPr/>
          <a:lstStyle/>
          <a:p>
            <a:r>
              <a:rPr lang="en-GB" dirty="0"/>
              <a:t>So</a:t>
            </a:r>
          </a:p>
        </p:txBody>
      </p:sp>
      <p:sp>
        <p:nvSpPr>
          <p:cNvPr id="6" name="Content Placeholder 5">
            <a:extLst>
              <a:ext uri="{FF2B5EF4-FFF2-40B4-BE49-F238E27FC236}">
                <a16:creationId xmlns:a16="http://schemas.microsoft.com/office/drawing/2014/main" id="{29223EA0-25B0-F893-03B5-D3AC7915FCE4}"/>
              </a:ext>
            </a:extLst>
          </p:cNvPr>
          <p:cNvSpPr>
            <a:spLocks noGrp="1"/>
          </p:cNvSpPr>
          <p:nvPr>
            <p:ph idx="1"/>
          </p:nvPr>
        </p:nvSpPr>
        <p:spPr/>
        <p:txBody>
          <a:bodyPr/>
          <a:lstStyle/>
          <a:p>
            <a:r>
              <a:rPr lang="en-GB" dirty="0"/>
              <a:t>We have just seen Alien A and Alien C at work. But what would Aliens B, D, E, F and G do with the same shopping cart problem? Your seven aliens handout shows you exactly that.</a:t>
            </a:r>
          </a:p>
        </p:txBody>
      </p:sp>
    </p:spTree>
    <p:extLst>
      <p:ext uri="{BB962C8B-B14F-4D97-AF65-F5344CB8AC3E}">
        <p14:creationId xmlns:p14="http://schemas.microsoft.com/office/powerpoint/2010/main" val="11492203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3AE8CC95-2ACD-6F6C-0D59-191FCEA077E7}"/>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Where we are since 1962 and 1970</a:t>
            </a:r>
          </a:p>
        </p:txBody>
      </p:sp>
      <p:graphicFrame>
        <p:nvGraphicFramePr>
          <p:cNvPr id="8" name="Content Placeholder 5">
            <a:extLst>
              <a:ext uri="{FF2B5EF4-FFF2-40B4-BE49-F238E27FC236}">
                <a16:creationId xmlns:a16="http://schemas.microsoft.com/office/drawing/2014/main" id="{C9319934-E06E-8FCD-F066-1F8175308D0B}"/>
              </a:ext>
            </a:extLst>
          </p:cNvPr>
          <p:cNvGraphicFramePr>
            <a:graphicFrameLocks noGrp="1"/>
          </p:cNvGraphicFramePr>
          <p:nvPr>
            <p:ph idx="1"/>
            <p:extLst>
              <p:ext uri="{D42A27DB-BD31-4B8C-83A1-F6EECF244321}">
                <p14:modId xmlns:p14="http://schemas.microsoft.com/office/powerpoint/2010/main" val="261850722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81000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F550A-F885-6918-3F0C-56D5E4DC6539}"/>
              </a:ext>
            </a:extLst>
          </p:cNvPr>
          <p:cNvSpPr>
            <a:spLocks noGrp="1"/>
          </p:cNvSpPr>
          <p:nvPr>
            <p:ph type="title"/>
          </p:nvPr>
        </p:nvSpPr>
        <p:spPr/>
        <p:txBody>
          <a:bodyPr/>
          <a:lstStyle/>
          <a:p>
            <a:r>
              <a:rPr lang="en-GB" dirty="0"/>
              <a:t>Important</a:t>
            </a:r>
          </a:p>
        </p:txBody>
      </p:sp>
      <p:sp>
        <p:nvSpPr>
          <p:cNvPr id="3" name="Content Placeholder 2">
            <a:extLst>
              <a:ext uri="{FF2B5EF4-FFF2-40B4-BE49-F238E27FC236}">
                <a16:creationId xmlns:a16="http://schemas.microsoft.com/office/drawing/2014/main" id="{7E65408C-688B-1EEC-1F05-3F5C46D6D5E5}"/>
              </a:ext>
            </a:extLst>
          </p:cNvPr>
          <p:cNvSpPr>
            <a:spLocks noGrp="1"/>
          </p:cNvSpPr>
          <p:nvPr>
            <p:ph idx="1"/>
          </p:nvPr>
        </p:nvSpPr>
        <p:spPr/>
        <p:txBody>
          <a:bodyPr/>
          <a:lstStyle/>
          <a:p>
            <a:r>
              <a:rPr lang="en-GB" dirty="0"/>
              <a:t>The Seven Aliens in your handout reflect the position after those wars. Lincoln, Lynham and Guba (2018, p. 213) argue that interpretive paradigms now have legitimacy at least equal to the received paradigms.</a:t>
            </a:r>
          </a:p>
        </p:txBody>
      </p:sp>
    </p:spTree>
    <p:extLst>
      <p:ext uri="{BB962C8B-B14F-4D97-AF65-F5344CB8AC3E}">
        <p14:creationId xmlns:p14="http://schemas.microsoft.com/office/powerpoint/2010/main" val="6433509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96E3C78-3AAD-4B6C-757F-E08AB248AB0C}"/>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We have already seen (hopefully)</a:t>
            </a:r>
          </a:p>
        </p:txBody>
      </p:sp>
      <p:graphicFrame>
        <p:nvGraphicFramePr>
          <p:cNvPr id="5" name="Content Placeholder 2">
            <a:extLst>
              <a:ext uri="{FF2B5EF4-FFF2-40B4-BE49-F238E27FC236}">
                <a16:creationId xmlns:a16="http://schemas.microsoft.com/office/drawing/2014/main" id="{EB3CB2E5-D082-C66C-000B-13726D13713E}"/>
              </a:ext>
            </a:extLst>
          </p:cNvPr>
          <p:cNvGraphicFramePr>
            <a:graphicFrameLocks noGrp="1"/>
          </p:cNvGraphicFramePr>
          <p:nvPr>
            <p:ph idx="1"/>
            <p:extLst>
              <p:ext uri="{D42A27DB-BD31-4B8C-83A1-F6EECF244321}">
                <p14:modId xmlns:p14="http://schemas.microsoft.com/office/powerpoint/2010/main" val="394043420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28923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27139-0E1D-4EFD-00D7-5E9DC6686B31}"/>
              </a:ext>
            </a:extLst>
          </p:cNvPr>
          <p:cNvSpPr>
            <a:spLocks noGrp="1"/>
          </p:cNvSpPr>
          <p:nvPr>
            <p:ph type="title"/>
          </p:nvPr>
        </p:nvSpPr>
        <p:spPr/>
        <p:txBody>
          <a:bodyPr/>
          <a:lstStyle/>
          <a:p>
            <a:r>
              <a:rPr lang="en-GB" dirty="0"/>
              <a:t>So</a:t>
            </a:r>
          </a:p>
        </p:txBody>
      </p:sp>
      <p:sp>
        <p:nvSpPr>
          <p:cNvPr id="3" name="Content Placeholder 2">
            <a:extLst>
              <a:ext uri="{FF2B5EF4-FFF2-40B4-BE49-F238E27FC236}">
                <a16:creationId xmlns:a16="http://schemas.microsoft.com/office/drawing/2014/main" id="{CB229966-7137-6899-CD96-1009FA08EECC}"/>
              </a:ext>
            </a:extLst>
          </p:cNvPr>
          <p:cNvSpPr>
            <a:spLocks noGrp="1"/>
          </p:cNvSpPr>
          <p:nvPr>
            <p:ph idx="1"/>
          </p:nvPr>
        </p:nvSpPr>
        <p:spPr/>
        <p:txBody>
          <a:bodyPr/>
          <a:lstStyle/>
          <a:p>
            <a:r>
              <a:rPr lang="en-GB" dirty="0"/>
              <a:t>If your research question asks </a:t>
            </a:r>
            <a:r>
              <a:rPr lang="en-GB" i="1" dirty="0"/>
              <a:t>How many employees experience burnout?</a:t>
            </a:r>
            <a:r>
              <a:rPr lang="en-GB" dirty="0"/>
              <a:t> you are already leaning towards Alien A or B.</a:t>
            </a:r>
          </a:p>
          <a:p>
            <a:r>
              <a:rPr lang="en-GB" dirty="0"/>
              <a:t>If it asks </a:t>
            </a:r>
            <a:r>
              <a:rPr lang="en-GB" i="1" dirty="0"/>
              <a:t>What does burnout mean to employees?</a:t>
            </a:r>
            <a:r>
              <a:rPr lang="en-GB" dirty="0"/>
              <a:t> you are already leaning towards Alien C.</a:t>
            </a:r>
          </a:p>
          <a:p>
            <a:r>
              <a:rPr lang="en-GB" dirty="0"/>
              <a:t>Your question and your paradigm must match. This is the coherence your examiners will test.</a:t>
            </a:r>
          </a:p>
        </p:txBody>
      </p:sp>
    </p:spTree>
    <p:extLst>
      <p:ext uri="{BB962C8B-B14F-4D97-AF65-F5344CB8AC3E}">
        <p14:creationId xmlns:p14="http://schemas.microsoft.com/office/powerpoint/2010/main" val="27322837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People In A Building">
            <a:extLst>
              <a:ext uri="{FF2B5EF4-FFF2-40B4-BE49-F238E27FC236}">
                <a16:creationId xmlns:a16="http://schemas.microsoft.com/office/drawing/2014/main" id="{44434613-5AC9-FA38-45F8-3F9E988D3D5A}"/>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3"/>
          <a:stretch>
            <a:fillRect/>
          </a:stretch>
        </p:blipFill>
        <p:spPr>
          <a:xfrm>
            <a:off x="20" y="-22"/>
            <a:ext cx="12191977" cy="6858022"/>
          </a:xfrm>
          <a:prstGeom prst="rect">
            <a:avLst/>
          </a:prstGeom>
        </p:spPr>
      </p:pic>
      <p:sp>
        <p:nvSpPr>
          <p:cNvPr id="10" name="Rectangle 9">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E9AAB6-07BF-556F-E013-41C960F75930}"/>
              </a:ext>
            </a:extLst>
          </p:cNvPr>
          <p:cNvSpPr>
            <a:spLocks noGrp="1"/>
          </p:cNvSpPr>
          <p:nvPr>
            <p:ph type="title"/>
          </p:nvPr>
        </p:nvSpPr>
        <p:spPr>
          <a:xfrm>
            <a:off x="643466" y="643467"/>
            <a:ext cx="5452529" cy="3569242"/>
          </a:xfrm>
        </p:spPr>
        <p:txBody>
          <a:bodyPr vert="horz" lIns="91440" tIns="45720" rIns="91440" bIns="45720" rtlCol="0" anchor="t">
            <a:normAutofit/>
          </a:bodyPr>
          <a:lstStyle/>
          <a:p>
            <a:r>
              <a:rPr lang="en-US" sz="4800" dirty="0">
                <a:solidFill>
                  <a:srgbClr val="FFFFFF"/>
                </a:solidFill>
              </a:rPr>
              <a:t>The Guba and Lincoln framework: from three questions to four</a:t>
            </a:r>
          </a:p>
        </p:txBody>
      </p:sp>
      <p:sp>
        <p:nvSpPr>
          <p:cNvPr id="12" name="Rectangle 11">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86203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55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0C1EE00-147C-99C6-009A-4A77601A1B7D}"/>
              </a:ext>
            </a:extLst>
          </p:cNvPr>
          <p:cNvPicPr>
            <a:picLocks noChangeAspect="1"/>
          </p:cNvPicPr>
          <p:nvPr/>
        </p:nvPicPr>
        <p:blipFill>
          <a:blip r:embed="rId2"/>
          <a:stretch>
            <a:fillRect/>
          </a:stretch>
        </p:blipFill>
        <p:spPr>
          <a:xfrm>
            <a:off x="1922917" y="643467"/>
            <a:ext cx="8346166" cy="5571066"/>
          </a:xfrm>
          <a:prstGeom prst="rect">
            <a:avLst/>
          </a:prstGeom>
        </p:spPr>
      </p:pic>
    </p:spTree>
    <p:extLst>
      <p:ext uri="{BB962C8B-B14F-4D97-AF65-F5344CB8AC3E}">
        <p14:creationId xmlns:p14="http://schemas.microsoft.com/office/powerpoint/2010/main" val="33587875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F37ADD6E-40A1-5673-54E3-65CECC4A2B1C}"/>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O, E, A, M</a:t>
            </a:r>
          </a:p>
        </p:txBody>
      </p:sp>
      <p:graphicFrame>
        <p:nvGraphicFramePr>
          <p:cNvPr id="8" name="Content Placeholder 5">
            <a:extLst>
              <a:ext uri="{FF2B5EF4-FFF2-40B4-BE49-F238E27FC236}">
                <a16:creationId xmlns:a16="http://schemas.microsoft.com/office/drawing/2014/main" id="{227918DE-2F63-F5B1-5F4A-3DEB2F51977E}"/>
              </a:ext>
            </a:extLst>
          </p:cNvPr>
          <p:cNvGraphicFramePr>
            <a:graphicFrameLocks noGrp="1"/>
          </p:cNvGraphicFramePr>
          <p:nvPr>
            <p:ph idx="1"/>
            <p:extLst>
              <p:ext uri="{D42A27DB-BD31-4B8C-83A1-F6EECF244321}">
                <p14:modId xmlns:p14="http://schemas.microsoft.com/office/powerpoint/2010/main" val="55866003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62906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CD832-4190-C2B4-7F4F-1C6DA34FB87A}"/>
              </a:ext>
            </a:extLst>
          </p:cNvPr>
          <p:cNvSpPr>
            <a:spLocks noGrp="1"/>
          </p:cNvSpPr>
          <p:nvPr>
            <p:ph type="title"/>
          </p:nvPr>
        </p:nvSpPr>
        <p:spPr/>
        <p:txBody>
          <a:bodyPr/>
          <a:lstStyle/>
          <a:p>
            <a:r>
              <a:rPr lang="en-GB" dirty="0"/>
              <a:t>Old terms, new meaning</a:t>
            </a:r>
          </a:p>
        </p:txBody>
      </p:sp>
      <p:sp>
        <p:nvSpPr>
          <p:cNvPr id="9" name="Terms text"/>
          <p:cNvSpPr txBox="1"/>
          <p:nvPr/>
        </p:nvSpPr>
        <p:spPr>
          <a:xfrm>
            <a:off x="838200" y="1700000"/>
            <a:ext cx="10515600" cy="4700000"/>
          </a:xfrm>
          <a:prstGeom prst="rect">
            <a:avLst/>
          </a:prstGeom>
          <a:noFill/>
        </p:spPr>
        <p:txBody>
          <a:bodyPr wrap="square">
            <a:normAutofit/>
          </a:bodyPr>
          <a:lstStyle/>
          <a:p>
            <a:pPr>
              <a:spcAft>
                <a:spcPts val="1400"/>
              </a:spcAft>
            </a:pPr>
            <a:r>
              <a:rPr lang="en-GB" sz="2000" b="1" dirty="0"/>
              <a:t>Ontology</a:t>
            </a:r>
            <a:r>
              <a:rPr lang="en-GB" sz="2000" dirty="0"/>
              <a:t> comes from the Greek </a:t>
            </a:r>
            <a:r>
              <a:rPr lang="en-GB" sz="2000" i="1" dirty="0"/>
              <a:t>ontos</a:t>
            </a:r>
            <a:r>
              <a:rPr lang="en-GB" sz="2000" dirty="0"/>
              <a:t> (being) and </a:t>
            </a:r>
            <a:r>
              <a:rPr lang="en-GB" sz="2000" i="1" dirty="0"/>
              <a:t>logos</a:t>
            </a:r>
            <a:r>
              <a:rPr lang="en-GB" sz="2000" dirty="0"/>
              <a:t> (study). Parmenides, Plato and Aristotle asked what exists.</a:t>
            </a:r>
          </a:p>
          <a:p>
            <a:pPr>
              <a:spcAft>
                <a:spcPts val="1400"/>
              </a:spcAft>
            </a:pPr>
            <a:r>
              <a:rPr lang="en-GB" sz="2000" b="1" dirty="0"/>
              <a:t>Epistemology</a:t>
            </a:r>
            <a:r>
              <a:rPr lang="en-GB" sz="2000" dirty="0"/>
              <a:t> comes from the Greek </a:t>
            </a:r>
            <a:r>
              <a:rPr lang="en-GB" sz="2000" i="1" dirty="0"/>
              <a:t>epistēmē</a:t>
            </a:r>
            <a:r>
              <a:rPr lang="en-GB" sz="2000" dirty="0"/>
              <a:t> (knowledge) and </a:t>
            </a:r>
            <a:r>
              <a:rPr lang="en-GB" sz="2000" i="1" dirty="0"/>
              <a:t>logos</a:t>
            </a:r>
            <a:r>
              <a:rPr lang="en-GB" sz="2000" dirty="0"/>
              <a:t> (study). The word was coined in the nineteenth century, but Descartes, Locke and Kant had long debated how we know what we know.</a:t>
            </a:r>
          </a:p>
          <a:p>
            <a:pPr>
              <a:spcAft>
                <a:spcPts val="1400"/>
              </a:spcAft>
            </a:pPr>
            <a:r>
              <a:rPr lang="en-GB" sz="2000" b="1" dirty="0"/>
              <a:t>Axiology</a:t>
            </a:r>
            <a:r>
              <a:rPr lang="en-GB" sz="2000" dirty="0"/>
              <a:t> comes from the Greek </a:t>
            </a:r>
            <a:r>
              <a:rPr lang="en-GB" sz="2000" i="1" dirty="0"/>
              <a:t>axios</a:t>
            </a:r>
            <a:r>
              <a:rPr lang="en-GB" sz="2000" dirty="0"/>
              <a:t> (value) and </a:t>
            </a:r>
            <a:r>
              <a:rPr lang="en-GB" sz="2000" i="1" dirty="0"/>
              <a:t>logos</a:t>
            </a:r>
            <a:r>
              <a:rPr lang="en-GB" sz="2000" dirty="0"/>
              <a:t> (study). It became a distinct field of philosophy around the turn of the twentieth century.</a:t>
            </a:r>
          </a:p>
          <a:p>
            <a:pPr>
              <a:spcAft>
                <a:spcPts val="1400"/>
              </a:spcAft>
            </a:pPr>
            <a:r>
              <a:rPr lang="en-GB" sz="2000" b="1" dirty="0"/>
              <a:t>Methodology</a:t>
            </a:r>
            <a:r>
              <a:rPr lang="en-GB" sz="2000" dirty="0"/>
              <a:t> comes from the Greek </a:t>
            </a:r>
            <a:r>
              <a:rPr lang="en-GB" sz="2000" i="1" dirty="0"/>
              <a:t>methodos</a:t>
            </a:r>
            <a:r>
              <a:rPr lang="en-GB" sz="2000" dirty="0"/>
              <a:t> (pursuit or way) and </a:t>
            </a:r>
            <a:r>
              <a:rPr lang="en-GB" sz="2000" i="1" dirty="0"/>
              <a:t>logos</a:t>
            </a:r>
            <a:r>
              <a:rPr lang="en-GB" sz="2000" dirty="0"/>
              <a:t> (study). It became a formal term in research design during the twentieth century.</a:t>
            </a:r>
          </a:p>
        </p:txBody>
      </p:sp>
    </p:spTree>
    <p:extLst>
      <p:ext uri="{BB962C8B-B14F-4D97-AF65-F5344CB8AC3E}">
        <p14:creationId xmlns:p14="http://schemas.microsoft.com/office/powerpoint/2010/main" val="7862197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AAAA27F-0BA9-487A-53F0-32DF4ED8FFDA}"/>
              </a:ext>
            </a:extLst>
          </p:cNvPr>
          <p:cNvPicPr>
            <a:picLocks noChangeAspect="1"/>
          </p:cNvPicPr>
          <p:nvPr/>
        </p:nvPicPr>
        <p:blipFill>
          <a:blip r:embed="rId2"/>
          <a:stretch>
            <a:fillRect/>
          </a:stretch>
        </p:blipFill>
        <p:spPr>
          <a:xfrm>
            <a:off x="19050" y="514350"/>
            <a:ext cx="12153900" cy="5829300"/>
          </a:xfrm>
          <a:prstGeom prst="rect">
            <a:avLst/>
          </a:prstGeom>
        </p:spPr>
      </p:pic>
    </p:spTree>
    <p:extLst>
      <p:ext uri="{BB962C8B-B14F-4D97-AF65-F5344CB8AC3E}">
        <p14:creationId xmlns:p14="http://schemas.microsoft.com/office/powerpoint/2010/main" val="22269127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E9395EA8-2998-B9BA-5987-C0F376F24C78}"/>
              </a:ext>
            </a:extLst>
          </p:cNvPr>
          <p:cNvPicPr>
            <a:picLocks noChangeAspect="1"/>
          </p:cNvPicPr>
          <p:nvPr/>
        </p:nvPicPr>
        <p:blipFill>
          <a:blip r:embed="rId2"/>
          <a:stretch>
            <a:fillRect/>
          </a:stretch>
        </p:blipFill>
        <p:spPr>
          <a:xfrm>
            <a:off x="3934151" y="1123527"/>
            <a:ext cx="4323693" cy="4604800"/>
          </a:xfrm>
          <a:prstGeom prst="rect">
            <a:avLst/>
          </a:prstGeom>
        </p:spPr>
      </p:pic>
      <p:sp>
        <p:nvSpPr>
          <p:cNvPr id="51" name="Added text 51"/>
          <p:cNvSpPr txBox="1"/>
          <p:nvPr/>
        </p:nvSpPr>
        <p:spPr>
          <a:xfrm>
            <a:off x="900000" y="6080000"/>
            <a:ext cx="10400000" cy="600000"/>
          </a:xfrm>
          <a:prstGeom prst="rect">
            <a:avLst/>
          </a:prstGeom>
          <a:noFill/>
        </p:spPr>
        <p:txBody>
          <a:bodyPr wrap="square"/>
          <a:lstStyle/>
          <a:p>
            <a:r>
              <a:rPr lang="en-GB" sz="1600" dirty="0"/>
              <a:t>Crotty's four elements, reproduced from Crotty (1998, p. 4). On the DBA we work with ontology, epistemology, axiology and methodology instead.</a:t>
            </a:r>
          </a:p>
        </p:txBody>
      </p:sp>
    </p:spTree>
    <p:extLst>
      <p:ext uri="{BB962C8B-B14F-4D97-AF65-F5344CB8AC3E}">
        <p14:creationId xmlns:p14="http://schemas.microsoft.com/office/powerpoint/2010/main" val="6273574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7185F659-BCA8-D46E-6727-E0CCE5DFDED2}"/>
              </a:ext>
            </a:extLst>
          </p:cNvPr>
          <p:cNvPicPr>
            <a:picLocks noChangeAspect="1"/>
          </p:cNvPicPr>
          <p:nvPr/>
        </p:nvPicPr>
        <p:blipFill>
          <a:blip r:embed="rId2"/>
          <a:srcRect t="7425"/>
          <a:stretch>
            <a:fillRect/>
          </a:stretch>
        </p:blipFill>
        <p:spPr>
          <a:xfrm>
            <a:off x="20" y="1282"/>
            <a:ext cx="12191980" cy="6856718"/>
          </a:xfrm>
          <a:prstGeom prst="rect">
            <a:avLst/>
          </a:prstGeom>
        </p:spPr>
      </p:pic>
    </p:spTree>
    <p:extLst>
      <p:ext uri="{BB962C8B-B14F-4D97-AF65-F5344CB8AC3E}">
        <p14:creationId xmlns:p14="http://schemas.microsoft.com/office/powerpoint/2010/main" val="8639109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9164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0CC4407E-E7C8-7BDD-5199-6E2327F7C09D}"/>
              </a:ext>
            </a:extLst>
          </p:cNvPr>
          <p:cNvPicPr>
            <a:picLocks noChangeAspect="1"/>
          </p:cNvPicPr>
          <p:nvPr/>
        </p:nvPicPr>
        <p:blipFill>
          <a:blip r:embed="rId2"/>
          <a:stretch>
            <a:fillRect/>
          </a:stretch>
        </p:blipFill>
        <p:spPr>
          <a:xfrm>
            <a:off x="3148346" y="643467"/>
            <a:ext cx="5895307" cy="5571066"/>
          </a:xfrm>
          <a:prstGeom prst="rect">
            <a:avLst/>
          </a:prstGeom>
        </p:spPr>
      </p:pic>
    </p:spTree>
    <p:extLst>
      <p:ext uri="{BB962C8B-B14F-4D97-AF65-F5344CB8AC3E}">
        <p14:creationId xmlns:p14="http://schemas.microsoft.com/office/powerpoint/2010/main" val="18735887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DAD86CA-8235-409B-982B-5E7A033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F234FBA-3501-47B4-AE0C-AA4AFBC8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B5EF893B-0491-416E-9D33-BADE96007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30F8920A-99A0-F212-779F-FD7674AD299A}"/>
              </a:ext>
            </a:extLst>
          </p:cNvPr>
          <p:cNvPicPr>
            <a:picLocks noChangeAspect="1"/>
          </p:cNvPicPr>
          <p:nvPr/>
        </p:nvPicPr>
        <p:blipFill>
          <a:blip r:embed="rId2"/>
          <a:srcRect r="2644"/>
          <a:stretch>
            <a:fillRect/>
          </a:stretch>
        </p:blipFill>
        <p:spPr>
          <a:xfrm>
            <a:off x="838200" y="754148"/>
            <a:ext cx="10515600" cy="4995575"/>
          </a:xfrm>
          <a:prstGeom prst="rect">
            <a:avLst/>
          </a:prstGeom>
        </p:spPr>
      </p:pic>
      <p:cxnSp>
        <p:nvCxnSpPr>
          <p:cNvPr id="13" name="Straight Connector 12">
            <a:extLst>
              <a:ext uri="{FF2B5EF4-FFF2-40B4-BE49-F238E27FC236}">
                <a16:creationId xmlns:a16="http://schemas.microsoft.com/office/drawing/2014/main" id="{469F4FF8-F8B0-4630-BA1B-0D8B324CD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47342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403552A0-0722-4CC8-48FA-61B7701DDFA0}"/>
              </a:ext>
            </a:extLst>
          </p:cNvPr>
          <p:cNvPicPr>
            <a:picLocks noChangeAspect="1"/>
          </p:cNvPicPr>
          <p:nvPr/>
        </p:nvPicPr>
        <p:blipFill>
          <a:blip r:embed="rId2"/>
          <a:stretch>
            <a:fillRect/>
          </a:stretch>
        </p:blipFill>
        <p:spPr>
          <a:xfrm>
            <a:off x="2066440" y="457200"/>
            <a:ext cx="8059119" cy="5943600"/>
          </a:xfrm>
          <a:prstGeom prst="rect">
            <a:avLst/>
          </a:prstGeom>
        </p:spPr>
      </p:pic>
    </p:spTree>
    <p:extLst>
      <p:ext uri="{BB962C8B-B14F-4D97-AF65-F5344CB8AC3E}">
        <p14:creationId xmlns:p14="http://schemas.microsoft.com/office/powerpoint/2010/main" val="25060986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095EBB4E-FCF2-042C-AE03-2F68E5E5B41C}"/>
              </a:ext>
            </a:extLst>
          </p:cNvPr>
          <p:cNvPicPr>
            <a:picLocks noChangeAspect="1"/>
          </p:cNvPicPr>
          <p:nvPr/>
        </p:nvPicPr>
        <p:blipFill>
          <a:blip r:embed="rId2"/>
          <a:stretch>
            <a:fillRect/>
          </a:stretch>
        </p:blipFill>
        <p:spPr>
          <a:xfrm>
            <a:off x="1120477" y="2331313"/>
            <a:ext cx="9951041" cy="2189228"/>
          </a:xfrm>
          <a:prstGeom prst="rect">
            <a:avLst/>
          </a:prstGeom>
        </p:spPr>
      </p:pic>
    </p:spTree>
    <p:extLst>
      <p:ext uri="{BB962C8B-B14F-4D97-AF65-F5344CB8AC3E}">
        <p14:creationId xmlns:p14="http://schemas.microsoft.com/office/powerpoint/2010/main" val="41801015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85344" cy="6858000"/>
          </a:xfrm>
          <a:prstGeom prst="rect">
            <a:avLst/>
          </a:prstGeom>
          <a:solidFill>
            <a:srgbClr val="E8A838"/>
          </a:solidFill>
          <a:ln w="12700">
            <a:solidFill>
              <a:srgbClr val="E8A838"/>
            </a:solidFill>
            <a:prstDash val="solid"/>
          </a:ln>
        </p:spPr>
        <p:txBody>
          <a:bodyPr/>
          <a:lstStyle/>
          <a:p>
            <a:endParaRPr lang="en-GB" sz="2400"/>
          </a:p>
        </p:txBody>
      </p:sp>
      <p:sp>
        <p:nvSpPr>
          <p:cNvPr id="3" name="Text 1"/>
          <p:cNvSpPr/>
          <p:nvPr/>
        </p:nvSpPr>
        <p:spPr>
          <a:xfrm>
            <a:off x="4267200" y="268224"/>
            <a:ext cx="7559040" cy="341376"/>
          </a:xfrm>
          <a:prstGeom prst="rect">
            <a:avLst/>
          </a:prstGeom>
          <a:noFill/>
          <a:ln/>
        </p:spPr>
        <p:txBody>
          <a:bodyPr wrap="square" lIns="0" tIns="0" rIns="0" bIns="0" rtlCol="0" anchor="ctr"/>
          <a:lstStyle/>
          <a:p>
            <a:pPr algn="r"/>
            <a:r>
              <a:rPr lang="en-US" sz="1200" dirty="0">
                <a:solidFill>
                  <a:srgbClr val="B0BBCC"/>
                </a:solidFill>
                <a:latin typeface="Calibri" pitchFamily="34" charset="0"/>
                <a:ea typeface="Calibri" pitchFamily="34" charset="-122"/>
                <a:cs typeface="Calibri" pitchFamily="34" charset="-120"/>
              </a:rPr>
              <a:t>DBA Research Philosophy</a:t>
            </a:r>
            <a:endParaRPr lang="en-US" sz="1200" dirty="0"/>
          </a:p>
        </p:txBody>
      </p:sp>
      <p:sp>
        <p:nvSpPr>
          <p:cNvPr id="4" name="Text 2"/>
          <p:cNvSpPr/>
          <p:nvPr/>
        </p:nvSpPr>
        <p:spPr>
          <a:xfrm>
            <a:off x="426720" y="463296"/>
            <a:ext cx="7071360" cy="670560"/>
          </a:xfrm>
          <a:prstGeom prst="rect">
            <a:avLst/>
          </a:prstGeom>
          <a:noFill/>
          <a:ln/>
        </p:spPr>
        <p:txBody>
          <a:bodyPr wrap="square" lIns="0" tIns="0" rIns="0" bIns="0" rtlCol="0" anchor="ctr"/>
          <a:lstStyle/>
          <a:p>
            <a:r>
              <a:rPr lang="en-US" sz="4000" b="1" dirty="0">
                <a:solidFill>
                  <a:srgbClr val="E8A838"/>
                </a:solidFill>
                <a:latin typeface="Georgia" pitchFamily="34" charset="0"/>
                <a:ea typeface="Georgia" pitchFamily="34" charset="-122"/>
                <a:cs typeface="Georgia" pitchFamily="34" charset="-120"/>
              </a:rPr>
              <a:t>What is a Paradigm?</a:t>
            </a:r>
            <a:endParaRPr lang="en-US" sz="4000" dirty="0"/>
          </a:p>
        </p:txBody>
      </p:sp>
      <p:sp>
        <p:nvSpPr>
          <p:cNvPr id="5" name="Text 3"/>
          <p:cNvSpPr/>
          <p:nvPr/>
        </p:nvSpPr>
        <p:spPr>
          <a:xfrm>
            <a:off x="426720" y="1170432"/>
            <a:ext cx="6827520" cy="463296"/>
          </a:xfrm>
          <a:prstGeom prst="rect">
            <a:avLst/>
          </a:prstGeom>
          <a:noFill/>
          <a:ln/>
        </p:spPr>
        <p:txBody>
          <a:bodyPr wrap="square" lIns="0" tIns="0" rIns="0" bIns="0" rtlCol="0" anchor="ctr"/>
          <a:lstStyle/>
          <a:p>
            <a:r>
              <a:rPr lang="en-US" sz="1733" i="1" dirty="0">
                <a:solidFill>
                  <a:srgbClr val="F4EFE6"/>
                </a:solidFill>
                <a:latin typeface="Calibri" pitchFamily="34" charset="0"/>
                <a:ea typeface="Calibri" pitchFamily="34" charset="-122"/>
                <a:cs typeface="Calibri" pitchFamily="34" charset="-120"/>
              </a:rPr>
              <a:t>The researcher's worldview, built before a single piece of data is collected.</a:t>
            </a:r>
            <a:endParaRPr lang="en-US" sz="1733" dirty="0"/>
          </a:p>
        </p:txBody>
      </p:sp>
      <p:sp>
        <p:nvSpPr>
          <p:cNvPr id="6" name="Shape 4"/>
          <p:cNvSpPr/>
          <p:nvPr/>
        </p:nvSpPr>
        <p:spPr>
          <a:xfrm>
            <a:off x="426720" y="1755648"/>
            <a:ext cx="6705600" cy="1524000"/>
          </a:xfrm>
          <a:prstGeom prst="rect">
            <a:avLst/>
          </a:prstGeom>
          <a:solidFill>
            <a:srgbClr val="243255"/>
          </a:solidFill>
          <a:ln w="12700">
            <a:solidFill>
              <a:srgbClr val="3A4F72"/>
            </a:solidFill>
            <a:prstDash val="solid"/>
          </a:ln>
          <a:effectLst>
            <a:outerShdw blurRad="101600" dist="38100" dir="8100000" algn="bl" rotWithShape="0">
              <a:srgbClr val="000000">
                <a:alpha val="25000"/>
              </a:srgbClr>
            </a:outerShdw>
          </a:effectLst>
        </p:spPr>
        <p:txBody>
          <a:bodyPr/>
          <a:lstStyle/>
          <a:p>
            <a:endParaRPr lang="en-GB" sz="2400"/>
          </a:p>
        </p:txBody>
      </p:sp>
      <p:sp>
        <p:nvSpPr>
          <p:cNvPr id="7" name="Text 5"/>
          <p:cNvSpPr/>
          <p:nvPr/>
        </p:nvSpPr>
        <p:spPr>
          <a:xfrm>
            <a:off x="670560" y="1840992"/>
            <a:ext cx="6217920" cy="1341120"/>
          </a:xfrm>
          <a:prstGeom prst="rect">
            <a:avLst/>
          </a:prstGeom>
          <a:noFill/>
          <a:ln/>
        </p:spPr>
        <p:txBody>
          <a:bodyPr wrap="square" rtlCol="0" anchor="ctr"/>
          <a:lstStyle/>
          <a:p>
            <a:r>
              <a:rPr lang="en-US" sz="1733" dirty="0">
                <a:solidFill>
                  <a:srgbClr val="F4EFE6"/>
                </a:solidFill>
                <a:latin typeface="Calibri" pitchFamily="34" charset="0"/>
                <a:ea typeface="Calibri" pitchFamily="34" charset="-122"/>
                <a:cs typeface="Calibri" pitchFamily="34" charset="-120"/>
              </a:rPr>
              <a:t>A paradigm is a set of interconnected philosophical beliefs about reality, knowledge, values and method </a:t>
            </a:r>
            <a:r>
              <a:rPr lang="en-US" sz="1733" b="1" dirty="0">
                <a:solidFill>
                  <a:srgbClr val="E8A838"/>
                </a:solidFill>
                <a:latin typeface="Calibri" pitchFamily="34" charset="0"/>
                <a:ea typeface="Calibri" pitchFamily="34" charset="-122"/>
                <a:cs typeface="Calibri" pitchFamily="34" charset="-120"/>
              </a:rPr>
              <a:t>that together determine how a researcher approaches any investigation.</a:t>
            </a:r>
            <a:endParaRPr lang="en-US" sz="1733" dirty="0"/>
          </a:p>
        </p:txBody>
      </p:sp>
      <p:sp>
        <p:nvSpPr>
          <p:cNvPr id="8" name="Text 6"/>
          <p:cNvSpPr/>
          <p:nvPr/>
        </p:nvSpPr>
        <p:spPr>
          <a:xfrm>
            <a:off x="426720" y="3474720"/>
            <a:ext cx="6705600" cy="426720"/>
          </a:xfrm>
          <a:prstGeom prst="rect">
            <a:avLst/>
          </a:prstGeom>
          <a:noFill/>
          <a:ln/>
        </p:spPr>
        <p:txBody>
          <a:bodyPr wrap="square" lIns="0" tIns="0" rIns="0" bIns="0" rtlCol="0" anchor="ctr"/>
          <a:lstStyle/>
          <a:p>
            <a:r>
              <a:rPr lang="en-US" sz="1733" b="1" dirty="0">
                <a:solidFill>
                  <a:srgbClr val="E8A838"/>
                </a:solidFill>
                <a:latin typeface="Calibri" pitchFamily="34" charset="0"/>
                <a:ea typeface="Calibri" pitchFamily="34" charset="-122"/>
                <a:cs typeface="Calibri" pitchFamily="34" charset="-120"/>
              </a:rPr>
              <a:t>🪐  The Planet Metaphor</a:t>
            </a:r>
            <a:endParaRPr lang="en-US" sz="1733" dirty="0"/>
          </a:p>
        </p:txBody>
      </p:sp>
      <p:sp>
        <p:nvSpPr>
          <p:cNvPr id="9" name="Text 7"/>
          <p:cNvSpPr/>
          <p:nvPr/>
        </p:nvSpPr>
        <p:spPr>
          <a:xfrm>
            <a:off x="426720" y="3950208"/>
            <a:ext cx="6766560" cy="1072896"/>
          </a:xfrm>
          <a:prstGeom prst="rect">
            <a:avLst/>
          </a:prstGeom>
          <a:noFill/>
          <a:ln/>
        </p:spPr>
        <p:txBody>
          <a:bodyPr wrap="square" rtlCol="0" anchor="t"/>
          <a:lstStyle/>
          <a:p>
            <a:r>
              <a:rPr lang="en-US" sz="2400" dirty="0">
                <a:latin typeface="Calibri" pitchFamily="34" charset="0"/>
                <a:ea typeface="Calibri" pitchFamily="34" charset="-122"/>
                <a:cs typeface="Calibri" pitchFamily="34" charset="-120"/>
              </a:rPr>
              <a:t>Each alien comes from a different </a:t>
            </a:r>
            <a:r>
              <a:rPr lang="en-US" sz="2400">
                <a:latin typeface="Calibri" pitchFamily="34" charset="0"/>
                <a:ea typeface="Calibri" pitchFamily="34" charset="-122"/>
                <a:cs typeface="Calibri" pitchFamily="34" charset="-120"/>
              </a:rPr>
              <a:t>planet - </a:t>
            </a:r>
            <a:r>
              <a:rPr lang="en-US" sz="2400" dirty="0">
                <a:latin typeface="Calibri" pitchFamily="34" charset="0"/>
                <a:ea typeface="Calibri" pitchFamily="34" charset="-122"/>
                <a:cs typeface="Calibri" pitchFamily="34" charset="-120"/>
              </a:rPr>
              <a:t>a different philosophy of knowledge. They did not choose their planet randomly. </a:t>
            </a:r>
            <a:r>
              <a:rPr lang="en-US" sz="2400" i="1" dirty="0">
                <a:latin typeface="Calibri" pitchFamily="34" charset="0"/>
                <a:ea typeface="Calibri" pitchFamily="34" charset="-122"/>
                <a:cs typeface="Calibri" pitchFamily="34" charset="-120"/>
              </a:rPr>
              <a:t>Every decision they make about how to investigate flows from the planet they come from.</a:t>
            </a:r>
            <a:endParaRPr lang="en-US" sz="2400" dirty="0"/>
          </a:p>
        </p:txBody>
      </p:sp>
      <p:sp>
        <p:nvSpPr>
          <p:cNvPr id="10" name="Text 8"/>
          <p:cNvSpPr/>
          <p:nvPr/>
        </p:nvSpPr>
        <p:spPr>
          <a:xfrm>
            <a:off x="426720" y="6120384"/>
            <a:ext cx="6705600" cy="365760"/>
          </a:xfrm>
          <a:prstGeom prst="rect">
            <a:avLst/>
          </a:prstGeom>
          <a:noFill/>
          <a:ln/>
        </p:spPr>
        <p:txBody>
          <a:bodyPr wrap="square" lIns="0" tIns="0" rIns="0" bIns="0" rtlCol="0" anchor="ctr"/>
          <a:lstStyle/>
          <a:p>
            <a:r>
              <a:rPr lang="en-US" sz="1600" b="1" i="1" dirty="0">
                <a:solidFill>
                  <a:srgbClr val="E8A838"/>
                </a:solidFill>
                <a:latin typeface="Georgia" pitchFamily="34" charset="0"/>
                <a:ea typeface="Georgia" pitchFamily="34" charset="-122"/>
                <a:cs typeface="Georgia" pitchFamily="34" charset="-120"/>
              </a:rPr>
              <a:t>Your paradigm is your planet.</a:t>
            </a:r>
            <a:endParaRPr lang="en-US" sz="1600" dirty="0"/>
          </a:p>
        </p:txBody>
      </p:sp>
      <p:sp>
        <p:nvSpPr>
          <p:cNvPr id="11" name="Shape 9"/>
          <p:cNvSpPr/>
          <p:nvPr/>
        </p:nvSpPr>
        <p:spPr>
          <a:xfrm>
            <a:off x="7376160" y="609600"/>
            <a:ext cx="2255520" cy="1463040"/>
          </a:xfrm>
          <a:prstGeom prst="rect">
            <a:avLst/>
          </a:prstGeom>
          <a:solidFill>
            <a:srgbClr val="243255"/>
          </a:solidFill>
          <a:ln w="12700">
            <a:solidFill>
              <a:srgbClr val="3A4F72"/>
            </a:solidFill>
            <a:prstDash val="solid"/>
          </a:ln>
          <a:effectLst>
            <a:outerShdw blurRad="101600" dist="38100" dir="8100000" algn="bl" rotWithShape="0">
              <a:srgbClr val="000000">
                <a:alpha val="25000"/>
              </a:srgbClr>
            </a:outerShdw>
          </a:effectLst>
        </p:spPr>
        <p:txBody>
          <a:bodyPr/>
          <a:lstStyle/>
          <a:p>
            <a:endParaRPr lang="en-GB" sz="2400"/>
          </a:p>
        </p:txBody>
      </p:sp>
      <p:pic>
        <p:nvPicPr>
          <p:cNvPr id="12" name="Image 0" descr="preencoded.png"/>
          <p:cNvPicPr>
            <a:picLocks noChangeAspect="1"/>
          </p:cNvPicPr>
          <p:nvPr/>
        </p:nvPicPr>
        <p:blipFill>
          <a:blip r:embed="rId3"/>
          <a:stretch>
            <a:fillRect/>
          </a:stretch>
        </p:blipFill>
        <p:spPr>
          <a:xfrm>
            <a:off x="8138160" y="670560"/>
            <a:ext cx="731520" cy="1024128"/>
          </a:xfrm>
          <a:prstGeom prst="rect">
            <a:avLst/>
          </a:prstGeom>
        </p:spPr>
      </p:pic>
      <p:sp>
        <p:nvSpPr>
          <p:cNvPr id="13" name="Text 10"/>
          <p:cNvSpPr/>
          <p:nvPr/>
        </p:nvSpPr>
        <p:spPr>
          <a:xfrm>
            <a:off x="7376160" y="1731264"/>
            <a:ext cx="2255520" cy="365760"/>
          </a:xfrm>
          <a:prstGeom prst="rect">
            <a:avLst/>
          </a:prstGeom>
          <a:noFill/>
          <a:ln/>
        </p:spPr>
        <p:txBody>
          <a:bodyPr wrap="square" lIns="0" tIns="0" rIns="0" bIns="0" rtlCol="0" anchor="ctr"/>
          <a:lstStyle/>
          <a:p>
            <a:pPr algn="ctr"/>
            <a:r>
              <a:rPr lang="en-US" sz="1133" dirty="0">
                <a:solidFill>
                  <a:srgbClr val="B0BBCC"/>
                </a:solidFill>
                <a:latin typeface="Calibri" pitchFamily="34" charset="0"/>
                <a:ea typeface="Calibri" pitchFamily="34" charset="-122"/>
                <a:cs typeface="Calibri" pitchFamily="34" charset="-120"/>
              </a:rPr>
              <a:t>Alien A</a:t>
            </a:r>
            <a:endParaRPr lang="en-US" sz="1133" dirty="0"/>
          </a:p>
          <a:p>
            <a:pPr algn="ctr"/>
            <a:r>
              <a:rPr lang="en-US" sz="1133" dirty="0">
                <a:solidFill>
                  <a:srgbClr val="B0BBCC"/>
                </a:solidFill>
                <a:latin typeface="Calibri" pitchFamily="34" charset="0"/>
                <a:ea typeface="Calibri" pitchFamily="34" charset="-122"/>
                <a:cs typeface="Calibri" pitchFamily="34" charset="-120"/>
              </a:rPr>
              <a:t>Positivism</a:t>
            </a:r>
            <a:endParaRPr lang="en-US" sz="1133" dirty="0"/>
          </a:p>
        </p:txBody>
      </p:sp>
      <p:sp>
        <p:nvSpPr>
          <p:cNvPr id="14" name="Shape 11"/>
          <p:cNvSpPr/>
          <p:nvPr/>
        </p:nvSpPr>
        <p:spPr>
          <a:xfrm>
            <a:off x="9729216" y="609600"/>
            <a:ext cx="2255520" cy="1463040"/>
          </a:xfrm>
          <a:prstGeom prst="rect">
            <a:avLst/>
          </a:prstGeom>
          <a:solidFill>
            <a:srgbClr val="243255"/>
          </a:solidFill>
          <a:ln w="12700">
            <a:solidFill>
              <a:srgbClr val="3A4F72"/>
            </a:solidFill>
            <a:prstDash val="solid"/>
          </a:ln>
          <a:effectLst>
            <a:outerShdw blurRad="101600" dist="38100" dir="8100000" algn="bl" rotWithShape="0">
              <a:srgbClr val="000000">
                <a:alpha val="25000"/>
              </a:srgbClr>
            </a:outerShdw>
          </a:effectLst>
        </p:spPr>
        <p:txBody>
          <a:bodyPr/>
          <a:lstStyle/>
          <a:p>
            <a:endParaRPr lang="en-GB" sz="2400"/>
          </a:p>
        </p:txBody>
      </p:sp>
      <p:pic>
        <p:nvPicPr>
          <p:cNvPr id="15" name="Image 1" descr="preencoded.png"/>
          <p:cNvPicPr>
            <a:picLocks noChangeAspect="1"/>
          </p:cNvPicPr>
          <p:nvPr/>
        </p:nvPicPr>
        <p:blipFill>
          <a:blip r:embed="rId4"/>
          <a:stretch>
            <a:fillRect/>
          </a:stretch>
        </p:blipFill>
        <p:spPr>
          <a:xfrm>
            <a:off x="10491216" y="670560"/>
            <a:ext cx="731520" cy="1024128"/>
          </a:xfrm>
          <a:prstGeom prst="rect">
            <a:avLst/>
          </a:prstGeom>
        </p:spPr>
      </p:pic>
      <p:sp>
        <p:nvSpPr>
          <p:cNvPr id="16" name="Text 12"/>
          <p:cNvSpPr/>
          <p:nvPr/>
        </p:nvSpPr>
        <p:spPr>
          <a:xfrm>
            <a:off x="9729216" y="1731264"/>
            <a:ext cx="2255520" cy="365760"/>
          </a:xfrm>
          <a:prstGeom prst="rect">
            <a:avLst/>
          </a:prstGeom>
          <a:noFill/>
          <a:ln/>
        </p:spPr>
        <p:txBody>
          <a:bodyPr wrap="square" lIns="0" tIns="0" rIns="0" bIns="0" rtlCol="0" anchor="ctr"/>
          <a:lstStyle/>
          <a:p>
            <a:pPr algn="ctr"/>
            <a:r>
              <a:rPr lang="en-US" sz="1133" dirty="0">
                <a:solidFill>
                  <a:srgbClr val="B0BBCC"/>
                </a:solidFill>
                <a:latin typeface="Calibri" pitchFamily="34" charset="0"/>
                <a:ea typeface="Calibri" pitchFamily="34" charset="-122"/>
                <a:cs typeface="Calibri" pitchFamily="34" charset="-120"/>
              </a:rPr>
              <a:t>Alien B</a:t>
            </a:r>
            <a:endParaRPr lang="en-US" sz="1133" dirty="0"/>
          </a:p>
          <a:p>
            <a:pPr algn="ctr"/>
            <a:r>
              <a:rPr lang="en-US" sz="1133" dirty="0">
                <a:solidFill>
                  <a:srgbClr val="B0BBCC"/>
                </a:solidFill>
                <a:latin typeface="Calibri" pitchFamily="34" charset="0"/>
                <a:ea typeface="Calibri" pitchFamily="34" charset="-122"/>
                <a:cs typeface="Calibri" pitchFamily="34" charset="-120"/>
              </a:rPr>
              <a:t>Post-Positivism</a:t>
            </a:r>
            <a:endParaRPr lang="en-US" sz="1133" dirty="0"/>
          </a:p>
        </p:txBody>
      </p:sp>
      <p:sp>
        <p:nvSpPr>
          <p:cNvPr id="17" name="Shape 13"/>
          <p:cNvSpPr/>
          <p:nvPr/>
        </p:nvSpPr>
        <p:spPr>
          <a:xfrm>
            <a:off x="7376160" y="2194560"/>
            <a:ext cx="2255520" cy="1463040"/>
          </a:xfrm>
          <a:prstGeom prst="rect">
            <a:avLst/>
          </a:prstGeom>
          <a:solidFill>
            <a:srgbClr val="243255"/>
          </a:solidFill>
          <a:ln w="12700">
            <a:solidFill>
              <a:srgbClr val="3A4F72"/>
            </a:solidFill>
            <a:prstDash val="solid"/>
          </a:ln>
          <a:effectLst>
            <a:outerShdw blurRad="101600" dist="38100" dir="8100000" algn="bl" rotWithShape="0">
              <a:srgbClr val="000000">
                <a:alpha val="25000"/>
              </a:srgbClr>
            </a:outerShdw>
          </a:effectLst>
        </p:spPr>
        <p:txBody>
          <a:bodyPr/>
          <a:lstStyle/>
          <a:p>
            <a:endParaRPr lang="en-GB" sz="2400"/>
          </a:p>
        </p:txBody>
      </p:sp>
      <p:pic>
        <p:nvPicPr>
          <p:cNvPr id="18" name="Image 2" descr="preencoded.png"/>
          <p:cNvPicPr>
            <a:picLocks noChangeAspect="1"/>
          </p:cNvPicPr>
          <p:nvPr/>
        </p:nvPicPr>
        <p:blipFill>
          <a:blip r:embed="rId5"/>
          <a:stretch>
            <a:fillRect/>
          </a:stretch>
        </p:blipFill>
        <p:spPr>
          <a:xfrm>
            <a:off x="8138160" y="2255520"/>
            <a:ext cx="731520" cy="1024128"/>
          </a:xfrm>
          <a:prstGeom prst="rect">
            <a:avLst/>
          </a:prstGeom>
        </p:spPr>
      </p:pic>
      <p:sp>
        <p:nvSpPr>
          <p:cNvPr id="19" name="Text 14"/>
          <p:cNvSpPr/>
          <p:nvPr/>
        </p:nvSpPr>
        <p:spPr>
          <a:xfrm>
            <a:off x="7376160" y="3316224"/>
            <a:ext cx="2255520" cy="365760"/>
          </a:xfrm>
          <a:prstGeom prst="rect">
            <a:avLst/>
          </a:prstGeom>
          <a:noFill/>
          <a:ln/>
        </p:spPr>
        <p:txBody>
          <a:bodyPr wrap="square" lIns="0" tIns="0" rIns="0" bIns="0" rtlCol="0" anchor="ctr"/>
          <a:lstStyle/>
          <a:p>
            <a:pPr algn="ctr"/>
            <a:r>
              <a:rPr lang="en-US" sz="1133" dirty="0">
                <a:solidFill>
                  <a:srgbClr val="B0BBCC"/>
                </a:solidFill>
                <a:latin typeface="Calibri" pitchFamily="34" charset="0"/>
                <a:ea typeface="Calibri" pitchFamily="34" charset="-122"/>
                <a:cs typeface="Calibri" pitchFamily="34" charset="-120"/>
              </a:rPr>
              <a:t>Alien C</a:t>
            </a:r>
            <a:endParaRPr lang="en-US" sz="1133" dirty="0"/>
          </a:p>
          <a:p>
            <a:pPr algn="ctr"/>
            <a:r>
              <a:rPr lang="en-US" sz="1133" dirty="0">
                <a:solidFill>
                  <a:srgbClr val="B0BBCC"/>
                </a:solidFill>
                <a:latin typeface="Calibri" pitchFamily="34" charset="0"/>
                <a:ea typeface="Calibri" pitchFamily="34" charset="-122"/>
                <a:cs typeface="Calibri" pitchFamily="34" charset="-120"/>
              </a:rPr>
              <a:t>Interpretivism</a:t>
            </a:r>
            <a:endParaRPr lang="en-US" sz="1133" dirty="0"/>
          </a:p>
        </p:txBody>
      </p:sp>
      <p:sp>
        <p:nvSpPr>
          <p:cNvPr id="20" name="Shape 15"/>
          <p:cNvSpPr/>
          <p:nvPr/>
        </p:nvSpPr>
        <p:spPr>
          <a:xfrm>
            <a:off x="9729216" y="2194560"/>
            <a:ext cx="2255520" cy="1463040"/>
          </a:xfrm>
          <a:prstGeom prst="rect">
            <a:avLst/>
          </a:prstGeom>
          <a:solidFill>
            <a:srgbClr val="243255"/>
          </a:solidFill>
          <a:ln w="12700">
            <a:solidFill>
              <a:srgbClr val="3A4F72"/>
            </a:solidFill>
            <a:prstDash val="solid"/>
          </a:ln>
          <a:effectLst>
            <a:outerShdw blurRad="101600" dist="38100" dir="8100000" algn="bl" rotWithShape="0">
              <a:srgbClr val="000000">
                <a:alpha val="25000"/>
              </a:srgbClr>
            </a:outerShdw>
          </a:effectLst>
        </p:spPr>
        <p:txBody>
          <a:bodyPr/>
          <a:lstStyle/>
          <a:p>
            <a:endParaRPr lang="en-GB" sz="2400"/>
          </a:p>
        </p:txBody>
      </p:sp>
      <p:pic>
        <p:nvPicPr>
          <p:cNvPr id="21" name="Image 3" descr="preencoded.png"/>
          <p:cNvPicPr>
            <a:picLocks noChangeAspect="1"/>
          </p:cNvPicPr>
          <p:nvPr/>
        </p:nvPicPr>
        <p:blipFill>
          <a:blip r:embed="rId6"/>
          <a:stretch>
            <a:fillRect/>
          </a:stretch>
        </p:blipFill>
        <p:spPr>
          <a:xfrm>
            <a:off x="10491216" y="2255520"/>
            <a:ext cx="731520" cy="1024128"/>
          </a:xfrm>
          <a:prstGeom prst="rect">
            <a:avLst/>
          </a:prstGeom>
        </p:spPr>
      </p:pic>
      <p:sp>
        <p:nvSpPr>
          <p:cNvPr id="22" name="Text 16"/>
          <p:cNvSpPr/>
          <p:nvPr/>
        </p:nvSpPr>
        <p:spPr>
          <a:xfrm>
            <a:off x="9729216" y="3316224"/>
            <a:ext cx="2255520" cy="365760"/>
          </a:xfrm>
          <a:prstGeom prst="rect">
            <a:avLst/>
          </a:prstGeom>
          <a:noFill/>
          <a:ln/>
        </p:spPr>
        <p:txBody>
          <a:bodyPr wrap="square" lIns="0" tIns="0" rIns="0" bIns="0" rtlCol="0" anchor="ctr"/>
          <a:lstStyle/>
          <a:p>
            <a:pPr algn="ctr"/>
            <a:r>
              <a:rPr lang="en-US" sz="1133" dirty="0">
                <a:solidFill>
                  <a:srgbClr val="B0BBCC"/>
                </a:solidFill>
                <a:latin typeface="Calibri" pitchFamily="34" charset="0"/>
                <a:ea typeface="Calibri" pitchFamily="34" charset="-122"/>
                <a:cs typeface="Calibri" pitchFamily="34" charset="-120"/>
              </a:rPr>
              <a:t>Alien D</a:t>
            </a:r>
            <a:endParaRPr lang="en-US" sz="1133" dirty="0"/>
          </a:p>
          <a:p>
            <a:pPr algn="ctr"/>
            <a:r>
              <a:rPr lang="en-US" sz="1133" dirty="0">
                <a:solidFill>
                  <a:srgbClr val="B0BBCC"/>
                </a:solidFill>
                <a:latin typeface="Calibri" pitchFamily="34" charset="0"/>
                <a:ea typeface="Calibri" pitchFamily="34" charset="-122"/>
                <a:cs typeface="Calibri" pitchFamily="34" charset="-120"/>
              </a:rPr>
              <a:t>Constructivism</a:t>
            </a:r>
            <a:endParaRPr lang="en-US" sz="1133" dirty="0"/>
          </a:p>
        </p:txBody>
      </p:sp>
      <p:sp>
        <p:nvSpPr>
          <p:cNvPr id="23" name="Shape 17"/>
          <p:cNvSpPr/>
          <p:nvPr/>
        </p:nvSpPr>
        <p:spPr>
          <a:xfrm>
            <a:off x="7376160" y="3779520"/>
            <a:ext cx="2255520" cy="1463040"/>
          </a:xfrm>
          <a:prstGeom prst="rect">
            <a:avLst/>
          </a:prstGeom>
          <a:solidFill>
            <a:srgbClr val="243255"/>
          </a:solidFill>
          <a:ln w="12700">
            <a:solidFill>
              <a:srgbClr val="3A4F72"/>
            </a:solidFill>
            <a:prstDash val="solid"/>
          </a:ln>
          <a:effectLst>
            <a:outerShdw blurRad="101600" dist="38100" dir="8100000" algn="bl" rotWithShape="0">
              <a:srgbClr val="000000">
                <a:alpha val="25000"/>
              </a:srgbClr>
            </a:outerShdw>
          </a:effectLst>
        </p:spPr>
        <p:txBody>
          <a:bodyPr/>
          <a:lstStyle/>
          <a:p>
            <a:endParaRPr lang="en-GB" sz="2400"/>
          </a:p>
        </p:txBody>
      </p:sp>
      <p:pic>
        <p:nvPicPr>
          <p:cNvPr id="24" name="Image 4" descr="preencoded.png"/>
          <p:cNvPicPr>
            <a:picLocks noChangeAspect="1"/>
          </p:cNvPicPr>
          <p:nvPr/>
        </p:nvPicPr>
        <p:blipFill>
          <a:blip r:embed="rId7"/>
          <a:stretch>
            <a:fillRect/>
          </a:stretch>
        </p:blipFill>
        <p:spPr>
          <a:xfrm>
            <a:off x="8138160" y="3840480"/>
            <a:ext cx="731520" cy="1024128"/>
          </a:xfrm>
          <a:prstGeom prst="rect">
            <a:avLst/>
          </a:prstGeom>
        </p:spPr>
      </p:pic>
      <p:sp>
        <p:nvSpPr>
          <p:cNvPr id="25" name="Text 18"/>
          <p:cNvSpPr/>
          <p:nvPr/>
        </p:nvSpPr>
        <p:spPr>
          <a:xfrm>
            <a:off x="7376160" y="4901184"/>
            <a:ext cx="2255520" cy="365760"/>
          </a:xfrm>
          <a:prstGeom prst="rect">
            <a:avLst/>
          </a:prstGeom>
          <a:noFill/>
          <a:ln/>
        </p:spPr>
        <p:txBody>
          <a:bodyPr wrap="square" lIns="0" tIns="0" rIns="0" bIns="0" rtlCol="0" anchor="ctr"/>
          <a:lstStyle/>
          <a:p>
            <a:pPr algn="ctr"/>
            <a:r>
              <a:rPr lang="en-US" sz="1133" dirty="0">
                <a:solidFill>
                  <a:srgbClr val="B0BBCC"/>
                </a:solidFill>
                <a:latin typeface="Calibri" pitchFamily="34" charset="0"/>
                <a:ea typeface="Calibri" pitchFamily="34" charset="-122"/>
                <a:cs typeface="Calibri" pitchFamily="34" charset="-120"/>
              </a:rPr>
              <a:t>Alien E</a:t>
            </a:r>
            <a:endParaRPr lang="en-US" sz="1133" dirty="0"/>
          </a:p>
          <a:p>
            <a:pPr algn="ctr"/>
            <a:r>
              <a:rPr lang="en-US" sz="1133" dirty="0">
                <a:solidFill>
                  <a:srgbClr val="B0BBCC"/>
                </a:solidFill>
                <a:latin typeface="Calibri" pitchFamily="34" charset="0"/>
                <a:ea typeface="Calibri" pitchFamily="34" charset="-122"/>
                <a:cs typeface="Calibri" pitchFamily="34" charset="-120"/>
              </a:rPr>
              <a:t>Soc. Constructionism</a:t>
            </a:r>
            <a:endParaRPr lang="en-US" sz="1133" dirty="0"/>
          </a:p>
        </p:txBody>
      </p:sp>
      <p:sp>
        <p:nvSpPr>
          <p:cNvPr id="26" name="Shape 19"/>
          <p:cNvSpPr/>
          <p:nvPr/>
        </p:nvSpPr>
        <p:spPr>
          <a:xfrm>
            <a:off x="9729216" y="3779520"/>
            <a:ext cx="2255520" cy="1463040"/>
          </a:xfrm>
          <a:prstGeom prst="rect">
            <a:avLst/>
          </a:prstGeom>
          <a:solidFill>
            <a:srgbClr val="243255"/>
          </a:solidFill>
          <a:ln w="12700">
            <a:solidFill>
              <a:srgbClr val="3A4F72"/>
            </a:solidFill>
            <a:prstDash val="solid"/>
          </a:ln>
          <a:effectLst>
            <a:outerShdw blurRad="101600" dist="38100" dir="8100000" algn="bl" rotWithShape="0">
              <a:srgbClr val="000000">
                <a:alpha val="25000"/>
              </a:srgbClr>
            </a:outerShdw>
          </a:effectLst>
        </p:spPr>
        <p:txBody>
          <a:bodyPr/>
          <a:lstStyle/>
          <a:p>
            <a:endParaRPr lang="en-GB" sz="2400"/>
          </a:p>
        </p:txBody>
      </p:sp>
      <p:pic>
        <p:nvPicPr>
          <p:cNvPr id="27" name="Image 5" descr="preencoded.png"/>
          <p:cNvPicPr>
            <a:picLocks noChangeAspect="1"/>
          </p:cNvPicPr>
          <p:nvPr/>
        </p:nvPicPr>
        <p:blipFill>
          <a:blip r:embed="rId8"/>
          <a:stretch>
            <a:fillRect/>
          </a:stretch>
        </p:blipFill>
        <p:spPr>
          <a:xfrm>
            <a:off x="10491216" y="3840480"/>
            <a:ext cx="731520" cy="1024128"/>
          </a:xfrm>
          <a:prstGeom prst="rect">
            <a:avLst/>
          </a:prstGeom>
        </p:spPr>
      </p:pic>
      <p:sp>
        <p:nvSpPr>
          <p:cNvPr id="28" name="Text 20"/>
          <p:cNvSpPr/>
          <p:nvPr/>
        </p:nvSpPr>
        <p:spPr>
          <a:xfrm>
            <a:off x="9729216" y="4901184"/>
            <a:ext cx="2255520" cy="365760"/>
          </a:xfrm>
          <a:prstGeom prst="rect">
            <a:avLst/>
          </a:prstGeom>
          <a:noFill/>
          <a:ln/>
        </p:spPr>
        <p:txBody>
          <a:bodyPr wrap="square" lIns="0" tIns="0" rIns="0" bIns="0" rtlCol="0" anchor="ctr"/>
          <a:lstStyle/>
          <a:p>
            <a:pPr algn="ctr"/>
            <a:r>
              <a:rPr lang="en-US" sz="1133" dirty="0">
                <a:solidFill>
                  <a:srgbClr val="B0BBCC"/>
                </a:solidFill>
                <a:latin typeface="Calibri" pitchFamily="34" charset="0"/>
                <a:ea typeface="Calibri" pitchFamily="34" charset="-122"/>
                <a:cs typeface="Calibri" pitchFamily="34" charset="-120"/>
              </a:rPr>
              <a:t>Alien F</a:t>
            </a:r>
            <a:endParaRPr lang="en-US" sz="1133" dirty="0"/>
          </a:p>
          <a:p>
            <a:pPr algn="ctr"/>
            <a:r>
              <a:rPr lang="en-US" sz="1133" dirty="0">
                <a:solidFill>
                  <a:srgbClr val="B0BBCC"/>
                </a:solidFill>
                <a:latin typeface="Calibri" pitchFamily="34" charset="0"/>
                <a:ea typeface="Calibri" pitchFamily="34" charset="-122"/>
                <a:cs typeface="Calibri" pitchFamily="34" charset="-120"/>
              </a:rPr>
              <a:t>Critical Theory</a:t>
            </a:r>
            <a:endParaRPr lang="en-US" sz="1133" dirty="0"/>
          </a:p>
        </p:txBody>
      </p:sp>
      <p:sp>
        <p:nvSpPr>
          <p:cNvPr id="29" name="Shape 21"/>
          <p:cNvSpPr/>
          <p:nvPr/>
        </p:nvSpPr>
        <p:spPr>
          <a:xfrm>
            <a:off x="7376160" y="5364480"/>
            <a:ext cx="2255520" cy="1463040"/>
          </a:xfrm>
          <a:prstGeom prst="rect">
            <a:avLst/>
          </a:prstGeom>
          <a:solidFill>
            <a:srgbClr val="243255"/>
          </a:solidFill>
          <a:ln w="12700">
            <a:solidFill>
              <a:srgbClr val="3A4F72"/>
            </a:solidFill>
            <a:prstDash val="solid"/>
          </a:ln>
          <a:effectLst>
            <a:outerShdw blurRad="101600" dist="38100" dir="8100000" algn="bl" rotWithShape="0">
              <a:srgbClr val="000000">
                <a:alpha val="25000"/>
              </a:srgbClr>
            </a:outerShdw>
          </a:effectLst>
        </p:spPr>
        <p:txBody>
          <a:bodyPr/>
          <a:lstStyle/>
          <a:p>
            <a:endParaRPr lang="en-GB" sz="2400"/>
          </a:p>
        </p:txBody>
      </p:sp>
      <p:pic>
        <p:nvPicPr>
          <p:cNvPr id="30" name="Image 6" descr="preencoded.png"/>
          <p:cNvPicPr>
            <a:picLocks noChangeAspect="1"/>
          </p:cNvPicPr>
          <p:nvPr/>
        </p:nvPicPr>
        <p:blipFill>
          <a:blip r:embed="rId9"/>
          <a:stretch>
            <a:fillRect/>
          </a:stretch>
        </p:blipFill>
        <p:spPr>
          <a:xfrm>
            <a:off x="8138160" y="5425440"/>
            <a:ext cx="731520" cy="1024128"/>
          </a:xfrm>
          <a:prstGeom prst="rect">
            <a:avLst/>
          </a:prstGeom>
        </p:spPr>
      </p:pic>
      <p:sp>
        <p:nvSpPr>
          <p:cNvPr id="31" name="Text 22"/>
          <p:cNvSpPr/>
          <p:nvPr/>
        </p:nvSpPr>
        <p:spPr>
          <a:xfrm>
            <a:off x="7376160" y="6486144"/>
            <a:ext cx="2255520" cy="365760"/>
          </a:xfrm>
          <a:prstGeom prst="rect">
            <a:avLst/>
          </a:prstGeom>
          <a:noFill/>
          <a:ln/>
        </p:spPr>
        <p:txBody>
          <a:bodyPr wrap="square" lIns="0" tIns="0" rIns="0" bIns="0" rtlCol="0" anchor="ctr"/>
          <a:lstStyle/>
          <a:p>
            <a:pPr algn="ctr"/>
            <a:r>
              <a:rPr lang="en-US" sz="1133" dirty="0">
                <a:solidFill>
                  <a:srgbClr val="B0BBCC"/>
                </a:solidFill>
                <a:latin typeface="Calibri" pitchFamily="34" charset="0"/>
                <a:ea typeface="Calibri" pitchFamily="34" charset="-122"/>
                <a:cs typeface="Calibri" pitchFamily="34" charset="-120"/>
              </a:rPr>
              <a:t>Alien G</a:t>
            </a:r>
            <a:endParaRPr lang="en-US" sz="1133" dirty="0"/>
          </a:p>
          <a:p>
            <a:pPr algn="ctr"/>
            <a:r>
              <a:rPr lang="en-US" sz="1133" dirty="0">
                <a:solidFill>
                  <a:srgbClr val="B0BBCC"/>
                </a:solidFill>
                <a:latin typeface="Calibri" pitchFamily="34" charset="0"/>
                <a:ea typeface="Calibri" pitchFamily="34" charset="-122"/>
                <a:cs typeface="Calibri" pitchFamily="34" charset="-120"/>
              </a:rPr>
              <a:t>Pragmatism</a:t>
            </a:r>
            <a:endParaRPr lang="en-US" sz="1133"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85344" cy="6858000"/>
          </a:xfrm>
          <a:prstGeom prst="rect">
            <a:avLst/>
          </a:prstGeom>
          <a:solidFill>
            <a:srgbClr val="E8A838"/>
          </a:solidFill>
          <a:ln w="12700">
            <a:solidFill>
              <a:srgbClr val="E8A838"/>
            </a:solidFill>
            <a:prstDash val="solid"/>
          </a:ln>
        </p:spPr>
        <p:txBody>
          <a:bodyPr/>
          <a:lstStyle/>
          <a:p>
            <a:endParaRPr lang="en-GB" sz="2400"/>
          </a:p>
        </p:txBody>
      </p:sp>
      <p:sp>
        <p:nvSpPr>
          <p:cNvPr id="3" name="Text 1"/>
          <p:cNvSpPr/>
          <p:nvPr/>
        </p:nvSpPr>
        <p:spPr>
          <a:xfrm>
            <a:off x="4267200" y="268224"/>
            <a:ext cx="7559040" cy="341376"/>
          </a:xfrm>
          <a:prstGeom prst="rect">
            <a:avLst/>
          </a:prstGeom>
          <a:noFill/>
          <a:ln/>
        </p:spPr>
        <p:txBody>
          <a:bodyPr wrap="square" lIns="0" tIns="0" rIns="0" bIns="0" rtlCol="0" anchor="ctr"/>
          <a:lstStyle/>
          <a:p>
            <a:pPr algn="r"/>
            <a:r>
              <a:rPr lang="en-US" sz="1200" dirty="0">
                <a:solidFill>
                  <a:srgbClr val="B0BBCC"/>
                </a:solidFill>
                <a:latin typeface="Calibri" pitchFamily="34" charset="0"/>
                <a:ea typeface="Calibri" pitchFamily="34" charset="-122"/>
                <a:cs typeface="Calibri" pitchFamily="34" charset="-120"/>
              </a:rPr>
              <a:t>DBA Research Philosophy</a:t>
            </a:r>
            <a:endParaRPr lang="en-US" sz="1200" dirty="0"/>
          </a:p>
        </p:txBody>
      </p:sp>
      <p:sp>
        <p:nvSpPr>
          <p:cNvPr id="4" name="Text 2"/>
          <p:cNvSpPr/>
          <p:nvPr/>
        </p:nvSpPr>
        <p:spPr>
          <a:xfrm>
            <a:off x="426720" y="463296"/>
            <a:ext cx="11338560" cy="633984"/>
          </a:xfrm>
          <a:prstGeom prst="rect">
            <a:avLst/>
          </a:prstGeom>
          <a:noFill/>
          <a:ln/>
        </p:spPr>
        <p:txBody>
          <a:bodyPr wrap="square" lIns="0" tIns="0" rIns="0" bIns="0" rtlCol="0" anchor="ctr"/>
          <a:lstStyle/>
          <a:p>
            <a:r>
              <a:rPr lang="en-US" sz="3733" b="1" dirty="0">
                <a:solidFill>
                  <a:srgbClr val="E8A838"/>
                </a:solidFill>
                <a:latin typeface="Georgia" pitchFamily="34" charset="0"/>
                <a:ea typeface="Georgia" pitchFamily="34" charset="-122"/>
                <a:cs typeface="Georgia" pitchFamily="34" charset="-120"/>
              </a:rPr>
              <a:t>Every Paradigm Has Four Dimensions</a:t>
            </a:r>
            <a:endParaRPr lang="en-US" sz="3733" dirty="0"/>
          </a:p>
        </p:txBody>
      </p:sp>
      <p:sp>
        <p:nvSpPr>
          <p:cNvPr id="5" name="Text 3"/>
          <p:cNvSpPr/>
          <p:nvPr/>
        </p:nvSpPr>
        <p:spPr>
          <a:xfrm>
            <a:off x="426720" y="1133856"/>
            <a:ext cx="7924800" cy="390144"/>
          </a:xfrm>
          <a:prstGeom prst="rect">
            <a:avLst/>
          </a:prstGeom>
          <a:noFill/>
          <a:ln/>
        </p:spPr>
        <p:txBody>
          <a:bodyPr wrap="square" lIns="0" tIns="0" rIns="0" bIns="0" rtlCol="0" anchor="ctr"/>
          <a:lstStyle/>
          <a:p>
            <a:r>
              <a:rPr lang="en-US" sz="1733" i="1" dirty="0">
                <a:solidFill>
                  <a:srgbClr val="F4EFE6"/>
                </a:solidFill>
                <a:latin typeface="Calibri" pitchFamily="34" charset="0"/>
                <a:ea typeface="Calibri" pitchFamily="34" charset="-122"/>
                <a:cs typeface="Calibri" pitchFamily="34" charset="-120"/>
              </a:rPr>
              <a:t>And they must all point in the same direction.</a:t>
            </a:r>
            <a:endParaRPr lang="en-US" sz="1733" dirty="0"/>
          </a:p>
        </p:txBody>
      </p:sp>
      <p:sp>
        <p:nvSpPr>
          <p:cNvPr id="6" name="Shape 4"/>
          <p:cNvSpPr/>
          <p:nvPr/>
        </p:nvSpPr>
        <p:spPr>
          <a:xfrm>
            <a:off x="426720" y="1645920"/>
            <a:ext cx="1975104" cy="1316736"/>
          </a:xfrm>
          <a:prstGeom prst="rect">
            <a:avLst/>
          </a:prstGeom>
          <a:solidFill>
            <a:srgbClr val="243255"/>
          </a:solidFill>
          <a:ln w="25400">
            <a:solidFill>
              <a:srgbClr val="2E86AB"/>
            </a:solidFill>
            <a:prstDash val="solid"/>
          </a:ln>
          <a:effectLst>
            <a:outerShdw blurRad="101600" dist="38100" dir="8100000" algn="bl" rotWithShape="0">
              <a:srgbClr val="000000">
                <a:alpha val="25000"/>
              </a:srgbClr>
            </a:outerShdw>
          </a:effectLst>
        </p:spPr>
        <p:txBody>
          <a:bodyPr/>
          <a:lstStyle/>
          <a:p>
            <a:endParaRPr lang="en-GB" sz="2400"/>
          </a:p>
        </p:txBody>
      </p:sp>
      <p:sp>
        <p:nvSpPr>
          <p:cNvPr id="7" name="Shape 5"/>
          <p:cNvSpPr/>
          <p:nvPr/>
        </p:nvSpPr>
        <p:spPr>
          <a:xfrm>
            <a:off x="426720" y="1645920"/>
            <a:ext cx="1975104" cy="121920"/>
          </a:xfrm>
          <a:prstGeom prst="rect">
            <a:avLst/>
          </a:prstGeom>
          <a:solidFill>
            <a:srgbClr val="2E86AB"/>
          </a:solidFill>
          <a:ln w="12700">
            <a:solidFill>
              <a:srgbClr val="2E86AB"/>
            </a:solidFill>
            <a:prstDash val="solid"/>
          </a:ln>
        </p:spPr>
        <p:txBody>
          <a:bodyPr/>
          <a:lstStyle/>
          <a:p>
            <a:endParaRPr lang="en-GB" sz="2400"/>
          </a:p>
        </p:txBody>
      </p:sp>
      <p:sp>
        <p:nvSpPr>
          <p:cNvPr id="8" name="Text 6"/>
          <p:cNvSpPr/>
          <p:nvPr/>
        </p:nvSpPr>
        <p:spPr>
          <a:xfrm>
            <a:off x="426720" y="1792224"/>
            <a:ext cx="1975104" cy="426720"/>
          </a:xfrm>
          <a:prstGeom prst="rect">
            <a:avLst/>
          </a:prstGeom>
          <a:noFill/>
          <a:ln/>
        </p:spPr>
        <p:txBody>
          <a:bodyPr wrap="square" lIns="0" tIns="0" rIns="0" bIns="0" rtlCol="0" anchor="ctr"/>
          <a:lstStyle/>
          <a:p>
            <a:pPr algn="ctr"/>
            <a:r>
              <a:rPr lang="en-US" sz="2667" dirty="0">
                <a:solidFill>
                  <a:srgbClr val="000000"/>
                </a:solidFill>
                <a:latin typeface="Calibri" pitchFamily="34" charset="0"/>
                <a:ea typeface="Calibri" pitchFamily="34" charset="-122"/>
                <a:cs typeface="Calibri" pitchFamily="34" charset="-120"/>
              </a:rPr>
              <a:t>🌍</a:t>
            </a:r>
            <a:endParaRPr lang="en-US" sz="2667" dirty="0"/>
          </a:p>
        </p:txBody>
      </p:sp>
      <p:sp>
        <p:nvSpPr>
          <p:cNvPr id="9" name="Text 7"/>
          <p:cNvSpPr/>
          <p:nvPr/>
        </p:nvSpPr>
        <p:spPr>
          <a:xfrm>
            <a:off x="426720" y="2218944"/>
            <a:ext cx="1975104" cy="341376"/>
          </a:xfrm>
          <a:prstGeom prst="rect">
            <a:avLst/>
          </a:prstGeom>
          <a:noFill/>
          <a:ln/>
        </p:spPr>
        <p:txBody>
          <a:bodyPr wrap="square" lIns="0" tIns="0" rIns="0" bIns="0" rtlCol="0" anchor="ctr"/>
          <a:lstStyle/>
          <a:p>
            <a:pPr algn="ctr"/>
            <a:r>
              <a:rPr lang="en-US" sz="1733" b="1" dirty="0">
                <a:solidFill>
                  <a:srgbClr val="FFFFFF"/>
                </a:solidFill>
                <a:latin typeface="Calibri" pitchFamily="34" charset="0"/>
                <a:ea typeface="Calibri" pitchFamily="34" charset="-122"/>
                <a:cs typeface="Calibri" pitchFamily="34" charset="-120"/>
              </a:rPr>
              <a:t>Ontology</a:t>
            </a:r>
            <a:endParaRPr lang="en-US" sz="1733" dirty="0"/>
          </a:p>
        </p:txBody>
      </p:sp>
      <p:sp>
        <p:nvSpPr>
          <p:cNvPr id="10" name="Text 8"/>
          <p:cNvSpPr/>
          <p:nvPr/>
        </p:nvSpPr>
        <p:spPr>
          <a:xfrm>
            <a:off x="426720" y="2572512"/>
            <a:ext cx="1975104" cy="304800"/>
          </a:xfrm>
          <a:prstGeom prst="rect">
            <a:avLst/>
          </a:prstGeom>
          <a:noFill/>
          <a:ln/>
        </p:spPr>
        <p:txBody>
          <a:bodyPr wrap="square" lIns="0" tIns="0" rIns="0" bIns="0" rtlCol="0" anchor="ctr"/>
          <a:lstStyle/>
          <a:p>
            <a:pPr algn="ctr"/>
            <a:r>
              <a:rPr lang="en-US" sz="1333" i="1" dirty="0">
                <a:solidFill>
                  <a:srgbClr val="B0BBCC"/>
                </a:solidFill>
                <a:latin typeface="Calibri" pitchFamily="34" charset="0"/>
                <a:ea typeface="Calibri" pitchFamily="34" charset="-122"/>
                <a:cs typeface="Calibri" pitchFamily="34" charset="-120"/>
              </a:rPr>
              <a:t>What is reality?</a:t>
            </a:r>
            <a:endParaRPr lang="en-US" sz="1333" dirty="0"/>
          </a:p>
        </p:txBody>
      </p:sp>
      <p:sp>
        <p:nvSpPr>
          <p:cNvPr id="11" name="Shape 9"/>
          <p:cNvSpPr/>
          <p:nvPr/>
        </p:nvSpPr>
        <p:spPr>
          <a:xfrm>
            <a:off x="2450592" y="2267712"/>
            <a:ext cx="341376" cy="73152"/>
          </a:xfrm>
          <a:prstGeom prst="rect">
            <a:avLst/>
          </a:prstGeom>
          <a:solidFill>
            <a:srgbClr val="E8A838"/>
          </a:solidFill>
          <a:ln w="12700">
            <a:solidFill>
              <a:srgbClr val="E8A838"/>
            </a:solidFill>
            <a:prstDash val="solid"/>
          </a:ln>
        </p:spPr>
        <p:txBody>
          <a:bodyPr/>
          <a:lstStyle/>
          <a:p>
            <a:endParaRPr lang="en-GB" sz="2400"/>
          </a:p>
        </p:txBody>
      </p:sp>
      <p:sp>
        <p:nvSpPr>
          <p:cNvPr id="12" name="Text 10"/>
          <p:cNvSpPr/>
          <p:nvPr/>
        </p:nvSpPr>
        <p:spPr>
          <a:xfrm>
            <a:off x="2718816" y="2133600"/>
            <a:ext cx="219456" cy="341376"/>
          </a:xfrm>
          <a:prstGeom prst="rect">
            <a:avLst/>
          </a:prstGeom>
          <a:noFill/>
          <a:ln/>
        </p:spPr>
        <p:txBody>
          <a:bodyPr wrap="square" lIns="0" tIns="0" rIns="0" bIns="0" rtlCol="0" anchor="ctr"/>
          <a:lstStyle/>
          <a:p>
            <a:pPr algn="ctr"/>
            <a:r>
              <a:rPr lang="en-US" sz="1600" dirty="0">
                <a:solidFill>
                  <a:srgbClr val="E8A838"/>
                </a:solidFill>
                <a:latin typeface="Calibri" pitchFamily="34" charset="0"/>
                <a:ea typeface="Calibri" pitchFamily="34" charset="-122"/>
                <a:cs typeface="Calibri" pitchFamily="34" charset="-120"/>
              </a:rPr>
              <a:t>▶</a:t>
            </a:r>
            <a:endParaRPr lang="en-US" sz="1600" dirty="0"/>
          </a:p>
        </p:txBody>
      </p:sp>
      <p:sp>
        <p:nvSpPr>
          <p:cNvPr id="13" name="Shape 11"/>
          <p:cNvSpPr/>
          <p:nvPr/>
        </p:nvSpPr>
        <p:spPr>
          <a:xfrm>
            <a:off x="2767584" y="1645920"/>
            <a:ext cx="1975104" cy="1316736"/>
          </a:xfrm>
          <a:prstGeom prst="rect">
            <a:avLst/>
          </a:prstGeom>
          <a:solidFill>
            <a:srgbClr val="243255"/>
          </a:solidFill>
          <a:ln w="25400">
            <a:solidFill>
              <a:srgbClr val="3A7D44"/>
            </a:solidFill>
            <a:prstDash val="solid"/>
          </a:ln>
          <a:effectLst>
            <a:outerShdw blurRad="101600" dist="38100" dir="8100000" algn="bl" rotWithShape="0">
              <a:srgbClr val="000000">
                <a:alpha val="25000"/>
              </a:srgbClr>
            </a:outerShdw>
          </a:effectLst>
        </p:spPr>
        <p:txBody>
          <a:bodyPr/>
          <a:lstStyle/>
          <a:p>
            <a:endParaRPr lang="en-GB" sz="2400"/>
          </a:p>
        </p:txBody>
      </p:sp>
      <p:sp>
        <p:nvSpPr>
          <p:cNvPr id="14" name="Shape 12"/>
          <p:cNvSpPr/>
          <p:nvPr/>
        </p:nvSpPr>
        <p:spPr>
          <a:xfrm>
            <a:off x="2767584" y="1645920"/>
            <a:ext cx="1975104" cy="121920"/>
          </a:xfrm>
          <a:prstGeom prst="rect">
            <a:avLst/>
          </a:prstGeom>
          <a:solidFill>
            <a:srgbClr val="3A7D44"/>
          </a:solidFill>
          <a:ln w="12700">
            <a:solidFill>
              <a:srgbClr val="3A7D44"/>
            </a:solidFill>
            <a:prstDash val="solid"/>
          </a:ln>
        </p:spPr>
        <p:txBody>
          <a:bodyPr/>
          <a:lstStyle/>
          <a:p>
            <a:endParaRPr lang="en-GB" sz="2400"/>
          </a:p>
        </p:txBody>
      </p:sp>
      <p:sp>
        <p:nvSpPr>
          <p:cNvPr id="15" name="Text 13"/>
          <p:cNvSpPr/>
          <p:nvPr/>
        </p:nvSpPr>
        <p:spPr>
          <a:xfrm>
            <a:off x="2767584" y="1792224"/>
            <a:ext cx="1975104" cy="426720"/>
          </a:xfrm>
          <a:prstGeom prst="rect">
            <a:avLst/>
          </a:prstGeom>
          <a:noFill/>
          <a:ln/>
        </p:spPr>
        <p:txBody>
          <a:bodyPr wrap="square" lIns="0" tIns="0" rIns="0" bIns="0" rtlCol="0" anchor="ctr"/>
          <a:lstStyle/>
          <a:p>
            <a:pPr algn="ctr"/>
            <a:r>
              <a:rPr lang="en-US" sz="2667" dirty="0">
                <a:solidFill>
                  <a:srgbClr val="000000"/>
                </a:solidFill>
                <a:latin typeface="Calibri" pitchFamily="34" charset="0"/>
                <a:ea typeface="Calibri" pitchFamily="34" charset="-122"/>
                <a:cs typeface="Calibri" pitchFamily="34" charset="-120"/>
              </a:rPr>
              <a:t>🔍</a:t>
            </a:r>
            <a:endParaRPr lang="en-US" sz="2667" dirty="0"/>
          </a:p>
        </p:txBody>
      </p:sp>
      <p:sp>
        <p:nvSpPr>
          <p:cNvPr id="16" name="Text 14"/>
          <p:cNvSpPr/>
          <p:nvPr/>
        </p:nvSpPr>
        <p:spPr>
          <a:xfrm>
            <a:off x="2767584" y="2218944"/>
            <a:ext cx="1975104" cy="341376"/>
          </a:xfrm>
          <a:prstGeom prst="rect">
            <a:avLst/>
          </a:prstGeom>
          <a:noFill/>
          <a:ln/>
        </p:spPr>
        <p:txBody>
          <a:bodyPr wrap="square" lIns="0" tIns="0" rIns="0" bIns="0" rtlCol="0" anchor="ctr"/>
          <a:lstStyle/>
          <a:p>
            <a:pPr algn="ctr"/>
            <a:r>
              <a:rPr lang="en-US" sz="1733" b="1" dirty="0">
                <a:solidFill>
                  <a:srgbClr val="FFFFFF"/>
                </a:solidFill>
                <a:latin typeface="Calibri" pitchFamily="34" charset="0"/>
                <a:ea typeface="Calibri" pitchFamily="34" charset="-122"/>
                <a:cs typeface="Calibri" pitchFamily="34" charset="-120"/>
              </a:rPr>
              <a:t>Epistemology</a:t>
            </a:r>
            <a:endParaRPr lang="en-US" sz="1733" dirty="0"/>
          </a:p>
        </p:txBody>
      </p:sp>
      <p:sp>
        <p:nvSpPr>
          <p:cNvPr id="17" name="Text 15"/>
          <p:cNvSpPr/>
          <p:nvPr/>
        </p:nvSpPr>
        <p:spPr>
          <a:xfrm>
            <a:off x="2767584" y="2572512"/>
            <a:ext cx="1975104" cy="304800"/>
          </a:xfrm>
          <a:prstGeom prst="rect">
            <a:avLst/>
          </a:prstGeom>
          <a:noFill/>
          <a:ln/>
        </p:spPr>
        <p:txBody>
          <a:bodyPr wrap="square" lIns="0" tIns="0" rIns="0" bIns="0" rtlCol="0" anchor="ctr"/>
          <a:lstStyle/>
          <a:p>
            <a:pPr algn="ctr"/>
            <a:r>
              <a:rPr lang="en-US" sz="1333" i="1" dirty="0">
                <a:solidFill>
                  <a:srgbClr val="B0BBCC"/>
                </a:solidFill>
                <a:latin typeface="Calibri" pitchFamily="34" charset="0"/>
                <a:ea typeface="Calibri" pitchFamily="34" charset="-122"/>
                <a:cs typeface="Calibri" pitchFamily="34" charset="-120"/>
              </a:rPr>
              <a:t>How is knowledge made?</a:t>
            </a:r>
            <a:endParaRPr lang="en-US" sz="1333" dirty="0"/>
          </a:p>
        </p:txBody>
      </p:sp>
      <p:sp>
        <p:nvSpPr>
          <p:cNvPr id="18" name="Shape 16"/>
          <p:cNvSpPr/>
          <p:nvPr/>
        </p:nvSpPr>
        <p:spPr>
          <a:xfrm>
            <a:off x="4791456" y="2267712"/>
            <a:ext cx="341376" cy="73152"/>
          </a:xfrm>
          <a:prstGeom prst="rect">
            <a:avLst/>
          </a:prstGeom>
          <a:solidFill>
            <a:srgbClr val="E8A838"/>
          </a:solidFill>
          <a:ln w="12700">
            <a:solidFill>
              <a:srgbClr val="E8A838"/>
            </a:solidFill>
            <a:prstDash val="solid"/>
          </a:ln>
        </p:spPr>
        <p:txBody>
          <a:bodyPr/>
          <a:lstStyle/>
          <a:p>
            <a:endParaRPr lang="en-GB" sz="2400"/>
          </a:p>
        </p:txBody>
      </p:sp>
      <p:sp>
        <p:nvSpPr>
          <p:cNvPr id="19" name="Text 17"/>
          <p:cNvSpPr/>
          <p:nvPr/>
        </p:nvSpPr>
        <p:spPr>
          <a:xfrm>
            <a:off x="5059680" y="2133600"/>
            <a:ext cx="219456" cy="341376"/>
          </a:xfrm>
          <a:prstGeom prst="rect">
            <a:avLst/>
          </a:prstGeom>
          <a:noFill/>
          <a:ln/>
        </p:spPr>
        <p:txBody>
          <a:bodyPr wrap="square" lIns="0" tIns="0" rIns="0" bIns="0" rtlCol="0" anchor="ctr"/>
          <a:lstStyle/>
          <a:p>
            <a:pPr algn="ctr"/>
            <a:r>
              <a:rPr lang="en-US" sz="1600" dirty="0">
                <a:solidFill>
                  <a:srgbClr val="E8A838"/>
                </a:solidFill>
                <a:latin typeface="Calibri" pitchFamily="34" charset="0"/>
                <a:ea typeface="Calibri" pitchFamily="34" charset="-122"/>
                <a:cs typeface="Calibri" pitchFamily="34" charset="-120"/>
              </a:rPr>
              <a:t>▶</a:t>
            </a:r>
            <a:endParaRPr lang="en-US" sz="1600" dirty="0"/>
          </a:p>
        </p:txBody>
      </p:sp>
      <p:sp>
        <p:nvSpPr>
          <p:cNvPr id="20" name="Shape 18"/>
          <p:cNvSpPr/>
          <p:nvPr/>
        </p:nvSpPr>
        <p:spPr>
          <a:xfrm>
            <a:off x="5108448" y="1645920"/>
            <a:ext cx="1975104" cy="1316736"/>
          </a:xfrm>
          <a:prstGeom prst="rect">
            <a:avLst/>
          </a:prstGeom>
          <a:solidFill>
            <a:srgbClr val="243255"/>
          </a:solidFill>
          <a:ln w="25400">
            <a:solidFill>
              <a:srgbClr val="C55A11"/>
            </a:solidFill>
            <a:prstDash val="solid"/>
          </a:ln>
          <a:effectLst>
            <a:outerShdw blurRad="101600" dist="38100" dir="8100000" algn="bl" rotWithShape="0">
              <a:srgbClr val="000000">
                <a:alpha val="25000"/>
              </a:srgbClr>
            </a:outerShdw>
          </a:effectLst>
        </p:spPr>
        <p:txBody>
          <a:bodyPr/>
          <a:lstStyle/>
          <a:p>
            <a:endParaRPr lang="en-GB" sz="2400"/>
          </a:p>
        </p:txBody>
      </p:sp>
      <p:sp>
        <p:nvSpPr>
          <p:cNvPr id="21" name="Shape 19"/>
          <p:cNvSpPr/>
          <p:nvPr/>
        </p:nvSpPr>
        <p:spPr>
          <a:xfrm>
            <a:off x="5108448" y="1645920"/>
            <a:ext cx="1975104" cy="121920"/>
          </a:xfrm>
          <a:prstGeom prst="rect">
            <a:avLst/>
          </a:prstGeom>
          <a:solidFill>
            <a:srgbClr val="C55A11"/>
          </a:solidFill>
          <a:ln w="12700">
            <a:solidFill>
              <a:srgbClr val="C55A11"/>
            </a:solidFill>
            <a:prstDash val="solid"/>
          </a:ln>
        </p:spPr>
        <p:txBody>
          <a:bodyPr/>
          <a:lstStyle/>
          <a:p>
            <a:endParaRPr lang="en-GB" sz="2400"/>
          </a:p>
        </p:txBody>
      </p:sp>
      <p:sp>
        <p:nvSpPr>
          <p:cNvPr id="22" name="Text 20"/>
          <p:cNvSpPr/>
          <p:nvPr/>
        </p:nvSpPr>
        <p:spPr>
          <a:xfrm>
            <a:off x="5108448" y="1792224"/>
            <a:ext cx="1975104" cy="426720"/>
          </a:xfrm>
          <a:prstGeom prst="rect">
            <a:avLst/>
          </a:prstGeom>
          <a:noFill/>
          <a:ln/>
        </p:spPr>
        <p:txBody>
          <a:bodyPr wrap="square" lIns="0" tIns="0" rIns="0" bIns="0" rtlCol="0" anchor="ctr"/>
          <a:lstStyle/>
          <a:p>
            <a:pPr algn="ctr"/>
            <a:r>
              <a:rPr lang="en-US" sz="2667" dirty="0">
                <a:solidFill>
                  <a:srgbClr val="000000"/>
                </a:solidFill>
                <a:latin typeface="Calibri" pitchFamily="34" charset="0"/>
                <a:ea typeface="Calibri" pitchFamily="34" charset="-122"/>
                <a:cs typeface="Calibri" pitchFamily="34" charset="-120"/>
              </a:rPr>
              <a:t>⚖️</a:t>
            </a:r>
            <a:endParaRPr lang="en-US" sz="2667" dirty="0"/>
          </a:p>
        </p:txBody>
      </p:sp>
      <p:sp>
        <p:nvSpPr>
          <p:cNvPr id="23" name="Text 21"/>
          <p:cNvSpPr/>
          <p:nvPr/>
        </p:nvSpPr>
        <p:spPr>
          <a:xfrm>
            <a:off x="5108448" y="2218944"/>
            <a:ext cx="1975104" cy="341376"/>
          </a:xfrm>
          <a:prstGeom prst="rect">
            <a:avLst/>
          </a:prstGeom>
          <a:noFill/>
          <a:ln/>
        </p:spPr>
        <p:txBody>
          <a:bodyPr wrap="square" lIns="0" tIns="0" rIns="0" bIns="0" rtlCol="0" anchor="ctr"/>
          <a:lstStyle/>
          <a:p>
            <a:pPr algn="ctr"/>
            <a:r>
              <a:rPr lang="en-US" sz="1733" b="1" dirty="0">
                <a:solidFill>
                  <a:srgbClr val="FFFFFF"/>
                </a:solidFill>
                <a:latin typeface="Calibri" pitchFamily="34" charset="0"/>
                <a:ea typeface="Calibri" pitchFamily="34" charset="-122"/>
                <a:cs typeface="Calibri" pitchFamily="34" charset="-120"/>
              </a:rPr>
              <a:t>Axiology</a:t>
            </a:r>
            <a:endParaRPr lang="en-US" sz="1733" dirty="0"/>
          </a:p>
        </p:txBody>
      </p:sp>
      <p:sp>
        <p:nvSpPr>
          <p:cNvPr id="24" name="Text 22"/>
          <p:cNvSpPr/>
          <p:nvPr/>
        </p:nvSpPr>
        <p:spPr>
          <a:xfrm>
            <a:off x="5108448" y="2572512"/>
            <a:ext cx="1975104" cy="304800"/>
          </a:xfrm>
          <a:prstGeom prst="rect">
            <a:avLst/>
          </a:prstGeom>
          <a:noFill/>
          <a:ln/>
        </p:spPr>
        <p:txBody>
          <a:bodyPr wrap="square" lIns="0" tIns="0" rIns="0" bIns="0" rtlCol="0" anchor="ctr"/>
          <a:lstStyle/>
          <a:p>
            <a:pPr algn="ctr"/>
            <a:r>
              <a:rPr lang="en-US" sz="1333" i="1" dirty="0">
                <a:solidFill>
                  <a:srgbClr val="B0BBCC"/>
                </a:solidFill>
                <a:latin typeface="Calibri" pitchFamily="34" charset="0"/>
                <a:ea typeface="Calibri" pitchFamily="34" charset="-122"/>
                <a:cs typeface="Calibri" pitchFamily="34" charset="-120"/>
              </a:rPr>
              <a:t>What role do values play?</a:t>
            </a:r>
            <a:endParaRPr lang="en-US" sz="1333" dirty="0"/>
          </a:p>
        </p:txBody>
      </p:sp>
      <p:sp>
        <p:nvSpPr>
          <p:cNvPr id="25" name="Shape 23"/>
          <p:cNvSpPr/>
          <p:nvPr/>
        </p:nvSpPr>
        <p:spPr>
          <a:xfrm>
            <a:off x="7132320" y="2267712"/>
            <a:ext cx="341376" cy="73152"/>
          </a:xfrm>
          <a:prstGeom prst="rect">
            <a:avLst/>
          </a:prstGeom>
          <a:solidFill>
            <a:srgbClr val="E8A838"/>
          </a:solidFill>
          <a:ln w="12700">
            <a:solidFill>
              <a:srgbClr val="E8A838"/>
            </a:solidFill>
            <a:prstDash val="solid"/>
          </a:ln>
        </p:spPr>
        <p:txBody>
          <a:bodyPr/>
          <a:lstStyle/>
          <a:p>
            <a:endParaRPr lang="en-GB" sz="2400"/>
          </a:p>
        </p:txBody>
      </p:sp>
      <p:sp>
        <p:nvSpPr>
          <p:cNvPr id="26" name="Text 24"/>
          <p:cNvSpPr/>
          <p:nvPr/>
        </p:nvSpPr>
        <p:spPr>
          <a:xfrm>
            <a:off x="7400544" y="2133600"/>
            <a:ext cx="219456" cy="341376"/>
          </a:xfrm>
          <a:prstGeom prst="rect">
            <a:avLst/>
          </a:prstGeom>
          <a:noFill/>
          <a:ln/>
        </p:spPr>
        <p:txBody>
          <a:bodyPr wrap="square" lIns="0" tIns="0" rIns="0" bIns="0" rtlCol="0" anchor="ctr"/>
          <a:lstStyle/>
          <a:p>
            <a:pPr algn="ctr"/>
            <a:r>
              <a:rPr lang="en-US" sz="1600" dirty="0">
                <a:solidFill>
                  <a:srgbClr val="E8A838"/>
                </a:solidFill>
                <a:latin typeface="Calibri" pitchFamily="34" charset="0"/>
                <a:ea typeface="Calibri" pitchFamily="34" charset="-122"/>
                <a:cs typeface="Calibri" pitchFamily="34" charset="-120"/>
              </a:rPr>
              <a:t>▶</a:t>
            </a:r>
            <a:endParaRPr lang="en-US" sz="1600" dirty="0"/>
          </a:p>
        </p:txBody>
      </p:sp>
      <p:sp>
        <p:nvSpPr>
          <p:cNvPr id="27" name="Shape 25"/>
          <p:cNvSpPr/>
          <p:nvPr/>
        </p:nvSpPr>
        <p:spPr>
          <a:xfrm>
            <a:off x="7449312" y="1645920"/>
            <a:ext cx="1975104" cy="1316736"/>
          </a:xfrm>
          <a:prstGeom prst="rect">
            <a:avLst/>
          </a:prstGeom>
          <a:solidFill>
            <a:srgbClr val="243255"/>
          </a:solidFill>
          <a:ln w="25400">
            <a:solidFill>
              <a:srgbClr val="2A9D8F"/>
            </a:solidFill>
            <a:prstDash val="solid"/>
          </a:ln>
          <a:effectLst>
            <a:outerShdw blurRad="101600" dist="38100" dir="8100000" algn="bl" rotWithShape="0">
              <a:srgbClr val="000000">
                <a:alpha val="25000"/>
              </a:srgbClr>
            </a:outerShdw>
          </a:effectLst>
        </p:spPr>
        <p:txBody>
          <a:bodyPr/>
          <a:lstStyle/>
          <a:p>
            <a:endParaRPr lang="en-GB" sz="2400"/>
          </a:p>
        </p:txBody>
      </p:sp>
      <p:sp>
        <p:nvSpPr>
          <p:cNvPr id="28" name="Shape 26"/>
          <p:cNvSpPr/>
          <p:nvPr/>
        </p:nvSpPr>
        <p:spPr>
          <a:xfrm>
            <a:off x="7449312" y="1645920"/>
            <a:ext cx="1975104" cy="121920"/>
          </a:xfrm>
          <a:prstGeom prst="rect">
            <a:avLst/>
          </a:prstGeom>
          <a:solidFill>
            <a:srgbClr val="2A9D8F"/>
          </a:solidFill>
          <a:ln w="12700">
            <a:solidFill>
              <a:srgbClr val="2A9D8F"/>
            </a:solidFill>
            <a:prstDash val="solid"/>
          </a:ln>
        </p:spPr>
        <p:txBody>
          <a:bodyPr/>
          <a:lstStyle/>
          <a:p>
            <a:endParaRPr lang="en-GB" sz="2400"/>
          </a:p>
        </p:txBody>
      </p:sp>
      <p:sp>
        <p:nvSpPr>
          <p:cNvPr id="29" name="Text 27"/>
          <p:cNvSpPr/>
          <p:nvPr/>
        </p:nvSpPr>
        <p:spPr>
          <a:xfrm>
            <a:off x="7449312" y="1792224"/>
            <a:ext cx="1975104" cy="426720"/>
          </a:xfrm>
          <a:prstGeom prst="rect">
            <a:avLst/>
          </a:prstGeom>
          <a:noFill/>
          <a:ln/>
        </p:spPr>
        <p:txBody>
          <a:bodyPr wrap="square" lIns="0" tIns="0" rIns="0" bIns="0" rtlCol="0" anchor="ctr"/>
          <a:lstStyle/>
          <a:p>
            <a:pPr algn="ctr"/>
            <a:r>
              <a:rPr lang="en-US" sz="2667" dirty="0">
                <a:solidFill>
                  <a:srgbClr val="000000"/>
                </a:solidFill>
                <a:latin typeface="Calibri" pitchFamily="34" charset="0"/>
                <a:ea typeface="Calibri" pitchFamily="34" charset="-122"/>
                <a:cs typeface="Calibri" pitchFamily="34" charset="-120"/>
              </a:rPr>
              <a:t>🔬</a:t>
            </a:r>
            <a:endParaRPr lang="en-US" sz="2667" dirty="0"/>
          </a:p>
        </p:txBody>
      </p:sp>
      <p:sp>
        <p:nvSpPr>
          <p:cNvPr id="30" name="Text 28"/>
          <p:cNvSpPr/>
          <p:nvPr/>
        </p:nvSpPr>
        <p:spPr>
          <a:xfrm>
            <a:off x="7449312" y="2218944"/>
            <a:ext cx="1975104" cy="341376"/>
          </a:xfrm>
          <a:prstGeom prst="rect">
            <a:avLst/>
          </a:prstGeom>
          <a:noFill/>
          <a:ln/>
        </p:spPr>
        <p:txBody>
          <a:bodyPr wrap="square" lIns="0" tIns="0" rIns="0" bIns="0" rtlCol="0" anchor="ctr"/>
          <a:lstStyle/>
          <a:p>
            <a:pPr algn="ctr"/>
            <a:r>
              <a:rPr lang="en-US" sz="1733" b="1" dirty="0">
                <a:solidFill>
                  <a:srgbClr val="FFFFFF"/>
                </a:solidFill>
                <a:latin typeface="Calibri" pitchFamily="34" charset="0"/>
                <a:ea typeface="Calibri" pitchFamily="34" charset="-122"/>
                <a:cs typeface="Calibri" pitchFamily="34" charset="-120"/>
              </a:rPr>
              <a:t>Methodology</a:t>
            </a:r>
            <a:endParaRPr lang="en-US" sz="1733" dirty="0"/>
          </a:p>
        </p:txBody>
      </p:sp>
      <p:sp>
        <p:nvSpPr>
          <p:cNvPr id="31" name="Text 29"/>
          <p:cNvSpPr/>
          <p:nvPr/>
        </p:nvSpPr>
        <p:spPr>
          <a:xfrm>
            <a:off x="7449312" y="2572512"/>
            <a:ext cx="1975104" cy="304800"/>
          </a:xfrm>
          <a:prstGeom prst="rect">
            <a:avLst/>
          </a:prstGeom>
          <a:noFill/>
          <a:ln/>
        </p:spPr>
        <p:txBody>
          <a:bodyPr wrap="square" lIns="0" tIns="0" rIns="0" bIns="0" rtlCol="0" anchor="ctr"/>
          <a:lstStyle/>
          <a:p>
            <a:pPr algn="ctr"/>
            <a:r>
              <a:rPr lang="en-US" sz="1333" i="1" dirty="0">
                <a:solidFill>
                  <a:srgbClr val="B0BBCC"/>
                </a:solidFill>
                <a:latin typeface="Calibri" pitchFamily="34" charset="0"/>
                <a:ea typeface="Calibri" pitchFamily="34" charset="-122"/>
                <a:cs typeface="Calibri" pitchFamily="34" charset="-120"/>
              </a:rPr>
              <a:t>What will you do?</a:t>
            </a:r>
            <a:endParaRPr lang="en-US" sz="1333" dirty="0"/>
          </a:p>
        </p:txBody>
      </p:sp>
      <p:sp>
        <p:nvSpPr>
          <p:cNvPr id="32" name="Shape 30"/>
          <p:cNvSpPr/>
          <p:nvPr/>
        </p:nvSpPr>
        <p:spPr>
          <a:xfrm>
            <a:off x="426720" y="3133344"/>
            <a:ext cx="8997696" cy="73152"/>
          </a:xfrm>
          <a:prstGeom prst="rect">
            <a:avLst/>
          </a:prstGeom>
          <a:solidFill>
            <a:srgbClr val="E8A838"/>
          </a:solidFill>
          <a:ln w="12700">
            <a:solidFill>
              <a:srgbClr val="E8A838"/>
            </a:solidFill>
            <a:prstDash val="solid"/>
          </a:ln>
        </p:spPr>
        <p:txBody>
          <a:bodyPr/>
          <a:lstStyle/>
          <a:p>
            <a:endParaRPr lang="en-GB" sz="2400"/>
          </a:p>
        </p:txBody>
      </p:sp>
      <p:sp>
        <p:nvSpPr>
          <p:cNvPr id="33" name="Text 31"/>
          <p:cNvSpPr/>
          <p:nvPr/>
        </p:nvSpPr>
        <p:spPr>
          <a:xfrm>
            <a:off x="426720" y="3243072"/>
            <a:ext cx="8997696" cy="365760"/>
          </a:xfrm>
          <a:prstGeom prst="rect">
            <a:avLst/>
          </a:prstGeom>
          <a:noFill/>
          <a:ln/>
        </p:spPr>
        <p:txBody>
          <a:bodyPr wrap="square" lIns="0" tIns="0" rIns="0" bIns="0" rtlCol="0" anchor="ctr"/>
          <a:lstStyle/>
          <a:p>
            <a:pPr algn="ctr"/>
            <a:r>
              <a:rPr lang="en-US" sz="1400" i="1" dirty="0">
                <a:solidFill>
                  <a:srgbClr val="E8A838"/>
                </a:solidFill>
                <a:latin typeface="Calibri" pitchFamily="34" charset="0"/>
                <a:ea typeface="Calibri" pitchFamily="34" charset="-122"/>
                <a:cs typeface="Calibri" pitchFamily="34" charset="-120"/>
              </a:rPr>
              <a:t>Coherence: all four dimensions must align and each must flow logically from the one before</a:t>
            </a:r>
            <a:endParaRPr lang="en-US" sz="1400" dirty="0"/>
          </a:p>
        </p:txBody>
      </p:sp>
      <p:sp>
        <p:nvSpPr>
          <p:cNvPr id="34" name="Shape 32"/>
          <p:cNvSpPr/>
          <p:nvPr/>
        </p:nvSpPr>
        <p:spPr>
          <a:xfrm>
            <a:off x="9814560" y="1889760"/>
            <a:ext cx="2072640" cy="4511040"/>
          </a:xfrm>
          <a:prstGeom prst="rect">
            <a:avLst/>
          </a:prstGeom>
          <a:solidFill>
            <a:srgbClr val="243255"/>
          </a:solidFill>
          <a:ln w="25400">
            <a:solidFill>
              <a:srgbClr val="7B2C2C"/>
            </a:solidFill>
            <a:prstDash val="solid"/>
          </a:ln>
          <a:effectLst>
            <a:outerShdw blurRad="101600" dist="38100" dir="8100000" algn="bl" rotWithShape="0">
              <a:srgbClr val="000000">
                <a:alpha val="25000"/>
              </a:srgbClr>
            </a:outerShdw>
          </a:effectLst>
        </p:spPr>
        <p:txBody>
          <a:bodyPr/>
          <a:lstStyle/>
          <a:p>
            <a:endParaRPr lang="en-GB" sz="2400"/>
          </a:p>
        </p:txBody>
      </p:sp>
      <p:pic>
        <p:nvPicPr>
          <p:cNvPr id="35" name="Image 0" descr="preencoded.png"/>
          <p:cNvPicPr>
            <a:picLocks noChangeAspect="1"/>
          </p:cNvPicPr>
          <p:nvPr/>
        </p:nvPicPr>
        <p:blipFill>
          <a:blip r:embed="rId3"/>
          <a:stretch>
            <a:fillRect/>
          </a:stretch>
        </p:blipFill>
        <p:spPr>
          <a:xfrm>
            <a:off x="10094976" y="2011680"/>
            <a:ext cx="1524000" cy="2133600"/>
          </a:xfrm>
          <a:prstGeom prst="rect">
            <a:avLst/>
          </a:prstGeom>
        </p:spPr>
      </p:pic>
      <p:sp>
        <p:nvSpPr>
          <p:cNvPr id="36" name="Text 33"/>
          <p:cNvSpPr/>
          <p:nvPr/>
        </p:nvSpPr>
        <p:spPr>
          <a:xfrm>
            <a:off x="9814560" y="4169664"/>
            <a:ext cx="2072640" cy="487680"/>
          </a:xfrm>
          <a:prstGeom prst="rect">
            <a:avLst/>
          </a:prstGeom>
          <a:noFill/>
          <a:ln/>
        </p:spPr>
        <p:txBody>
          <a:bodyPr wrap="square" lIns="0" tIns="0" rIns="0" bIns="0" rtlCol="0" anchor="ctr"/>
          <a:lstStyle/>
          <a:p>
            <a:pPr algn="ctr"/>
            <a:r>
              <a:rPr lang="en-US" sz="1267" b="1" dirty="0">
                <a:solidFill>
                  <a:srgbClr val="F4EFE6"/>
                </a:solidFill>
                <a:latin typeface="Calibri" pitchFamily="34" charset="0"/>
                <a:ea typeface="Calibri" pitchFamily="34" charset="-122"/>
                <a:cs typeface="Calibri" pitchFamily="34" charset="-120"/>
              </a:rPr>
              <a:t>Alien C</a:t>
            </a:r>
            <a:endParaRPr lang="en-US" sz="1267" dirty="0"/>
          </a:p>
          <a:p>
            <a:pPr algn="ctr"/>
            <a:r>
              <a:rPr lang="en-US" sz="1267" b="1" dirty="0">
                <a:solidFill>
                  <a:srgbClr val="F4EFE6"/>
                </a:solidFill>
                <a:latin typeface="Calibri" pitchFamily="34" charset="0"/>
                <a:ea typeface="Calibri" pitchFamily="34" charset="-122"/>
                <a:cs typeface="Calibri" pitchFamily="34" charset="-120"/>
              </a:rPr>
              <a:t>Interpretivism</a:t>
            </a:r>
            <a:endParaRPr lang="en-US" sz="1267" dirty="0"/>
          </a:p>
        </p:txBody>
      </p:sp>
      <p:sp>
        <p:nvSpPr>
          <p:cNvPr id="37" name="Shape 34"/>
          <p:cNvSpPr/>
          <p:nvPr/>
        </p:nvSpPr>
        <p:spPr>
          <a:xfrm>
            <a:off x="9814560" y="4681728"/>
            <a:ext cx="2072640" cy="48768"/>
          </a:xfrm>
          <a:prstGeom prst="rect">
            <a:avLst/>
          </a:prstGeom>
          <a:solidFill>
            <a:srgbClr val="7B2C2C"/>
          </a:solidFill>
          <a:ln w="12700">
            <a:solidFill>
              <a:srgbClr val="7B2C2C"/>
            </a:solidFill>
            <a:prstDash val="solid"/>
          </a:ln>
        </p:spPr>
        <p:txBody>
          <a:bodyPr/>
          <a:lstStyle/>
          <a:p>
            <a:endParaRPr lang="en-GB" sz="2400"/>
          </a:p>
        </p:txBody>
      </p:sp>
      <p:sp>
        <p:nvSpPr>
          <p:cNvPr id="38" name="Text 35"/>
          <p:cNvSpPr/>
          <p:nvPr/>
        </p:nvSpPr>
        <p:spPr>
          <a:xfrm>
            <a:off x="9912096" y="4754880"/>
            <a:ext cx="1889760" cy="1560576"/>
          </a:xfrm>
          <a:prstGeom prst="rect">
            <a:avLst/>
          </a:prstGeom>
          <a:noFill/>
          <a:ln/>
        </p:spPr>
        <p:txBody>
          <a:bodyPr wrap="square" rtlCol="0" anchor="t"/>
          <a:lstStyle/>
          <a:p>
            <a:r>
              <a:rPr lang="en-US" sz="1200" b="1" dirty="0">
                <a:solidFill>
                  <a:srgbClr val="E8A838"/>
                </a:solidFill>
                <a:latin typeface="Calibri" pitchFamily="34" charset="0"/>
                <a:ea typeface="Calibri" pitchFamily="34" charset="-122"/>
                <a:cs typeface="Calibri" pitchFamily="34" charset="-120"/>
              </a:rPr>
              <a:t>The examiners' question:
</a:t>
            </a:r>
            <a:r>
              <a:rPr lang="en-US" sz="1133" i="1" dirty="0">
                <a:solidFill>
                  <a:srgbClr val="F4EFE6"/>
                </a:solidFill>
                <a:latin typeface="Calibri" pitchFamily="34" charset="0"/>
                <a:ea typeface="Calibri" pitchFamily="34" charset="-122"/>
                <a:cs typeface="Calibri" pitchFamily="34" charset="-120"/>
              </a:rPr>
              <a:t>Why did you choose this paradigm and how does your methodology flow from your philosophy?</a:t>
            </a:r>
            <a:endParaRPr lang="en-US" sz="1200" dirty="0"/>
          </a:p>
        </p:txBody>
      </p:sp>
      <p:sp>
        <p:nvSpPr>
          <p:cNvPr id="39" name="Shape 36"/>
          <p:cNvSpPr/>
          <p:nvPr/>
        </p:nvSpPr>
        <p:spPr>
          <a:xfrm>
            <a:off x="426720" y="5730240"/>
            <a:ext cx="9204960" cy="877824"/>
          </a:xfrm>
          <a:prstGeom prst="rect">
            <a:avLst/>
          </a:prstGeom>
          <a:solidFill>
            <a:srgbClr val="243255"/>
          </a:solidFill>
          <a:ln w="12700">
            <a:solidFill>
              <a:srgbClr val="E8A838"/>
            </a:solidFill>
            <a:prstDash val="solid"/>
          </a:ln>
          <a:effectLst>
            <a:outerShdw blurRad="101600" dist="38100" dir="8100000" algn="bl" rotWithShape="0">
              <a:srgbClr val="000000">
                <a:alpha val="25000"/>
              </a:srgbClr>
            </a:outerShdw>
          </a:effectLst>
        </p:spPr>
        <p:txBody>
          <a:bodyPr/>
          <a:lstStyle/>
          <a:p>
            <a:endParaRPr lang="en-GB" sz="2400"/>
          </a:p>
        </p:txBody>
      </p:sp>
      <p:sp>
        <p:nvSpPr>
          <p:cNvPr id="40" name="Text 37"/>
          <p:cNvSpPr/>
          <p:nvPr/>
        </p:nvSpPr>
        <p:spPr>
          <a:xfrm>
            <a:off x="633984" y="5766816"/>
            <a:ext cx="8778240" cy="804672"/>
          </a:xfrm>
          <a:prstGeom prst="rect">
            <a:avLst/>
          </a:prstGeom>
          <a:noFill/>
          <a:ln/>
        </p:spPr>
        <p:txBody>
          <a:bodyPr wrap="square" rtlCol="0" anchor="ctr"/>
          <a:lstStyle/>
          <a:p>
            <a:r>
              <a:rPr lang="en-US" sz="1600" b="1" dirty="0">
                <a:solidFill>
                  <a:srgbClr val="E8A838"/>
                </a:solidFill>
                <a:latin typeface="Calibri" pitchFamily="34" charset="0"/>
                <a:ea typeface="Calibri" pitchFamily="34" charset="-122"/>
                <a:cs typeface="Calibri" pitchFamily="34" charset="-120"/>
              </a:rPr>
              <a:t>Your paradigm is not four separate answers to four separate questions. </a:t>
            </a:r>
            <a:r>
              <a:rPr lang="en-US" sz="1600" dirty="0">
                <a:solidFill>
                  <a:srgbClr val="F4EFE6"/>
                </a:solidFill>
                <a:latin typeface="Calibri" pitchFamily="34" charset="0"/>
                <a:ea typeface="Calibri" pitchFamily="34" charset="-122"/>
                <a:cs typeface="Calibri" pitchFamily="34" charset="-120"/>
              </a:rPr>
              <a:t>It is one argument. Ontology leads to epistemology. Epistemology explains axiology. Axiology justifies methodology. If any dimension contradicts another, your examiner will ask why.</a:t>
            </a:r>
            <a:endParaRPr lang="en-US" sz="16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85344" cy="6858000"/>
          </a:xfrm>
          <a:prstGeom prst="rect">
            <a:avLst/>
          </a:prstGeom>
          <a:solidFill>
            <a:srgbClr val="E8A838"/>
          </a:solidFill>
          <a:ln w="12700">
            <a:solidFill>
              <a:srgbClr val="E8A838"/>
            </a:solidFill>
            <a:prstDash val="solid"/>
          </a:ln>
        </p:spPr>
        <p:txBody>
          <a:bodyPr/>
          <a:lstStyle/>
          <a:p>
            <a:endParaRPr lang="en-GB" sz="2400"/>
          </a:p>
        </p:txBody>
      </p:sp>
      <p:sp>
        <p:nvSpPr>
          <p:cNvPr id="3" name="Text 1"/>
          <p:cNvSpPr/>
          <p:nvPr/>
        </p:nvSpPr>
        <p:spPr>
          <a:xfrm>
            <a:off x="4267200" y="268224"/>
            <a:ext cx="7559040" cy="341376"/>
          </a:xfrm>
          <a:prstGeom prst="rect">
            <a:avLst/>
          </a:prstGeom>
          <a:noFill/>
          <a:ln/>
        </p:spPr>
        <p:txBody>
          <a:bodyPr wrap="square" lIns="0" tIns="0" rIns="0" bIns="0" rtlCol="0" anchor="ctr"/>
          <a:lstStyle/>
          <a:p>
            <a:pPr algn="r"/>
            <a:r>
              <a:rPr lang="en-US" sz="1200" dirty="0">
                <a:solidFill>
                  <a:srgbClr val="B0BBCC"/>
                </a:solidFill>
                <a:latin typeface="Calibri" pitchFamily="34" charset="0"/>
                <a:ea typeface="Calibri" pitchFamily="34" charset="-122"/>
                <a:cs typeface="Calibri" pitchFamily="34" charset="-120"/>
              </a:rPr>
              <a:t>DBA Research Philosophy</a:t>
            </a:r>
            <a:endParaRPr lang="en-US" sz="1200" dirty="0"/>
          </a:p>
        </p:txBody>
      </p:sp>
      <p:sp>
        <p:nvSpPr>
          <p:cNvPr id="4" name="Text 2"/>
          <p:cNvSpPr/>
          <p:nvPr/>
        </p:nvSpPr>
        <p:spPr>
          <a:xfrm>
            <a:off x="426720" y="524256"/>
            <a:ext cx="11338560" cy="755904"/>
          </a:xfrm>
          <a:prstGeom prst="rect">
            <a:avLst/>
          </a:prstGeom>
          <a:noFill/>
          <a:ln/>
        </p:spPr>
        <p:txBody>
          <a:bodyPr wrap="square" lIns="0" tIns="0" rIns="0" bIns="0" rtlCol="0" anchor="ctr"/>
          <a:lstStyle/>
          <a:p>
            <a:r>
              <a:rPr lang="en-US" sz="4800" b="1" dirty="0">
                <a:solidFill>
                  <a:srgbClr val="E8A838"/>
                </a:solidFill>
                <a:latin typeface="Georgia" pitchFamily="34" charset="0"/>
                <a:ea typeface="Georgia" pitchFamily="34" charset="-122"/>
                <a:cs typeface="Georgia" pitchFamily="34" charset="-120"/>
              </a:rPr>
              <a:t>Ontology &amp; Epistemology</a:t>
            </a:r>
            <a:endParaRPr lang="en-US" sz="4800" dirty="0"/>
          </a:p>
        </p:txBody>
      </p:sp>
      <p:sp>
        <p:nvSpPr>
          <p:cNvPr id="5" name="Shape 3"/>
          <p:cNvSpPr/>
          <p:nvPr/>
        </p:nvSpPr>
        <p:spPr>
          <a:xfrm>
            <a:off x="426720" y="1365504"/>
            <a:ext cx="5547360" cy="5913120"/>
          </a:xfrm>
          <a:prstGeom prst="rect">
            <a:avLst/>
          </a:prstGeom>
          <a:solidFill>
            <a:srgbClr val="243255"/>
          </a:solidFill>
          <a:ln w="25400">
            <a:solidFill>
              <a:srgbClr val="2E86AB"/>
            </a:solidFill>
            <a:prstDash val="solid"/>
          </a:ln>
          <a:effectLst>
            <a:outerShdw blurRad="101600" dist="38100" dir="8100000" algn="bl" rotWithShape="0">
              <a:srgbClr val="000000">
                <a:alpha val="25000"/>
              </a:srgbClr>
            </a:outerShdw>
          </a:effectLst>
        </p:spPr>
        <p:txBody>
          <a:bodyPr/>
          <a:lstStyle/>
          <a:p>
            <a:endParaRPr lang="en-GB" sz="2400"/>
          </a:p>
        </p:txBody>
      </p:sp>
      <p:sp>
        <p:nvSpPr>
          <p:cNvPr id="6" name="Shape 4"/>
          <p:cNvSpPr/>
          <p:nvPr/>
        </p:nvSpPr>
        <p:spPr>
          <a:xfrm>
            <a:off x="426720" y="1365504"/>
            <a:ext cx="5547360" cy="146304"/>
          </a:xfrm>
          <a:prstGeom prst="rect">
            <a:avLst/>
          </a:prstGeom>
          <a:solidFill>
            <a:srgbClr val="2E86AB"/>
          </a:solidFill>
          <a:ln w="12700">
            <a:solidFill>
              <a:srgbClr val="2E86AB"/>
            </a:solidFill>
            <a:prstDash val="solid"/>
          </a:ln>
        </p:spPr>
        <p:txBody>
          <a:bodyPr/>
          <a:lstStyle/>
          <a:p>
            <a:endParaRPr lang="en-GB" sz="2400"/>
          </a:p>
        </p:txBody>
      </p:sp>
      <p:sp>
        <p:nvSpPr>
          <p:cNvPr id="7" name="Text 5"/>
          <p:cNvSpPr/>
          <p:nvPr/>
        </p:nvSpPr>
        <p:spPr>
          <a:xfrm>
            <a:off x="609600" y="1548384"/>
            <a:ext cx="5181600" cy="463296"/>
          </a:xfrm>
          <a:prstGeom prst="rect">
            <a:avLst/>
          </a:prstGeom>
          <a:noFill/>
          <a:ln/>
        </p:spPr>
        <p:txBody>
          <a:bodyPr wrap="square" lIns="0" tIns="0" rIns="0" bIns="0" rtlCol="0" anchor="ctr"/>
          <a:lstStyle/>
          <a:p>
            <a:r>
              <a:rPr lang="en-US" sz="2400" b="1" dirty="0">
                <a:solidFill>
                  <a:srgbClr val="FFFFFF"/>
                </a:solidFill>
                <a:latin typeface="Calibri" pitchFamily="34" charset="0"/>
                <a:ea typeface="Calibri" pitchFamily="34" charset="-122"/>
                <a:cs typeface="Calibri" pitchFamily="34" charset="-120"/>
              </a:rPr>
              <a:t>🌍  Ontology</a:t>
            </a:r>
            <a:endParaRPr lang="en-US" sz="2400" dirty="0"/>
          </a:p>
        </p:txBody>
      </p:sp>
      <p:sp>
        <p:nvSpPr>
          <p:cNvPr id="8" name="Text 6"/>
          <p:cNvSpPr/>
          <p:nvPr/>
        </p:nvSpPr>
        <p:spPr>
          <a:xfrm>
            <a:off x="609600" y="2036064"/>
            <a:ext cx="5181600" cy="365760"/>
          </a:xfrm>
          <a:prstGeom prst="rect">
            <a:avLst/>
          </a:prstGeom>
          <a:noFill/>
          <a:ln/>
        </p:spPr>
        <p:txBody>
          <a:bodyPr wrap="square" lIns="0" tIns="0" rIns="0" bIns="0" rtlCol="0" anchor="ctr"/>
          <a:lstStyle/>
          <a:p>
            <a:r>
              <a:rPr lang="en-US" sz="1667" i="1" dirty="0">
                <a:solidFill>
                  <a:srgbClr val="E8A838"/>
                </a:solidFill>
                <a:latin typeface="Calibri" pitchFamily="34" charset="0"/>
                <a:ea typeface="Calibri" pitchFamily="34" charset="-122"/>
                <a:cs typeface="Calibri" pitchFamily="34" charset="-120"/>
              </a:rPr>
              <a:t>What do you believe reality is?</a:t>
            </a:r>
            <a:endParaRPr lang="en-US" sz="1667" dirty="0"/>
          </a:p>
        </p:txBody>
      </p:sp>
      <p:sp>
        <p:nvSpPr>
          <p:cNvPr id="9" name="Shape 7"/>
          <p:cNvSpPr/>
          <p:nvPr/>
        </p:nvSpPr>
        <p:spPr>
          <a:xfrm>
            <a:off x="609600" y="2426208"/>
            <a:ext cx="5181600" cy="36576"/>
          </a:xfrm>
          <a:prstGeom prst="rect">
            <a:avLst/>
          </a:prstGeom>
          <a:solidFill>
            <a:srgbClr val="2E86AB"/>
          </a:solidFill>
          <a:ln w="12700">
            <a:solidFill>
              <a:srgbClr val="2E86AB"/>
            </a:solidFill>
            <a:prstDash val="solid"/>
          </a:ln>
        </p:spPr>
        <p:txBody>
          <a:bodyPr/>
          <a:lstStyle/>
          <a:p>
            <a:endParaRPr lang="en-GB" sz="2400"/>
          </a:p>
        </p:txBody>
      </p:sp>
      <p:sp>
        <p:nvSpPr>
          <p:cNvPr id="10" name="Text 8"/>
          <p:cNvSpPr/>
          <p:nvPr/>
        </p:nvSpPr>
        <p:spPr>
          <a:xfrm>
            <a:off x="609600" y="2499360"/>
            <a:ext cx="5181600" cy="950976"/>
          </a:xfrm>
          <a:prstGeom prst="rect">
            <a:avLst/>
          </a:prstGeom>
          <a:noFill/>
          <a:ln/>
        </p:spPr>
        <p:txBody>
          <a:bodyPr wrap="square" lIns="0" tIns="0" rIns="0" bIns="0" rtlCol="0" anchor="ctr"/>
          <a:lstStyle/>
          <a:p>
            <a:r>
              <a:rPr lang="en-US" sz="1533" dirty="0">
                <a:solidFill>
                  <a:srgbClr val="F4EFE6"/>
                </a:solidFill>
                <a:latin typeface="Calibri" pitchFamily="34" charset="0"/>
                <a:ea typeface="Calibri" pitchFamily="34" charset="-122"/>
                <a:cs typeface="Calibri" pitchFamily="34" charset="-120"/>
              </a:rPr>
              <a:t>Is there one objective reality that exists independently of the people experiencing it?</a:t>
            </a:r>
            <a:endParaRPr lang="en-US" sz="1533" dirty="0"/>
          </a:p>
          <a:p>
            <a:endParaRPr lang="en-US" sz="1533" dirty="0"/>
          </a:p>
          <a:p>
            <a:r>
              <a:rPr lang="en-US" sz="1533" dirty="0">
                <a:solidFill>
                  <a:srgbClr val="F4EFE6"/>
                </a:solidFill>
                <a:latin typeface="Calibri" pitchFamily="34" charset="0"/>
                <a:ea typeface="Calibri" pitchFamily="34" charset="-122"/>
                <a:cs typeface="Calibri" pitchFamily="34" charset="-120"/>
              </a:rPr>
              <a:t>Or are there multiple realities, each constructed by the individuals or groups involved?</a:t>
            </a:r>
            <a:endParaRPr lang="en-US" sz="1533" dirty="0"/>
          </a:p>
        </p:txBody>
      </p:sp>
      <p:sp>
        <p:nvSpPr>
          <p:cNvPr id="11" name="Text 9"/>
          <p:cNvSpPr/>
          <p:nvPr/>
        </p:nvSpPr>
        <p:spPr>
          <a:xfrm>
            <a:off x="609600" y="3486912"/>
            <a:ext cx="5181600" cy="914400"/>
          </a:xfrm>
          <a:prstGeom prst="rect">
            <a:avLst/>
          </a:prstGeom>
          <a:noFill/>
          <a:ln/>
        </p:spPr>
        <p:txBody>
          <a:bodyPr wrap="square" lIns="0" tIns="0" rIns="0" bIns="0" rtlCol="0" anchor="ctr"/>
          <a:lstStyle/>
          <a:p>
            <a:r>
              <a:rPr lang="en-US" sz="1400" i="1" dirty="0">
                <a:solidFill>
                  <a:srgbClr val="B0BBCC"/>
                </a:solidFill>
                <a:latin typeface="Calibri" pitchFamily="34" charset="0"/>
                <a:ea typeface="Calibri" pitchFamily="34" charset="-122"/>
                <a:cs typeface="Calibri" pitchFamily="34" charset="-120"/>
              </a:rPr>
              <a:t>When Alien A lands on Earth, it believes one truth exists about every organisation, measurable and waiting to be found. When Alien C lands, it understands that every person on Earth is living a slightly different Earth.</a:t>
            </a:r>
            <a:endParaRPr lang="en-US" sz="1400" dirty="0"/>
          </a:p>
        </p:txBody>
      </p:sp>
      <p:sp>
        <p:nvSpPr>
          <p:cNvPr id="12" name="Shape 10"/>
          <p:cNvSpPr/>
          <p:nvPr/>
        </p:nvSpPr>
        <p:spPr>
          <a:xfrm>
            <a:off x="573024" y="4450080"/>
            <a:ext cx="2316480" cy="1365504"/>
          </a:xfrm>
          <a:prstGeom prst="rect">
            <a:avLst/>
          </a:prstGeom>
          <a:solidFill>
            <a:srgbClr val="1C2B4A"/>
          </a:solidFill>
          <a:ln w="19050">
            <a:solidFill>
              <a:srgbClr val="2E86AB"/>
            </a:solidFill>
            <a:prstDash val="solid"/>
          </a:ln>
          <a:effectLst>
            <a:outerShdw blurRad="101600" dist="38100" dir="8100000" algn="bl" rotWithShape="0">
              <a:srgbClr val="000000">
                <a:alpha val="25000"/>
              </a:srgbClr>
            </a:outerShdw>
          </a:effectLst>
        </p:spPr>
        <p:txBody>
          <a:bodyPr/>
          <a:lstStyle/>
          <a:p>
            <a:endParaRPr lang="en-GB" sz="2400"/>
          </a:p>
        </p:txBody>
      </p:sp>
      <p:pic>
        <p:nvPicPr>
          <p:cNvPr id="13" name="Image 0" descr="preencoded.png"/>
          <p:cNvPicPr>
            <a:picLocks noChangeAspect="1"/>
          </p:cNvPicPr>
          <p:nvPr/>
        </p:nvPicPr>
        <p:blipFill>
          <a:blip r:embed="rId3"/>
          <a:stretch>
            <a:fillRect/>
          </a:stretch>
        </p:blipFill>
        <p:spPr>
          <a:xfrm>
            <a:off x="1341120" y="4498848"/>
            <a:ext cx="755904" cy="1060704"/>
          </a:xfrm>
          <a:prstGeom prst="rect">
            <a:avLst/>
          </a:prstGeom>
        </p:spPr>
      </p:pic>
      <p:sp>
        <p:nvSpPr>
          <p:cNvPr id="14" name="Text 11"/>
          <p:cNvSpPr/>
          <p:nvPr/>
        </p:nvSpPr>
        <p:spPr>
          <a:xfrm>
            <a:off x="573024" y="5522976"/>
            <a:ext cx="2316480" cy="268224"/>
          </a:xfrm>
          <a:prstGeom prst="rect">
            <a:avLst/>
          </a:prstGeom>
          <a:noFill/>
          <a:ln/>
        </p:spPr>
        <p:txBody>
          <a:bodyPr wrap="square" lIns="0" tIns="0" rIns="0" bIns="0" rtlCol="0" anchor="ctr"/>
          <a:lstStyle/>
          <a:p>
            <a:pPr algn="ctr"/>
            <a:r>
              <a:rPr lang="en-US" sz="1000" b="1" dirty="0">
                <a:solidFill>
                  <a:srgbClr val="2E86AB"/>
                </a:solidFill>
                <a:latin typeface="Calibri" pitchFamily="34" charset="0"/>
                <a:ea typeface="Calibri" pitchFamily="34" charset="-122"/>
                <a:cs typeface="Calibri" pitchFamily="34" charset="-120"/>
              </a:rPr>
              <a:t>Alien A: one reality</a:t>
            </a:r>
            <a:endParaRPr lang="en-US" sz="1000" dirty="0"/>
          </a:p>
        </p:txBody>
      </p:sp>
      <p:sp>
        <p:nvSpPr>
          <p:cNvPr id="15" name="Shape 12"/>
          <p:cNvSpPr/>
          <p:nvPr/>
        </p:nvSpPr>
        <p:spPr>
          <a:xfrm>
            <a:off x="3035808" y="4450080"/>
            <a:ext cx="2316480" cy="1365504"/>
          </a:xfrm>
          <a:prstGeom prst="rect">
            <a:avLst/>
          </a:prstGeom>
          <a:solidFill>
            <a:srgbClr val="1C2B4A"/>
          </a:solidFill>
          <a:ln w="19050">
            <a:solidFill>
              <a:srgbClr val="7B2C2C"/>
            </a:solidFill>
            <a:prstDash val="solid"/>
          </a:ln>
          <a:effectLst>
            <a:outerShdw blurRad="101600" dist="38100" dir="8100000" algn="bl" rotWithShape="0">
              <a:srgbClr val="000000">
                <a:alpha val="25000"/>
              </a:srgbClr>
            </a:outerShdw>
          </a:effectLst>
        </p:spPr>
        <p:txBody>
          <a:bodyPr/>
          <a:lstStyle/>
          <a:p>
            <a:endParaRPr lang="en-GB" sz="2400"/>
          </a:p>
        </p:txBody>
      </p:sp>
      <p:pic>
        <p:nvPicPr>
          <p:cNvPr id="16" name="Image 1" descr="preencoded.png"/>
          <p:cNvPicPr>
            <a:picLocks noChangeAspect="1"/>
          </p:cNvPicPr>
          <p:nvPr/>
        </p:nvPicPr>
        <p:blipFill>
          <a:blip r:embed="rId4"/>
          <a:stretch>
            <a:fillRect/>
          </a:stretch>
        </p:blipFill>
        <p:spPr>
          <a:xfrm>
            <a:off x="3803904" y="4498848"/>
            <a:ext cx="755904" cy="1060704"/>
          </a:xfrm>
          <a:prstGeom prst="rect">
            <a:avLst/>
          </a:prstGeom>
        </p:spPr>
      </p:pic>
      <p:sp>
        <p:nvSpPr>
          <p:cNvPr id="17" name="Text 13"/>
          <p:cNvSpPr/>
          <p:nvPr/>
        </p:nvSpPr>
        <p:spPr>
          <a:xfrm>
            <a:off x="3035808" y="5522976"/>
            <a:ext cx="2316480" cy="268224"/>
          </a:xfrm>
          <a:prstGeom prst="rect">
            <a:avLst/>
          </a:prstGeom>
          <a:noFill/>
          <a:ln/>
        </p:spPr>
        <p:txBody>
          <a:bodyPr wrap="square" lIns="0" tIns="0" rIns="0" bIns="0" rtlCol="0" anchor="ctr"/>
          <a:lstStyle/>
          <a:p>
            <a:pPr algn="ctr"/>
            <a:r>
              <a:rPr lang="en-US" sz="1000" b="1" dirty="0">
                <a:solidFill>
                  <a:srgbClr val="7B2C2C"/>
                </a:solidFill>
                <a:latin typeface="Calibri" pitchFamily="34" charset="0"/>
                <a:ea typeface="Calibri" pitchFamily="34" charset="-122"/>
                <a:cs typeface="Calibri" pitchFamily="34" charset="-120"/>
              </a:rPr>
              <a:t>Alien C: many realities</a:t>
            </a:r>
            <a:endParaRPr lang="en-US" sz="1000" dirty="0"/>
          </a:p>
        </p:txBody>
      </p:sp>
      <p:sp>
        <p:nvSpPr>
          <p:cNvPr id="18" name="Shape 14"/>
          <p:cNvSpPr/>
          <p:nvPr/>
        </p:nvSpPr>
        <p:spPr>
          <a:xfrm>
            <a:off x="6339840" y="1365504"/>
            <a:ext cx="5547360" cy="5913120"/>
          </a:xfrm>
          <a:prstGeom prst="rect">
            <a:avLst/>
          </a:prstGeom>
          <a:solidFill>
            <a:srgbClr val="243255"/>
          </a:solidFill>
          <a:ln w="25400">
            <a:solidFill>
              <a:srgbClr val="3A7D44"/>
            </a:solidFill>
            <a:prstDash val="solid"/>
          </a:ln>
          <a:effectLst>
            <a:outerShdw blurRad="101600" dist="38100" dir="8100000" algn="bl" rotWithShape="0">
              <a:srgbClr val="000000">
                <a:alpha val="25000"/>
              </a:srgbClr>
            </a:outerShdw>
          </a:effectLst>
        </p:spPr>
        <p:txBody>
          <a:bodyPr/>
          <a:lstStyle/>
          <a:p>
            <a:endParaRPr lang="en-GB" sz="2400"/>
          </a:p>
        </p:txBody>
      </p:sp>
      <p:sp>
        <p:nvSpPr>
          <p:cNvPr id="19" name="Shape 15"/>
          <p:cNvSpPr/>
          <p:nvPr/>
        </p:nvSpPr>
        <p:spPr>
          <a:xfrm>
            <a:off x="6339840" y="1365504"/>
            <a:ext cx="5547360" cy="146304"/>
          </a:xfrm>
          <a:prstGeom prst="rect">
            <a:avLst/>
          </a:prstGeom>
          <a:solidFill>
            <a:srgbClr val="3A7D44"/>
          </a:solidFill>
          <a:ln w="12700">
            <a:solidFill>
              <a:srgbClr val="3A7D44"/>
            </a:solidFill>
            <a:prstDash val="solid"/>
          </a:ln>
        </p:spPr>
        <p:txBody>
          <a:bodyPr/>
          <a:lstStyle/>
          <a:p>
            <a:endParaRPr lang="en-GB" sz="2400"/>
          </a:p>
        </p:txBody>
      </p:sp>
      <p:sp>
        <p:nvSpPr>
          <p:cNvPr id="20" name="Text 16"/>
          <p:cNvSpPr/>
          <p:nvPr/>
        </p:nvSpPr>
        <p:spPr>
          <a:xfrm>
            <a:off x="6522720" y="1548384"/>
            <a:ext cx="5181600" cy="463296"/>
          </a:xfrm>
          <a:prstGeom prst="rect">
            <a:avLst/>
          </a:prstGeom>
          <a:noFill/>
          <a:ln/>
        </p:spPr>
        <p:txBody>
          <a:bodyPr wrap="square" lIns="0" tIns="0" rIns="0" bIns="0" rtlCol="0" anchor="ctr"/>
          <a:lstStyle/>
          <a:p>
            <a:r>
              <a:rPr lang="en-US" sz="2400" b="1" dirty="0">
                <a:solidFill>
                  <a:srgbClr val="FFFFFF"/>
                </a:solidFill>
                <a:latin typeface="Calibri" pitchFamily="34" charset="0"/>
                <a:ea typeface="Calibri" pitchFamily="34" charset="-122"/>
                <a:cs typeface="Calibri" pitchFamily="34" charset="-120"/>
              </a:rPr>
              <a:t>🔍  Epistemology</a:t>
            </a:r>
            <a:endParaRPr lang="en-US" sz="2400" dirty="0"/>
          </a:p>
        </p:txBody>
      </p:sp>
      <p:sp>
        <p:nvSpPr>
          <p:cNvPr id="21" name="Text 17"/>
          <p:cNvSpPr/>
          <p:nvPr/>
        </p:nvSpPr>
        <p:spPr>
          <a:xfrm>
            <a:off x="6522720" y="2036064"/>
            <a:ext cx="5181600" cy="365760"/>
          </a:xfrm>
          <a:prstGeom prst="rect">
            <a:avLst/>
          </a:prstGeom>
          <a:noFill/>
          <a:ln/>
        </p:spPr>
        <p:txBody>
          <a:bodyPr wrap="square" lIns="0" tIns="0" rIns="0" bIns="0" rtlCol="0" anchor="ctr"/>
          <a:lstStyle/>
          <a:p>
            <a:r>
              <a:rPr lang="en-US" sz="1667" i="1" dirty="0">
                <a:solidFill>
                  <a:srgbClr val="E8A838"/>
                </a:solidFill>
                <a:latin typeface="Calibri" pitchFamily="34" charset="0"/>
                <a:ea typeface="Calibri" pitchFamily="34" charset="-122"/>
                <a:cs typeface="Calibri" pitchFamily="34" charset="-120"/>
              </a:rPr>
              <a:t>How is knowledge produced?</a:t>
            </a:r>
            <a:endParaRPr lang="en-US" sz="1667" dirty="0"/>
          </a:p>
        </p:txBody>
      </p:sp>
      <p:sp>
        <p:nvSpPr>
          <p:cNvPr id="22" name="Shape 18"/>
          <p:cNvSpPr/>
          <p:nvPr/>
        </p:nvSpPr>
        <p:spPr>
          <a:xfrm>
            <a:off x="6522720" y="2426208"/>
            <a:ext cx="5181600" cy="36576"/>
          </a:xfrm>
          <a:prstGeom prst="rect">
            <a:avLst/>
          </a:prstGeom>
          <a:solidFill>
            <a:srgbClr val="3A7D44"/>
          </a:solidFill>
          <a:ln w="12700">
            <a:solidFill>
              <a:srgbClr val="3A7D44"/>
            </a:solidFill>
            <a:prstDash val="solid"/>
          </a:ln>
        </p:spPr>
        <p:txBody>
          <a:bodyPr/>
          <a:lstStyle/>
          <a:p>
            <a:endParaRPr lang="en-GB" sz="2400"/>
          </a:p>
        </p:txBody>
      </p:sp>
      <p:sp>
        <p:nvSpPr>
          <p:cNvPr id="23" name="Text 19"/>
          <p:cNvSpPr/>
          <p:nvPr/>
        </p:nvSpPr>
        <p:spPr>
          <a:xfrm>
            <a:off x="6522720" y="2499360"/>
            <a:ext cx="5181600" cy="950976"/>
          </a:xfrm>
          <a:prstGeom prst="rect">
            <a:avLst/>
          </a:prstGeom>
          <a:noFill/>
          <a:ln/>
        </p:spPr>
        <p:txBody>
          <a:bodyPr wrap="square" lIns="0" tIns="0" rIns="0" bIns="0" rtlCol="0" anchor="ctr"/>
          <a:lstStyle/>
          <a:p>
            <a:r>
              <a:rPr lang="en-US" sz="1533" dirty="0">
                <a:solidFill>
                  <a:srgbClr val="F4EFE6"/>
                </a:solidFill>
                <a:latin typeface="Calibri" pitchFamily="34" charset="0"/>
                <a:ea typeface="Calibri" pitchFamily="34" charset="-122"/>
                <a:cs typeface="Calibri" pitchFamily="34" charset="-120"/>
              </a:rPr>
              <a:t>Can a researcher stand apart from what they study and observe it neutrally?</a:t>
            </a:r>
            <a:endParaRPr lang="en-US" sz="1533" dirty="0"/>
          </a:p>
          <a:p>
            <a:endParaRPr lang="en-US" sz="1533" dirty="0"/>
          </a:p>
          <a:p>
            <a:r>
              <a:rPr lang="en-US" sz="1533" dirty="0">
                <a:solidFill>
                  <a:srgbClr val="F4EFE6"/>
                </a:solidFill>
                <a:latin typeface="Calibri" pitchFamily="34" charset="0"/>
                <a:ea typeface="Calibri" pitchFamily="34" charset="-122"/>
                <a:cs typeface="Calibri" pitchFamily="34" charset="-120"/>
              </a:rPr>
              <a:t>Or is knowledge always co-created, shaped by the relationship between researcher and researched?</a:t>
            </a:r>
            <a:endParaRPr lang="en-US" sz="1533" dirty="0"/>
          </a:p>
        </p:txBody>
      </p:sp>
      <p:sp>
        <p:nvSpPr>
          <p:cNvPr id="24" name="Text 20"/>
          <p:cNvSpPr/>
          <p:nvPr/>
        </p:nvSpPr>
        <p:spPr>
          <a:xfrm>
            <a:off x="6522720" y="3486912"/>
            <a:ext cx="5181600" cy="914400"/>
          </a:xfrm>
          <a:prstGeom prst="rect">
            <a:avLst/>
          </a:prstGeom>
          <a:noFill/>
          <a:ln/>
        </p:spPr>
        <p:txBody>
          <a:bodyPr wrap="square" lIns="0" tIns="0" rIns="0" bIns="0" rtlCol="0" anchor="ctr"/>
          <a:lstStyle/>
          <a:p>
            <a:r>
              <a:rPr lang="en-US" sz="1400" i="1" dirty="0">
                <a:solidFill>
                  <a:srgbClr val="B0BBCC"/>
                </a:solidFill>
                <a:latin typeface="Calibri" pitchFamily="34" charset="0"/>
                <a:ea typeface="Calibri" pitchFamily="34" charset="-122"/>
                <a:cs typeface="Calibri" pitchFamily="34" charset="-120"/>
              </a:rPr>
              <a:t>Alien A observes Earth from a safe distance through instruments, keeping itself separate. Alien C sits down, has a conversation and understands that its presence changes what it learns.</a:t>
            </a:r>
            <a:endParaRPr lang="en-US" sz="1400" dirty="0"/>
          </a:p>
        </p:txBody>
      </p:sp>
      <p:sp>
        <p:nvSpPr>
          <p:cNvPr id="25" name="Shape 21"/>
          <p:cNvSpPr/>
          <p:nvPr/>
        </p:nvSpPr>
        <p:spPr>
          <a:xfrm>
            <a:off x="6486144" y="4450080"/>
            <a:ext cx="2316480" cy="1365504"/>
          </a:xfrm>
          <a:prstGeom prst="rect">
            <a:avLst/>
          </a:prstGeom>
          <a:solidFill>
            <a:srgbClr val="1C2B4A"/>
          </a:solidFill>
          <a:ln w="19050">
            <a:solidFill>
              <a:srgbClr val="2E86AB"/>
            </a:solidFill>
            <a:prstDash val="solid"/>
          </a:ln>
          <a:effectLst>
            <a:outerShdw blurRad="101600" dist="38100" dir="8100000" algn="bl" rotWithShape="0">
              <a:srgbClr val="000000">
                <a:alpha val="25000"/>
              </a:srgbClr>
            </a:outerShdw>
          </a:effectLst>
        </p:spPr>
        <p:txBody>
          <a:bodyPr/>
          <a:lstStyle/>
          <a:p>
            <a:endParaRPr lang="en-GB" sz="2400"/>
          </a:p>
        </p:txBody>
      </p:sp>
      <p:pic>
        <p:nvPicPr>
          <p:cNvPr id="26" name="Image 2" descr="preencoded.png"/>
          <p:cNvPicPr>
            <a:picLocks noChangeAspect="1"/>
          </p:cNvPicPr>
          <p:nvPr/>
        </p:nvPicPr>
        <p:blipFill>
          <a:blip r:embed="rId3"/>
          <a:stretch>
            <a:fillRect/>
          </a:stretch>
        </p:blipFill>
        <p:spPr>
          <a:xfrm>
            <a:off x="7254240" y="4498848"/>
            <a:ext cx="755904" cy="1060704"/>
          </a:xfrm>
          <a:prstGeom prst="rect">
            <a:avLst/>
          </a:prstGeom>
        </p:spPr>
      </p:pic>
      <p:sp>
        <p:nvSpPr>
          <p:cNvPr id="27" name="Text 22"/>
          <p:cNvSpPr/>
          <p:nvPr/>
        </p:nvSpPr>
        <p:spPr>
          <a:xfrm>
            <a:off x="6486144" y="5522976"/>
            <a:ext cx="2316480" cy="268224"/>
          </a:xfrm>
          <a:prstGeom prst="rect">
            <a:avLst/>
          </a:prstGeom>
          <a:noFill/>
          <a:ln/>
        </p:spPr>
        <p:txBody>
          <a:bodyPr wrap="square" lIns="0" tIns="0" rIns="0" bIns="0" rtlCol="0" anchor="ctr"/>
          <a:lstStyle/>
          <a:p>
            <a:pPr algn="ctr"/>
            <a:r>
              <a:rPr lang="en-US" sz="1000" b="1" dirty="0">
                <a:solidFill>
                  <a:srgbClr val="2E86AB"/>
                </a:solidFill>
                <a:latin typeface="Calibri" pitchFamily="34" charset="0"/>
                <a:ea typeface="Calibri" pitchFamily="34" charset="-122"/>
                <a:cs typeface="Calibri" pitchFamily="34" charset="-120"/>
              </a:rPr>
              <a:t>Alien A: detached observer</a:t>
            </a:r>
            <a:endParaRPr lang="en-US" sz="1000" dirty="0"/>
          </a:p>
        </p:txBody>
      </p:sp>
      <p:sp>
        <p:nvSpPr>
          <p:cNvPr id="28" name="Shape 23"/>
          <p:cNvSpPr/>
          <p:nvPr/>
        </p:nvSpPr>
        <p:spPr>
          <a:xfrm>
            <a:off x="8948928" y="4450080"/>
            <a:ext cx="2316480" cy="1365504"/>
          </a:xfrm>
          <a:prstGeom prst="rect">
            <a:avLst/>
          </a:prstGeom>
          <a:solidFill>
            <a:srgbClr val="1C2B4A"/>
          </a:solidFill>
          <a:ln w="19050">
            <a:solidFill>
              <a:srgbClr val="7B2C2C"/>
            </a:solidFill>
            <a:prstDash val="solid"/>
          </a:ln>
          <a:effectLst>
            <a:outerShdw blurRad="101600" dist="38100" dir="8100000" algn="bl" rotWithShape="0">
              <a:srgbClr val="000000">
                <a:alpha val="25000"/>
              </a:srgbClr>
            </a:outerShdw>
          </a:effectLst>
        </p:spPr>
        <p:txBody>
          <a:bodyPr/>
          <a:lstStyle/>
          <a:p>
            <a:endParaRPr lang="en-GB" sz="2400"/>
          </a:p>
        </p:txBody>
      </p:sp>
      <p:pic>
        <p:nvPicPr>
          <p:cNvPr id="29" name="Image 3" descr="preencoded.png"/>
          <p:cNvPicPr>
            <a:picLocks noChangeAspect="1"/>
          </p:cNvPicPr>
          <p:nvPr/>
        </p:nvPicPr>
        <p:blipFill>
          <a:blip r:embed="rId4"/>
          <a:stretch>
            <a:fillRect/>
          </a:stretch>
        </p:blipFill>
        <p:spPr>
          <a:xfrm>
            <a:off x="9717024" y="4498848"/>
            <a:ext cx="755904" cy="1060704"/>
          </a:xfrm>
          <a:prstGeom prst="rect">
            <a:avLst/>
          </a:prstGeom>
        </p:spPr>
      </p:pic>
      <p:sp>
        <p:nvSpPr>
          <p:cNvPr id="30" name="Text 24"/>
          <p:cNvSpPr/>
          <p:nvPr/>
        </p:nvSpPr>
        <p:spPr>
          <a:xfrm>
            <a:off x="8948928" y="5522976"/>
            <a:ext cx="2316480" cy="268224"/>
          </a:xfrm>
          <a:prstGeom prst="rect">
            <a:avLst/>
          </a:prstGeom>
          <a:noFill/>
          <a:ln/>
        </p:spPr>
        <p:txBody>
          <a:bodyPr wrap="square" lIns="0" tIns="0" rIns="0" bIns="0" rtlCol="0" anchor="ctr"/>
          <a:lstStyle/>
          <a:p>
            <a:pPr algn="ctr"/>
            <a:r>
              <a:rPr lang="en-US" sz="1000" b="1" dirty="0">
                <a:solidFill>
                  <a:srgbClr val="7B2C2C"/>
                </a:solidFill>
                <a:latin typeface="Calibri" pitchFamily="34" charset="0"/>
                <a:ea typeface="Calibri" pitchFamily="34" charset="-122"/>
                <a:cs typeface="Calibri" pitchFamily="34" charset="-120"/>
              </a:rPr>
              <a:t>Alien C: co-creates knowledge</a:t>
            </a:r>
            <a:endParaRPr lang="en-US" sz="100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85344" cy="6858000"/>
          </a:xfrm>
          <a:prstGeom prst="rect">
            <a:avLst/>
          </a:prstGeom>
          <a:solidFill>
            <a:srgbClr val="E8A838"/>
          </a:solidFill>
          <a:ln w="12700">
            <a:solidFill>
              <a:srgbClr val="E8A838"/>
            </a:solidFill>
            <a:prstDash val="solid"/>
          </a:ln>
        </p:spPr>
        <p:txBody>
          <a:bodyPr/>
          <a:lstStyle/>
          <a:p>
            <a:endParaRPr lang="en-GB" sz="2400"/>
          </a:p>
        </p:txBody>
      </p:sp>
      <p:sp>
        <p:nvSpPr>
          <p:cNvPr id="3" name="Text 1"/>
          <p:cNvSpPr/>
          <p:nvPr/>
        </p:nvSpPr>
        <p:spPr>
          <a:xfrm>
            <a:off x="4267200" y="268224"/>
            <a:ext cx="7559040" cy="341376"/>
          </a:xfrm>
          <a:prstGeom prst="rect">
            <a:avLst/>
          </a:prstGeom>
          <a:noFill/>
          <a:ln/>
        </p:spPr>
        <p:txBody>
          <a:bodyPr wrap="square" lIns="0" tIns="0" rIns="0" bIns="0" rtlCol="0" anchor="ctr"/>
          <a:lstStyle/>
          <a:p>
            <a:pPr algn="r"/>
            <a:r>
              <a:rPr lang="en-US" sz="1200" dirty="0">
                <a:solidFill>
                  <a:srgbClr val="B0BBCC"/>
                </a:solidFill>
                <a:latin typeface="Calibri" pitchFamily="34" charset="0"/>
                <a:ea typeface="Calibri" pitchFamily="34" charset="-122"/>
                <a:cs typeface="Calibri" pitchFamily="34" charset="-120"/>
              </a:rPr>
              <a:t>DBA Research Philosophy</a:t>
            </a:r>
            <a:endParaRPr lang="en-US" sz="1200" dirty="0"/>
          </a:p>
        </p:txBody>
      </p:sp>
      <p:sp>
        <p:nvSpPr>
          <p:cNvPr id="4" name="Text 2"/>
          <p:cNvSpPr/>
          <p:nvPr/>
        </p:nvSpPr>
        <p:spPr>
          <a:xfrm>
            <a:off x="426720" y="524256"/>
            <a:ext cx="11338560" cy="755904"/>
          </a:xfrm>
          <a:prstGeom prst="rect">
            <a:avLst/>
          </a:prstGeom>
          <a:noFill/>
          <a:ln/>
        </p:spPr>
        <p:txBody>
          <a:bodyPr wrap="square" lIns="0" tIns="0" rIns="0" bIns="0" rtlCol="0" anchor="ctr"/>
          <a:lstStyle/>
          <a:p>
            <a:r>
              <a:rPr lang="en-US" sz="4800" b="1" dirty="0">
                <a:solidFill>
                  <a:srgbClr val="E8A838"/>
                </a:solidFill>
                <a:latin typeface="Georgia" pitchFamily="34" charset="0"/>
                <a:ea typeface="Georgia" pitchFamily="34" charset="-122"/>
                <a:cs typeface="Georgia" pitchFamily="34" charset="-120"/>
              </a:rPr>
              <a:t>Axiology &amp; Methodology</a:t>
            </a:r>
            <a:endParaRPr lang="en-US" sz="4800" dirty="0"/>
          </a:p>
        </p:txBody>
      </p:sp>
      <p:sp>
        <p:nvSpPr>
          <p:cNvPr id="5" name="Shape 3"/>
          <p:cNvSpPr/>
          <p:nvPr/>
        </p:nvSpPr>
        <p:spPr>
          <a:xfrm>
            <a:off x="426720" y="1365504"/>
            <a:ext cx="5547360" cy="5913120"/>
          </a:xfrm>
          <a:prstGeom prst="rect">
            <a:avLst/>
          </a:prstGeom>
          <a:solidFill>
            <a:srgbClr val="243255"/>
          </a:solidFill>
          <a:ln w="25400">
            <a:solidFill>
              <a:srgbClr val="C55A11"/>
            </a:solidFill>
            <a:prstDash val="solid"/>
          </a:ln>
          <a:effectLst>
            <a:outerShdw blurRad="101600" dist="38100" dir="8100000" algn="bl" rotWithShape="0">
              <a:srgbClr val="000000">
                <a:alpha val="25000"/>
              </a:srgbClr>
            </a:outerShdw>
          </a:effectLst>
        </p:spPr>
        <p:txBody>
          <a:bodyPr/>
          <a:lstStyle/>
          <a:p>
            <a:endParaRPr lang="en-GB" sz="2400"/>
          </a:p>
        </p:txBody>
      </p:sp>
      <p:sp>
        <p:nvSpPr>
          <p:cNvPr id="6" name="Shape 4"/>
          <p:cNvSpPr/>
          <p:nvPr/>
        </p:nvSpPr>
        <p:spPr>
          <a:xfrm>
            <a:off x="426720" y="1365504"/>
            <a:ext cx="5547360" cy="146304"/>
          </a:xfrm>
          <a:prstGeom prst="rect">
            <a:avLst/>
          </a:prstGeom>
          <a:solidFill>
            <a:srgbClr val="C55A11"/>
          </a:solidFill>
          <a:ln w="12700">
            <a:solidFill>
              <a:srgbClr val="C55A11"/>
            </a:solidFill>
            <a:prstDash val="solid"/>
          </a:ln>
        </p:spPr>
        <p:txBody>
          <a:bodyPr/>
          <a:lstStyle/>
          <a:p>
            <a:endParaRPr lang="en-GB" sz="2400"/>
          </a:p>
        </p:txBody>
      </p:sp>
      <p:sp>
        <p:nvSpPr>
          <p:cNvPr id="7" name="Text 5"/>
          <p:cNvSpPr/>
          <p:nvPr/>
        </p:nvSpPr>
        <p:spPr>
          <a:xfrm>
            <a:off x="609600" y="1548384"/>
            <a:ext cx="5181600" cy="463296"/>
          </a:xfrm>
          <a:prstGeom prst="rect">
            <a:avLst/>
          </a:prstGeom>
          <a:noFill/>
          <a:ln/>
        </p:spPr>
        <p:txBody>
          <a:bodyPr wrap="square" lIns="0" tIns="0" rIns="0" bIns="0" rtlCol="0" anchor="ctr"/>
          <a:lstStyle/>
          <a:p>
            <a:r>
              <a:rPr lang="en-US" sz="2400" b="1" dirty="0">
                <a:solidFill>
                  <a:srgbClr val="FFFFFF"/>
                </a:solidFill>
                <a:latin typeface="Calibri" pitchFamily="34" charset="0"/>
                <a:ea typeface="Calibri" pitchFamily="34" charset="-122"/>
                <a:cs typeface="Calibri" pitchFamily="34" charset="-120"/>
              </a:rPr>
              <a:t>⚖️  Axiology</a:t>
            </a:r>
            <a:endParaRPr lang="en-US" sz="2400" dirty="0"/>
          </a:p>
        </p:txBody>
      </p:sp>
      <p:sp>
        <p:nvSpPr>
          <p:cNvPr id="8" name="Text 6"/>
          <p:cNvSpPr/>
          <p:nvPr/>
        </p:nvSpPr>
        <p:spPr>
          <a:xfrm>
            <a:off x="609600" y="2036064"/>
            <a:ext cx="5181600" cy="365760"/>
          </a:xfrm>
          <a:prstGeom prst="rect">
            <a:avLst/>
          </a:prstGeom>
          <a:noFill/>
          <a:ln/>
        </p:spPr>
        <p:txBody>
          <a:bodyPr wrap="square" lIns="0" tIns="0" rIns="0" bIns="0" rtlCol="0" anchor="ctr"/>
          <a:lstStyle/>
          <a:p>
            <a:r>
              <a:rPr lang="en-US" sz="1667" i="1" dirty="0">
                <a:solidFill>
                  <a:srgbClr val="E8A838"/>
                </a:solidFill>
                <a:latin typeface="Calibri" pitchFamily="34" charset="0"/>
                <a:ea typeface="Calibri" pitchFamily="34" charset="-122"/>
                <a:cs typeface="Calibri" pitchFamily="34" charset="-120"/>
              </a:rPr>
              <a:t>What role do your values play?</a:t>
            </a:r>
            <a:endParaRPr lang="en-US" sz="1667" dirty="0"/>
          </a:p>
        </p:txBody>
      </p:sp>
      <p:sp>
        <p:nvSpPr>
          <p:cNvPr id="9" name="Shape 7"/>
          <p:cNvSpPr/>
          <p:nvPr/>
        </p:nvSpPr>
        <p:spPr>
          <a:xfrm>
            <a:off x="609600" y="2426208"/>
            <a:ext cx="5181600" cy="36576"/>
          </a:xfrm>
          <a:prstGeom prst="rect">
            <a:avLst/>
          </a:prstGeom>
          <a:solidFill>
            <a:srgbClr val="C55A11"/>
          </a:solidFill>
          <a:ln w="12700">
            <a:solidFill>
              <a:srgbClr val="C55A11"/>
            </a:solidFill>
            <a:prstDash val="solid"/>
          </a:ln>
        </p:spPr>
        <p:txBody>
          <a:bodyPr/>
          <a:lstStyle/>
          <a:p>
            <a:endParaRPr lang="en-GB" sz="2400"/>
          </a:p>
        </p:txBody>
      </p:sp>
      <p:sp>
        <p:nvSpPr>
          <p:cNvPr id="10" name="Text 8"/>
          <p:cNvSpPr/>
          <p:nvPr/>
        </p:nvSpPr>
        <p:spPr>
          <a:xfrm>
            <a:off x="609600" y="2499360"/>
            <a:ext cx="5181600" cy="1097280"/>
          </a:xfrm>
          <a:prstGeom prst="rect">
            <a:avLst/>
          </a:prstGeom>
          <a:noFill/>
          <a:ln/>
        </p:spPr>
        <p:txBody>
          <a:bodyPr wrap="square" lIns="0" tIns="0" rIns="0" bIns="0" rtlCol="0" anchor="ctr"/>
          <a:lstStyle/>
          <a:p>
            <a:r>
              <a:rPr lang="en-US" sz="1533" dirty="0">
                <a:solidFill>
                  <a:srgbClr val="F4EFE6"/>
                </a:solidFill>
                <a:latin typeface="Calibri" pitchFamily="34" charset="0"/>
                <a:ea typeface="Calibri" pitchFamily="34" charset="-122"/>
                <a:cs typeface="Calibri" pitchFamily="34" charset="-120"/>
              </a:rPr>
              <a:t>Can a researcher be completely value-free or do background, experience and professional position inevitably shape what they notice and how they interpret it?</a:t>
            </a:r>
            <a:endParaRPr lang="en-US" sz="1533" dirty="0"/>
          </a:p>
          <a:p>
            <a:endParaRPr lang="en-US" sz="1533" dirty="0"/>
          </a:p>
          <a:p>
            <a:r>
              <a:rPr lang="en-US" sz="1533" dirty="0">
                <a:solidFill>
                  <a:srgbClr val="F4EFE6"/>
                </a:solidFill>
                <a:latin typeface="Calibri" pitchFamily="34" charset="0"/>
                <a:ea typeface="Calibri" pitchFamily="34" charset="-122"/>
                <a:cs typeface="Calibri" pitchFamily="34" charset="-120"/>
              </a:rPr>
              <a:t>And if values are present, what do you do about them?</a:t>
            </a:r>
            <a:endParaRPr lang="en-US" sz="1533" dirty="0"/>
          </a:p>
        </p:txBody>
      </p:sp>
      <p:sp>
        <p:nvSpPr>
          <p:cNvPr id="11" name="Text 9"/>
          <p:cNvSpPr/>
          <p:nvPr/>
        </p:nvSpPr>
        <p:spPr>
          <a:xfrm>
            <a:off x="609600" y="3645408"/>
            <a:ext cx="5181600" cy="682752"/>
          </a:xfrm>
          <a:prstGeom prst="rect">
            <a:avLst/>
          </a:prstGeom>
          <a:noFill/>
          <a:ln/>
        </p:spPr>
        <p:txBody>
          <a:bodyPr wrap="square" lIns="0" tIns="0" rIns="0" bIns="0" rtlCol="0" anchor="ctr"/>
          <a:lstStyle/>
          <a:p>
            <a:r>
              <a:rPr lang="en-US" sz="1333" i="1" dirty="0">
                <a:solidFill>
                  <a:srgbClr val="B0BBCC"/>
                </a:solidFill>
                <a:latin typeface="Calibri" pitchFamily="34" charset="0"/>
                <a:ea typeface="Calibri" pitchFamily="34" charset="-122"/>
                <a:cs typeface="Calibri" pitchFamily="34" charset="-120"/>
              </a:rPr>
              <a:t>Alien A claims its values have no effect on its findings. Alien C openly acknowledges that coming from a planet that values relationships shapes what it pays attention to. Which is more honest and which produces better knowledge?</a:t>
            </a:r>
            <a:endParaRPr lang="en-US" sz="1333" dirty="0"/>
          </a:p>
        </p:txBody>
      </p:sp>
      <p:sp>
        <p:nvSpPr>
          <p:cNvPr id="12" name="Shape 10"/>
          <p:cNvSpPr/>
          <p:nvPr/>
        </p:nvSpPr>
        <p:spPr>
          <a:xfrm>
            <a:off x="573024" y="4389120"/>
            <a:ext cx="2316480" cy="1365504"/>
          </a:xfrm>
          <a:prstGeom prst="rect">
            <a:avLst/>
          </a:prstGeom>
          <a:solidFill>
            <a:srgbClr val="1C2B4A"/>
          </a:solidFill>
          <a:ln w="19050">
            <a:solidFill>
              <a:srgbClr val="2E86AB"/>
            </a:solidFill>
            <a:prstDash val="solid"/>
          </a:ln>
          <a:effectLst>
            <a:outerShdw blurRad="101600" dist="38100" dir="8100000" algn="bl" rotWithShape="0">
              <a:srgbClr val="000000">
                <a:alpha val="25000"/>
              </a:srgbClr>
            </a:outerShdw>
          </a:effectLst>
        </p:spPr>
        <p:txBody>
          <a:bodyPr/>
          <a:lstStyle/>
          <a:p>
            <a:endParaRPr lang="en-GB" sz="2400"/>
          </a:p>
        </p:txBody>
      </p:sp>
      <p:pic>
        <p:nvPicPr>
          <p:cNvPr id="13" name="Image 0" descr="preencoded.png"/>
          <p:cNvPicPr>
            <a:picLocks noChangeAspect="1"/>
          </p:cNvPicPr>
          <p:nvPr/>
        </p:nvPicPr>
        <p:blipFill>
          <a:blip r:embed="rId3"/>
          <a:stretch>
            <a:fillRect/>
          </a:stretch>
        </p:blipFill>
        <p:spPr>
          <a:xfrm>
            <a:off x="1341120" y="4437888"/>
            <a:ext cx="755904" cy="1060704"/>
          </a:xfrm>
          <a:prstGeom prst="rect">
            <a:avLst/>
          </a:prstGeom>
        </p:spPr>
      </p:pic>
      <p:sp>
        <p:nvSpPr>
          <p:cNvPr id="14" name="Text 11"/>
          <p:cNvSpPr/>
          <p:nvPr/>
        </p:nvSpPr>
        <p:spPr>
          <a:xfrm>
            <a:off x="573024" y="5462016"/>
            <a:ext cx="2316480" cy="268224"/>
          </a:xfrm>
          <a:prstGeom prst="rect">
            <a:avLst/>
          </a:prstGeom>
          <a:noFill/>
          <a:ln/>
        </p:spPr>
        <p:txBody>
          <a:bodyPr wrap="square" lIns="0" tIns="0" rIns="0" bIns="0" rtlCol="0" anchor="ctr"/>
          <a:lstStyle/>
          <a:p>
            <a:pPr algn="ctr"/>
            <a:r>
              <a:rPr lang="en-US" sz="1000" b="1" dirty="0">
                <a:solidFill>
                  <a:srgbClr val="2E86AB"/>
                </a:solidFill>
                <a:latin typeface="Calibri" pitchFamily="34" charset="0"/>
                <a:ea typeface="Calibri" pitchFamily="34" charset="-122"/>
                <a:cs typeface="Calibri" pitchFamily="34" charset="-120"/>
              </a:rPr>
              <a:t>Alien A: value-free</a:t>
            </a:r>
            <a:endParaRPr lang="en-US" sz="1000" dirty="0"/>
          </a:p>
          <a:p>
            <a:pPr algn="ctr"/>
            <a:r>
              <a:rPr lang="en-US" sz="1000" b="1" dirty="0">
                <a:solidFill>
                  <a:srgbClr val="2E86AB"/>
                </a:solidFill>
                <a:latin typeface="Calibri" pitchFamily="34" charset="0"/>
                <a:ea typeface="Calibri" pitchFamily="34" charset="-122"/>
                <a:cs typeface="Calibri" pitchFamily="34" charset="-120"/>
              </a:rPr>
              <a:t>(claims neutrality)</a:t>
            </a:r>
            <a:endParaRPr lang="en-US" sz="1000" dirty="0"/>
          </a:p>
        </p:txBody>
      </p:sp>
      <p:sp>
        <p:nvSpPr>
          <p:cNvPr id="15" name="Shape 12"/>
          <p:cNvSpPr/>
          <p:nvPr/>
        </p:nvSpPr>
        <p:spPr>
          <a:xfrm>
            <a:off x="3035808" y="4389120"/>
            <a:ext cx="2316480" cy="1365504"/>
          </a:xfrm>
          <a:prstGeom prst="rect">
            <a:avLst/>
          </a:prstGeom>
          <a:solidFill>
            <a:srgbClr val="1C2B4A"/>
          </a:solidFill>
          <a:ln w="19050">
            <a:solidFill>
              <a:srgbClr val="7B2C2C"/>
            </a:solidFill>
            <a:prstDash val="solid"/>
          </a:ln>
          <a:effectLst>
            <a:outerShdw blurRad="101600" dist="38100" dir="8100000" algn="bl" rotWithShape="0">
              <a:srgbClr val="000000">
                <a:alpha val="25000"/>
              </a:srgbClr>
            </a:outerShdw>
          </a:effectLst>
        </p:spPr>
        <p:txBody>
          <a:bodyPr/>
          <a:lstStyle/>
          <a:p>
            <a:endParaRPr lang="en-GB" sz="2400"/>
          </a:p>
        </p:txBody>
      </p:sp>
      <p:pic>
        <p:nvPicPr>
          <p:cNvPr id="16" name="Image 1" descr="preencoded.png"/>
          <p:cNvPicPr>
            <a:picLocks noChangeAspect="1"/>
          </p:cNvPicPr>
          <p:nvPr/>
        </p:nvPicPr>
        <p:blipFill>
          <a:blip r:embed="rId4"/>
          <a:stretch>
            <a:fillRect/>
          </a:stretch>
        </p:blipFill>
        <p:spPr>
          <a:xfrm>
            <a:off x="3803904" y="4437888"/>
            <a:ext cx="755904" cy="1060704"/>
          </a:xfrm>
          <a:prstGeom prst="rect">
            <a:avLst/>
          </a:prstGeom>
        </p:spPr>
      </p:pic>
      <p:sp>
        <p:nvSpPr>
          <p:cNvPr id="17" name="Text 13"/>
          <p:cNvSpPr/>
          <p:nvPr/>
        </p:nvSpPr>
        <p:spPr>
          <a:xfrm>
            <a:off x="3035808" y="5462016"/>
            <a:ext cx="2316480" cy="268224"/>
          </a:xfrm>
          <a:prstGeom prst="rect">
            <a:avLst/>
          </a:prstGeom>
          <a:noFill/>
          <a:ln/>
        </p:spPr>
        <p:txBody>
          <a:bodyPr wrap="square" lIns="0" tIns="0" rIns="0" bIns="0" rtlCol="0" anchor="ctr"/>
          <a:lstStyle/>
          <a:p>
            <a:pPr algn="ctr"/>
            <a:r>
              <a:rPr lang="en-US" sz="1000" b="1" dirty="0">
                <a:solidFill>
                  <a:srgbClr val="7B2C2C"/>
                </a:solidFill>
                <a:latin typeface="Calibri" pitchFamily="34" charset="0"/>
                <a:ea typeface="Calibri" pitchFamily="34" charset="-122"/>
                <a:cs typeface="Calibri" pitchFamily="34" charset="-120"/>
              </a:rPr>
              <a:t>Alien C: value-laden</a:t>
            </a:r>
            <a:endParaRPr lang="en-US" sz="1000" dirty="0"/>
          </a:p>
          <a:p>
            <a:pPr algn="ctr"/>
            <a:r>
              <a:rPr lang="en-US" sz="1000" b="1" dirty="0">
                <a:solidFill>
                  <a:srgbClr val="7B2C2C"/>
                </a:solidFill>
                <a:latin typeface="Calibri" pitchFamily="34" charset="0"/>
                <a:ea typeface="Calibri" pitchFamily="34" charset="-122"/>
                <a:cs typeface="Calibri" pitchFamily="34" charset="-120"/>
              </a:rPr>
              <a:t>(addressed through reflexivity)</a:t>
            </a:r>
            <a:endParaRPr lang="en-US" sz="1000" dirty="0"/>
          </a:p>
        </p:txBody>
      </p:sp>
      <p:sp>
        <p:nvSpPr>
          <p:cNvPr id="18" name="Shape 14"/>
          <p:cNvSpPr/>
          <p:nvPr/>
        </p:nvSpPr>
        <p:spPr>
          <a:xfrm>
            <a:off x="6339840" y="1365504"/>
            <a:ext cx="5547360" cy="5913120"/>
          </a:xfrm>
          <a:prstGeom prst="rect">
            <a:avLst/>
          </a:prstGeom>
          <a:solidFill>
            <a:srgbClr val="243255"/>
          </a:solidFill>
          <a:ln w="25400">
            <a:solidFill>
              <a:srgbClr val="2A9D8F"/>
            </a:solidFill>
            <a:prstDash val="solid"/>
          </a:ln>
          <a:effectLst>
            <a:outerShdw blurRad="101600" dist="38100" dir="8100000" algn="bl" rotWithShape="0">
              <a:srgbClr val="000000">
                <a:alpha val="25000"/>
              </a:srgbClr>
            </a:outerShdw>
          </a:effectLst>
        </p:spPr>
        <p:txBody>
          <a:bodyPr/>
          <a:lstStyle/>
          <a:p>
            <a:endParaRPr lang="en-GB" sz="2400"/>
          </a:p>
        </p:txBody>
      </p:sp>
      <p:sp>
        <p:nvSpPr>
          <p:cNvPr id="19" name="Shape 15"/>
          <p:cNvSpPr/>
          <p:nvPr/>
        </p:nvSpPr>
        <p:spPr>
          <a:xfrm>
            <a:off x="6339840" y="1365504"/>
            <a:ext cx="5547360" cy="146304"/>
          </a:xfrm>
          <a:prstGeom prst="rect">
            <a:avLst/>
          </a:prstGeom>
          <a:solidFill>
            <a:srgbClr val="2A9D8F"/>
          </a:solidFill>
          <a:ln w="12700">
            <a:solidFill>
              <a:srgbClr val="2A9D8F"/>
            </a:solidFill>
            <a:prstDash val="solid"/>
          </a:ln>
        </p:spPr>
        <p:txBody>
          <a:bodyPr/>
          <a:lstStyle/>
          <a:p>
            <a:endParaRPr lang="en-GB" sz="2400"/>
          </a:p>
        </p:txBody>
      </p:sp>
      <p:sp>
        <p:nvSpPr>
          <p:cNvPr id="20" name="Text 16"/>
          <p:cNvSpPr/>
          <p:nvPr/>
        </p:nvSpPr>
        <p:spPr>
          <a:xfrm>
            <a:off x="6522720" y="1548384"/>
            <a:ext cx="5181600" cy="463296"/>
          </a:xfrm>
          <a:prstGeom prst="rect">
            <a:avLst/>
          </a:prstGeom>
          <a:noFill/>
          <a:ln/>
        </p:spPr>
        <p:txBody>
          <a:bodyPr wrap="square" lIns="0" tIns="0" rIns="0" bIns="0" rtlCol="0" anchor="ctr"/>
          <a:lstStyle/>
          <a:p>
            <a:r>
              <a:rPr lang="en-US" sz="2400" b="1" dirty="0">
                <a:solidFill>
                  <a:srgbClr val="FFFFFF"/>
                </a:solidFill>
                <a:latin typeface="Calibri" pitchFamily="34" charset="0"/>
                <a:ea typeface="Calibri" pitchFamily="34" charset="-122"/>
                <a:cs typeface="Calibri" pitchFamily="34" charset="-120"/>
              </a:rPr>
              <a:t>🔬  Methodology</a:t>
            </a:r>
            <a:endParaRPr lang="en-US" sz="2400" dirty="0"/>
          </a:p>
        </p:txBody>
      </p:sp>
      <p:sp>
        <p:nvSpPr>
          <p:cNvPr id="21" name="Text 17"/>
          <p:cNvSpPr/>
          <p:nvPr/>
        </p:nvSpPr>
        <p:spPr>
          <a:xfrm>
            <a:off x="6522720" y="2036064"/>
            <a:ext cx="5181600" cy="365760"/>
          </a:xfrm>
          <a:prstGeom prst="rect">
            <a:avLst/>
          </a:prstGeom>
          <a:noFill/>
          <a:ln/>
        </p:spPr>
        <p:txBody>
          <a:bodyPr wrap="square" lIns="0" tIns="0" rIns="0" bIns="0" rtlCol="0" anchor="ctr"/>
          <a:lstStyle/>
          <a:p>
            <a:r>
              <a:rPr lang="en-US" sz="1667" i="1" dirty="0">
                <a:solidFill>
                  <a:srgbClr val="E8A838"/>
                </a:solidFill>
                <a:latin typeface="Calibri" pitchFamily="34" charset="0"/>
                <a:ea typeface="Calibri" pitchFamily="34" charset="-122"/>
                <a:cs typeface="Calibri" pitchFamily="34" charset="-120"/>
              </a:rPr>
              <a:t>What does all of this lead you to do?</a:t>
            </a:r>
            <a:endParaRPr lang="en-US" sz="1667" dirty="0"/>
          </a:p>
        </p:txBody>
      </p:sp>
      <p:sp>
        <p:nvSpPr>
          <p:cNvPr id="22" name="Shape 18"/>
          <p:cNvSpPr/>
          <p:nvPr/>
        </p:nvSpPr>
        <p:spPr>
          <a:xfrm>
            <a:off x="6522720" y="2426208"/>
            <a:ext cx="5181600" cy="36576"/>
          </a:xfrm>
          <a:prstGeom prst="rect">
            <a:avLst/>
          </a:prstGeom>
          <a:solidFill>
            <a:srgbClr val="2A9D8F"/>
          </a:solidFill>
          <a:ln w="12700">
            <a:solidFill>
              <a:srgbClr val="2A9D8F"/>
            </a:solidFill>
            <a:prstDash val="solid"/>
          </a:ln>
        </p:spPr>
        <p:txBody>
          <a:bodyPr/>
          <a:lstStyle/>
          <a:p>
            <a:endParaRPr lang="en-GB" sz="2400"/>
          </a:p>
        </p:txBody>
      </p:sp>
      <p:sp>
        <p:nvSpPr>
          <p:cNvPr id="23" name="Text 19"/>
          <p:cNvSpPr/>
          <p:nvPr/>
        </p:nvSpPr>
        <p:spPr>
          <a:xfrm>
            <a:off x="6522720" y="2499360"/>
            <a:ext cx="5181600" cy="1097280"/>
          </a:xfrm>
          <a:prstGeom prst="rect">
            <a:avLst/>
          </a:prstGeom>
          <a:noFill/>
          <a:ln/>
        </p:spPr>
        <p:txBody>
          <a:bodyPr wrap="square" lIns="0" tIns="0" rIns="0" bIns="0" rtlCol="0" anchor="ctr"/>
          <a:lstStyle/>
          <a:p>
            <a:r>
              <a:rPr lang="en-US" sz="1533" dirty="0">
                <a:solidFill>
                  <a:srgbClr val="F4EFE6"/>
                </a:solidFill>
                <a:latin typeface="Calibri" pitchFamily="34" charset="0"/>
                <a:ea typeface="Calibri" pitchFamily="34" charset="-122"/>
                <a:cs typeface="Calibri" pitchFamily="34" charset="-120"/>
              </a:rPr>
              <a:t>Methodology is not a free choice. It must flow logically from your ontology and epistemology. Given what you believe about reality and knowledge, which specific methods are consistent with those beliefs?</a:t>
            </a:r>
            <a:endParaRPr lang="en-US" sz="1533" dirty="0"/>
          </a:p>
          <a:p>
            <a:endParaRPr lang="en-US" sz="1533" dirty="0"/>
          </a:p>
          <a:p>
            <a:r>
              <a:rPr lang="en-US" sz="1533" dirty="0">
                <a:solidFill>
                  <a:srgbClr val="F4EFE6"/>
                </a:solidFill>
                <a:latin typeface="Calibri" pitchFamily="34" charset="0"/>
                <a:ea typeface="Calibri" pitchFamily="34" charset="-122"/>
                <a:cs typeface="Calibri" pitchFamily="34" charset="-120"/>
              </a:rPr>
              <a:t>Getting this chain right is what your examiners will test.</a:t>
            </a:r>
            <a:endParaRPr lang="en-US" sz="1533" dirty="0"/>
          </a:p>
        </p:txBody>
      </p:sp>
      <p:sp>
        <p:nvSpPr>
          <p:cNvPr id="24" name="Text 20"/>
          <p:cNvSpPr/>
          <p:nvPr/>
        </p:nvSpPr>
        <p:spPr>
          <a:xfrm>
            <a:off x="6522720" y="3645408"/>
            <a:ext cx="5181600" cy="682752"/>
          </a:xfrm>
          <a:prstGeom prst="rect">
            <a:avLst/>
          </a:prstGeom>
          <a:noFill/>
          <a:ln/>
        </p:spPr>
        <p:txBody>
          <a:bodyPr wrap="square" lIns="0" tIns="0" rIns="0" bIns="0" rtlCol="0" anchor="ctr"/>
          <a:lstStyle/>
          <a:p>
            <a:r>
              <a:rPr lang="en-US" sz="1333" i="1" dirty="0">
                <a:solidFill>
                  <a:srgbClr val="B0BBCC"/>
                </a:solidFill>
                <a:latin typeface="Calibri" pitchFamily="34" charset="0"/>
                <a:ea typeface="Calibri" pitchFamily="34" charset="-122"/>
                <a:cs typeface="Calibri" pitchFamily="34" charset="-120"/>
              </a:rPr>
              <a:t>Alien A's beliefs lead logically to large samples and statistical analysis. Alien C's lead logically to small purposive samples and in-depth conversations. Same topic. Completely different approach. Both coherent, if every dimension aligns.</a:t>
            </a:r>
            <a:endParaRPr lang="en-US" sz="1333" dirty="0"/>
          </a:p>
        </p:txBody>
      </p:sp>
      <p:sp>
        <p:nvSpPr>
          <p:cNvPr id="25" name="Shape 21"/>
          <p:cNvSpPr/>
          <p:nvPr/>
        </p:nvSpPr>
        <p:spPr>
          <a:xfrm>
            <a:off x="6486144" y="4389120"/>
            <a:ext cx="2316480" cy="1365504"/>
          </a:xfrm>
          <a:prstGeom prst="rect">
            <a:avLst/>
          </a:prstGeom>
          <a:solidFill>
            <a:srgbClr val="1C2B4A"/>
          </a:solidFill>
          <a:ln w="19050">
            <a:solidFill>
              <a:srgbClr val="2E86AB"/>
            </a:solidFill>
            <a:prstDash val="solid"/>
          </a:ln>
          <a:effectLst>
            <a:outerShdw blurRad="101600" dist="38100" dir="8100000" algn="bl" rotWithShape="0">
              <a:srgbClr val="000000">
                <a:alpha val="25000"/>
              </a:srgbClr>
            </a:outerShdw>
          </a:effectLst>
        </p:spPr>
        <p:txBody>
          <a:bodyPr/>
          <a:lstStyle/>
          <a:p>
            <a:endParaRPr lang="en-GB" sz="2400"/>
          </a:p>
        </p:txBody>
      </p:sp>
      <p:pic>
        <p:nvPicPr>
          <p:cNvPr id="26" name="Image 2" descr="preencoded.png"/>
          <p:cNvPicPr>
            <a:picLocks noChangeAspect="1"/>
          </p:cNvPicPr>
          <p:nvPr/>
        </p:nvPicPr>
        <p:blipFill>
          <a:blip r:embed="rId3"/>
          <a:stretch>
            <a:fillRect/>
          </a:stretch>
        </p:blipFill>
        <p:spPr>
          <a:xfrm>
            <a:off x="7254240" y="4437888"/>
            <a:ext cx="755904" cy="1060704"/>
          </a:xfrm>
          <a:prstGeom prst="rect">
            <a:avLst/>
          </a:prstGeom>
        </p:spPr>
      </p:pic>
      <p:sp>
        <p:nvSpPr>
          <p:cNvPr id="27" name="Text 22"/>
          <p:cNvSpPr/>
          <p:nvPr/>
        </p:nvSpPr>
        <p:spPr>
          <a:xfrm>
            <a:off x="6486144" y="5462016"/>
            <a:ext cx="2316480" cy="268224"/>
          </a:xfrm>
          <a:prstGeom prst="rect">
            <a:avLst/>
          </a:prstGeom>
          <a:noFill/>
          <a:ln/>
        </p:spPr>
        <p:txBody>
          <a:bodyPr wrap="square" lIns="0" tIns="0" rIns="0" bIns="0" rtlCol="0" anchor="ctr"/>
          <a:lstStyle/>
          <a:p>
            <a:pPr algn="ctr"/>
            <a:r>
              <a:rPr lang="en-US" sz="1000" b="1" dirty="0">
                <a:solidFill>
                  <a:srgbClr val="2E86AB"/>
                </a:solidFill>
                <a:latin typeface="Calibri" pitchFamily="34" charset="0"/>
                <a:ea typeface="Calibri" pitchFamily="34" charset="-122"/>
                <a:cs typeface="Calibri" pitchFamily="34" charset="-120"/>
              </a:rPr>
              <a:t>Alien A: large samples,</a:t>
            </a:r>
            <a:endParaRPr lang="en-US" sz="1000" dirty="0"/>
          </a:p>
          <a:p>
            <a:pPr algn="ctr"/>
            <a:r>
              <a:rPr lang="en-US" sz="1000" b="1" dirty="0">
                <a:solidFill>
                  <a:srgbClr val="2E86AB"/>
                </a:solidFill>
                <a:latin typeface="Calibri" pitchFamily="34" charset="0"/>
                <a:ea typeface="Calibri" pitchFamily="34" charset="-122"/>
                <a:cs typeface="Calibri" pitchFamily="34" charset="-120"/>
              </a:rPr>
              <a:t>statistical analysis</a:t>
            </a:r>
            <a:endParaRPr lang="en-US" sz="1000" dirty="0"/>
          </a:p>
        </p:txBody>
      </p:sp>
      <p:sp>
        <p:nvSpPr>
          <p:cNvPr id="28" name="Shape 23"/>
          <p:cNvSpPr/>
          <p:nvPr/>
        </p:nvSpPr>
        <p:spPr>
          <a:xfrm>
            <a:off x="8948928" y="4389120"/>
            <a:ext cx="2316480" cy="1365504"/>
          </a:xfrm>
          <a:prstGeom prst="rect">
            <a:avLst/>
          </a:prstGeom>
          <a:solidFill>
            <a:srgbClr val="1C2B4A"/>
          </a:solidFill>
          <a:ln w="19050">
            <a:solidFill>
              <a:srgbClr val="7B2C2C"/>
            </a:solidFill>
            <a:prstDash val="solid"/>
          </a:ln>
          <a:effectLst>
            <a:outerShdw blurRad="101600" dist="38100" dir="8100000" algn="bl" rotWithShape="0">
              <a:srgbClr val="000000">
                <a:alpha val="25000"/>
              </a:srgbClr>
            </a:outerShdw>
          </a:effectLst>
        </p:spPr>
        <p:txBody>
          <a:bodyPr/>
          <a:lstStyle/>
          <a:p>
            <a:endParaRPr lang="en-GB" sz="2400"/>
          </a:p>
        </p:txBody>
      </p:sp>
      <p:pic>
        <p:nvPicPr>
          <p:cNvPr id="29" name="Image 3" descr="preencoded.png"/>
          <p:cNvPicPr>
            <a:picLocks noChangeAspect="1"/>
          </p:cNvPicPr>
          <p:nvPr/>
        </p:nvPicPr>
        <p:blipFill>
          <a:blip r:embed="rId4"/>
          <a:stretch>
            <a:fillRect/>
          </a:stretch>
        </p:blipFill>
        <p:spPr>
          <a:xfrm>
            <a:off x="9717024" y="4437888"/>
            <a:ext cx="755904" cy="1060704"/>
          </a:xfrm>
          <a:prstGeom prst="rect">
            <a:avLst/>
          </a:prstGeom>
        </p:spPr>
      </p:pic>
      <p:sp>
        <p:nvSpPr>
          <p:cNvPr id="30" name="Text 24"/>
          <p:cNvSpPr/>
          <p:nvPr/>
        </p:nvSpPr>
        <p:spPr>
          <a:xfrm>
            <a:off x="8948928" y="5462016"/>
            <a:ext cx="2316480" cy="268224"/>
          </a:xfrm>
          <a:prstGeom prst="rect">
            <a:avLst/>
          </a:prstGeom>
          <a:noFill/>
          <a:ln/>
        </p:spPr>
        <p:txBody>
          <a:bodyPr wrap="square" lIns="0" tIns="0" rIns="0" bIns="0" rtlCol="0" anchor="ctr"/>
          <a:lstStyle/>
          <a:p>
            <a:pPr algn="ctr"/>
            <a:r>
              <a:rPr lang="en-US" sz="1000" b="1" dirty="0">
                <a:solidFill>
                  <a:srgbClr val="7B2C2C"/>
                </a:solidFill>
                <a:latin typeface="Calibri" pitchFamily="34" charset="0"/>
                <a:ea typeface="Calibri" pitchFamily="34" charset="-122"/>
                <a:cs typeface="Calibri" pitchFamily="34" charset="-120"/>
              </a:rPr>
              <a:t>Alien C: small samples,</a:t>
            </a:r>
            <a:endParaRPr lang="en-US" sz="1000" dirty="0"/>
          </a:p>
          <a:p>
            <a:pPr algn="ctr"/>
            <a:r>
              <a:rPr lang="en-US" sz="1000" b="1" dirty="0">
                <a:solidFill>
                  <a:srgbClr val="7B2C2C"/>
                </a:solidFill>
                <a:latin typeface="Calibri" pitchFamily="34" charset="0"/>
                <a:ea typeface="Calibri" pitchFamily="34" charset="-122"/>
                <a:cs typeface="Calibri" pitchFamily="34" charset="-120"/>
              </a:rPr>
              <a:t>in-depth conversations</a:t>
            </a:r>
            <a:endParaRPr lang="en-US" sz="1000" dirty="0"/>
          </a:p>
        </p:txBody>
      </p:sp>
      <p:sp>
        <p:nvSpPr>
          <p:cNvPr id="31" name="Shape 25"/>
          <p:cNvSpPr/>
          <p:nvPr/>
        </p:nvSpPr>
        <p:spPr>
          <a:xfrm>
            <a:off x="426720" y="5974080"/>
            <a:ext cx="11338560" cy="682752"/>
          </a:xfrm>
          <a:prstGeom prst="rect">
            <a:avLst/>
          </a:prstGeom>
          <a:solidFill>
            <a:srgbClr val="E8A838"/>
          </a:solidFill>
          <a:ln w="12700">
            <a:solidFill>
              <a:srgbClr val="E8A838"/>
            </a:solidFill>
            <a:prstDash val="solid"/>
          </a:ln>
          <a:effectLst>
            <a:outerShdw blurRad="101600" dist="38100" dir="8100000" algn="bl" rotWithShape="0">
              <a:srgbClr val="000000">
                <a:alpha val="25000"/>
              </a:srgbClr>
            </a:outerShdw>
          </a:effectLst>
        </p:spPr>
        <p:txBody>
          <a:bodyPr/>
          <a:lstStyle/>
          <a:p>
            <a:endParaRPr lang="en-GB" sz="2400"/>
          </a:p>
        </p:txBody>
      </p:sp>
      <p:sp>
        <p:nvSpPr>
          <p:cNvPr id="32" name="Text 26"/>
          <p:cNvSpPr/>
          <p:nvPr/>
        </p:nvSpPr>
        <p:spPr>
          <a:xfrm>
            <a:off x="670560" y="5998464"/>
            <a:ext cx="10972800" cy="633984"/>
          </a:xfrm>
          <a:prstGeom prst="rect">
            <a:avLst/>
          </a:prstGeom>
          <a:noFill/>
          <a:ln/>
        </p:spPr>
        <p:txBody>
          <a:bodyPr wrap="square" lIns="0" tIns="0" rIns="0" bIns="0" rtlCol="0" anchor="ctr"/>
          <a:lstStyle/>
          <a:p>
            <a:pPr algn="ctr"/>
            <a:r>
              <a:rPr lang="en-US" sz="1467" b="1" dirty="0">
                <a:solidFill>
                  <a:srgbClr val="1C2B4A"/>
                </a:solidFill>
                <a:latin typeface="Calibri" pitchFamily="34" charset="0"/>
                <a:ea typeface="Calibri" pitchFamily="34" charset="-122"/>
                <a:cs typeface="Calibri" pitchFamily="34" charset="-120"/>
              </a:rPr>
              <a:t>Every investigator, fictional or real, makes all four of these decisions before collecting a single piece of data. Your job as a doctoral researcher is to make your decisions explicit, justified and consistent.</a:t>
            </a:r>
            <a:endParaRPr lang="en-US" sz="1467"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8153758-D26C-571A-F381-1CFCA1D09690}"/>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Guba and Lincoln asked: Can we compare paradigms fairly? Need neutral framework</a:t>
            </a:r>
          </a:p>
        </p:txBody>
      </p:sp>
      <p:sp>
        <p:nvSpPr>
          <p:cNvPr id="3" name="Content Placeholder 2">
            <a:extLst>
              <a:ext uri="{FF2B5EF4-FFF2-40B4-BE49-F238E27FC236}">
                <a16:creationId xmlns:a16="http://schemas.microsoft.com/office/drawing/2014/main" id="{591603DE-8A9A-2CC4-6551-D7BBA6A4C40F}"/>
              </a:ext>
            </a:extLst>
          </p:cNvPr>
          <p:cNvSpPr>
            <a:spLocks noGrp="1"/>
          </p:cNvSpPr>
          <p:nvPr>
            <p:ph idx="1"/>
          </p:nvPr>
        </p:nvSpPr>
        <p:spPr>
          <a:xfrm>
            <a:off x="6503158" y="649480"/>
            <a:ext cx="4862447" cy="5546047"/>
          </a:xfrm>
        </p:spPr>
        <p:txBody>
          <a:bodyPr anchor="ctr">
            <a:normAutofit/>
          </a:bodyPr>
          <a:lstStyle/>
          <a:p>
            <a:r>
              <a:rPr lang="en-GB" sz="2000"/>
              <a:t>Why? In the 1980s and 1990s the paradigm wars (Gage, 1989) set positivists against interpretivists in a fight over legitimacy.</a:t>
            </a:r>
          </a:p>
          <a:p>
            <a:r>
              <a:rPr lang="en-GB" sz="2000"/>
              <a:t>Their innovation: instead of arguing which paradigm is better, they mapped each paradigm across three questions (Guba and Lincoln, 1994, p. 108). Axiology was added later as a fourth (Lincoln, Lynham and Guba, 2018, p. 229).</a:t>
            </a:r>
          </a:p>
          <a:p>
            <a:r>
              <a:rPr lang="en-GB" sz="2000"/>
              <a:t>(1) Ontology - What exists? </a:t>
            </a:r>
          </a:p>
          <a:p>
            <a:r>
              <a:rPr lang="en-GB" sz="2000"/>
              <a:t>(2) Epistemology - How do we know? </a:t>
            </a:r>
          </a:p>
          <a:p>
            <a:r>
              <a:rPr lang="en-GB" sz="2000"/>
              <a:t>(3) Axiology: what is the role of values? (added later)</a:t>
            </a:r>
          </a:p>
          <a:p>
            <a:r>
              <a:rPr lang="en-GB" sz="2000"/>
              <a:t>(4) Methodology - How do we research?</a:t>
            </a:r>
          </a:p>
          <a:p>
            <a:endParaRPr lang="en-GB" sz="2000"/>
          </a:p>
        </p:txBody>
      </p:sp>
    </p:spTree>
    <p:extLst>
      <p:ext uri="{BB962C8B-B14F-4D97-AF65-F5344CB8AC3E}">
        <p14:creationId xmlns:p14="http://schemas.microsoft.com/office/powerpoint/2010/main" val="229593991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9616F2A-DA41-B6D9-4FDE-9B8B7F40561C}"/>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Important</a:t>
            </a:r>
          </a:p>
        </p:txBody>
      </p:sp>
      <p:sp>
        <p:nvSpPr>
          <p:cNvPr id="3" name="Content Placeholder 2">
            <a:extLst>
              <a:ext uri="{FF2B5EF4-FFF2-40B4-BE49-F238E27FC236}">
                <a16:creationId xmlns:a16="http://schemas.microsoft.com/office/drawing/2014/main" id="{1F7979D0-6756-8618-F31E-5A4D57D184E8}"/>
              </a:ext>
            </a:extLst>
          </p:cNvPr>
          <p:cNvSpPr>
            <a:spLocks noGrp="1"/>
          </p:cNvSpPr>
          <p:nvPr>
            <p:ph idx="1"/>
          </p:nvPr>
        </p:nvSpPr>
        <p:spPr>
          <a:xfrm>
            <a:off x="6503158" y="649480"/>
            <a:ext cx="4862447" cy="5546047"/>
          </a:xfrm>
        </p:spPr>
        <p:txBody>
          <a:bodyPr anchor="ctr">
            <a:normAutofit/>
          </a:bodyPr>
          <a:lstStyle/>
          <a:p>
            <a:r>
              <a:rPr lang="en-GB" sz="2000"/>
              <a:t>This framework became a standard tool in social research, including education, nursing, business and psychology.</a:t>
            </a:r>
          </a:p>
          <a:p>
            <a:r>
              <a:rPr lang="en-GB" sz="2000"/>
              <a:t>It is now the usual way doctoral students learn to compare paradigms.</a:t>
            </a:r>
          </a:p>
          <a:p>
            <a:r>
              <a:rPr lang="en-GB" sz="2000"/>
              <a:t>Why it matters for you: These four dimensions help you make your implicit assumptions explicit. Every research decision traces back to these four questions. Examiners expect you to articulate your position on each</a:t>
            </a:r>
          </a:p>
          <a:p>
            <a:r>
              <a:rPr lang="en-GB" sz="2000"/>
              <a:t>Critical insight: These four dimensions must align within a paradigm (internal coherence). Cannot mix randomly - positions must be philosophically compatible. </a:t>
            </a:r>
          </a:p>
          <a:p>
            <a:endParaRPr lang="en-GB" sz="2000"/>
          </a:p>
        </p:txBody>
      </p:sp>
    </p:spTree>
    <p:extLst>
      <p:ext uri="{BB962C8B-B14F-4D97-AF65-F5344CB8AC3E}">
        <p14:creationId xmlns:p14="http://schemas.microsoft.com/office/powerpoint/2010/main" val="120005917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65F2AC-6393-93AB-6998-A9CD79691F4B}"/>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You cannot go out of the column ….</a:t>
            </a:r>
          </a:p>
        </p:txBody>
      </p:sp>
      <p:sp>
        <p:nvSpPr>
          <p:cNvPr id="3" name="Content Placeholder 2">
            <a:extLst>
              <a:ext uri="{FF2B5EF4-FFF2-40B4-BE49-F238E27FC236}">
                <a16:creationId xmlns:a16="http://schemas.microsoft.com/office/drawing/2014/main" id="{573A3062-8A08-9BA3-376D-5FB212FF4F59}"/>
              </a:ext>
            </a:extLst>
          </p:cNvPr>
          <p:cNvSpPr>
            <a:spLocks noGrp="1"/>
          </p:cNvSpPr>
          <p:nvPr>
            <p:ph idx="1"/>
          </p:nvPr>
        </p:nvSpPr>
        <p:spPr>
          <a:xfrm>
            <a:off x="6503158" y="649480"/>
            <a:ext cx="4862447" cy="5546047"/>
          </a:xfrm>
        </p:spPr>
        <p:txBody>
          <a:bodyPr anchor="ctr">
            <a:normAutofit/>
          </a:bodyPr>
          <a:lstStyle/>
          <a:p>
            <a:r>
              <a:rPr lang="en-GB" sz="2000"/>
              <a:t>Each alien's position across all seven rows of your handout must be internally consistent. Alien A cannot suddenly borrow Alien C's methods without philosophical incoherence.</a:t>
            </a:r>
          </a:p>
        </p:txBody>
      </p:sp>
    </p:spTree>
    <p:extLst>
      <p:ext uri="{BB962C8B-B14F-4D97-AF65-F5344CB8AC3E}">
        <p14:creationId xmlns:p14="http://schemas.microsoft.com/office/powerpoint/2010/main" val="38202557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1A889FE-5225-B135-BCA7-98C92A61DF2F}"/>
            </a:ext>
          </a:extLst>
        </p:cNvPr>
        <p:cNvGrpSpPr/>
        <p:nvPr/>
      </p:nvGrpSpPr>
      <p:grpSpPr>
        <a:xfrm>
          <a:off x="0" y="0"/>
          <a:ext cx="0" cy="0"/>
          <a:chOff x="0" y="0"/>
          <a:chExt cx="0" cy="0"/>
        </a:xfrm>
      </p:grpSpPr>
      <p:sp>
        <p:nvSpPr>
          <p:cNvPr id="1028" name="Rectangle 1027">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3043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ACB7DA-5A33-6E92-00A1-9A5836124720}"/>
              </a:ext>
            </a:extLst>
          </p:cNvPr>
          <p:cNvSpPr>
            <a:spLocks noGrp="1"/>
          </p:cNvSpPr>
          <p:nvPr>
            <p:ph type="title"/>
          </p:nvPr>
        </p:nvSpPr>
        <p:spPr>
          <a:xfrm>
            <a:off x="556532" y="5322147"/>
            <a:ext cx="11210925" cy="744836"/>
          </a:xfrm>
        </p:spPr>
        <p:txBody>
          <a:bodyPr vert="horz" lIns="91440" tIns="45720" rIns="91440" bIns="45720" rtlCol="0" anchor="ctr">
            <a:normAutofit/>
          </a:bodyPr>
          <a:lstStyle/>
          <a:p>
            <a:pPr algn="ctr"/>
            <a:r>
              <a:rPr lang="en-US" sz="2500" kern="1200">
                <a:solidFill>
                  <a:schemeClr val="bg1"/>
                </a:solidFill>
                <a:latin typeface="+mj-lt"/>
                <a:ea typeface="+mj-ea"/>
                <a:cs typeface="+mj-cs"/>
              </a:rPr>
              <a:t>Imagine Amazon wants to understand why customers abandon their shopping carts</a:t>
            </a:r>
          </a:p>
        </p:txBody>
      </p:sp>
      <p:pic>
        <p:nvPicPr>
          <p:cNvPr id="1026" name="Picture 2" descr="Strategies For Improving Your Abandoned Cart Recovery Rate | Persado">
            <a:extLst>
              <a:ext uri="{FF2B5EF4-FFF2-40B4-BE49-F238E27FC236}">
                <a16:creationId xmlns:a16="http://schemas.microsoft.com/office/drawing/2014/main" id="{CAF2EB5F-614E-E225-E6D0-31D31189B2B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r="7110" b="-1"/>
          <a:stretch>
            <a:fillRect/>
          </a:stretch>
        </p:blipFill>
        <p:spPr bwMode="auto">
          <a:xfrm>
            <a:off x="2190036" y="364587"/>
            <a:ext cx="7811928" cy="4394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688636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22AD252-00E3-DEDE-CB67-D5B8E6A1533E}"/>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3700" b="1" kern="1200">
                <a:solidFill>
                  <a:srgbClr val="FFFFFF"/>
                </a:solidFill>
                <a:latin typeface="+mj-lt"/>
                <a:ea typeface="+mj-ea"/>
                <a:cs typeface="+mj-cs"/>
              </a:rPr>
              <a:t>Table 1: A/B Testing Approach Quants</a:t>
            </a:r>
            <a:endParaRPr lang="en-US" sz="3700" kern="1200">
              <a:solidFill>
                <a:srgbClr val="FFFFFF"/>
              </a:solidFill>
              <a:latin typeface="+mj-lt"/>
              <a:ea typeface="+mj-ea"/>
              <a:cs typeface="+mj-cs"/>
            </a:endParaRPr>
          </a:p>
        </p:txBody>
      </p:sp>
      <p:graphicFrame>
        <p:nvGraphicFramePr>
          <p:cNvPr id="6" name="Table 5">
            <a:extLst>
              <a:ext uri="{FF2B5EF4-FFF2-40B4-BE49-F238E27FC236}">
                <a16:creationId xmlns:a16="http://schemas.microsoft.com/office/drawing/2014/main" id="{A62BAE42-91A3-00CC-FF55-7B457EB76959}"/>
              </a:ext>
            </a:extLst>
          </p:cNvPr>
          <p:cNvGraphicFramePr>
            <a:graphicFrameLocks noGrp="1"/>
          </p:cNvGraphicFramePr>
          <p:nvPr>
            <p:extLst>
              <p:ext uri="{D42A27DB-BD31-4B8C-83A1-F6EECF244321}">
                <p14:modId xmlns:p14="http://schemas.microsoft.com/office/powerpoint/2010/main" val="1236940937"/>
              </p:ext>
            </p:extLst>
          </p:nvPr>
        </p:nvGraphicFramePr>
        <p:xfrm>
          <a:off x="587883" y="1966293"/>
          <a:ext cx="11016234" cy="4452173"/>
        </p:xfrm>
        <a:graphic>
          <a:graphicData uri="http://schemas.openxmlformats.org/drawingml/2006/table">
            <a:tbl>
              <a:tblPr firstRow="1" firstCol="1" bandRow="1">
                <a:tableStyleId>{5C22544A-7EE6-4342-B048-85BDC9FD1C3A}</a:tableStyleId>
              </a:tblPr>
              <a:tblGrid>
                <a:gridCol w="2723621">
                  <a:extLst>
                    <a:ext uri="{9D8B030D-6E8A-4147-A177-3AD203B41FA5}">
                      <a16:colId xmlns:a16="http://schemas.microsoft.com/office/drawing/2014/main" val="2621933622"/>
                    </a:ext>
                  </a:extLst>
                </a:gridCol>
                <a:gridCol w="2877421">
                  <a:extLst>
                    <a:ext uri="{9D8B030D-6E8A-4147-A177-3AD203B41FA5}">
                      <a16:colId xmlns:a16="http://schemas.microsoft.com/office/drawing/2014/main" val="2145913265"/>
                    </a:ext>
                  </a:extLst>
                </a:gridCol>
                <a:gridCol w="5415192">
                  <a:extLst>
                    <a:ext uri="{9D8B030D-6E8A-4147-A177-3AD203B41FA5}">
                      <a16:colId xmlns:a16="http://schemas.microsoft.com/office/drawing/2014/main" val="3737622549"/>
                    </a:ext>
                  </a:extLst>
                </a:gridCol>
              </a:tblGrid>
              <a:tr h="238987">
                <a:tc>
                  <a:txBody>
                    <a:bodyPr/>
                    <a:lstStyle/>
                    <a:p>
                      <a:pPr algn="ctr">
                        <a:lnSpc>
                          <a:spcPct val="115000"/>
                        </a:lnSpc>
                        <a:spcAft>
                          <a:spcPts val="800"/>
                        </a:spcAft>
                        <a:buNone/>
                      </a:pPr>
                      <a:r>
                        <a:rPr lang="en-GB" sz="1100" kern="0">
                          <a:effectLst/>
                        </a:rPr>
                        <a:t>Dimension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tc>
                  <a:txBody>
                    <a:bodyPr/>
                    <a:lstStyle/>
                    <a:p>
                      <a:pPr algn="ctr">
                        <a:lnSpc>
                          <a:spcPct val="115000"/>
                        </a:lnSpc>
                        <a:spcAft>
                          <a:spcPts val="800"/>
                        </a:spcAft>
                        <a:buNone/>
                      </a:pPr>
                      <a:r>
                        <a:rPr lang="en-GB" sz="1100" kern="0">
                          <a:effectLst/>
                        </a:rPr>
                        <a:t>Positivist Position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tc>
                  <a:txBody>
                    <a:bodyPr/>
                    <a:lstStyle/>
                    <a:p>
                      <a:pPr algn="ctr">
                        <a:lnSpc>
                          <a:spcPct val="115000"/>
                        </a:lnSpc>
                        <a:spcAft>
                          <a:spcPts val="800"/>
                        </a:spcAft>
                        <a:buNone/>
                      </a:pPr>
                      <a:r>
                        <a:rPr lang="en-GB" sz="1100" kern="0">
                          <a:effectLst/>
                        </a:rPr>
                        <a:t>Amazon Cart Abandonment Application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extLst>
                  <a:ext uri="{0D108BD9-81ED-4DB2-BD59-A6C34878D82A}">
                    <a16:rowId xmlns:a16="http://schemas.microsoft.com/office/drawing/2014/main" val="2110554866"/>
                  </a:ext>
                </a:extLst>
              </a:tr>
              <a:tr h="238987">
                <a:tc rowSpan="3">
                  <a:txBody>
                    <a:bodyPr/>
                    <a:lstStyle/>
                    <a:p>
                      <a:pPr>
                        <a:lnSpc>
                          <a:spcPct val="115000"/>
                        </a:lnSpc>
                        <a:spcAft>
                          <a:spcPts val="800"/>
                        </a:spcAft>
                        <a:buNone/>
                      </a:pPr>
                      <a:r>
                        <a:rPr lang="en-GB" sz="1100" kern="0">
                          <a:effectLst/>
                        </a:rPr>
                        <a:t>Ontology (What is real?)</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tc>
                  <a:txBody>
                    <a:bodyPr/>
                    <a:lstStyle/>
                    <a:p>
                      <a:pPr>
                        <a:lnSpc>
                          <a:spcPct val="115000"/>
                        </a:lnSpc>
                        <a:spcAft>
                          <a:spcPts val="800"/>
                        </a:spcAft>
                        <a:buNone/>
                      </a:pPr>
                      <a:r>
                        <a:rPr lang="en-GB" sz="1100" kern="0">
                          <a:effectLst/>
                        </a:rPr>
                        <a:t>Single, objective reality</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tc>
                  <a:txBody>
                    <a:bodyPr/>
                    <a:lstStyle/>
                    <a:p>
                      <a:pPr>
                        <a:lnSpc>
                          <a:spcPct val="115000"/>
                        </a:lnSpc>
                        <a:spcAft>
                          <a:spcPts val="800"/>
                        </a:spcAft>
                        <a:buNone/>
                      </a:pPr>
                      <a:r>
                        <a:rPr lang="en-GB" sz="1100" kern="0">
                          <a:effectLst/>
                        </a:rPr>
                        <a:t>Cart abandonment is an objective behaviour that exists independently</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extLst>
                  <a:ext uri="{0D108BD9-81ED-4DB2-BD59-A6C34878D82A}">
                    <a16:rowId xmlns:a16="http://schemas.microsoft.com/office/drawing/2014/main" val="2001977554"/>
                  </a:ext>
                </a:extLst>
              </a:tr>
              <a:tr h="238987">
                <a:tc vMerge="1">
                  <a:txBody>
                    <a:bodyPr/>
                    <a:lstStyle/>
                    <a:p>
                      <a:endParaRPr lang="en-GB"/>
                    </a:p>
                  </a:txBody>
                  <a:tcPr/>
                </a:tc>
                <a:tc>
                  <a:txBody>
                    <a:bodyPr/>
                    <a:lstStyle/>
                    <a:p>
                      <a:pPr>
                        <a:lnSpc>
                          <a:spcPct val="115000"/>
                        </a:lnSpc>
                        <a:spcAft>
                          <a:spcPts val="800"/>
                        </a:spcAft>
                        <a:buNone/>
                      </a:pPr>
                      <a:r>
                        <a:rPr lang="en-GB" sz="1100" kern="0">
                          <a:effectLst/>
                        </a:rPr>
                        <a:t>Phenomena exist independently</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tc>
                  <a:txBody>
                    <a:bodyPr/>
                    <a:lstStyle/>
                    <a:p>
                      <a:pPr>
                        <a:lnSpc>
                          <a:spcPct val="115000"/>
                        </a:lnSpc>
                        <a:spcAft>
                          <a:spcPts val="800"/>
                        </a:spcAft>
                        <a:buNone/>
                      </a:pPr>
                      <a:r>
                        <a:rPr lang="en-GB" sz="1100" kern="0">
                          <a:effectLst/>
                        </a:rPr>
                        <a:t>Consumers are measurable entities with predictable patterns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extLst>
                  <a:ext uri="{0D108BD9-81ED-4DB2-BD59-A6C34878D82A}">
                    <a16:rowId xmlns:a16="http://schemas.microsoft.com/office/drawing/2014/main" val="2131301672"/>
                  </a:ext>
                </a:extLst>
              </a:tr>
              <a:tr h="433684">
                <a:tc vMerge="1">
                  <a:txBody>
                    <a:bodyPr/>
                    <a:lstStyle/>
                    <a:p>
                      <a:endParaRPr lang="en-GB"/>
                    </a:p>
                  </a:txBody>
                  <a:tcPr/>
                </a:tc>
                <a:tc>
                  <a:txBody>
                    <a:bodyPr/>
                    <a:lstStyle/>
                    <a:p>
                      <a:pPr>
                        <a:lnSpc>
                          <a:spcPct val="115000"/>
                        </a:lnSpc>
                        <a:spcAft>
                          <a:spcPts val="800"/>
                        </a:spcAft>
                        <a:buNone/>
                      </a:pPr>
                      <a:r>
                        <a:rPr lang="en-GB" sz="1100" kern="0">
                          <a:effectLst/>
                        </a:rPr>
                        <a:t>Universal patterns and laws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tc>
                  <a:txBody>
                    <a:bodyPr/>
                    <a:lstStyle/>
                    <a:p>
                      <a:pPr>
                        <a:lnSpc>
                          <a:spcPct val="115000"/>
                        </a:lnSpc>
                        <a:spcAft>
                          <a:spcPts val="800"/>
                        </a:spcAft>
                        <a:buNone/>
                      </a:pPr>
                      <a:r>
                        <a:rPr lang="en-GB" sz="1100" kern="0">
                          <a:effectLst/>
                        </a:rPr>
                        <a:t>There is a single reality about why people abandon carts (e.g., </a:t>
                      </a:r>
                      <a:r>
                        <a:rPr lang="en-GB" sz="1100" i="1" kern="0">
                          <a:effectLst/>
                        </a:rPr>
                        <a:t>too many steps causes abandonment</a:t>
                      </a:r>
                      <a:r>
                        <a:rPr lang="en-GB" sz="1100" kern="0">
                          <a:effectLst/>
                        </a:rPr>
                        <a:t>)</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extLst>
                  <a:ext uri="{0D108BD9-81ED-4DB2-BD59-A6C34878D82A}">
                    <a16:rowId xmlns:a16="http://schemas.microsoft.com/office/drawing/2014/main" val="3262354971"/>
                  </a:ext>
                </a:extLst>
              </a:tr>
              <a:tr h="238987">
                <a:tc rowSpan="4">
                  <a:txBody>
                    <a:bodyPr/>
                    <a:lstStyle/>
                    <a:p>
                      <a:pPr>
                        <a:lnSpc>
                          <a:spcPct val="115000"/>
                        </a:lnSpc>
                        <a:spcAft>
                          <a:spcPts val="800"/>
                        </a:spcAft>
                        <a:buNone/>
                      </a:pPr>
                      <a:r>
                        <a:rPr lang="en-GB" sz="1100" kern="0">
                          <a:effectLst/>
                        </a:rPr>
                        <a:t>Epistemology (How do we know?)</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tc>
                  <a:txBody>
                    <a:bodyPr/>
                    <a:lstStyle/>
                    <a:p>
                      <a:pPr>
                        <a:lnSpc>
                          <a:spcPct val="115000"/>
                        </a:lnSpc>
                        <a:spcAft>
                          <a:spcPts val="800"/>
                        </a:spcAft>
                        <a:buNone/>
                      </a:pPr>
                      <a:r>
                        <a:rPr lang="en-GB" sz="1100" kern="0">
                          <a:effectLst/>
                        </a:rPr>
                        <a:t>Knowledge discovered through measurement</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tc>
                  <a:txBody>
                    <a:bodyPr/>
                    <a:lstStyle/>
                    <a:p>
                      <a:pPr>
                        <a:lnSpc>
                          <a:spcPct val="115000"/>
                        </a:lnSpc>
                        <a:spcAft>
                          <a:spcPts val="800"/>
                        </a:spcAft>
                        <a:buNone/>
                      </a:pPr>
                      <a:r>
                        <a:rPr lang="en-GB" sz="1100" kern="0">
                          <a:effectLst/>
                        </a:rPr>
                        <a:t>We can objectively measure cart abandonment through data</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extLst>
                  <a:ext uri="{0D108BD9-81ED-4DB2-BD59-A6C34878D82A}">
                    <a16:rowId xmlns:a16="http://schemas.microsoft.com/office/drawing/2014/main" val="3042953452"/>
                  </a:ext>
                </a:extLst>
              </a:tr>
              <a:tr h="238987">
                <a:tc vMerge="1">
                  <a:txBody>
                    <a:bodyPr/>
                    <a:lstStyle/>
                    <a:p>
                      <a:endParaRPr lang="en-GB"/>
                    </a:p>
                  </a:txBody>
                  <a:tcPr/>
                </a:tc>
                <a:tc>
                  <a:txBody>
                    <a:bodyPr/>
                    <a:lstStyle/>
                    <a:p>
                      <a:pPr>
                        <a:lnSpc>
                          <a:spcPct val="115000"/>
                        </a:lnSpc>
                        <a:spcAft>
                          <a:spcPts val="800"/>
                        </a:spcAft>
                        <a:buNone/>
                      </a:pPr>
                      <a:r>
                        <a:rPr lang="en-GB" sz="1100" kern="0">
                          <a:effectLst/>
                        </a:rPr>
                        <a:t>Researcher remains detached</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tc>
                  <a:txBody>
                    <a:bodyPr/>
                    <a:lstStyle/>
                    <a:p>
                      <a:pPr>
                        <a:lnSpc>
                          <a:spcPct val="115000"/>
                        </a:lnSpc>
                        <a:spcAft>
                          <a:spcPts val="800"/>
                        </a:spcAft>
                        <a:buNone/>
                      </a:pPr>
                      <a:r>
                        <a:rPr lang="en-GB" sz="1100" kern="0">
                          <a:effectLst/>
                        </a:rPr>
                        <a:t>Numbers reveal truth - conversion rates, click-through rates, time on page</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extLst>
                  <a:ext uri="{0D108BD9-81ED-4DB2-BD59-A6C34878D82A}">
                    <a16:rowId xmlns:a16="http://schemas.microsoft.com/office/drawing/2014/main" val="1100422380"/>
                  </a:ext>
                </a:extLst>
              </a:tr>
              <a:tr h="238987">
                <a:tc vMerge="1">
                  <a:txBody>
                    <a:bodyPr/>
                    <a:lstStyle/>
                    <a:p>
                      <a:endParaRPr lang="en-GB"/>
                    </a:p>
                  </a:txBody>
                  <a:tcPr/>
                </a:tc>
                <a:tc>
                  <a:txBody>
                    <a:bodyPr/>
                    <a:lstStyle/>
                    <a:p>
                      <a:pPr>
                        <a:lnSpc>
                          <a:spcPct val="115000"/>
                        </a:lnSpc>
                        <a:spcAft>
                          <a:spcPts val="800"/>
                        </a:spcAft>
                        <a:buNone/>
                      </a:pPr>
                      <a:r>
                        <a:rPr lang="en-GB" sz="1100" kern="0">
                          <a:effectLst/>
                        </a:rPr>
                        <a:t>Numbers reveal truth</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tc>
                  <a:txBody>
                    <a:bodyPr/>
                    <a:lstStyle/>
                    <a:p>
                      <a:pPr>
                        <a:lnSpc>
                          <a:spcPct val="115000"/>
                        </a:lnSpc>
                        <a:spcAft>
                          <a:spcPts val="800"/>
                        </a:spcAft>
                        <a:buNone/>
                      </a:pPr>
                      <a:r>
                        <a:rPr lang="en-GB" sz="1100" kern="0">
                          <a:effectLst/>
                        </a:rPr>
                        <a:t>Researcher stays detached - just observe the data, don't interact with customers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extLst>
                  <a:ext uri="{0D108BD9-81ED-4DB2-BD59-A6C34878D82A}">
                    <a16:rowId xmlns:a16="http://schemas.microsoft.com/office/drawing/2014/main" val="3877046763"/>
                  </a:ext>
                </a:extLst>
              </a:tr>
              <a:tr h="433684">
                <a:tc vMerge="1">
                  <a:txBody>
                    <a:bodyPr/>
                    <a:lstStyle/>
                    <a:p>
                      <a:endParaRPr lang="en-GB"/>
                    </a:p>
                  </a:txBody>
                  <a:tcPr/>
                </a:tc>
                <a:tc>
                  <a:txBody>
                    <a:bodyPr/>
                    <a:lstStyle/>
                    <a:p>
                      <a:pPr>
                        <a:lnSpc>
                          <a:spcPct val="115000"/>
                        </a:lnSpc>
                        <a:spcAft>
                          <a:spcPts val="800"/>
                        </a:spcAft>
                        <a:buNone/>
                      </a:pPr>
                      <a:r>
                        <a:rPr lang="en-GB" sz="1100" kern="0">
                          <a:effectLst/>
                        </a:rPr>
                        <a:t>Generalisable findings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tc>
                  <a:txBody>
                    <a:bodyPr/>
                    <a:lstStyle/>
                    <a:p>
                      <a:pPr>
                        <a:lnSpc>
                          <a:spcPct val="115000"/>
                        </a:lnSpc>
                        <a:spcAft>
                          <a:spcPts val="800"/>
                        </a:spcAft>
                        <a:buNone/>
                      </a:pPr>
                      <a:r>
                        <a:rPr lang="en-GB" sz="1100" kern="0">
                          <a:effectLst/>
                        </a:rPr>
                        <a:t>If 60% complete checkout with green button vs 40% with blue, we know green is better</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extLst>
                  <a:ext uri="{0D108BD9-81ED-4DB2-BD59-A6C34878D82A}">
                    <a16:rowId xmlns:a16="http://schemas.microsoft.com/office/drawing/2014/main" val="1407575192"/>
                  </a:ext>
                </a:extLst>
              </a:tr>
              <a:tr h="238987">
                <a:tc rowSpan="4">
                  <a:txBody>
                    <a:bodyPr/>
                    <a:lstStyle/>
                    <a:p>
                      <a:pPr>
                        <a:lnSpc>
                          <a:spcPct val="115000"/>
                        </a:lnSpc>
                        <a:spcAft>
                          <a:spcPts val="800"/>
                        </a:spcAft>
                        <a:buNone/>
                      </a:pPr>
                      <a:r>
                        <a:rPr lang="en-GB" sz="1100" kern="0">
                          <a:effectLst/>
                        </a:rPr>
                        <a:t>Axiology (Role of values?)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tc>
                  <a:txBody>
                    <a:bodyPr/>
                    <a:lstStyle/>
                    <a:p>
                      <a:pPr>
                        <a:lnSpc>
                          <a:spcPct val="115000"/>
                        </a:lnSpc>
                        <a:spcAft>
                          <a:spcPts val="800"/>
                        </a:spcAft>
                        <a:buNone/>
                      </a:pPr>
                      <a:r>
                        <a:rPr lang="en-GB" sz="1100" kern="0">
                          <a:effectLst/>
                        </a:rPr>
                        <a:t>Research should be value-neutral</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tc>
                  <a:txBody>
                    <a:bodyPr/>
                    <a:lstStyle/>
                    <a:p>
                      <a:pPr>
                        <a:lnSpc>
                          <a:spcPct val="115000"/>
                        </a:lnSpc>
                        <a:spcAft>
                          <a:spcPts val="800"/>
                        </a:spcAft>
                        <a:buNone/>
                      </a:pPr>
                      <a:r>
                        <a:rPr lang="en-GB" sz="1100" kern="0">
                          <a:effectLst/>
                        </a:rPr>
                        <a:t>Research should be value-neutral - just measure facts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extLst>
                  <a:ext uri="{0D108BD9-81ED-4DB2-BD59-A6C34878D82A}">
                    <a16:rowId xmlns:a16="http://schemas.microsoft.com/office/drawing/2014/main" val="4239280296"/>
                  </a:ext>
                </a:extLst>
              </a:tr>
              <a:tr h="238987">
                <a:tc vMerge="1">
                  <a:txBody>
                    <a:bodyPr/>
                    <a:lstStyle/>
                    <a:p>
                      <a:endParaRPr lang="en-GB"/>
                    </a:p>
                  </a:txBody>
                  <a:tcPr/>
                </a:tc>
                <a:tc>
                  <a:txBody>
                    <a:bodyPr/>
                    <a:lstStyle/>
                    <a:p>
                      <a:pPr>
                        <a:lnSpc>
                          <a:spcPct val="115000"/>
                        </a:lnSpc>
                        <a:spcAft>
                          <a:spcPts val="800"/>
                        </a:spcAft>
                        <a:buNone/>
                      </a:pPr>
                      <a:r>
                        <a:rPr lang="en-GB" sz="1100" kern="0">
                          <a:effectLst/>
                        </a:rPr>
                        <a:t>Researcher values irrelevant</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tc>
                  <a:txBody>
                    <a:bodyPr/>
                    <a:lstStyle/>
                    <a:p>
                      <a:pPr>
                        <a:lnSpc>
                          <a:spcPct val="115000"/>
                        </a:lnSpc>
                        <a:spcAft>
                          <a:spcPts val="800"/>
                        </a:spcAft>
                        <a:buNone/>
                      </a:pPr>
                      <a:r>
                        <a:rPr lang="en-GB" sz="1100" kern="0">
                          <a:effectLst/>
                        </a:rPr>
                        <a:t>Amazon's business goals (profit) don't bias the findings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extLst>
                  <a:ext uri="{0D108BD9-81ED-4DB2-BD59-A6C34878D82A}">
                    <a16:rowId xmlns:a16="http://schemas.microsoft.com/office/drawing/2014/main" val="375308219"/>
                  </a:ext>
                </a:extLst>
              </a:tr>
              <a:tr h="238987">
                <a:tc vMerge="1">
                  <a:txBody>
                    <a:bodyPr/>
                    <a:lstStyle/>
                    <a:p>
                      <a:endParaRPr lang="en-GB"/>
                    </a:p>
                  </a:txBody>
                  <a:tcPr/>
                </a:tc>
                <a:tc>
                  <a:txBody>
                    <a:bodyPr/>
                    <a:lstStyle/>
                    <a:p>
                      <a:pPr>
                        <a:lnSpc>
                          <a:spcPct val="115000"/>
                        </a:lnSpc>
                        <a:spcAft>
                          <a:spcPts val="800"/>
                        </a:spcAft>
                        <a:buNone/>
                      </a:pPr>
                      <a:r>
                        <a:rPr lang="en-GB" sz="1100" kern="0">
                          <a:effectLst/>
                        </a:rPr>
                        <a:t>Facts separate from values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tc>
                  <a:txBody>
                    <a:bodyPr/>
                    <a:lstStyle/>
                    <a:p>
                      <a:pPr>
                        <a:lnSpc>
                          <a:spcPct val="115000"/>
                        </a:lnSpc>
                        <a:spcAft>
                          <a:spcPts val="800"/>
                        </a:spcAft>
                        <a:buNone/>
                      </a:pPr>
                      <a:r>
                        <a:rPr lang="en-GB" sz="1100" kern="0">
                          <a:effectLst/>
                        </a:rPr>
                        <a:t>The </a:t>
                      </a:r>
                      <a:r>
                        <a:rPr lang="en-GB" sz="1100" i="1" kern="0">
                          <a:effectLst/>
                        </a:rPr>
                        <a:t>best</a:t>
                      </a:r>
                      <a:r>
                        <a:rPr lang="en-GB" sz="1100" kern="0">
                          <a:effectLst/>
                        </a:rPr>
                        <a:t> design is objectively determined by data</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extLst>
                  <a:ext uri="{0D108BD9-81ED-4DB2-BD59-A6C34878D82A}">
                    <a16:rowId xmlns:a16="http://schemas.microsoft.com/office/drawing/2014/main" val="3925027619"/>
                  </a:ext>
                </a:extLst>
              </a:tr>
              <a:tr h="238987">
                <a:tc vMerge="1">
                  <a:txBody>
                    <a:bodyPr/>
                    <a:lstStyle/>
                    <a:p>
                      <a:endParaRPr lang="en-GB"/>
                    </a:p>
                  </a:txBody>
                  <a:tcPr/>
                </a:tc>
                <a:tc>
                  <a:txBody>
                    <a:bodyPr/>
                    <a:lstStyle/>
                    <a:p>
                      <a:pPr>
                        <a:lnSpc>
                          <a:spcPct val="115000"/>
                        </a:lnSpc>
                        <a:spcAft>
                          <a:spcPts val="800"/>
                        </a:spcAft>
                        <a:buNone/>
                      </a:pPr>
                      <a:r>
                        <a:rPr lang="en-GB" sz="1100" kern="0">
                          <a:effectLst/>
                        </a:rPr>
                        <a:t>Objectivity essential</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tc>
                  <a:txBody>
                    <a:bodyPr/>
                    <a:lstStyle/>
                    <a:p>
                      <a:pPr>
                        <a:lnSpc>
                          <a:spcPct val="115000"/>
                        </a:lnSpc>
                        <a:spcAft>
                          <a:spcPts val="800"/>
                        </a:spcAft>
                        <a:buNone/>
                      </a:pPr>
                      <a:r>
                        <a:rPr lang="en-GB" sz="1100" kern="0">
                          <a:effectLst/>
                        </a:rPr>
                        <a:t>Researcher values are irrelevant - let the numbers decide</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extLst>
                  <a:ext uri="{0D108BD9-81ED-4DB2-BD59-A6C34878D82A}">
                    <a16:rowId xmlns:a16="http://schemas.microsoft.com/office/drawing/2014/main" val="296758165"/>
                  </a:ext>
                </a:extLst>
              </a:tr>
              <a:tr h="238987">
                <a:tc rowSpan="5">
                  <a:txBody>
                    <a:bodyPr/>
                    <a:lstStyle/>
                    <a:p>
                      <a:pPr>
                        <a:lnSpc>
                          <a:spcPct val="115000"/>
                        </a:lnSpc>
                        <a:spcAft>
                          <a:spcPts val="800"/>
                        </a:spcAft>
                        <a:buNone/>
                      </a:pPr>
                      <a:r>
                        <a:rPr lang="en-GB" sz="1100" kern="0">
                          <a:effectLst/>
                        </a:rPr>
                        <a:t>Methodology (How to research?)</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tc>
                  <a:txBody>
                    <a:bodyPr/>
                    <a:lstStyle/>
                    <a:p>
                      <a:pPr>
                        <a:lnSpc>
                          <a:spcPct val="115000"/>
                        </a:lnSpc>
                        <a:spcAft>
                          <a:spcPts val="800"/>
                        </a:spcAft>
                        <a:buNone/>
                      </a:pPr>
                      <a:r>
                        <a:rPr lang="en-GB" sz="1100" kern="0">
                          <a:effectLst/>
                        </a:rPr>
                        <a:t>Experimental design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tc>
                  <a:txBody>
                    <a:bodyPr/>
                    <a:lstStyle/>
                    <a:p>
                      <a:pPr>
                        <a:lnSpc>
                          <a:spcPct val="115000"/>
                        </a:lnSpc>
                        <a:spcAft>
                          <a:spcPts val="800"/>
                        </a:spcAft>
                        <a:buNone/>
                      </a:pPr>
                      <a:r>
                        <a:rPr lang="en-GB" sz="1100" kern="0">
                          <a:effectLst/>
                        </a:rPr>
                        <a:t>Experimental - manipulate variables (button colour), measure outcomes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extLst>
                  <a:ext uri="{0D108BD9-81ED-4DB2-BD59-A6C34878D82A}">
                    <a16:rowId xmlns:a16="http://schemas.microsoft.com/office/drawing/2014/main" val="1497282706"/>
                  </a:ext>
                </a:extLst>
              </a:tr>
              <a:tr h="238987">
                <a:tc vMerge="1">
                  <a:txBody>
                    <a:bodyPr/>
                    <a:lstStyle/>
                    <a:p>
                      <a:endParaRPr lang="en-GB"/>
                    </a:p>
                  </a:txBody>
                  <a:tcPr/>
                </a:tc>
                <a:tc>
                  <a:txBody>
                    <a:bodyPr/>
                    <a:lstStyle/>
                    <a:p>
                      <a:pPr>
                        <a:lnSpc>
                          <a:spcPct val="115000"/>
                        </a:lnSpc>
                        <a:spcAft>
                          <a:spcPts val="800"/>
                        </a:spcAft>
                        <a:buNone/>
                      </a:pPr>
                      <a:r>
                        <a:rPr lang="en-GB" sz="1100" kern="0">
                          <a:effectLst/>
                        </a:rPr>
                        <a:t>Large samples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tc>
                  <a:txBody>
                    <a:bodyPr/>
                    <a:lstStyle/>
                    <a:p>
                      <a:pPr>
                        <a:lnSpc>
                          <a:spcPct val="115000"/>
                        </a:lnSpc>
                        <a:spcAft>
                          <a:spcPts val="800"/>
                        </a:spcAft>
                        <a:buNone/>
                      </a:pPr>
                      <a:r>
                        <a:rPr lang="en-GB" sz="1100" kern="0">
                          <a:effectLst/>
                        </a:rPr>
                        <a:t>Large sample (thousands), statistical analysis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extLst>
                  <a:ext uri="{0D108BD9-81ED-4DB2-BD59-A6C34878D82A}">
                    <a16:rowId xmlns:a16="http://schemas.microsoft.com/office/drawing/2014/main" val="3975909082"/>
                  </a:ext>
                </a:extLst>
              </a:tr>
              <a:tr h="238987">
                <a:tc vMerge="1">
                  <a:txBody>
                    <a:bodyPr/>
                    <a:lstStyle/>
                    <a:p>
                      <a:endParaRPr lang="en-GB"/>
                    </a:p>
                  </a:txBody>
                  <a:tcPr/>
                </a:tc>
                <a:tc>
                  <a:txBody>
                    <a:bodyPr/>
                    <a:lstStyle/>
                    <a:p>
                      <a:pPr>
                        <a:lnSpc>
                          <a:spcPct val="115000"/>
                        </a:lnSpc>
                        <a:spcAft>
                          <a:spcPts val="800"/>
                        </a:spcAft>
                        <a:buNone/>
                      </a:pPr>
                      <a:r>
                        <a:rPr lang="en-GB" sz="1100" kern="0">
                          <a:effectLst/>
                        </a:rPr>
                        <a:t>Statistical analysis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tc>
                  <a:txBody>
                    <a:bodyPr/>
                    <a:lstStyle/>
                    <a:p>
                      <a:pPr>
                        <a:lnSpc>
                          <a:spcPct val="115000"/>
                        </a:lnSpc>
                        <a:spcAft>
                          <a:spcPts val="800"/>
                        </a:spcAft>
                        <a:buNone/>
                      </a:pPr>
                      <a:r>
                        <a:rPr lang="en-GB" sz="1100" kern="0">
                          <a:effectLst/>
                        </a:rPr>
                        <a:t>Goal: Find universal best practice applicable to all contexts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extLst>
                  <a:ext uri="{0D108BD9-81ED-4DB2-BD59-A6C34878D82A}">
                    <a16:rowId xmlns:a16="http://schemas.microsoft.com/office/drawing/2014/main" val="1129746727"/>
                  </a:ext>
                </a:extLst>
              </a:tr>
              <a:tr h="238987">
                <a:tc vMerge="1">
                  <a:txBody>
                    <a:bodyPr/>
                    <a:lstStyle/>
                    <a:p>
                      <a:endParaRPr lang="en-GB"/>
                    </a:p>
                  </a:txBody>
                  <a:tcPr/>
                </a:tc>
                <a:tc>
                  <a:txBody>
                    <a:bodyPr/>
                    <a:lstStyle/>
                    <a:p>
                      <a:pPr>
                        <a:lnSpc>
                          <a:spcPct val="115000"/>
                        </a:lnSpc>
                        <a:spcAft>
                          <a:spcPts val="800"/>
                        </a:spcAft>
                        <a:buNone/>
                      </a:pPr>
                      <a:r>
                        <a:rPr lang="en-GB" sz="1100" kern="0">
                          <a:effectLst/>
                        </a:rPr>
                        <a:t>Hypothesis testing</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tc>
                  <a:txBody>
                    <a:bodyPr/>
                    <a:lstStyle/>
                    <a:p>
                      <a:pPr>
                        <a:lnSpc>
                          <a:spcPct val="115000"/>
                        </a:lnSpc>
                        <a:buNone/>
                      </a:pPr>
                      <a:endParaRPr lang="en-GB" sz="1100" kern="100">
                        <a:effectLst/>
                        <a:latin typeface="Aptos" panose="020B0004020202020204" pitchFamily="34" charset="0"/>
                      </a:endParaRPr>
                    </a:p>
                  </a:txBody>
                  <a:tcPr marL="7401" marR="7401" marT="7401" marB="7401" anchor="ctr"/>
                </a:tc>
                <a:extLst>
                  <a:ext uri="{0D108BD9-81ED-4DB2-BD59-A6C34878D82A}">
                    <a16:rowId xmlns:a16="http://schemas.microsoft.com/office/drawing/2014/main" val="4256686856"/>
                  </a:ext>
                </a:extLst>
              </a:tr>
              <a:tr h="238987">
                <a:tc vMerge="1">
                  <a:txBody>
                    <a:bodyPr/>
                    <a:lstStyle/>
                    <a:p>
                      <a:endParaRPr lang="en-GB"/>
                    </a:p>
                  </a:txBody>
                  <a:tcPr/>
                </a:tc>
                <a:tc>
                  <a:txBody>
                    <a:bodyPr/>
                    <a:lstStyle/>
                    <a:p>
                      <a:pPr>
                        <a:lnSpc>
                          <a:spcPct val="115000"/>
                        </a:lnSpc>
                        <a:spcAft>
                          <a:spcPts val="800"/>
                        </a:spcAft>
                        <a:buNone/>
                      </a:pPr>
                      <a:r>
                        <a:rPr lang="en-GB" sz="1100" kern="0">
                          <a:effectLst/>
                        </a:rPr>
                        <a:t>Control and manipulation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401" marR="7401" marT="7401" marB="7401" anchor="ctr"/>
                </a:tc>
                <a:tc>
                  <a:txBody>
                    <a:bodyPr/>
                    <a:lstStyle/>
                    <a:p>
                      <a:pPr>
                        <a:lnSpc>
                          <a:spcPct val="115000"/>
                        </a:lnSpc>
                        <a:buNone/>
                      </a:pPr>
                      <a:endParaRPr lang="en-GB" sz="1100" kern="100">
                        <a:effectLst/>
                        <a:latin typeface="Aptos" panose="020B0004020202020204" pitchFamily="34" charset="0"/>
                      </a:endParaRPr>
                    </a:p>
                  </a:txBody>
                  <a:tcPr marL="7401" marR="7401" marT="7401" marB="7401" anchor="ctr"/>
                </a:tc>
                <a:extLst>
                  <a:ext uri="{0D108BD9-81ED-4DB2-BD59-A6C34878D82A}">
                    <a16:rowId xmlns:a16="http://schemas.microsoft.com/office/drawing/2014/main" val="3450386588"/>
                  </a:ext>
                </a:extLst>
              </a:tr>
            </a:tbl>
          </a:graphicData>
        </a:graphic>
      </p:graphicFrame>
    </p:spTree>
    <p:extLst>
      <p:ext uri="{BB962C8B-B14F-4D97-AF65-F5344CB8AC3E}">
        <p14:creationId xmlns:p14="http://schemas.microsoft.com/office/powerpoint/2010/main" val="423942692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BD0BA82-D421-E8BF-EE9A-3966915ECBAE}"/>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Isosceles Triangle 2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Isosceles Triangle 2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84B61313-1FEE-B130-414B-4C18EC00EEC2}"/>
              </a:ext>
            </a:extLst>
          </p:cNvPr>
          <p:cNvGraphicFramePr>
            <a:graphicFrameLocks noGrp="1"/>
          </p:cNvGraphicFramePr>
          <p:nvPr>
            <p:extLst>
              <p:ext uri="{D42A27DB-BD31-4B8C-83A1-F6EECF244321}">
                <p14:modId xmlns:p14="http://schemas.microsoft.com/office/powerpoint/2010/main" val="1432580845"/>
              </p:ext>
            </p:extLst>
          </p:nvPr>
        </p:nvGraphicFramePr>
        <p:xfrm>
          <a:off x="643467" y="652623"/>
          <a:ext cx="10905067" cy="5552755"/>
        </p:xfrm>
        <a:graphic>
          <a:graphicData uri="http://schemas.openxmlformats.org/drawingml/2006/table">
            <a:tbl>
              <a:tblPr firstRow="1" firstCol="1" bandRow="1">
                <a:tableStyleId>{5C22544A-7EE6-4342-B048-85BDC9FD1C3A}</a:tableStyleId>
              </a:tblPr>
              <a:tblGrid>
                <a:gridCol w="2859180">
                  <a:extLst>
                    <a:ext uri="{9D8B030D-6E8A-4147-A177-3AD203B41FA5}">
                      <a16:colId xmlns:a16="http://schemas.microsoft.com/office/drawing/2014/main" val="2621933622"/>
                    </a:ext>
                  </a:extLst>
                </a:gridCol>
                <a:gridCol w="2581739">
                  <a:extLst>
                    <a:ext uri="{9D8B030D-6E8A-4147-A177-3AD203B41FA5}">
                      <a16:colId xmlns:a16="http://schemas.microsoft.com/office/drawing/2014/main" val="2145913265"/>
                    </a:ext>
                  </a:extLst>
                </a:gridCol>
                <a:gridCol w="5464148">
                  <a:extLst>
                    <a:ext uri="{9D8B030D-6E8A-4147-A177-3AD203B41FA5}">
                      <a16:colId xmlns:a16="http://schemas.microsoft.com/office/drawing/2014/main" val="3737622549"/>
                    </a:ext>
                  </a:extLst>
                </a:gridCol>
              </a:tblGrid>
              <a:tr h="273427">
                <a:tc>
                  <a:txBody>
                    <a:bodyPr/>
                    <a:lstStyle/>
                    <a:p>
                      <a:pPr algn="ctr">
                        <a:lnSpc>
                          <a:spcPct val="115000"/>
                        </a:lnSpc>
                        <a:spcAft>
                          <a:spcPts val="800"/>
                        </a:spcAft>
                        <a:buNone/>
                      </a:pPr>
                      <a:r>
                        <a:rPr lang="en-GB" sz="1300" kern="0">
                          <a:effectLst/>
                        </a:rPr>
                        <a:t>Dimension</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tc>
                  <a:txBody>
                    <a:bodyPr/>
                    <a:lstStyle/>
                    <a:p>
                      <a:pPr algn="ctr">
                        <a:lnSpc>
                          <a:spcPct val="115000"/>
                        </a:lnSpc>
                        <a:spcAft>
                          <a:spcPts val="800"/>
                        </a:spcAft>
                        <a:buNone/>
                      </a:pPr>
                      <a:r>
                        <a:rPr lang="en-GB" sz="1300" kern="0">
                          <a:effectLst/>
                        </a:rPr>
                        <a:t>Positivist Position</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tc>
                  <a:txBody>
                    <a:bodyPr/>
                    <a:lstStyle/>
                    <a:p>
                      <a:pPr algn="ctr">
                        <a:lnSpc>
                          <a:spcPct val="115000"/>
                        </a:lnSpc>
                        <a:spcAft>
                          <a:spcPts val="800"/>
                        </a:spcAft>
                        <a:buNone/>
                      </a:pPr>
                      <a:r>
                        <a:rPr lang="en-GB" sz="1300" kern="0">
                          <a:effectLst/>
                        </a:rPr>
                        <a:t>Amazon Cart Abandonment Application</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extLst>
                  <a:ext uri="{0D108BD9-81ED-4DB2-BD59-A6C34878D82A}">
                    <a16:rowId xmlns:a16="http://schemas.microsoft.com/office/drawing/2014/main" val="2110554866"/>
                  </a:ext>
                </a:extLst>
              </a:tr>
              <a:tr h="273427">
                <a:tc rowSpan="3">
                  <a:txBody>
                    <a:bodyPr/>
                    <a:lstStyle/>
                    <a:p>
                      <a:pPr>
                        <a:lnSpc>
                          <a:spcPct val="115000"/>
                        </a:lnSpc>
                        <a:spcAft>
                          <a:spcPts val="800"/>
                        </a:spcAft>
                        <a:buNone/>
                      </a:pPr>
                      <a:r>
                        <a:rPr lang="en-GB" sz="1300" kern="0">
                          <a:effectLst/>
                        </a:rPr>
                        <a:t>Ontology (What is real?)</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tc>
                  <a:txBody>
                    <a:bodyPr/>
                    <a:lstStyle/>
                    <a:p>
                      <a:pPr>
                        <a:lnSpc>
                          <a:spcPct val="115000"/>
                        </a:lnSpc>
                        <a:spcAft>
                          <a:spcPts val="800"/>
                        </a:spcAft>
                        <a:buNone/>
                      </a:pPr>
                      <a:r>
                        <a:rPr lang="en-GB" sz="1300" kern="0">
                          <a:effectLst/>
                        </a:rPr>
                        <a:t>Single, objective reality</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tc>
                  <a:txBody>
                    <a:bodyPr/>
                    <a:lstStyle/>
                    <a:p>
                      <a:pPr>
                        <a:lnSpc>
                          <a:spcPct val="115000"/>
                        </a:lnSpc>
                        <a:spcAft>
                          <a:spcPts val="800"/>
                        </a:spcAft>
                        <a:buNone/>
                      </a:pPr>
                      <a:r>
                        <a:rPr lang="en-GB" sz="1300" kern="0">
                          <a:effectLst/>
                        </a:rPr>
                        <a:t>Cart abandonment is an objective behaviour that exists independently</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extLst>
                  <a:ext uri="{0D108BD9-81ED-4DB2-BD59-A6C34878D82A}">
                    <a16:rowId xmlns:a16="http://schemas.microsoft.com/office/drawing/2014/main" val="2001977554"/>
                  </a:ext>
                </a:extLst>
              </a:tr>
              <a:tr h="273427">
                <a:tc vMerge="1">
                  <a:txBody>
                    <a:bodyPr/>
                    <a:lstStyle/>
                    <a:p>
                      <a:endParaRPr lang="en-GB"/>
                    </a:p>
                  </a:txBody>
                  <a:tcPr/>
                </a:tc>
                <a:tc>
                  <a:txBody>
                    <a:bodyPr/>
                    <a:lstStyle/>
                    <a:p>
                      <a:pPr>
                        <a:lnSpc>
                          <a:spcPct val="115000"/>
                        </a:lnSpc>
                        <a:spcAft>
                          <a:spcPts val="800"/>
                        </a:spcAft>
                        <a:buNone/>
                      </a:pPr>
                      <a:r>
                        <a:rPr lang="en-GB" sz="1300" kern="0">
                          <a:effectLst/>
                        </a:rPr>
                        <a:t>Phenomena exist independently</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tc>
                  <a:txBody>
                    <a:bodyPr/>
                    <a:lstStyle/>
                    <a:p>
                      <a:pPr>
                        <a:lnSpc>
                          <a:spcPct val="115000"/>
                        </a:lnSpc>
                        <a:spcAft>
                          <a:spcPts val="800"/>
                        </a:spcAft>
                        <a:buNone/>
                      </a:pPr>
                      <a:r>
                        <a:rPr lang="en-GB" sz="1300" kern="0">
                          <a:effectLst/>
                        </a:rPr>
                        <a:t>Consumers are measurable entities with predictable patterns</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extLst>
                  <a:ext uri="{0D108BD9-81ED-4DB2-BD59-A6C34878D82A}">
                    <a16:rowId xmlns:a16="http://schemas.microsoft.com/office/drawing/2014/main" val="2131301672"/>
                  </a:ext>
                </a:extLst>
              </a:tr>
              <a:tr h="499551">
                <a:tc vMerge="1">
                  <a:txBody>
                    <a:bodyPr/>
                    <a:lstStyle/>
                    <a:p>
                      <a:endParaRPr lang="en-GB"/>
                    </a:p>
                  </a:txBody>
                  <a:tcPr/>
                </a:tc>
                <a:tc>
                  <a:txBody>
                    <a:bodyPr/>
                    <a:lstStyle/>
                    <a:p>
                      <a:pPr>
                        <a:lnSpc>
                          <a:spcPct val="115000"/>
                        </a:lnSpc>
                        <a:spcAft>
                          <a:spcPts val="800"/>
                        </a:spcAft>
                        <a:buNone/>
                      </a:pPr>
                      <a:r>
                        <a:rPr lang="en-GB" sz="1300" kern="0">
                          <a:effectLst/>
                        </a:rPr>
                        <a:t>Universal patterns and laws</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tc>
                  <a:txBody>
                    <a:bodyPr/>
                    <a:lstStyle/>
                    <a:p>
                      <a:pPr>
                        <a:lnSpc>
                          <a:spcPct val="115000"/>
                        </a:lnSpc>
                        <a:spcAft>
                          <a:spcPts val="800"/>
                        </a:spcAft>
                        <a:buNone/>
                      </a:pPr>
                      <a:r>
                        <a:rPr lang="en-GB" sz="1300" kern="0">
                          <a:effectLst/>
                        </a:rPr>
                        <a:t>There is a single reality about why people abandon carts (e.g., </a:t>
                      </a:r>
                      <a:r>
                        <a:rPr lang="en-GB" sz="1300" i="1" kern="0">
                          <a:effectLst/>
                        </a:rPr>
                        <a:t>too many steps causes abandonment</a:t>
                      </a:r>
                      <a:r>
                        <a:rPr lang="en-GB" sz="1300" kern="0">
                          <a:effectLst/>
                        </a:rPr>
                        <a:t>)</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extLst>
                  <a:ext uri="{0D108BD9-81ED-4DB2-BD59-A6C34878D82A}">
                    <a16:rowId xmlns:a16="http://schemas.microsoft.com/office/drawing/2014/main" val="3262354971"/>
                  </a:ext>
                </a:extLst>
              </a:tr>
              <a:tr h="499551">
                <a:tc rowSpan="4">
                  <a:txBody>
                    <a:bodyPr/>
                    <a:lstStyle/>
                    <a:p>
                      <a:pPr>
                        <a:lnSpc>
                          <a:spcPct val="115000"/>
                        </a:lnSpc>
                        <a:spcAft>
                          <a:spcPts val="800"/>
                        </a:spcAft>
                        <a:buNone/>
                      </a:pPr>
                      <a:r>
                        <a:rPr lang="en-GB" sz="1300" kern="0">
                          <a:effectLst/>
                        </a:rPr>
                        <a:t>Epistemology (How do we know?)</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tc>
                  <a:txBody>
                    <a:bodyPr/>
                    <a:lstStyle/>
                    <a:p>
                      <a:pPr>
                        <a:lnSpc>
                          <a:spcPct val="115000"/>
                        </a:lnSpc>
                        <a:spcAft>
                          <a:spcPts val="800"/>
                        </a:spcAft>
                        <a:buNone/>
                      </a:pPr>
                      <a:r>
                        <a:rPr lang="en-GB" sz="1300" kern="0">
                          <a:effectLst/>
                        </a:rPr>
                        <a:t>Knowledge discovered through measurement</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tc>
                  <a:txBody>
                    <a:bodyPr/>
                    <a:lstStyle/>
                    <a:p>
                      <a:pPr>
                        <a:lnSpc>
                          <a:spcPct val="115000"/>
                        </a:lnSpc>
                        <a:spcAft>
                          <a:spcPts val="800"/>
                        </a:spcAft>
                        <a:buNone/>
                      </a:pPr>
                      <a:r>
                        <a:rPr lang="en-GB" sz="1300" kern="0">
                          <a:effectLst/>
                        </a:rPr>
                        <a:t>We can objectively measure cart abandonment through data</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extLst>
                  <a:ext uri="{0D108BD9-81ED-4DB2-BD59-A6C34878D82A}">
                    <a16:rowId xmlns:a16="http://schemas.microsoft.com/office/drawing/2014/main" val="3042953452"/>
                  </a:ext>
                </a:extLst>
              </a:tr>
              <a:tr h="273427">
                <a:tc vMerge="1">
                  <a:txBody>
                    <a:bodyPr/>
                    <a:lstStyle/>
                    <a:p>
                      <a:endParaRPr lang="en-GB"/>
                    </a:p>
                  </a:txBody>
                  <a:tcPr/>
                </a:tc>
                <a:tc>
                  <a:txBody>
                    <a:bodyPr/>
                    <a:lstStyle/>
                    <a:p>
                      <a:pPr>
                        <a:lnSpc>
                          <a:spcPct val="115000"/>
                        </a:lnSpc>
                        <a:spcAft>
                          <a:spcPts val="800"/>
                        </a:spcAft>
                        <a:buNone/>
                      </a:pPr>
                      <a:r>
                        <a:rPr lang="en-GB" sz="1300" kern="0">
                          <a:effectLst/>
                        </a:rPr>
                        <a:t>Researcher remains detached</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tc>
                  <a:txBody>
                    <a:bodyPr/>
                    <a:lstStyle/>
                    <a:p>
                      <a:pPr>
                        <a:lnSpc>
                          <a:spcPct val="115000"/>
                        </a:lnSpc>
                        <a:spcAft>
                          <a:spcPts val="800"/>
                        </a:spcAft>
                        <a:buNone/>
                      </a:pPr>
                      <a:r>
                        <a:rPr lang="en-GB" sz="1300" kern="0">
                          <a:effectLst/>
                        </a:rPr>
                        <a:t>Numbers reveal truth - conversion rates, click-through rates, time on page</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extLst>
                  <a:ext uri="{0D108BD9-81ED-4DB2-BD59-A6C34878D82A}">
                    <a16:rowId xmlns:a16="http://schemas.microsoft.com/office/drawing/2014/main" val="1100422380"/>
                  </a:ext>
                </a:extLst>
              </a:tr>
              <a:tr h="499551">
                <a:tc vMerge="1">
                  <a:txBody>
                    <a:bodyPr/>
                    <a:lstStyle/>
                    <a:p>
                      <a:endParaRPr lang="en-GB"/>
                    </a:p>
                  </a:txBody>
                  <a:tcPr/>
                </a:tc>
                <a:tc>
                  <a:txBody>
                    <a:bodyPr/>
                    <a:lstStyle/>
                    <a:p>
                      <a:pPr>
                        <a:lnSpc>
                          <a:spcPct val="115000"/>
                        </a:lnSpc>
                        <a:spcAft>
                          <a:spcPts val="800"/>
                        </a:spcAft>
                        <a:buNone/>
                      </a:pPr>
                      <a:r>
                        <a:rPr lang="en-GB" sz="1300" kern="0">
                          <a:effectLst/>
                        </a:rPr>
                        <a:t>Numbers reveal truth</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tc>
                  <a:txBody>
                    <a:bodyPr/>
                    <a:lstStyle/>
                    <a:p>
                      <a:pPr>
                        <a:lnSpc>
                          <a:spcPct val="115000"/>
                        </a:lnSpc>
                        <a:spcAft>
                          <a:spcPts val="800"/>
                        </a:spcAft>
                        <a:buNone/>
                      </a:pPr>
                      <a:r>
                        <a:rPr lang="en-GB" sz="1300" kern="0">
                          <a:effectLst/>
                        </a:rPr>
                        <a:t>Researcher stays detached - just observe the data, don't interact with customers</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extLst>
                  <a:ext uri="{0D108BD9-81ED-4DB2-BD59-A6C34878D82A}">
                    <a16:rowId xmlns:a16="http://schemas.microsoft.com/office/drawing/2014/main" val="3877046763"/>
                  </a:ext>
                </a:extLst>
              </a:tr>
              <a:tr h="499551">
                <a:tc vMerge="1">
                  <a:txBody>
                    <a:bodyPr/>
                    <a:lstStyle/>
                    <a:p>
                      <a:endParaRPr lang="en-GB"/>
                    </a:p>
                  </a:txBody>
                  <a:tcPr/>
                </a:tc>
                <a:tc>
                  <a:txBody>
                    <a:bodyPr/>
                    <a:lstStyle/>
                    <a:p>
                      <a:pPr>
                        <a:lnSpc>
                          <a:spcPct val="115000"/>
                        </a:lnSpc>
                        <a:spcAft>
                          <a:spcPts val="800"/>
                        </a:spcAft>
                        <a:buNone/>
                      </a:pPr>
                      <a:r>
                        <a:rPr lang="en-GB" sz="1300" kern="0">
                          <a:effectLst/>
                        </a:rPr>
                        <a:t>Generalisable findings</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tc>
                  <a:txBody>
                    <a:bodyPr/>
                    <a:lstStyle/>
                    <a:p>
                      <a:pPr>
                        <a:lnSpc>
                          <a:spcPct val="115000"/>
                        </a:lnSpc>
                        <a:spcAft>
                          <a:spcPts val="800"/>
                        </a:spcAft>
                        <a:buNone/>
                      </a:pPr>
                      <a:r>
                        <a:rPr lang="en-GB" sz="1300" kern="0">
                          <a:effectLst/>
                        </a:rPr>
                        <a:t>If 60% complete checkout with green button vs 40% with blue, we know green is better</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extLst>
                  <a:ext uri="{0D108BD9-81ED-4DB2-BD59-A6C34878D82A}">
                    <a16:rowId xmlns:a16="http://schemas.microsoft.com/office/drawing/2014/main" val="1407575192"/>
                  </a:ext>
                </a:extLst>
              </a:tr>
              <a:tr h="273427">
                <a:tc rowSpan="4">
                  <a:txBody>
                    <a:bodyPr/>
                    <a:lstStyle/>
                    <a:p>
                      <a:pPr>
                        <a:lnSpc>
                          <a:spcPct val="115000"/>
                        </a:lnSpc>
                        <a:spcAft>
                          <a:spcPts val="800"/>
                        </a:spcAft>
                        <a:buNone/>
                      </a:pPr>
                      <a:r>
                        <a:rPr lang="en-GB" sz="1300" kern="0">
                          <a:effectLst/>
                        </a:rPr>
                        <a:t>Axiology (Role of values?)</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tc>
                  <a:txBody>
                    <a:bodyPr/>
                    <a:lstStyle/>
                    <a:p>
                      <a:pPr>
                        <a:lnSpc>
                          <a:spcPct val="115000"/>
                        </a:lnSpc>
                        <a:spcAft>
                          <a:spcPts val="800"/>
                        </a:spcAft>
                        <a:buNone/>
                      </a:pPr>
                      <a:r>
                        <a:rPr lang="en-GB" sz="1300" kern="0">
                          <a:effectLst/>
                        </a:rPr>
                        <a:t>Research should be value-neutral</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tc>
                  <a:txBody>
                    <a:bodyPr/>
                    <a:lstStyle/>
                    <a:p>
                      <a:pPr>
                        <a:lnSpc>
                          <a:spcPct val="115000"/>
                        </a:lnSpc>
                        <a:spcAft>
                          <a:spcPts val="800"/>
                        </a:spcAft>
                        <a:buNone/>
                      </a:pPr>
                      <a:r>
                        <a:rPr lang="en-GB" sz="1300" kern="0">
                          <a:effectLst/>
                        </a:rPr>
                        <a:t>Research should be value-neutral - just measure facts</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extLst>
                  <a:ext uri="{0D108BD9-81ED-4DB2-BD59-A6C34878D82A}">
                    <a16:rowId xmlns:a16="http://schemas.microsoft.com/office/drawing/2014/main" val="4239280296"/>
                  </a:ext>
                </a:extLst>
              </a:tr>
              <a:tr h="273427">
                <a:tc vMerge="1">
                  <a:txBody>
                    <a:bodyPr/>
                    <a:lstStyle/>
                    <a:p>
                      <a:endParaRPr lang="en-GB"/>
                    </a:p>
                  </a:txBody>
                  <a:tcPr/>
                </a:tc>
                <a:tc>
                  <a:txBody>
                    <a:bodyPr/>
                    <a:lstStyle/>
                    <a:p>
                      <a:pPr>
                        <a:lnSpc>
                          <a:spcPct val="115000"/>
                        </a:lnSpc>
                        <a:spcAft>
                          <a:spcPts val="800"/>
                        </a:spcAft>
                        <a:buNone/>
                      </a:pPr>
                      <a:r>
                        <a:rPr lang="en-GB" sz="1300" kern="0">
                          <a:effectLst/>
                        </a:rPr>
                        <a:t>Researcher values irrelevant</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tc>
                  <a:txBody>
                    <a:bodyPr/>
                    <a:lstStyle/>
                    <a:p>
                      <a:pPr>
                        <a:lnSpc>
                          <a:spcPct val="115000"/>
                        </a:lnSpc>
                        <a:spcAft>
                          <a:spcPts val="800"/>
                        </a:spcAft>
                        <a:buNone/>
                      </a:pPr>
                      <a:r>
                        <a:rPr lang="en-GB" sz="1300" kern="0">
                          <a:effectLst/>
                        </a:rPr>
                        <a:t>Amazon's business goals (profit) don't bias the findings</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extLst>
                  <a:ext uri="{0D108BD9-81ED-4DB2-BD59-A6C34878D82A}">
                    <a16:rowId xmlns:a16="http://schemas.microsoft.com/office/drawing/2014/main" val="375308219"/>
                  </a:ext>
                </a:extLst>
              </a:tr>
              <a:tr h="273427">
                <a:tc vMerge="1">
                  <a:txBody>
                    <a:bodyPr/>
                    <a:lstStyle/>
                    <a:p>
                      <a:endParaRPr lang="en-GB"/>
                    </a:p>
                  </a:txBody>
                  <a:tcPr/>
                </a:tc>
                <a:tc>
                  <a:txBody>
                    <a:bodyPr/>
                    <a:lstStyle/>
                    <a:p>
                      <a:pPr>
                        <a:lnSpc>
                          <a:spcPct val="115000"/>
                        </a:lnSpc>
                        <a:spcAft>
                          <a:spcPts val="800"/>
                        </a:spcAft>
                        <a:buNone/>
                      </a:pPr>
                      <a:r>
                        <a:rPr lang="en-GB" sz="1300" kern="0">
                          <a:effectLst/>
                        </a:rPr>
                        <a:t>Facts separate from values</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tc>
                  <a:txBody>
                    <a:bodyPr/>
                    <a:lstStyle/>
                    <a:p>
                      <a:pPr>
                        <a:lnSpc>
                          <a:spcPct val="115000"/>
                        </a:lnSpc>
                        <a:spcAft>
                          <a:spcPts val="800"/>
                        </a:spcAft>
                        <a:buNone/>
                      </a:pPr>
                      <a:r>
                        <a:rPr lang="en-GB" sz="1300" kern="0">
                          <a:effectLst/>
                        </a:rPr>
                        <a:t>The </a:t>
                      </a:r>
                      <a:r>
                        <a:rPr lang="en-GB" sz="1300" i="1" kern="0">
                          <a:effectLst/>
                        </a:rPr>
                        <a:t>best</a:t>
                      </a:r>
                      <a:r>
                        <a:rPr lang="en-GB" sz="1300" kern="0">
                          <a:effectLst/>
                        </a:rPr>
                        <a:t> design is objectively determined by data</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extLst>
                  <a:ext uri="{0D108BD9-81ED-4DB2-BD59-A6C34878D82A}">
                    <a16:rowId xmlns:a16="http://schemas.microsoft.com/office/drawing/2014/main" val="3925027619"/>
                  </a:ext>
                </a:extLst>
              </a:tr>
              <a:tr h="273427">
                <a:tc vMerge="1">
                  <a:txBody>
                    <a:bodyPr/>
                    <a:lstStyle/>
                    <a:p>
                      <a:endParaRPr lang="en-GB"/>
                    </a:p>
                  </a:txBody>
                  <a:tcPr/>
                </a:tc>
                <a:tc>
                  <a:txBody>
                    <a:bodyPr/>
                    <a:lstStyle/>
                    <a:p>
                      <a:pPr>
                        <a:lnSpc>
                          <a:spcPct val="115000"/>
                        </a:lnSpc>
                        <a:spcAft>
                          <a:spcPts val="800"/>
                        </a:spcAft>
                        <a:buNone/>
                      </a:pPr>
                      <a:r>
                        <a:rPr lang="en-GB" sz="1300" kern="0">
                          <a:effectLst/>
                        </a:rPr>
                        <a:t>Objectivity essential</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tc>
                  <a:txBody>
                    <a:bodyPr/>
                    <a:lstStyle/>
                    <a:p>
                      <a:pPr>
                        <a:lnSpc>
                          <a:spcPct val="115000"/>
                        </a:lnSpc>
                        <a:spcAft>
                          <a:spcPts val="800"/>
                        </a:spcAft>
                        <a:buNone/>
                      </a:pPr>
                      <a:r>
                        <a:rPr lang="en-GB" sz="1300" kern="0">
                          <a:effectLst/>
                        </a:rPr>
                        <a:t>Researcher values are irrelevant - let the numbers decide</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extLst>
                  <a:ext uri="{0D108BD9-81ED-4DB2-BD59-A6C34878D82A}">
                    <a16:rowId xmlns:a16="http://schemas.microsoft.com/office/drawing/2014/main" val="296758165"/>
                  </a:ext>
                </a:extLst>
              </a:tr>
              <a:tr h="273427">
                <a:tc rowSpan="5">
                  <a:txBody>
                    <a:bodyPr/>
                    <a:lstStyle/>
                    <a:p>
                      <a:pPr>
                        <a:lnSpc>
                          <a:spcPct val="115000"/>
                        </a:lnSpc>
                        <a:spcAft>
                          <a:spcPts val="800"/>
                        </a:spcAft>
                        <a:buNone/>
                      </a:pPr>
                      <a:r>
                        <a:rPr lang="en-GB" sz="1300" kern="0">
                          <a:effectLst/>
                        </a:rPr>
                        <a:t>Methodology (How to research?)</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tc>
                  <a:txBody>
                    <a:bodyPr/>
                    <a:lstStyle/>
                    <a:p>
                      <a:pPr>
                        <a:lnSpc>
                          <a:spcPct val="115000"/>
                        </a:lnSpc>
                        <a:spcAft>
                          <a:spcPts val="800"/>
                        </a:spcAft>
                        <a:buNone/>
                      </a:pPr>
                      <a:r>
                        <a:rPr lang="en-GB" sz="1300" kern="0">
                          <a:effectLst/>
                        </a:rPr>
                        <a:t>Experimental design</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tc>
                  <a:txBody>
                    <a:bodyPr/>
                    <a:lstStyle/>
                    <a:p>
                      <a:pPr>
                        <a:lnSpc>
                          <a:spcPct val="115000"/>
                        </a:lnSpc>
                        <a:spcAft>
                          <a:spcPts val="800"/>
                        </a:spcAft>
                        <a:buNone/>
                      </a:pPr>
                      <a:r>
                        <a:rPr lang="en-GB" sz="1300" kern="0">
                          <a:effectLst/>
                        </a:rPr>
                        <a:t>Experimental - manipulate variables (button colour), measure outcomes</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extLst>
                  <a:ext uri="{0D108BD9-81ED-4DB2-BD59-A6C34878D82A}">
                    <a16:rowId xmlns:a16="http://schemas.microsoft.com/office/drawing/2014/main" val="1497282706"/>
                  </a:ext>
                </a:extLst>
              </a:tr>
              <a:tr h="273427">
                <a:tc vMerge="1">
                  <a:txBody>
                    <a:bodyPr/>
                    <a:lstStyle/>
                    <a:p>
                      <a:endParaRPr lang="en-GB"/>
                    </a:p>
                  </a:txBody>
                  <a:tcPr/>
                </a:tc>
                <a:tc>
                  <a:txBody>
                    <a:bodyPr/>
                    <a:lstStyle/>
                    <a:p>
                      <a:pPr>
                        <a:lnSpc>
                          <a:spcPct val="115000"/>
                        </a:lnSpc>
                        <a:spcAft>
                          <a:spcPts val="800"/>
                        </a:spcAft>
                        <a:buNone/>
                      </a:pPr>
                      <a:r>
                        <a:rPr lang="en-GB" sz="1300" kern="0">
                          <a:effectLst/>
                        </a:rPr>
                        <a:t>Large samples</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tc>
                  <a:txBody>
                    <a:bodyPr/>
                    <a:lstStyle/>
                    <a:p>
                      <a:pPr>
                        <a:lnSpc>
                          <a:spcPct val="115000"/>
                        </a:lnSpc>
                        <a:spcAft>
                          <a:spcPts val="800"/>
                        </a:spcAft>
                        <a:buNone/>
                      </a:pPr>
                      <a:r>
                        <a:rPr lang="en-GB" sz="1300" kern="0">
                          <a:effectLst/>
                        </a:rPr>
                        <a:t>Large sample (thousands), statistical analysis</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extLst>
                  <a:ext uri="{0D108BD9-81ED-4DB2-BD59-A6C34878D82A}">
                    <a16:rowId xmlns:a16="http://schemas.microsoft.com/office/drawing/2014/main" val="3975909082"/>
                  </a:ext>
                </a:extLst>
              </a:tr>
              <a:tr h="273427">
                <a:tc vMerge="1">
                  <a:txBody>
                    <a:bodyPr/>
                    <a:lstStyle/>
                    <a:p>
                      <a:endParaRPr lang="en-GB"/>
                    </a:p>
                  </a:txBody>
                  <a:tcPr/>
                </a:tc>
                <a:tc>
                  <a:txBody>
                    <a:bodyPr/>
                    <a:lstStyle/>
                    <a:p>
                      <a:pPr>
                        <a:lnSpc>
                          <a:spcPct val="115000"/>
                        </a:lnSpc>
                        <a:spcAft>
                          <a:spcPts val="800"/>
                        </a:spcAft>
                        <a:buNone/>
                      </a:pPr>
                      <a:r>
                        <a:rPr lang="en-GB" sz="1300" kern="0">
                          <a:effectLst/>
                        </a:rPr>
                        <a:t>Statistical analysis</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tc>
                  <a:txBody>
                    <a:bodyPr/>
                    <a:lstStyle/>
                    <a:p>
                      <a:pPr>
                        <a:lnSpc>
                          <a:spcPct val="115000"/>
                        </a:lnSpc>
                        <a:spcAft>
                          <a:spcPts val="800"/>
                        </a:spcAft>
                        <a:buNone/>
                      </a:pPr>
                      <a:r>
                        <a:rPr lang="en-GB" sz="1300" kern="0">
                          <a:effectLst/>
                        </a:rPr>
                        <a:t>Goal: Find universal best practice applicable to all contexts</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extLst>
                  <a:ext uri="{0D108BD9-81ED-4DB2-BD59-A6C34878D82A}">
                    <a16:rowId xmlns:a16="http://schemas.microsoft.com/office/drawing/2014/main" val="1129746727"/>
                  </a:ext>
                </a:extLst>
              </a:tr>
              <a:tr h="273427">
                <a:tc vMerge="1">
                  <a:txBody>
                    <a:bodyPr/>
                    <a:lstStyle/>
                    <a:p>
                      <a:endParaRPr lang="en-GB"/>
                    </a:p>
                  </a:txBody>
                  <a:tcPr/>
                </a:tc>
                <a:tc>
                  <a:txBody>
                    <a:bodyPr/>
                    <a:lstStyle/>
                    <a:p>
                      <a:pPr>
                        <a:lnSpc>
                          <a:spcPct val="115000"/>
                        </a:lnSpc>
                        <a:spcAft>
                          <a:spcPts val="800"/>
                        </a:spcAft>
                        <a:buNone/>
                      </a:pPr>
                      <a:r>
                        <a:rPr lang="en-GB" sz="1300" kern="0">
                          <a:effectLst/>
                        </a:rPr>
                        <a:t>Hypothesis testing</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tc>
                  <a:txBody>
                    <a:bodyPr/>
                    <a:lstStyle/>
                    <a:p>
                      <a:pPr>
                        <a:lnSpc>
                          <a:spcPct val="115000"/>
                        </a:lnSpc>
                        <a:buNone/>
                      </a:pPr>
                      <a:endParaRPr lang="en-GB" sz="1300" kern="100">
                        <a:effectLst/>
                        <a:latin typeface="Aptos" panose="020B0004020202020204" pitchFamily="34" charset="0"/>
                      </a:endParaRPr>
                    </a:p>
                  </a:txBody>
                  <a:tcPr marL="8681" marR="8681" marT="8681" marB="8681" anchor="ctr"/>
                </a:tc>
                <a:extLst>
                  <a:ext uri="{0D108BD9-81ED-4DB2-BD59-A6C34878D82A}">
                    <a16:rowId xmlns:a16="http://schemas.microsoft.com/office/drawing/2014/main" val="4256686856"/>
                  </a:ext>
                </a:extLst>
              </a:tr>
              <a:tr h="273427">
                <a:tc vMerge="1">
                  <a:txBody>
                    <a:bodyPr/>
                    <a:lstStyle/>
                    <a:p>
                      <a:endParaRPr lang="en-GB"/>
                    </a:p>
                  </a:txBody>
                  <a:tcPr/>
                </a:tc>
                <a:tc>
                  <a:txBody>
                    <a:bodyPr/>
                    <a:lstStyle/>
                    <a:p>
                      <a:pPr>
                        <a:lnSpc>
                          <a:spcPct val="115000"/>
                        </a:lnSpc>
                        <a:spcAft>
                          <a:spcPts val="800"/>
                        </a:spcAft>
                        <a:buNone/>
                      </a:pPr>
                      <a:r>
                        <a:rPr lang="en-GB" sz="1300" kern="0">
                          <a:effectLst/>
                        </a:rPr>
                        <a:t>Control and manipulation</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8681" marR="8681" marT="8681" marB="8681" anchor="ctr"/>
                </a:tc>
                <a:tc>
                  <a:txBody>
                    <a:bodyPr/>
                    <a:lstStyle/>
                    <a:p>
                      <a:pPr>
                        <a:lnSpc>
                          <a:spcPct val="115000"/>
                        </a:lnSpc>
                        <a:buNone/>
                      </a:pPr>
                      <a:endParaRPr lang="en-GB" sz="1300" kern="100">
                        <a:effectLst/>
                        <a:latin typeface="Aptos" panose="020B0004020202020204" pitchFamily="34" charset="0"/>
                      </a:endParaRPr>
                    </a:p>
                  </a:txBody>
                  <a:tcPr marL="8681" marR="8681" marT="8681" marB="8681" anchor="ctr"/>
                </a:tc>
                <a:extLst>
                  <a:ext uri="{0D108BD9-81ED-4DB2-BD59-A6C34878D82A}">
                    <a16:rowId xmlns:a16="http://schemas.microsoft.com/office/drawing/2014/main" val="3450386588"/>
                  </a:ext>
                </a:extLst>
              </a:tr>
            </a:tbl>
          </a:graphicData>
        </a:graphic>
      </p:graphicFrame>
    </p:spTree>
    <p:extLst>
      <p:ext uri="{BB962C8B-B14F-4D97-AF65-F5344CB8AC3E}">
        <p14:creationId xmlns:p14="http://schemas.microsoft.com/office/powerpoint/2010/main" val="72839019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4D78A81-29A6-742B-6A43-ED9BC539C794}"/>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b="1" kern="1200">
                <a:solidFill>
                  <a:srgbClr val="FFFFFF"/>
                </a:solidFill>
                <a:latin typeface="+mj-lt"/>
                <a:ea typeface="+mj-ea"/>
                <a:cs typeface="+mj-cs"/>
              </a:rPr>
              <a:t>Table 2: Interviews Qualitative</a:t>
            </a:r>
            <a:endParaRPr lang="en-US" sz="4000" kern="1200">
              <a:solidFill>
                <a:srgbClr val="FFFFFF"/>
              </a:solidFill>
              <a:latin typeface="+mj-lt"/>
              <a:ea typeface="+mj-ea"/>
              <a:cs typeface="+mj-cs"/>
            </a:endParaRPr>
          </a:p>
        </p:txBody>
      </p:sp>
      <p:graphicFrame>
        <p:nvGraphicFramePr>
          <p:cNvPr id="5" name="Table 4">
            <a:extLst>
              <a:ext uri="{FF2B5EF4-FFF2-40B4-BE49-F238E27FC236}">
                <a16:creationId xmlns:a16="http://schemas.microsoft.com/office/drawing/2014/main" id="{9921A6B9-612E-ACA3-4989-EFCCD84C1AA8}"/>
              </a:ext>
            </a:extLst>
          </p:cNvPr>
          <p:cNvGraphicFramePr>
            <a:graphicFrameLocks noGrp="1"/>
          </p:cNvGraphicFramePr>
          <p:nvPr>
            <p:extLst>
              <p:ext uri="{D42A27DB-BD31-4B8C-83A1-F6EECF244321}">
                <p14:modId xmlns:p14="http://schemas.microsoft.com/office/powerpoint/2010/main" val="2577738683"/>
              </p:ext>
            </p:extLst>
          </p:nvPr>
        </p:nvGraphicFramePr>
        <p:xfrm>
          <a:off x="1243536" y="1966293"/>
          <a:ext cx="9704929" cy="4452171"/>
        </p:xfrm>
        <a:graphic>
          <a:graphicData uri="http://schemas.openxmlformats.org/drawingml/2006/table">
            <a:tbl>
              <a:tblPr firstRow="1" firstCol="1" bandRow="1">
                <a:tableStyleId>{5C22544A-7EE6-4342-B048-85BDC9FD1C3A}</a:tableStyleId>
              </a:tblPr>
              <a:tblGrid>
                <a:gridCol w="2198789">
                  <a:extLst>
                    <a:ext uri="{9D8B030D-6E8A-4147-A177-3AD203B41FA5}">
                      <a16:colId xmlns:a16="http://schemas.microsoft.com/office/drawing/2014/main" val="3057786807"/>
                    </a:ext>
                  </a:extLst>
                </a:gridCol>
                <a:gridCol w="2461210">
                  <a:extLst>
                    <a:ext uri="{9D8B030D-6E8A-4147-A177-3AD203B41FA5}">
                      <a16:colId xmlns:a16="http://schemas.microsoft.com/office/drawing/2014/main" val="1839438678"/>
                    </a:ext>
                  </a:extLst>
                </a:gridCol>
                <a:gridCol w="5044930">
                  <a:extLst>
                    <a:ext uri="{9D8B030D-6E8A-4147-A177-3AD203B41FA5}">
                      <a16:colId xmlns:a16="http://schemas.microsoft.com/office/drawing/2014/main" val="4064200141"/>
                    </a:ext>
                  </a:extLst>
                </a:gridCol>
              </a:tblGrid>
              <a:tr h="217537">
                <a:tc>
                  <a:txBody>
                    <a:bodyPr/>
                    <a:lstStyle/>
                    <a:p>
                      <a:pPr algn="ctr">
                        <a:lnSpc>
                          <a:spcPct val="115000"/>
                        </a:lnSpc>
                        <a:spcAft>
                          <a:spcPts val="800"/>
                        </a:spcAft>
                        <a:buNone/>
                      </a:pPr>
                      <a:r>
                        <a:rPr lang="en-GB" sz="1000" kern="0">
                          <a:effectLst/>
                        </a:rPr>
                        <a:t>Dimension</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tc>
                  <a:txBody>
                    <a:bodyPr/>
                    <a:lstStyle/>
                    <a:p>
                      <a:pPr algn="ctr">
                        <a:lnSpc>
                          <a:spcPct val="115000"/>
                        </a:lnSpc>
                        <a:spcAft>
                          <a:spcPts val="800"/>
                        </a:spcAft>
                        <a:buNone/>
                      </a:pPr>
                      <a:r>
                        <a:rPr lang="en-GB" sz="1000" kern="0">
                          <a:effectLst/>
                        </a:rPr>
                        <a:t>Interpretivist Position</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tc>
                  <a:txBody>
                    <a:bodyPr/>
                    <a:lstStyle/>
                    <a:p>
                      <a:pPr algn="ctr">
                        <a:lnSpc>
                          <a:spcPct val="115000"/>
                        </a:lnSpc>
                        <a:spcAft>
                          <a:spcPts val="800"/>
                        </a:spcAft>
                        <a:buNone/>
                      </a:pPr>
                      <a:r>
                        <a:rPr lang="en-GB" sz="1000" kern="0">
                          <a:effectLst/>
                        </a:rPr>
                        <a:t>Amazon Cart Abandonment Application</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extLst>
                  <a:ext uri="{0D108BD9-81ED-4DB2-BD59-A6C34878D82A}">
                    <a16:rowId xmlns:a16="http://schemas.microsoft.com/office/drawing/2014/main" val="1159352048"/>
                  </a:ext>
                </a:extLst>
              </a:tr>
              <a:tr h="396372">
                <a:tc rowSpan="4">
                  <a:txBody>
                    <a:bodyPr/>
                    <a:lstStyle/>
                    <a:p>
                      <a:pPr>
                        <a:lnSpc>
                          <a:spcPct val="115000"/>
                        </a:lnSpc>
                        <a:spcAft>
                          <a:spcPts val="800"/>
                        </a:spcAft>
                        <a:buNone/>
                      </a:pPr>
                      <a:r>
                        <a:rPr lang="en-GB" sz="1000" kern="0">
                          <a:effectLst/>
                        </a:rPr>
                        <a:t>Ontology (What is real?)</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tc>
                  <a:txBody>
                    <a:bodyPr/>
                    <a:lstStyle/>
                    <a:p>
                      <a:pPr>
                        <a:lnSpc>
                          <a:spcPct val="115000"/>
                        </a:lnSpc>
                        <a:spcAft>
                          <a:spcPts val="800"/>
                        </a:spcAft>
                        <a:buNone/>
                      </a:pPr>
                      <a:r>
                        <a:rPr lang="en-GB" sz="1000" kern="0">
                          <a:effectLst/>
                        </a:rPr>
                        <a:t>Multiple, subjective realities</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tc>
                  <a:txBody>
                    <a:bodyPr/>
                    <a:lstStyle/>
                    <a:p>
                      <a:pPr>
                        <a:lnSpc>
                          <a:spcPct val="115000"/>
                        </a:lnSpc>
                        <a:spcAft>
                          <a:spcPts val="800"/>
                        </a:spcAft>
                        <a:buNone/>
                      </a:pPr>
                      <a:r>
                        <a:rPr lang="en-GB" sz="1000" kern="0">
                          <a:effectLst/>
                        </a:rPr>
                        <a:t>Cart abandonment is a subjective experience that means different things to different people</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extLst>
                  <a:ext uri="{0D108BD9-81ED-4DB2-BD59-A6C34878D82A}">
                    <a16:rowId xmlns:a16="http://schemas.microsoft.com/office/drawing/2014/main" val="3484206786"/>
                  </a:ext>
                </a:extLst>
              </a:tr>
              <a:tr h="217537">
                <a:tc vMerge="1">
                  <a:txBody>
                    <a:bodyPr/>
                    <a:lstStyle/>
                    <a:p>
                      <a:endParaRPr lang="en-GB"/>
                    </a:p>
                  </a:txBody>
                  <a:tcPr/>
                </a:tc>
                <a:tc>
                  <a:txBody>
                    <a:bodyPr/>
                    <a:lstStyle/>
                    <a:p>
                      <a:pPr>
                        <a:lnSpc>
                          <a:spcPct val="115000"/>
                        </a:lnSpc>
                        <a:spcAft>
                          <a:spcPts val="800"/>
                        </a:spcAft>
                        <a:buNone/>
                      </a:pPr>
                      <a:r>
                        <a:rPr lang="en-GB" sz="1000" kern="0">
                          <a:effectLst/>
                        </a:rPr>
                        <a:t>Socially and experientially constructed</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tc>
                  <a:txBody>
                    <a:bodyPr/>
                    <a:lstStyle/>
                    <a:p>
                      <a:pPr>
                        <a:lnSpc>
                          <a:spcPct val="115000"/>
                        </a:lnSpc>
                        <a:spcAft>
                          <a:spcPts val="800"/>
                        </a:spcAft>
                        <a:buNone/>
                      </a:pPr>
                      <a:r>
                        <a:rPr lang="en-GB" sz="1000" kern="0">
                          <a:effectLst/>
                        </a:rPr>
                        <a:t>Consumers are meaning-making individuals with unique contexts</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extLst>
                  <a:ext uri="{0D108BD9-81ED-4DB2-BD59-A6C34878D82A}">
                    <a16:rowId xmlns:a16="http://schemas.microsoft.com/office/drawing/2014/main" val="2328290641"/>
                  </a:ext>
                </a:extLst>
              </a:tr>
              <a:tr h="396372">
                <a:tc vMerge="1">
                  <a:txBody>
                    <a:bodyPr/>
                    <a:lstStyle/>
                    <a:p>
                      <a:endParaRPr lang="en-GB"/>
                    </a:p>
                  </a:txBody>
                  <a:tcPr/>
                </a:tc>
                <a:tc>
                  <a:txBody>
                    <a:bodyPr/>
                    <a:lstStyle/>
                    <a:p>
                      <a:pPr>
                        <a:lnSpc>
                          <a:spcPct val="115000"/>
                        </a:lnSpc>
                        <a:spcAft>
                          <a:spcPts val="800"/>
                        </a:spcAft>
                        <a:buNone/>
                      </a:pPr>
                      <a:r>
                        <a:rPr lang="en-GB" sz="1000" kern="0">
                          <a:effectLst/>
                        </a:rPr>
                        <a:t>Context-dependent</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tc>
                  <a:txBody>
                    <a:bodyPr/>
                    <a:lstStyle/>
                    <a:p>
                      <a:pPr>
                        <a:lnSpc>
                          <a:spcPct val="115000"/>
                        </a:lnSpc>
                        <a:spcAft>
                          <a:spcPts val="800"/>
                        </a:spcAft>
                        <a:buNone/>
                      </a:pPr>
                      <a:r>
                        <a:rPr lang="en-GB" sz="1000" kern="0">
                          <a:effectLst/>
                        </a:rPr>
                        <a:t>There are multiple realities - abandonment means </a:t>
                      </a:r>
                      <a:r>
                        <a:rPr lang="en-GB" sz="1000" i="1" kern="0">
                          <a:effectLst/>
                        </a:rPr>
                        <a:t>I'm overwhelmed</a:t>
                      </a:r>
                      <a:r>
                        <a:rPr lang="en-GB" sz="1000" kern="0">
                          <a:effectLst/>
                        </a:rPr>
                        <a:t> to one person, </a:t>
                      </a:r>
                      <a:r>
                        <a:rPr lang="en-GB" sz="1000" i="1" kern="0">
                          <a:effectLst/>
                        </a:rPr>
                        <a:t>I'm just browsing</a:t>
                      </a:r>
                      <a:r>
                        <a:rPr lang="en-GB" sz="1000" kern="0">
                          <a:effectLst/>
                        </a:rPr>
                        <a:t> to another, </a:t>
                      </a:r>
                      <a:r>
                        <a:rPr lang="en-GB" sz="1000" i="1" kern="0">
                          <a:effectLst/>
                        </a:rPr>
                        <a:t>I don't trust this site</a:t>
                      </a:r>
                      <a:r>
                        <a:rPr lang="en-GB" sz="1000" kern="0">
                          <a:effectLst/>
                        </a:rPr>
                        <a:t> to another</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extLst>
                  <a:ext uri="{0D108BD9-81ED-4DB2-BD59-A6C34878D82A}">
                    <a16:rowId xmlns:a16="http://schemas.microsoft.com/office/drawing/2014/main" val="2242467369"/>
                  </a:ext>
                </a:extLst>
              </a:tr>
              <a:tr h="217537">
                <a:tc vMerge="1">
                  <a:txBody>
                    <a:bodyPr/>
                    <a:lstStyle/>
                    <a:p>
                      <a:endParaRPr lang="en-GB"/>
                    </a:p>
                  </a:txBody>
                  <a:tcPr/>
                </a:tc>
                <a:tc>
                  <a:txBody>
                    <a:bodyPr/>
                    <a:lstStyle/>
                    <a:p>
                      <a:pPr>
                        <a:lnSpc>
                          <a:spcPct val="115000"/>
                        </a:lnSpc>
                        <a:spcAft>
                          <a:spcPts val="800"/>
                        </a:spcAft>
                        <a:buNone/>
                      </a:pPr>
                      <a:r>
                        <a:rPr lang="en-GB" sz="1000" kern="0">
                          <a:effectLst/>
                        </a:rPr>
                        <a:t>No single truth</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tc>
                  <a:txBody>
                    <a:bodyPr/>
                    <a:lstStyle/>
                    <a:p>
                      <a:pPr>
                        <a:lnSpc>
                          <a:spcPct val="115000"/>
                        </a:lnSpc>
                        <a:buNone/>
                      </a:pPr>
                      <a:endParaRPr lang="en-GB" sz="1000" kern="100">
                        <a:effectLst/>
                        <a:latin typeface="Aptos" panose="020B0004020202020204" pitchFamily="34" charset="0"/>
                      </a:endParaRPr>
                    </a:p>
                  </a:txBody>
                  <a:tcPr marL="5808" marR="5808" marT="5808" marB="5808" anchor="ctr"/>
                </a:tc>
                <a:extLst>
                  <a:ext uri="{0D108BD9-81ED-4DB2-BD59-A6C34878D82A}">
                    <a16:rowId xmlns:a16="http://schemas.microsoft.com/office/drawing/2014/main" val="3298049858"/>
                  </a:ext>
                </a:extLst>
              </a:tr>
              <a:tr h="217537">
                <a:tc rowSpan="4">
                  <a:txBody>
                    <a:bodyPr/>
                    <a:lstStyle/>
                    <a:p>
                      <a:pPr>
                        <a:lnSpc>
                          <a:spcPct val="115000"/>
                        </a:lnSpc>
                        <a:spcAft>
                          <a:spcPts val="800"/>
                        </a:spcAft>
                        <a:buNone/>
                      </a:pPr>
                      <a:r>
                        <a:rPr lang="en-GB" sz="1000" kern="0">
                          <a:effectLst/>
                        </a:rPr>
                        <a:t>Epistemology (How do we know?)</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tc>
                  <a:txBody>
                    <a:bodyPr/>
                    <a:lstStyle/>
                    <a:p>
                      <a:pPr>
                        <a:lnSpc>
                          <a:spcPct val="115000"/>
                        </a:lnSpc>
                        <a:spcAft>
                          <a:spcPts val="800"/>
                        </a:spcAft>
                        <a:buNone/>
                      </a:pPr>
                      <a:r>
                        <a:rPr lang="en-GB" sz="1000" kern="0">
                          <a:effectLst/>
                        </a:rPr>
                        <a:t>Knowledge co-created through interaction</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tc>
                  <a:txBody>
                    <a:bodyPr/>
                    <a:lstStyle/>
                    <a:p>
                      <a:pPr>
                        <a:lnSpc>
                          <a:spcPct val="115000"/>
                        </a:lnSpc>
                        <a:spcAft>
                          <a:spcPts val="800"/>
                        </a:spcAft>
                        <a:buNone/>
                      </a:pPr>
                      <a:r>
                        <a:rPr lang="en-GB" sz="1000" kern="0">
                          <a:effectLst/>
                        </a:rPr>
                        <a:t>We can only understand abandonment by entering people's lived experience</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extLst>
                  <a:ext uri="{0D108BD9-81ED-4DB2-BD59-A6C34878D82A}">
                    <a16:rowId xmlns:a16="http://schemas.microsoft.com/office/drawing/2014/main" val="2234051483"/>
                  </a:ext>
                </a:extLst>
              </a:tr>
              <a:tr h="217537">
                <a:tc vMerge="1">
                  <a:txBody>
                    <a:bodyPr/>
                    <a:lstStyle/>
                    <a:p>
                      <a:endParaRPr lang="en-GB"/>
                    </a:p>
                  </a:txBody>
                  <a:tcPr/>
                </a:tc>
                <a:tc>
                  <a:txBody>
                    <a:bodyPr/>
                    <a:lstStyle/>
                    <a:p>
                      <a:pPr>
                        <a:lnSpc>
                          <a:spcPct val="115000"/>
                        </a:lnSpc>
                        <a:spcAft>
                          <a:spcPts val="800"/>
                        </a:spcAft>
                        <a:buNone/>
                      </a:pPr>
                      <a:r>
                        <a:rPr lang="en-GB" sz="1000" kern="0">
                          <a:effectLst/>
                        </a:rPr>
                        <a:t>Understanding over measurement</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tc>
                  <a:txBody>
                    <a:bodyPr/>
                    <a:lstStyle/>
                    <a:p>
                      <a:pPr>
                        <a:lnSpc>
                          <a:spcPct val="115000"/>
                        </a:lnSpc>
                        <a:spcAft>
                          <a:spcPts val="800"/>
                        </a:spcAft>
                        <a:buNone/>
                      </a:pPr>
                      <a:r>
                        <a:rPr lang="en-GB" sz="1000" kern="0">
                          <a:effectLst/>
                        </a:rPr>
                        <a:t>Stories and meanings reveal truth - not numbers</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extLst>
                  <a:ext uri="{0D108BD9-81ED-4DB2-BD59-A6C34878D82A}">
                    <a16:rowId xmlns:a16="http://schemas.microsoft.com/office/drawing/2014/main" val="1987442331"/>
                  </a:ext>
                </a:extLst>
              </a:tr>
              <a:tr h="217537">
                <a:tc vMerge="1">
                  <a:txBody>
                    <a:bodyPr/>
                    <a:lstStyle/>
                    <a:p>
                      <a:endParaRPr lang="en-GB"/>
                    </a:p>
                  </a:txBody>
                  <a:tcPr/>
                </a:tc>
                <a:tc>
                  <a:txBody>
                    <a:bodyPr/>
                    <a:lstStyle/>
                    <a:p>
                      <a:pPr>
                        <a:lnSpc>
                          <a:spcPct val="115000"/>
                        </a:lnSpc>
                        <a:spcAft>
                          <a:spcPts val="800"/>
                        </a:spcAft>
                        <a:buNone/>
                      </a:pPr>
                      <a:r>
                        <a:rPr lang="en-GB" sz="1000" kern="0">
                          <a:effectLst/>
                        </a:rPr>
                        <a:t>Researcher engaged, not detached</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tc>
                  <a:txBody>
                    <a:bodyPr/>
                    <a:lstStyle/>
                    <a:p>
                      <a:pPr>
                        <a:lnSpc>
                          <a:spcPct val="115000"/>
                        </a:lnSpc>
                        <a:spcAft>
                          <a:spcPts val="800"/>
                        </a:spcAft>
                        <a:buNone/>
                      </a:pPr>
                      <a:r>
                        <a:rPr lang="en-GB" sz="1000" kern="0">
                          <a:effectLst/>
                        </a:rPr>
                        <a:t>Researcher must engage and interpret - watch people shop, hear their explanations</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extLst>
                  <a:ext uri="{0D108BD9-81ED-4DB2-BD59-A6C34878D82A}">
                    <a16:rowId xmlns:a16="http://schemas.microsoft.com/office/drawing/2014/main" val="1041484793"/>
                  </a:ext>
                </a:extLst>
              </a:tr>
              <a:tr h="217537">
                <a:tc vMerge="1">
                  <a:txBody>
                    <a:bodyPr/>
                    <a:lstStyle/>
                    <a:p>
                      <a:endParaRPr lang="en-GB"/>
                    </a:p>
                  </a:txBody>
                  <a:tcPr/>
                </a:tc>
                <a:tc>
                  <a:txBody>
                    <a:bodyPr/>
                    <a:lstStyle/>
                    <a:p>
                      <a:pPr>
                        <a:lnSpc>
                          <a:spcPct val="115000"/>
                        </a:lnSpc>
                        <a:spcAft>
                          <a:spcPts val="800"/>
                        </a:spcAft>
                        <a:buNone/>
                      </a:pPr>
                      <a:r>
                        <a:rPr lang="en-GB" sz="1000" kern="0">
                          <a:effectLst/>
                        </a:rPr>
                        <a:t>Stories and meanings reveal truth</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tc>
                  <a:txBody>
                    <a:bodyPr/>
                    <a:lstStyle/>
                    <a:p>
                      <a:pPr>
                        <a:lnSpc>
                          <a:spcPct val="115000"/>
                        </a:lnSpc>
                        <a:spcAft>
                          <a:spcPts val="800"/>
                        </a:spcAft>
                        <a:buNone/>
                      </a:pPr>
                      <a:r>
                        <a:rPr lang="en-GB" sz="1000" kern="0">
                          <a:effectLst/>
                        </a:rPr>
                        <a:t>Knowledge co-created through researcher-participant interaction</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extLst>
                  <a:ext uri="{0D108BD9-81ED-4DB2-BD59-A6C34878D82A}">
                    <a16:rowId xmlns:a16="http://schemas.microsoft.com/office/drawing/2014/main" val="4196971294"/>
                  </a:ext>
                </a:extLst>
              </a:tr>
              <a:tr h="217537">
                <a:tc rowSpan="4">
                  <a:txBody>
                    <a:bodyPr/>
                    <a:lstStyle/>
                    <a:p>
                      <a:pPr>
                        <a:lnSpc>
                          <a:spcPct val="115000"/>
                        </a:lnSpc>
                        <a:spcAft>
                          <a:spcPts val="800"/>
                        </a:spcAft>
                        <a:buNone/>
                      </a:pPr>
                      <a:r>
                        <a:rPr lang="en-GB" sz="1000" kern="0">
                          <a:effectLst/>
                        </a:rPr>
                        <a:t>Axiology (Role of values?)</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tc>
                  <a:txBody>
                    <a:bodyPr/>
                    <a:lstStyle/>
                    <a:p>
                      <a:pPr>
                        <a:lnSpc>
                          <a:spcPct val="115000"/>
                        </a:lnSpc>
                        <a:spcAft>
                          <a:spcPts val="800"/>
                        </a:spcAft>
                        <a:buNone/>
                      </a:pPr>
                      <a:r>
                        <a:rPr lang="en-GB" sz="1000" kern="0">
                          <a:effectLst/>
                        </a:rPr>
                        <a:t>Research is value-laden</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tc>
                  <a:txBody>
                    <a:bodyPr/>
                    <a:lstStyle/>
                    <a:p>
                      <a:pPr>
                        <a:lnSpc>
                          <a:spcPct val="115000"/>
                        </a:lnSpc>
                        <a:spcAft>
                          <a:spcPts val="800"/>
                        </a:spcAft>
                        <a:buNone/>
                      </a:pPr>
                      <a:r>
                        <a:rPr lang="en-GB" sz="1000" kern="0">
                          <a:effectLst/>
                        </a:rPr>
                        <a:t>Research is value-laden - researcher's interpretation matters</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extLst>
                  <a:ext uri="{0D108BD9-81ED-4DB2-BD59-A6C34878D82A}">
                    <a16:rowId xmlns:a16="http://schemas.microsoft.com/office/drawing/2014/main" val="2623072459"/>
                  </a:ext>
                </a:extLst>
              </a:tr>
              <a:tr h="217537">
                <a:tc vMerge="1">
                  <a:txBody>
                    <a:bodyPr/>
                    <a:lstStyle/>
                    <a:p>
                      <a:endParaRPr lang="en-GB"/>
                    </a:p>
                  </a:txBody>
                  <a:tcPr/>
                </a:tc>
                <a:tc>
                  <a:txBody>
                    <a:bodyPr/>
                    <a:lstStyle/>
                    <a:p>
                      <a:pPr>
                        <a:lnSpc>
                          <a:spcPct val="115000"/>
                        </a:lnSpc>
                        <a:spcAft>
                          <a:spcPts val="800"/>
                        </a:spcAft>
                        <a:buNone/>
                      </a:pPr>
                      <a:r>
                        <a:rPr lang="en-GB" sz="1000" kern="0">
                          <a:effectLst/>
                        </a:rPr>
                        <a:t>Researcher interpretation matters</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tc>
                  <a:txBody>
                    <a:bodyPr/>
                    <a:lstStyle/>
                    <a:p>
                      <a:pPr>
                        <a:lnSpc>
                          <a:spcPct val="115000"/>
                        </a:lnSpc>
                        <a:spcAft>
                          <a:spcPts val="800"/>
                        </a:spcAft>
                        <a:buNone/>
                      </a:pPr>
                      <a:r>
                        <a:rPr lang="en-GB" sz="1000" kern="0">
                          <a:effectLst/>
                        </a:rPr>
                        <a:t>Researcher's background shapes what they notice and how they interpret</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extLst>
                  <a:ext uri="{0D108BD9-81ED-4DB2-BD59-A6C34878D82A}">
                    <a16:rowId xmlns:a16="http://schemas.microsoft.com/office/drawing/2014/main" val="487421656"/>
                  </a:ext>
                </a:extLst>
              </a:tr>
              <a:tr h="217537">
                <a:tc vMerge="1">
                  <a:txBody>
                    <a:bodyPr/>
                    <a:lstStyle/>
                    <a:p>
                      <a:endParaRPr lang="en-GB"/>
                    </a:p>
                  </a:txBody>
                  <a:tcPr/>
                </a:tc>
                <a:tc>
                  <a:txBody>
                    <a:bodyPr/>
                    <a:lstStyle/>
                    <a:p>
                      <a:pPr>
                        <a:lnSpc>
                          <a:spcPct val="115000"/>
                        </a:lnSpc>
                        <a:spcAft>
                          <a:spcPts val="800"/>
                        </a:spcAft>
                        <a:buNone/>
                      </a:pPr>
                      <a:r>
                        <a:rPr lang="en-GB" sz="1000" kern="0">
                          <a:effectLst/>
                        </a:rPr>
                        <a:t>Reflexivity essential</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tc>
                  <a:txBody>
                    <a:bodyPr/>
                    <a:lstStyle/>
                    <a:p>
                      <a:pPr>
                        <a:lnSpc>
                          <a:spcPct val="115000"/>
                        </a:lnSpc>
                        <a:spcAft>
                          <a:spcPts val="800"/>
                        </a:spcAft>
                        <a:buNone/>
                      </a:pPr>
                      <a:r>
                        <a:rPr lang="en-GB" sz="1000" kern="0">
                          <a:effectLst/>
                        </a:rPr>
                        <a:t>Amazon's profit motive does influence what questions get asked</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extLst>
                  <a:ext uri="{0D108BD9-81ED-4DB2-BD59-A6C34878D82A}">
                    <a16:rowId xmlns:a16="http://schemas.microsoft.com/office/drawing/2014/main" val="1946153071"/>
                  </a:ext>
                </a:extLst>
              </a:tr>
              <a:tr h="396372">
                <a:tc vMerge="1">
                  <a:txBody>
                    <a:bodyPr/>
                    <a:lstStyle/>
                    <a:p>
                      <a:endParaRPr lang="en-GB"/>
                    </a:p>
                  </a:txBody>
                  <a:tcPr/>
                </a:tc>
                <a:tc>
                  <a:txBody>
                    <a:bodyPr/>
                    <a:lstStyle/>
                    <a:p>
                      <a:pPr>
                        <a:lnSpc>
                          <a:spcPct val="115000"/>
                        </a:lnSpc>
                        <a:spcAft>
                          <a:spcPts val="800"/>
                        </a:spcAft>
                        <a:buNone/>
                      </a:pPr>
                      <a:r>
                        <a:rPr lang="en-GB" sz="1000" kern="0">
                          <a:effectLst/>
                        </a:rPr>
                        <a:t>Values shape what we see</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tc>
                  <a:txBody>
                    <a:bodyPr/>
                    <a:lstStyle/>
                    <a:p>
                      <a:pPr>
                        <a:lnSpc>
                          <a:spcPct val="115000"/>
                        </a:lnSpc>
                        <a:spcAft>
                          <a:spcPts val="800"/>
                        </a:spcAft>
                        <a:buNone/>
                      </a:pPr>
                      <a:r>
                        <a:rPr lang="en-GB" sz="1000" kern="0">
                          <a:effectLst/>
                        </a:rPr>
                        <a:t>Must be reflexive - acknowledge researcher's own shopping experiences, biases, assumptions shape understanding</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extLst>
                  <a:ext uri="{0D108BD9-81ED-4DB2-BD59-A6C34878D82A}">
                    <a16:rowId xmlns:a16="http://schemas.microsoft.com/office/drawing/2014/main" val="2498769558"/>
                  </a:ext>
                </a:extLst>
              </a:tr>
              <a:tr h="217537">
                <a:tc rowSpan="5">
                  <a:txBody>
                    <a:bodyPr/>
                    <a:lstStyle/>
                    <a:p>
                      <a:pPr>
                        <a:lnSpc>
                          <a:spcPct val="115000"/>
                        </a:lnSpc>
                        <a:spcAft>
                          <a:spcPts val="800"/>
                        </a:spcAft>
                        <a:buNone/>
                      </a:pPr>
                      <a:r>
                        <a:rPr lang="en-GB" sz="1000" kern="0">
                          <a:effectLst/>
                        </a:rPr>
                        <a:t>Methodology (How to research?)</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tc>
                  <a:txBody>
                    <a:bodyPr/>
                    <a:lstStyle/>
                    <a:p>
                      <a:pPr>
                        <a:lnSpc>
                          <a:spcPct val="115000"/>
                        </a:lnSpc>
                        <a:spcAft>
                          <a:spcPts val="800"/>
                        </a:spcAft>
                        <a:buNone/>
                      </a:pPr>
                      <a:r>
                        <a:rPr lang="en-GB" sz="1000" kern="0">
                          <a:effectLst/>
                        </a:rPr>
                        <a:t>Naturalistic observation</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tc>
                  <a:txBody>
                    <a:bodyPr/>
                    <a:lstStyle/>
                    <a:p>
                      <a:pPr>
                        <a:lnSpc>
                          <a:spcPct val="115000"/>
                        </a:lnSpc>
                        <a:spcAft>
                          <a:spcPts val="800"/>
                        </a:spcAft>
                        <a:buNone/>
                      </a:pPr>
                      <a:r>
                        <a:rPr lang="en-GB" sz="1000" kern="0">
                          <a:effectLst/>
                        </a:rPr>
                        <a:t>Naturalistic - observe people shopping at home in their natural context</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extLst>
                  <a:ext uri="{0D108BD9-81ED-4DB2-BD59-A6C34878D82A}">
                    <a16:rowId xmlns:a16="http://schemas.microsoft.com/office/drawing/2014/main" val="3376304467"/>
                  </a:ext>
                </a:extLst>
              </a:tr>
              <a:tr h="217537">
                <a:tc vMerge="1">
                  <a:txBody>
                    <a:bodyPr/>
                    <a:lstStyle/>
                    <a:p>
                      <a:endParaRPr lang="en-GB"/>
                    </a:p>
                  </a:txBody>
                  <a:tcPr/>
                </a:tc>
                <a:tc>
                  <a:txBody>
                    <a:bodyPr/>
                    <a:lstStyle/>
                    <a:p>
                      <a:pPr>
                        <a:lnSpc>
                          <a:spcPct val="115000"/>
                        </a:lnSpc>
                        <a:spcAft>
                          <a:spcPts val="800"/>
                        </a:spcAft>
                        <a:buNone/>
                      </a:pPr>
                      <a:r>
                        <a:rPr lang="en-GB" sz="1000" kern="0">
                          <a:effectLst/>
                        </a:rPr>
                        <a:t>Small samples</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tc>
                  <a:txBody>
                    <a:bodyPr/>
                    <a:lstStyle/>
                    <a:p>
                      <a:pPr>
                        <a:lnSpc>
                          <a:spcPct val="115000"/>
                        </a:lnSpc>
                        <a:spcAft>
                          <a:spcPts val="800"/>
                        </a:spcAft>
                        <a:buNone/>
                      </a:pPr>
                      <a:r>
                        <a:rPr lang="en-GB" sz="1000" kern="0">
                          <a:effectLst/>
                        </a:rPr>
                        <a:t>Small sample (20-30 people), in-depth interviews and observation</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extLst>
                  <a:ext uri="{0D108BD9-81ED-4DB2-BD59-A6C34878D82A}">
                    <a16:rowId xmlns:a16="http://schemas.microsoft.com/office/drawing/2014/main" val="490651266"/>
                  </a:ext>
                </a:extLst>
              </a:tr>
              <a:tr h="217537">
                <a:tc vMerge="1">
                  <a:txBody>
                    <a:bodyPr/>
                    <a:lstStyle/>
                    <a:p>
                      <a:endParaRPr lang="en-GB"/>
                    </a:p>
                  </a:txBody>
                  <a:tcPr/>
                </a:tc>
                <a:tc>
                  <a:txBody>
                    <a:bodyPr/>
                    <a:lstStyle/>
                    <a:p>
                      <a:pPr>
                        <a:lnSpc>
                          <a:spcPct val="115000"/>
                        </a:lnSpc>
                        <a:spcAft>
                          <a:spcPts val="800"/>
                        </a:spcAft>
                        <a:buNone/>
                      </a:pPr>
                      <a:r>
                        <a:rPr lang="en-GB" sz="1000" kern="0">
                          <a:effectLst/>
                        </a:rPr>
                        <a:t>In-depth interviews</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tc>
                  <a:txBody>
                    <a:bodyPr/>
                    <a:lstStyle/>
                    <a:p>
                      <a:pPr>
                        <a:lnSpc>
                          <a:spcPct val="115000"/>
                        </a:lnSpc>
                        <a:spcAft>
                          <a:spcPts val="800"/>
                        </a:spcAft>
                        <a:buNone/>
                      </a:pPr>
                      <a:r>
                        <a:rPr lang="en-GB" sz="1000" kern="0">
                          <a:effectLst/>
                        </a:rPr>
                        <a:t>Goal: Rich understanding of diverse experiences, not generalisation</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extLst>
                  <a:ext uri="{0D108BD9-81ED-4DB2-BD59-A6C34878D82A}">
                    <a16:rowId xmlns:a16="http://schemas.microsoft.com/office/drawing/2014/main" val="217936105"/>
                  </a:ext>
                </a:extLst>
              </a:tr>
              <a:tr h="217537">
                <a:tc vMerge="1">
                  <a:txBody>
                    <a:bodyPr/>
                    <a:lstStyle/>
                    <a:p>
                      <a:endParaRPr lang="en-GB"/>
                    </a:p>
                  </a:txBody>
                  <a:tcPr/>
                </a:tc>
                <a:tc>
                  <a:txBody>
                    <a:bodyPr/>
                    <a:lstStyle/>
                    <a:p>
                      <a:pPr>
                        <a:lnSpc>
                          <a:spcPct val="115000"/>
                        </a:lnSpc>
                        <a:spcAft>
                          <a:spcPts val="800"/>
                        </a:spcAft>
                        <a:buNone/>
                      </a:pPr>
                      <a:r>
                        <a:rPr lang="en-GB" sz="1000" kern="0">
                          <a:effectLst/>
                        </a:rPr>
                        <a:t>Thick description</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tc>
                  <a:txBody>
                    <a:bodyPr/>
                    <a:lstStyle/>
                    <a:p>
                      <a:pPr>
                        <a:lnSpc>
                          <a:spcPct val="115000"/>
                        </a:lnSpc>
                        <a:buNone/>
                      </a:pPr>
                      <a:endParaRPr lang="en-GB" sz="1000" kern="100">
                        <a:effectLst/>
                        <a:latin typeface="Aptos" panose="020B0004020202020204" pitchFamily="34" charset="0"/>
                      </a:endParaRPr>
                    </a:p>
                  </a:txBody>
                  <a:tcPr marL="5808" marR="5808" marT="5808" marB="5808" anchor="ctr"/>
                </a:tc>
                <a:extLst>
                  <a:ext uri="{0D108BD9-81ED-4DB2-BD59-A6C34878D82A}">
                    <a16:rowId xmlns:a16="http://schemas.microsoft.com/office/drawing/2014/main" val="3699710356"/>
                  </a:ext>
                </a:extLst>
              </a:tr>
              <a:tr h="217537">
                <a:tc vMerge="1">
                  <a:txBody>
                    <a:bodyPr/>
                    <a:lstStyle/>
                    <a:p>
                      <a:endParaRPr lang="en-GB"/>
                    </a:p>
                  </a:txBody>
                  <a:tcPr/>
                </a:tc>
                <a:tc>
                  <a:txBody>
                    <a:bodyPr/>
                    <a:lstStyle/>
                    <a:p>
                      <a:pPr>
                        <a:lnSpc>
                          <a:spcPct val="115000"/>
                        </a:lnSpc>
                        <a:spcAft>
                          <a:spcPts val="800"/>
                        </a:spcAft>
                        <a:buNone/>
                      </a:pPr>
                      <a:r>
                        <a:rPr lang="en-GB" sz="1000" kern="0">
                          <a:effectLst/>
                        </a:rPr>
                        <a:t>Inductive analysis</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808" marR="5808" marT="5808" marB="5808" anchor="ctr"/>
                </a:tc>
                <a:tc>
                  <a:txBody>
                    <a:bodyPr/>
                    <a:lstStyle/>
                    <a:p>
                      <a:pPr>
                        <a:lnSpc>
                          <a:spcPct val="115000"/>
                        </a:lnSpc>
                        <a:buNone/>
                      </a:pPr>
                      <a:endParaRPr lang="en-GB" sz="1000" kern="100" dirty="0">
                        <a:effectLst/>
                        <a:latin typeface="Aptos" panose="020B0004020202020204" pitchFamily="34" charset="0"/>
                      </a:endParaRPr>
                    </a:p>
                  </a:txBody>
                  <a:tcPr marL="5808" marR="5808" marT="5808" marB="5808" anchor="ctr"/>
                </a:tc>
                <a:extLst>
                  <a:ext uri="{0D108BD9-81ED-4DB2-BD59-A6C34878D82A}">
                    <a16:rowId xmlns:a16="http://schemas.microsoft.com/office/drawing/2014/main" val="2262627487"/>
                  </a:ext>
                </a:extLst>
              </a:tr>
            </a:tbl>
          </a:graphicData>
        </a:graphic>
      </p:graphicFrame>
    </p:spTree>
    <p:extLst>
      <p:ext uri="{BB962C8B-B14F-4D97-AF65-F5344CB8AC3E}">
        <p14:creationId xmlns:p14="http://schemas.microsoft.com/office/powerpoint/2010/main" val="8877544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AA336A2-FD54-6C63-DFC3-8F2B2ACEF391}"/>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BE40B06F-C3DB-77B3-7A4E-6EE1C4312CAB}"/>
              </a:ext>
            </a:extLst>
          </p:cNvPr>
          <p:cNvGraphicFramePr>
            <a:graphicFrameLocks noGrp="1"/>
          </p:cNvGraphicFramePr>
          <p:nvPr>
            <p:extLst>
              <p:ext uri="{D42A27DB-BD31-4B8C-83A1-F6EECF244321}">
                <p14:modId xmlns:p14="http://schemas.microsoft.com/office/powerpoint/2010/main" val="4129718090"/>
              </p:ext>
            </p:extLst>
          </p:nvPr>
        </p:nvGraphicFramePr>
        <p:xfrm>
          <a:off x="643467" y="453081"/>
          <a:ext cx="10905982" cy="6000066"/>
        </p:xfrm>
        <a:graphic>
          <a:graphicData uri="http://schemas.openxmlformats.org/drawingml/2006/table">
            <a:tbl>
              <a:tblPr firstRow="1" firstCol="1" bandRow="1">
                <a:tableStyleId>{5C22544A-7EE6-4342-B048-85BDC9FD1C3A}</a:tableStyleId>
              </a:tblPr>
              <a:tblGrid>
                <a:gridCol w="2456196">
                  <a:extLst>
                    <a:ext uri="{9D8B030D-6E8A-4147-A177-3AD203B41FA5}">
                      <a16:colId xmlns:a16="http://schemas.microsoft.com/office/drawing/2014/main" val="3057786807"/>
                    </a:ext>
                  </a:extLst>
                </a:gridCol>
                <a:gridCol w="2749339">
                  <a:extLst>
                    <a:ext uri="{9D8B030D-6E8A-4147-A177-3AD203B41FA5}">
                      <a16:colId xmlns:a16="http://schemas.microsoft.com/office/drawing/2014/main" val="1839438678"/>
                    </a:ext>
                  </a:extLst>
                </a:gridCol>
                <a:gridCol w="5700447">
                  <a:extLst>
                    <a:ext uri="{9D8B030D-6E8A-4147-A177-3AD203B41FA5}">
                      <a16:colId xmlns:a16="http://schemas.microsoft.com/office/drawing/2014/main" val="4064200141"/>
                    </a:ext>
                  </a:extLst>
                </a:gridCol>
              </a:tblGrid>
              <a:tr h="305465">
                <a:tc>
                  <a:txBody>
                    <a:bodyPr/>
                    <a:lstStyle/>
                    <a:p>
                      <a:pPr algn="ctr">
                        <a:lnSpc>
                          <a:spcPct val="115000"/>
                        </a:lnSpc>
                        <a:spcAft>
                          <a:spcPts val="800"/>
                        </a:spcAft>
                        <a:buNone/>
                      </a:pPr>
                      <a:r>
                        <a:rPr lang="en-GB" sz="1100" kern="0">
                          <a:effectLst/>
                        </a:rPr>
                        <a:t>Dimension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tc>
                  <a:txBody>
                    <a:bodyPr/>
                    <a:lstStyle/>
                    <a:p>
                      <a:pPr algn="ctr">
                        <a:lnSpc>
                          <a:spcPct val="115000"/>
                        </a:lnSpc>
                        <a:spcAft>
                          <a:spcPts val="800"/>
                        </a:spcAft>
                        <a:buNone/>
                      </a:pPr>
                      <a:r>
                        <a:rPr lang="en-GB" sz="1100" kern="0">
                          <a:effectLst/>
                        </a:rPr>
                        <a:t>Interpretivist Position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tc>
                  <a:txBody>
                    <a:bodyPr/>
                    <a:lstStyle/>
                    <a:p>
                      <a:pPr algn="ctr">
                        <a:lnSpc>
                          <a:spcPct val="115000"/>
                        </a:lnSpc>
                        <a:spcAft>
                          <a:spcPts val="800"/>
                        </a:spcAft>
                        <a:buNone/>
                      </a:pPr>
                      <a:r>
                        <a:rPr lang="en-GB" sz="1100" kern="0">
                          <a:effectLst/>
                        </a:rPr>
                        <a:t>Amazon Cart Abandonment Application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extLst>
                  <a:ext uri="{0D108BD9-81ED-4DB2-BD59-A6C34878D82A}">
                    <a16:rowId xmlns:a16="http://schemas.microsoft.com/office/drawing/2014/main" val="1159352048"/>
                  </a:ext>
                </a:extLst>
              </a:tr>
              <a:tr h="305465">
                <a:tc rowSpan="4">
                  <a:txBody>
                    <a:bodyPr/>
                    <a:lstStyle/>
                    <a:p>
                      <a:pPr>
                        <a:lnSpc>
                          <a:spcPct val="115000"/>
                        </a:lnSpc>
                        <a:spcAft>
                          <a:spcPts val="800"/>
                        </a:spcAft>
                        <a:buNone/>
                      </a:pPr>
                      <a:r>
                        <a:rPr lang="en-GB" sz="1100" kern="0">
                          <a:effectLst/>
                        </a:rPr>
                        <a:t>Ontology (What is real?)</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tc>
                  <a:txBody>
                    <a:bodyPr/>
                    <a:lstStyle/>
                    <a:p>
                      <a:pPr>
                        <a:lnSpc>
                          <a:spcPct val="115000"/>
                        </a:lnSpc>
                        <a:spcAft>
                          <a:spcPts val="800"/>
                        </a:spcAft>
                        <a:buNone/>
                      </a:pPr>
                      <a:r>
                        <a:rPr lang="en-GB" sz="1100" kern="0">
                          <a:effectLst/>
                        </a:rPr>
                        <a:t>Multiple, subjective realities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tc>
                  <a:txBody>
                    <a:bodyPr/>
                    <a:lstStyle/>
                    <a:p>
                      <a:pPr>
                        <a:lnSpc>
                          <a:spcPct val="115000"/>
                        </a:lnSpc>
                        <a:spcAft>
                          <a:spcPts val="800"/>
                        </a:spcAft>
                        <a:buNone/>
                      </a:pPr>
                      <a:r>
                        <a:rPr lang="en-GB" sz="1100" kern="0">
                          <a:effectLst/>
                        </a:rPr>
                        <a:t>Cart abandonment is a subjective experience that means different things to different people</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extLst>
                  <a:ext uri="{0D108BD9-81ED-4DB2-BD59-A6C34878D82A}">
                    <a16:rowId xmlns:a16="http://schemas.microsoft.com/office/drawing/2014/main" val="3484206786"/>
                  </a:ext>
                </a:extLst>
              </a:tr>
              <a:tr h="305465">
                <a:tc vMerge="1">
                  <a:txBody>
                    <a:bodyPr/>
                    <a:lstStyle/>
                    <a:p>
                      <a:endParaRPr lang="en-GB"/>
                    </a:p>
                  </a:txBody>
                  <a:tcPr/>
                </a:tc>
                <a:tc>
                  <a:txBody>
                    <a:bodyPr/>
                    <a:lstStyle/>
                    <a:p>
                      <a:pPr>
                        <a:lnSpc>
                          <a:spcPct val="115000"/>
                        </a:lnSpc>
                        <a:spcAft>
                          <a:spcPts val="800"/>
                        </a:spcAft>
                        <a:buNone/>
                      </a:pPr>
                      <a:r>
                        <a:rPr lang="en-GB" sz="1100" kern="0">
                          <a:effectLst/>
                        </a:rPr>
                        <a:t>Socially and experientially constructed</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tc>
                  <a:txBody>
                    <a:bodyPr/>
                    <a:lstStyle/>
                    <a:p>
                      <a:pPr>
                        <a:lnSpc>
                          <a:spcPct val="115000"/>
                        </a:lnSpc>
                        <a:spcAft>
                          <a:spcPts val="800"/>
                        </a:spcAft>
                        <a:buNone/>
                      </a:pPr>
                      <a:r>
                        <a:rPr lang="en-GB" sz="1100" kern="0">
                          <a:effectLst/>
                        </a:rPr>
                        <a:t>Consumers are meaning-making individuals with unique contexts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extLst>
                  <a:ext uri="{0D108BD9-81ED-4DB2-BD59-A6C34878D82A}">
                    <a16:rowId xmlns:a16="http://schemas.microsoft.com/office/drawing/2014/main" val="2328290641"/>
                  </a:ext>
                </a:extLst>
              </a:tr>
              <a:tr h="556313">
                <a:tc vMerge="1">
                  <a:txBody>
                    <a:bodyPr/>
                    <a:lstStyle/>
                    <a:p>
                      <a:endParaRPr lang="en-GB"/>
                    </a:p>
                  </a:txBody>
                  <a:tcPr/>
                </a:tc>
                <a:tc>
                  <a:txBody>
                    <a:bodyPr/>
                    <a:lstStyle/>
                    <a:p>
                      <a:pPr>
                        <a:lnSpc>
                          <a:spcPct val="115000"/>
                        </a:lnSpc>
                        <a:spcAft>
                          <a:spcPts val="800"/>
                        </a:spcAft>
                        <a:buNone/>
                      </a:pPr>
                      <a:r>
                        <a:rPr lang="en-GB" sz="1100" kern="0">
                          <a:effectLst/>
                        </a:rPr>
                        <a:t>Context-dependent</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tc>
                  <a:txBody>
                    <a:bodyPr/>
                    <a:lstStyle/>
                    <a:p>
                      <a:pPr>
                        <a:lnSpc>
                          <a:spcPct val="115000"/>
                        </a:lnSpc>
                        <a:spcAft>
                          <a:spcPts val="800"/>
                        </a:spcAft>
                        <a:buNone/>
                      </a:pPr>
                      <a:r>
                        <a:rPr lang="en-GB" sz="1100" kern="0">
                          <a:effectLst/>
                        </a:rPr>
                        <a:t>There are multiple realities - abandonment means </a:t>
                      </a:r>
                      <a:r>
                        <a:rPr lang="en-GB" sz="1100" i="1" kern="0">
                          <a:effectLst/>
                        </a:rPr>
                        <a:t>I'm overwhelmed</a:t>
                      </a:r>
                      <a:r>
                        <a:rPr lang="en-GB" sz="1100" kern="0">
                          <a:effectLst/>
                        </a:rPr>
                        <a:t> to one person, </a:t>
                      </a:r>
                      <a:r>
                        <a:rPr lang="en-GB" sz="1100" i="1" kern="0">
                          <a:effectLst/>
                        </a:rPr>
                        <a:t>I'm just browsing</a:t>
                      </a:r>
                      <a:r>
                        <a:rPr lang="en-GB" sz="1100" kern="0">
                          <a:effectLst/>
                        </a:rPr>
                        <a:t> to another, </a:t>
                      </a:r>
                      <a:r>
                        <a:rPr lang="en-GB" sz="1100" i="1" kern="0">
                          <a:effectLst/>
                        </a:rPr>
                        <a:t>I don't trust this site</a:t>
                      </a:r>
                      <a:r>
                        <a:rPr lang="en-GB" sz="1100" kern="0">
                          <a:effectLst/>
                        </a:rPr>
                        <a:t> to another</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extLst>
                  <a:ext uri="{0D108BD9-81ED-4DB2-BD59-A6C34878D82A}">
                    <a16:rowId xmlns:a16="http://schemas.microsoft.com/office/drawing/2014/main" val="2242467369"/>
                  </a:ext>
                </a:extLst>
              </a:tr>
              <a:tr h="305465">
                <a:tc vMerge="1">
                  <a:txBody>
                    <a:bodyPr/>
                    <a:lstStyle/>
                    <a:p>
                      <a:endParaRPr lang="en-GB"/>
                    </a:p>
                  </a:txBody>
                  <a:tcPr/>
                </a:tc>
                <a:tc>
                  <a:txBody>
                    <a:bodyPr/>
                    <a:lstStyle/>
                    <a:p>
                      <a:pPr>
                        <a:lnSpc>
                          <a:spcPct val="115000"/>
                        </a:lnSpc>
                        <a:spcAft>
                          <a:spcPts val="800"/>
                        </a:spcAft>
                        <a:buNone/>
                      </a:pPr>
                      <a:r>
                        <a:rPr lang="en-GB" sz="1100" kern="0">
                          <a:effectLst/>
                        </a:rPr>
                        <a:t>No single truth</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tc>
                  <a:txBody>
                    <a:bodyPr/>
                    <a:lstStyle/>
                    <a:p>
                      <a:pPr>
                        <a:lnSpc>
                          <a:spcPct val="115000"/>
                        </a:lnSpc>
                        <a:buNone/>
                      </a:pPr>
                      <a:endParaRPr lang="en-GB" sz="1100" kern="100">
                        <a:effectLst/>
                        <a:latin typeface="Aptos" panose="020B0004020202020204" pitchFamily="34" charset="0"/>
                      </a:endParaRPr>
                    </a:p>
                  </a:txBody>
                  <a:tcPr marL="6487" marR="6487" marT="6487" marB="6487" anchor="ctr"/>
                </a:tc>
                <a:extLst>
                  <a:ext uri="{0D108BD9-81ED-4DB2-BD59-A6C34878D82A}">
                    <a16:rowId xmlns:a16="http://schemas.microsoft.com/office/drawing/2014/main" val="3298049858"/>
                  </a:ext>
                </a:extLst>
              </a:tr>
              <a:tr h="305465">
                <a:tc rowSpan="4">
                  <a:txBody>
                    <a:bodyPr/>
                    <a:lstStyle/>
                    <a:p>
                      <a:pPr>
                        <a:lnSpc>
                          <a:spcPct val="115000"/>
                        </a:lnSpc>
                        <a:spcAft>
                          <a:spcPts val="800"/>
                        </a:spcAft>
                        <a:buNone/>
                      </a:pPr>
                      <a:r>
                        <a:rPr lang="en-GB" sz="1100" kern="0">
                          <a:effectLst/>
                        </a:rPr>
                        <a:t>Epistemology (How do we know?)</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tc>
                  <a:txBody>
                    <a:bodyPr/>
                    <a:lstStyle/>
                    <a:p>
                      <a:pPr>
                        <a:lnSpc>
                          <a:spcPct val="115000"/>
                        </a:lnSpc>
                        <a:spcAft>
                          <a:spcPts val="800"/>
                        </a:spcAft>
                        <a:buNone/>
                      </a:pPr>
                      <a:r>
                        <a:rPr lang="en-GB" sz="1100" kern="0">
                          <a:effectLst/>
                        </a:rPr>
                        <a:t>Knowledge co-created through interaction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tc>
                  <a:txBody>
                    <a:bodyPr/>
                    <a:lstStyle/>
                    <a:p>
                      <a:pPr>
                        <a:lnSpc>
                          <a:spcPct val="115000"/>
                        </a:lnSpc>
                        <a:spcAft>
                          <a:spcPts val="800"/>
                        </a:spcAft>
                        <a:buNone/>
                      </a:pPr>
                      <a:r>
                        <a:rPr lang="en-GB" sz="1100" kern="0">
                          <a:effectLst/>
                        </a:rPr>
                        <a:t>We can only understand abandonment by entering people's lived experience</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extLst>
                  <a:ext uri="{0D108BD9-81ED-4DB2-BD59-A6C34878D82A}">
                    <a16:rowId xmlns:a16="http://schemas.microsoft.com/office/drawing/2014/main" val="2234051483"/>
                  </a:ext>
                </a:extLst>
              </a:tr>
              <a:tr h="305465">
                <a:tc vMerge="1">
                  <a:txBody>
                    <a:bodyPr/>
                    <a:lstStyle/>
                    <a:p>
                      <a:endParaRPr lang="en-GB"/>
                    </a:p>
                  </a:txBody>
                  <a:tcPr/>
                </a:tc>
                <a:tc>
                  <a:txBody>
                    <a:bodyPr/>
                    <a:lstStyle/>
                    <a:p>
                      <a:pPr>
                        <a:lnSpc>
                          <a:spcPct val="115000"/>
                        </a:lnSpc>
                        <a:spcAft>
                          <a:spcPts val="800"/>
                        </a:spcAft>
                        <a:buNone/>
                      </a:pPr>
                      <a:r>
                        <a:rPr lang="en-GB" sz="1100" kern="0">
                          <a:effectLst/>
                        </a:rPr>
                        <a:t>Understanding over measurement</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tc>
                  <a:txBody>
                    <a:bodyPr/>
                    <a:lstStyle/>
                    <a:p>
                      <a:pPr>
                        <a:lnSpc>
                          <a:spcPct val="115000"/>
                        </a:lnSpc>
                        <a:spcAft>
                          <a:spcPts val="800"/>
                        </a:spcAft>
                        <a:buNone/>
                      </a:pPr>
                      <a:r>
                        <a:rPr lang="en-GB" sz="1100" kern="0">
                          <a:effectLst/>
                        </a:rPr>
                        <a:t>Stories and meanings reveal truth - not numbers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extLst>
                  <a:ext uri="{0D108BD9-81ED-4DB2-BD59-A6C34878D82A}">
                    <a16:rowId xmlns:a16="http://schemas.microsoft.com/office/drawing/2014/main" val="1987442331"/>
                  </a:ext>
                </a:extLst>
              </a:tr>
              <a:tr h="305465">
                <a:tc vMerge="1">
                  <a:txBody>
                    <a:bodyPr/>
                    <a:lstStyle/>
                    <a:p>
                      <a:endParaRPr lang="en-GB"/>
                    </a:p>
                  </a:txBody>
                  <a:tcPr/>
                </a:tc>
                <a:tc>
                  <a:txBody>
                    <a:bodyPr/>
                    <a:lstStyle/>
                    <a:p>
                      <a:pPr>
                        <a:lnSpc>
                          <a:spcPct val="115000"/>
                        </a:lnSpc>
                        <a:spcAft>
                          <a:spcPts val="800"/>
                        </a:spcAft>
                        <a:buNone/>
                      </a:pPr>
                      <a:r>
                        <a:rPr lang="en-GB" sz="1100" kern="0">
                          <a:effectLst/>
                        </a:rPr>
                        <a:t>Researcher engaged, not detached</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tc>
                  <a:txBody>
                    <a:bodyPr/>
                    <a:lstStyle/>
                    <a:p>
                      <a:pPr>
                        <a:lnSpc>
                          <a:spcPct val="115000"/>
                        </a:lnSpc>
                        <a:spcAft>
                          <a:spcPts val="800"/>
                        </a:spcAft>
                        <a:buNone/>
                      </a:pPr>
                      <a:r>
                        <a:rPr lang="en-GB" sz="1100" kern="0">
                          <a:effectLst/>
                        </a:rPr>
                        <a:t>Researcher must engage and interpret - watch people shop, hear their explanations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extLst>
                  <a:ext uri="{0D108BD9-81ED-4DB2-BD59-A6C34878D82A}">
                    <a16:rowId xmlns:a16="http://schemas.microsoft.com/office/drawing/2014/main" val="1041484793"/>
                  </a:ext>
                </a:extLst>
              </a:tr>
              <a:tr h="305465">
                <a:tc vMerge="1">
                  <a:txBody>
                    <a:bodyPr/>
                    <a:lstStyle/>
                    <a:p>
                      <a:endParaRPr lang="en-GB"/>
                    </a:p>
                  </a:txBody>
                  <a:tcPr/>
                </a:tc>
                <a:tc>
                  <a:txBody>
                    <a:bodyPr/>
                    <a:lstStyle/>
                    <a:p>
                      <a:pPr>
                        <a:lnSpc>
                          <a:spcPct val="115000"/>
                        </a:lnSpc>
                        <a:spcAft>
                          <a:spcPts val="800"/>
                        </a:spcAft>
                        <a:buNone/>
                      </a:pPr>
                      <a:r>
                        <a:rPr lang="en-GB" sz="1100" kern="0">
                          <a:effectLst/>
                        </a:rPr>
                        <a:t>Stories and meanings reveal truth</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tc>
                  <a:txBody>
                    <a:bodyPr/>
                    <a:lstStyle/>
                    <a:p>
                      <a:pPr>
                        <a:lnSpc>
                          <a:spcPct val="115000"/>
                        </a:lnSpc>
                        <a:spcAft>
                          <a:spcPts val="800"/>
                        </a:spcAft>
                        <a:buNone/>
                      </a:pPr>
                      <a:r>
                        <a:rPr lang="en-GB" sz="1100" kern="0">
                          <a:effectLst/>
                        </a:rPr>
                        <a:t>Knowledge co-created through researcher-participant interaction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extLst>
                  <a:ext uri="{0D108BD9-81ED-4DB2-BD59-A6C34878D82A}">
                    <a16:rowId xmlns:a16="http://schemas.microsoft.com/office/drawing/2014/main" val="4196971294"/>
                  </a:ext>
                </a:extLst>
              </a:tr>
              <a:tr h="305465">
                <a:tc rowSpan="4">
                  <a:txBody>
                    <a:bodyPr/>
                    <a:lstStyle/>
                    <a:p>
                      <a:pPr>
                        <a:lnSpc>
                          <a:spcPct val="115000"/>
                        </a:lnSpc>
                        <a:spcAft>
                          <a:spcPts val="800"/>
                        </a:spcAft>
                        <a:buNone/>
                      </a:pPr>
                      <a:r>
                        <a:rPr lang="en-GB" sz="1100" kern="0">
                          <a:effectLst/>
                        </a:rPr>
                        <a:t>Axiology (Role of values?)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tc>
                  <a:txBody>
                    <a:bodyPr/>
                    <a:lstStyle/>
                    <a:p>
                      <a:pPr>
                        <a:lnSpc>
                          <a:spcPct val="115000"/>
                        </a:lnSpc>
                        <a:spcAft>
                          <a:spcPts val="800"/>
                        </a:spcAft>
                        <a:buNone/>
                      </a:pPr>
                      <a:r>
                        <a:rPr lang="en-GB" sz="1100" kern="0">
                          <a:effectLst/>
                        </a:rPr>
                        <a:t>Research is value-laden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tc>
                  <a:txBody>
                    <a:bodyPr/>
                    <a:lstStyle/>
                    <a:p>
                      <a:pPr>
                        <a:lnSpc>
                          <a:spcPct val="115000"/>
                        </a:lnSpc>
                        <a:spcAft>
                          <a:spcPts val="800"/>
                        </a:spcAft>
                        <a:buNone/>
                      </a:pPr>
                      <a:r>
                        <a:rPr lang="en-GB" sz="1100" kern="0">
                          <a:effectLst/>
                        </a:rPr>
                        <a:t>Research is value-laden - researcher's interpretation matters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extLst>
                  <a:ext uri="{0D108BD9-81ED-4DB2-BD59-A6C34878D82A}">
                    <a16:rowId xmlns:a16="http://schemas.microsoft.com/office/drawing/2014/main" val="2623072459"/>
                  </a:ext>
                </a:extLst>
              </a:tr>
              <a:tr h="305465">
                <a:tc vMerge="1">
                  <a:txBody>
                    <a:bodyPr/>
                    <a:lstStyle/>
                    <a:p>
                      <a:endParaRPr lang="en-GB"/>
                    </a:p>
                  </a:txBody>
                  <a:tcPr/>
                </a:tc>
                <a:tc>
                  <a:txBody>
                    <a:bodyPr/>
                    <a:lstStyle/>
                    <a:p>
                      <a:pPr>
                        <a:lnSpc>
                          <a:spcPct val="115000"/>
                        </a:lnSpc>
                        <a:spcAft>
                          <a:spcPts val="800"/>
                        </a:spcAft>
                        <a:buNone/>
                      </a:pPr>
                      <a:r>
                        <a:rPr lang="en-GB" sz="1100" kern="0">
                          <a:effectLst/>
                        </a:rPr>
                        <a:t>Researcher interpretation matters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tc>
                  <a:txBody>
                    <a:bodyPr/>
                    <a:lstStyle/>
                    <a:p>
                      <a:pPr>
                        <a:lnSpc>
                          <a:spcPct val="115000"/>
                        </a:lnSpc>
                        <a:spcAft>
                          <a:spcPts val="800"/>
                        </a:spcAft>
                        <a:buNone/>
                      </a:pPr>
                      <a:r>
                        <a:rPr lang="en-GB" sz="1100" kern="0">
                          <a:effectLst/>
                        </a:rPr>
                        <a:t>Researcher's background shapes what they notice and how they interpret</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extLst>
                  <a:ext uri="{0D108BD9-81ED-4DB2-BD59-A6C34878D82A}">
                    <a16:rowId xmlns:a16="http://schemas.microsoft.com/office/drawing/2014/main" val="487421656"/>
                  </a:ext>
                </a:extLst>
              </a:tr>
              <a:tr h="305465">
                <a:tc vMerge="1">
                  <a:txBody>
                    <a:bodyPr/>
                    <a:lstStyle/>
                    <a:p>
                      <a:endParaRPr lang="en-GB"/>
                    </a:p>
                  </a:txBody>
                  <a:tcPr/>
                </a:tc>
                <a:tc>
                  <a:txBody>
                    <a:bodyPr/>
                    <a:lstStyle/>
                    <a:p>
                      <a:pPr>
                        <a:lnSpc>
                          <a:spcPct val="115000"/>
                        </a:lnSpc>
                        <a:spcAft>
                          <a:spcPts val="800"/>
                        </a:spcAft>
                        <a:buNone/>
                      </a:pPr>
                      <a:r>
                        <a:rPr lang="en-GB" sz="1100" kern="0">
                          <a:effectLst/>
                        </a:rPr>
                        <a:t>Reflexivity essential</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tc>
                  <a:txBody>
                    <a:bodyPr/>
                    <a:lstStyle/>
                    <a:p>
                      <a:pPr>
                        <a:lnSpc>
                          <a:spcPct val="115000"/>
                        </a:lnSpc>
                        <a:spcAft>
                          <a:spcPts val="800"/>
                        </a:spcAft>
                        <a:buNone/>
                      </a:pPr>
                      <a:r>
                        <a:rPr lang="en-GB" sz="1100" kern="0">
                          <a:effectLst/>
                        </a:rPr>
                        <a:t>Amazon's profit motive does influence what questions get asked</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extLst>
                  <a:ext uri="{0D108BD9-81ED-4DB2-BD59-A6C34878D82A}">
                    <a16:rowId xmlns:a16="http://schemas.microsoft.com/office/drawing/2014/main" val="1946153071"/>
                  </a:ext>
                </a:extLst>
              </a:tr>
              <a:tr h="556313">
                <a:tc vMerge="1">
                  <a:txBody>
                    <a:bodyPr/>
                    <a:lstStyle/>
                    <a:p>
                      <a:endParaRPr lang="en-GB"/>
                    </a:p>
                  </a:txBody>
                  <a:tcPr/>
                </a:tc>
                <a:tc>
                  <a:txBody>
                    <a:bodyPr/>
                    <a:lstStyle/>
                    <a:p>
                      <a:pPr>
                        <a:lnSpc>
                          <a:spcPct val="115000"/>
                        </a:lnSpc>
                        <a:spcAft>
                          <a:spcPts val="800"/>
                        </a:spcAft>
                        <a:buNone/>
                      </a:pPr>
                      <a:r>
                        <a:rPr lang="en-GB" sz="1100" kern="0">
                          <a:effectLst/>
                        </a:rPr>
                        <a:t>Values shape what we see</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tc>
                  <a:txBody>
                    <a:bodyPr/>
                    <a:lstStyle/>
                    <a:p>
                      <a:pPr>
                        <a:lnSpc>
                          <a:spcPct val="115000"/>
                        </a:lnSpc>
                        <a:spcAft>
                          <a:spcPts val="800"/>
                        </a:spcAft>
                        <a:buNone/>
                      </a:pPr>
                      <a:r>
                        <a:rPr lang="en-GB" sz="1100" kern="0">
                          <a:effectLst/>
                        </a:rPr>
                        <a:t>Must be reflexive - acknowledge researcher's own shopping experiences, biases, assumptions shape understanding</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extLst>
                  <a:ext uri="{0D108BD9-81ED-4DB2-BD59-A6C34878D82A}">
                    <a16:rowId xmlns:a16="http://schemas.microsoft.com/office/drawing/2014/main" val="2498769558"/>
                  </a:ext>
                </a:extLst>
              </a:tr>
              <a:tr h="305465">
                <a:tc rowSpan="5">
                  <a:txBody>
                    <a:bodyPr/>
                    <a:lstStyle/>
                    <a:p>
                      <a:pPr>
                        <a:lnSpc>
                          <a:spcPct val="115000"/>
                        </a:lnSpc>
                        <a:spcAft>
                          <a:spcPts val="800"/>
                        </a:spcAft>
                        <a:buNone/>
                      </a:pPr>
                      <a:r>
                        <a:rPr lang="en-GB" sz="1100" kern="0">
                          <a:effectLst/>
                        </a:rPr>
                        <a:t>Methodology (How to research?)</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tc>
                  <a:txBody>
                    <a:bodyPr/>
                    <a:lstStyle/>
                    <a:p>
                      <a:pPr>
                        <a:lnSpc>
                          <a:spcPct val="115000"/>
                        </a:lnSpc>
                        <a:spcAft>
                          <a:spcPts val="800"/>
                        </a:spcAft>
                        <a:buNone/>
                      </a:pPr>
                      <a:r>
                        <a:rPr lang="en-GB" sz="1100" kern="0">
                          <a:effectLst/>
                        </a:rPr>
                        <a:t>Naturalistic observation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tc>
                  <a:txBody>
                    <a:bodyPr/>
                    <a:lstStyle/>
                    <a:p>
                      <a:pPr>
                        <a:lnSpc>
                          <a:spcPct val="115000"/>
                        </a:lnSpc>
                        <a:spcAft>
                          <a:spcPts val="800"/>
                        </a:spcAft>
                        <a:buNone/>
                      </a:pPr>
                      <a:r>
                        <a:rPr lang="en-GB" sz="1100" kern="0">
                          <a:effectLst/>
                        </a:rPr>
                        <a:t>Naturalistic - observe people shopping at home in their natural context</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extLst>
                  <a:ext uri="{0D108BD9-81ED-4DB2-BD59-A6C34878D82A}">
                    <a16:rowId xmlns:a16="http://schemas.microsoft.com/office/drawing/2014/main" val="3376304467"/>
                  </a:ext>
                </a:extLst>
              </a:tr>
              <a:tr h="305465">
                <a:tc vMerge="1">
                  <a:txBody>
                    <a:bodyPr/>
                    <a:lstStyle/>
                    <a:p>
                      <a:endParaRPr lang="en-GB"/>
                    </a:p>
                  </a:txBody>
                  <a:tcPr/>
                </a:tc>
                <a:tc>
                  <a:txBody>
                    <a:bodyPr/>
                    <a:lstStyle/>
                    <a:p>
                      <a:pPr>
                        <a:lnSpc>
                          <a:spcPct val="115000"/>
                        </a:lnSpc>
                        <a:spcAft>
                          <a:spcPts val="800"/>
                        </a:spcAft>
                        <a:buNone/>
                      </a:pPr>
                      <a:r>
                        <a:rPr lang="en-GB" sz="1100" kern="0">
                          <a:effectLst/>
                        </a:rPr>
                        <a:t>Small samples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tc>
                  <a:txBody>
                    <a:bodyPr/>
                    <a:lstStyle/>
                    <a:p>
                      <a:pPr>
                        <a:lnSpc>
                          <a:spcPct val="115000"/>
                        </a:lnSpc>
                        <a:spcAft>
                          <a:spcPts val="800"/>
                        </a:spcAft>
                        <a:buNone/>
                      </a:pPr>
                      <a:r>
                        <a:rPr lang="en-GB" sz="1100" kern="0">
                          <a:effectLst/>
                        </a:rPr>
                        <a:t>Small sample (20-30 people), in-depth interviews and observation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extLst>
                  <a:ext uri="{0D108BD9-81ED-4DB2-BD59-A6C34878D82A}">
                    <a16:rowId xmlns:a16="http://schemas.microsoft.com/office/drawing/2014/main" val="490651266"/>
                  </a:ext>
                </a:extLst>
              </a:tr>
              <a:tr h="305465">
                <a:tc vMerge="1">
                  <a:txBody>
                    <a:bodyPr/>
                    <a:lstStyle/>
                    <a:p>
                      <a:endParaRPr lang="en-GB"/>
                    </a:p>
                  </a:txBody>
                  <a:tcPr/>
                </a:tc>
                <a:tc>
                  <a:txBody>
                    <a:bodyPr/>
                    <a:lstStyle/>
                    <a:p>
                      <a:pPr>
                        <a:lnSpc>
                          <a:spcPct val="115000"/>
                        </a:lnSpc>
                        <a:spcAft>
                          <a:spcPts val="800"/>
                        </a:spcAft>
                        <a:buNone/>
                      </a:pPr>
                      <a:r>
                        <a:rPr lang="en-GB" sz="1100" kern="0">
                          <a:effectLst/>
                        </a:rPr>
                        <a:t>In-depth interviews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tc>
                  <a:txBody>
                    <a:bodyPr/>
                    <a:lstStyle/>
                    <a:p>
                      <a:pPr>
                        <a:lnSpc>
                          <a:spcPct val="115000"/>
                        </a:lnSpc>
                        <a:spcAft>
                          <a:spcPts val="800"/>
                        </a:spcAft>
                        <a:buNone/>
                      </a:pPr>
                      <a:r>
                        <a:rPr lang="en-GB" sz="1100" kern="0">
                          <a:effectLst/>
                        </a:rPr>
                        <a:t>Goal: Rich understanding of diverse experiences, not generalisation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extLst>
                  <a:ext uri="{0D108BD9-81ED-4DB2-BD59-A6C34878D82A}">
                    <a16:rowId xmlns:a16="http://schemas.microsoft.com/office/drawing/2014/main" val="217936105"/>
                  </a:ext>
                </a:extLst>
              </a:tr>
              <a:tr h="305465">
                <a:tc vMerge="1">
                  <a:txBody>
                    <a:bodyPr/>
                    <a:lstStyle/>
                    <a:p>
                      <a:endParaRPr lang="en-GB"/>
                    </a:p>
                  </a:txBody>
                  <a:tcPr/>
                </a:tc>
                <a:tc>
                  <a:txBody>
                    <a:bodyPr/>
                    <a:lstStyle/>
                    <a:p>
                      <a:pPr>
                        <a:lnSpc>
                          <a:spcPct val="115000"/>
                        </a:lnSpc>
                        <a:spcAft>
                          <a:spcPts val="800"/>
                        </a:spcAft>
                        <a:buNone/>
                      </a:pPr>
                      <a:r>
                        <a:rPr lang="en-GB" sz="1100" kern="0">
                          <a:effectLst/>
                        </a:rPr>
                        <a:t>Thick description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tc>
                  <a:txBody>
                    <a:bodyPr/>
                    <a:lstStyle/>
                    <a:p>
                      <a:pPr>
                        <a:lnSpc>
                          <a:spcPct val="115000"/>
                        </a:lnSpc>
                        <a:buNone/>
                      </a:pPr>
                      <a:endParaRPr lang="en-GB" sz="1100" kern="100">
                        <a:effectLst/>
                        <a:latin typeface="Aptos" panose="020B0004020202020204" pitchFamily="34" charset="0"/>
                      </a:endParaRPr>
                    </a:p>
                  </a:txBody>
                  <a:tcPr marL="6487" marR="6487" marT="6487" marB="6487" anchor="ctr"/>
                </a:tc>
                <a:extLst>
                  <a:ext uri="{0D108BD9-81ED-4DB2-BD59-A6C34878D82A}">
                    <a16:rowId xmlns:a16="http://schemas.microsoft.com/office/drawing/2014/main" val="3699710356"/>
                  </a:ext>
                </a:extLst>
              </a:tr>
              <a:tr h="305465">
                <a:tc vMerge="1">
                  <a:txBody>
                    <a:bodyPr/>
                    <a:lstStyle/>
                    <a:p>
                      <a:endParaRPr lang="en-GB"/>
                    </a:p>
                  </a:txBody>
                  <a:tcPr/>
                </a:tc>
                <a:tc>
                  <a:txBody>
                    <a:bodyPr/>
                    <a:lstStyle/>
                    <a:p>
                      <a:pPr>
                        <a:lnSpc>
                          <a:spcPct val="115000"/>
                        </a:lnSpc>
                        <a:spcAft>
                          <a:spcPts val="800"/>
                        </a:spcAft>
                        <a:buNone/>
                      </a:pPr>
                      <a:r>
                        <a:rPr lang="en-GB" sz="1100" kern="0">
                          <a:effectLst/>
                        </a:rPr>
                        <a:t>Inductive analysis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487" marR="6487" marT="6487" marB="6487" anchor="ctr"/>
                </a:tc>
                <a:tc>
                  <a:txBody>
                    <a:bodyPr/>
                    <a:lstStyle/>
                    <a:p>
                      <a:pPr>
                        <a:lnSpc>
                          <a:spcPct val="115000"/>
                        </a:lnSpc>
                        <a:buNone/>
                      </a:pPr>
                      <a:endParaRPr lang="en-GB" sz="1100" kern="100" dirty="0">
                        <a:effectLst/>
                        <a:latin typeface="Aptos" panose="020B0004020202020204" pitchFamily="34" charset="0"/>
                      </a:endParaRPr>
                    </a:p>
                  </a:txBody>
                  <a:tcPr marL="6487" marR="6487" marT="6487" marB="6487" anchor="ctr"/>
                </a:tc>
                <a:extLst>
                  <a:ext uri="{0D108BD9-81ED-4DB2-BD59-A6C34878D82A}">
                    <a16:rowId xmlns:a16="http://schemas.microsoft.com/office/drawing/2014/main" val="2262627487"/>
                  </a:ext>
                </a:extLst>
              </a:tr>
            </a:tbl>
          </a:graphicData>
        </a:graphic>
      </p:graphicFrame>
    </p:spTree>
    <p:extLst>
      <p:ext uri="{BB962C8B-B14F-4D97-AF65-F5344CB8AC3E}">
        <p14:creationId xmlns:p14="http://schemas.microsoft.com/office/powerpoint/2010/main" val="7072107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Full Moon">
            <a:extLst>
              <a:ext uri="{FF2B5EF4-FFF2-40B4-BE49-F238E27FC236}">
                <a16:creationId xmlns:a16="http://schemas.microsoft.com/office/drawing/2014/main" id="{F3F816D5-D0A2-5647-6083-2DA96E3DE869}"/>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a:fillRect/>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17EAE9-7E2F-12BF-BFBF-CB25D0841EE7}"/>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Moon and Blackman (2014)</a:t>
            </a:r>
          </a:p>
        </p:txBody>
      </p:sp>
    </p:spTree>
    <p:extLst>
      <p:ext uri="{BB962C8B-B14F-4D97-AF65-F5344CB8AC3E}">
        <p14:creationId xmlns:p14="http://schemas.microsoft.com/office/powerpoint/2010/main" val="4203171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4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0181C9D-162A-F32D-0FEE-D8ED74E76121}"/>
              </a:ext>
            </a:extLst>
          </p:cNvPr>
          <p:cNvPicPr>
            <a:picLocks noChangeAspect="1"/>
          </p:cNvPicPr>
          <p:nvPr/>
        </p:nvPicPr>
        <p:blipFill>
          <a:blip r:embed="rId2"/>
          <a:stretch>
            <a:fillRect/>
          </a:stretch>
        </p:blipFill>
        <p:spPr>
          <a:xfrm>
            <a:off x="3110539" y="0"/>
            <a:ext cx="5970921" cy="6858000"/>
          </a:xfrm>
          <a:prstGeom prst="rect">
            <a:avLst/>
          </a:prstGeom>
        </p:spPr>
      </p:pic>
    </p:spTree>
    <p:extLst>
      <p:ext uri="{BB962C8B-B14F-4D97-AF65-F5344CB8AC3E}">
        <p14:creationId xmlns:p14="http://schemas.microsoft.com/office/powerpoint/2010/main" val="5377976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255C1-5B77-0586-043F-72DC70212569}"/>
              </a:ext>
            </a:extLst>
          </p:cNvPr>
          <p:cNvSpPr>
            <a:spLocks noGrp="1"/>
          </p:cNvSpPr>
          <p:nvPr>
            <p:ph type="title"/>
          </p:nvPr>
        </p:nvSpPr>
        <p:spPr/>
        <p:txBody>
          <a:bodyPr/>
          <a:lstStyle/>
          <a:p>
            <a:r>
              <a:rPr lang="en-GB" dirty="0"/>
              <a:t>Moon and Blackman</a:t>
            </a:r>
          </a:p>
        </p:txBody>
      </p:sp>
      <p:sp>
        <p:nvSpPr>
          <p:cNvPr id="3" name="Content Placeholder 2">
            <a:extLst>
              <a:ext uri="{FF2B5EF4-FFF2-40B4-BE49-F238E27FC236}">
                <a16:creationId xmlns:a16="http://schemas.microsoft.com/office/drawing/2014/main" id="{915E9076-D7E4-7749-9906-52DA9C9D6B4E}"/>
              </a:ext>
            </a:extLst>
          </p:cNvPr>
          <p:cNvSpPr>
            <a:spLocks noGrp="1"/>
          </p:cNvSpPr>
          <p:nvPr>
            <p:ph idx="1"/>
          </p:nvPr>
        </p:nvSpPr>
        <p:spPr/>
        <p:txBody>
          <a:bodyPr/>
          <a:lstStyle/>
          <a:p>
            <a:r>
              <a:rPr lang="en-GB" dirty="0"/>
              <a:t>Don't worry about memorising the previous slide, it shows you how deep the rabbit hole goes. Your job right now is the seven aliens. We will revisit Moon and Blackman later in the programme.</a:t>
            </a:r>
          </a:p>
        </p:txBody>
      </p:sp>
    </p:spTree>
    <p:extLst>
      <p:ext uri="{BB962C8B-B14F-4D97-AF65-F5344CB8AC3E}">
        <p14:creationId xmlns:p14="http://schemas.microsoft.com/office/powerpoint/2010/main" val="370250067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0D1F71C-E21F-64E4-F242-FC8D51D2228C}"/>
            </a:ext>
          </a:extLst>
        </p:cNvPr>
        <p:cNvGrpSpPr/>
        <p:nvPr/>
      </p:nvGrpSpPr>
      <p:grpSpPr>
        <a:xfrm>
          <a:off x="0" y="0"/>
          <a:ext cx="0" cy="0"/>
          <a:chOff x="0" y="0"/>
          <a:chExt cx="0" cy="0"/>
        </a:xfrm>
      </p:grpSpPr>
      <p:sp>
        <p:nvSpPr>
          <p:cNvPr id="1031" name="Rectangle 103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8705FC-109C-2569-7BB7-FF91E29CB1CD}"/>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2500" kern="1200">
                <a:solidFill>
                  <a:schemeClr val="bg1"/>
                </a:solidFill>
                <a:latin typeface="+mj-lt"/>
                <a:ea typeface="+mj-ea"/>
                <a:cs typeface="+mj-cs"/>
              </a:rPr>
              <a:t>Imagine Amazon wants to understand why customers abandon their shopping carts</a:t>
            </a:r>
          </a:p>
        </p:txBody>
      </p:sp>
      <p:pic>
        <p:nvPicPr>
          <p:cNvPr id="1026" name="Picture 2" descr="Strategies For Improving Your Abandoned Cart Recovery Rate | Persado">
            <a:extLst>
              <a:ext uri="{FF2B5EF4-FFF2-40B4-BE49-F238E27FC236}">
                <a16:creationId xmlns:a16="http://schemas.microsoft.com/office/drawing/2014/main" id="{B15EC669-C021-C661-479C-5A8E581EEB8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r="7110" b="-1"/>
          <a:stretch>
            <a:fillRect/>
          </a:stretch>
        </p:blipFill>
        <p:spPr bwMode="auto">
          <a:xfrm>
            <a:off x="2190036" y="1675227"/>
            <a:ext cx="7811928" cy="4394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81449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7">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4" name="Group 2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5" name="Freeform: Shape 2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67469FE3-A88C-1496-5114-2F3B77EFF88F}"/>
              </a:ext>
            </a:extLst>
          </p:cNvPr>
          <p:cNvSpPr>
            <a:spLocks noGrp="1"/>
          </p:cNvSpPr>
          <p:nvPr>
            <p:ph type="title"/>
          </p:nvPr>
        </p:nvSpPr>
        <p:spPr>
          <a:xfrm>
            <a:off x="789708" y="666351"/>
            <a:ext cx="10558405" cy="3044335"/>
          </a:xfrm>
        </p:spPr>
        <p:txBody>
          <a:bodyPr vert="horz" lIns="91440" tIns="45720" rIns="91440" bIns="45720" rtlCol="0" anchor="b">
            <a:normAutofit/>
          </a:bodyPr>
          <a:lstStyle/>
          <a:p>
            <a:pPr algn="ctr"/>
            <a:r>
              <a:rPr lang="en-US" sz="4800" kern="1200">
                <a:solidFill>
                  <a:schemeClr val="bg1"/>
                </a:solidFill>
                <a:latin typeface="+mj-lt"/>
                <a:ea typeface="+mj-ea"/>
                <a:cs typeface="+mj-cs"/>
              </a:rPr>
              <a:t>Ontology (What exists? What is real?)</a:t>
            </a:r>
          </a:p>
        </p:txBody>
      </p:sp>
      <p:sp>
        <p:nvSpPr>
          <p:cNvPr id="4" name="Text Placeholder 3">
            <a:extLst>
              <a:ext uri="{FF2B5EF4-FFF2-40B4-BE49-F238E27FC236}">
                <a16:creationId xmlns:a16="http://schemas.microsoft.com/office/drawing/2014/main" id="{8BD61FE3-4D0A-B896-3E28-08B7F42362DF}"/>
              </a:ext>
            </a:extLst>
          </p:cNvPr>
          <p:cNvSpPr>
            <a:spLocks noGrp="1"/>
          </p:cNvSpPr>
          <p:nvPr>
            <p:ph type="body" idx="1"/>
          </p:nvPr>
        </p:nvSpPr>
        <p:spPr>
          <a:xfrm>
            <a:off x="789708" y="3866064"/>
            <a:ext cx="10558405" cy="2234485"/>
          </a:xfrm>
        </p:spPr>
        <p:txBody>
          <a:bodyPr vert="horz" lIns="91440" tIns="45720" rIns="91440" bIns="45720" rtlCol="0" anchor="t">
            <a:normAutofit/>
          </a:bodyPr>
          <a:lstStyle/>
          <a:p>
            <a:pPr algn="ctr"/>
            <a:r>
              <a:rPr lang="en-US" b="1" kern="1200">
                <a:solidFill>
                  <a:schemeClr val="bg1"/>
                </a:solidFill>
                <a:latin typeface="+mn-lt"/>
                <a:ea typeface="+mn-ea"/>
                <a:cs typeface="+mn-cs"/>
              </a:rPr>
              <a:t>The Amazon Question:</a:t>
            </a:r>
            <a:r>
              <a:rPr lang="en-US" kern="1200">
                <a:solidFill>
                  <a:schemeClr val="bg1"/>
                </a:solidFill>
                <a:latin typeface="+mn-lt"/>
                <a:ea typeface="+mn-ea"/>
                <a:cs typeface="+mn-cs"/>
              </a:rPr>
              <a:t> Does cart abandonment exist as one objective reality or as multiple subjective realities?</a:t>
            </a:r>
          </a:p>
        </p:txBody>
      </p:sp>
    </p:spTree>
    <p:extLst>
      <p:ext uri="{BB962C8B-B14F-4D97-AF65-F5344CB8AC3E}">
        <p14:creationId xmlns:p14="http://schemas.microsoft.com/office/powerpoint/2010/main" val="227512422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AAF9C-00DF-563B-7430-FCCC84829A9D}"/>
              </a:ext>
            </a:extLst>
          </p:cNvPr>
          <p:cNvSpPr>
            <a:spLocks noGrp="1"/>
          </p:cNvSpPr>
          <p:nvPr>
            <p:ph type="title"/>
          </p:nvPr>
        </p:nvSpPr>
        <p:spPr/>
        <p:txBody>
          <a:bodyPr/>
          <a:lstStyle/>
          <a:p>
            <a:r>
              <a:rPr lang="en-GB" b="1" dirty="0"/>
              <a:t>Realism → Relativism Continuum</a:t>
            </a:r>
            <a:endParaRPr lang="en-GB" dirty="0"/>
          </a:p>
        </p:txBody>
      </p:sp>
      <p:sp>
        <p:nvSpPr>
          <p:cNvPr id="3" name="Content Placeholder 2">
            <a:extLst>
              <a:ext uri="{FF2B5EF4-FFF2-40B4-BE49-F238E27FC236}">
                <a16:creationId xmlns:a16="http://schemas.microsoft.com/office/drawing/2014/main" id="{28F02DF5-10E0-87B3-D8C9-8CBD41D3DB85}"/>
              </a:ext>
            </a:extLst>
          </p:cNvPr>
          <p:cNvSpPr>
            <a:spLocks noGrp="1"/>
          </p:cNvSpPr>
          <p:nvPr>
            <p:ph idx="1"/>
          </p:nvPr>
        </p:nvSpPr>
        <p:spPr/>
        <p:txBody>
          <a:bodyPr>
            <a:normAutofit fontScale="92500"/>
          </a:bodyPr>
          <a:lstStyle/>
          <a:p>
            <a:r>
              <a:rPr lang="en-GB" b="1" dirty="0"/>
              <a:t>Naive Realism</a:t>
            </a:r>
            <a:r>
              <a:rPr lang="en-GB" dirty="0"/>
              <a:t>: One true reality exists - </a:t>
            </a:r>
            <a:r>
              <a:rPr lang="en-GB" i="1" dirty="0"/>
              <a:t>Too many checkout steps causes abandonment</a:t>
            </a:r>
            <a:r>
              <a:rPr lang="en-GB" dirty="0"/>
              <a:t> (universal law)</a:t>
            </a:r>
          </a:p>
          <a:p>
            <a:r>
              <a:rPr lang="en-GB" b="1" dirty="0"/>
              <a:t>Critical Realism</a:t>
            </a:r>
            <a:r>
              <a:rPr lang="en-GB" dirty="0"/>
              <a:t>: Reality exists but we know it imperfectly - </a:t>
            </a:r>
            <a:r>
              <a:rPr lang="en-GB" i="1" dirty="0"/>
              <a:t>Multiple mechanisms cause abandonment, operating differently in different contexts</a:t>
            </a:r>
          </a:p>
          <a:p>
            <a:r>
              <a:rPr lang="en-GB" b="1" dirty="0"/>
              <a:t>Subtle Realism</a:t>
            </a:r>
            <a:r>
              <a:rPr lang="en-GB" dirty="0"/>
              <a:t>: Multiple valid perspectives exist - </a:t>
            </a:r>
            <a:r>
              <a:rPr lang="en-GB" i="1" dirty="0"/>
              <a:t>Different researchers see different aspects of abandonment</a:t>
            </a:r>
          </a:p>
          <a:p>
            <a:r>
              <a:rPr lang="en-GB" b="1" dirty="0"/>
              <a:t>Relativism</a:t>
            </a:r>
            <a:r>
              <a:rPr lang="en-GB" dirty="0"/>
              <a:t>: Multiple constructed realities, no privileged view - </a:t>
            </a:r>
            <a:r>
              <a:rPr lang="en-GB" i="1" dirty="0"/>
              <a:t>Each shopper creates their own reality of what abandonment means</a:t>
            </a:r>
          </a:p>
          <a:p>
            <a:r>
              <a:rPr lang="en-GB" b="1" dirty="0"/>
              <a:t>Key Point:</a:t>
            </a:r>
            <a:r>
              <a:rPr lang="en-GB" dirty="0"/>
              <a:t> Your ontology determines your entire research approach.</a:t>
            </a:r>
          </a:p>
          <a:p>
            <a:endParaRPr lang="en-GB" dirty="0"/>
          </a:p>
        </p:txBody>
      </p:sp>
    </p:spTree>
    <p:extLst>
      <p:ext uri="{BB962C8B-B14F-4D97-AF65-F5344CB8AC3E}">
        <p14:creationId xmlns:p14="http://schemas.microsoft.com/office/powerpoint/2010/main" val="20279360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8"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4" name="Group 2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5" name="Freeform: Shape 2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4" name="Title 3">
            <a:extLst>
              <a:ext uri="{FF2B5EF4-FFF2-40B4-BE49-F238E27FC236}">
                <a16:creationId xmlns:a16="http://schemas.microsoft.com/office/drawing/2014/main" id="{EABA9452-2FE4-1AE1-65DE-A70E0142CF11}"/>
              </a:ext>
            </a:extLst>
          </p:cNvPr>
          <p:cNvSpPr>
            <a:spLocks noGrp="1"/>
          </p:cNvSpPr>
          <p:nvPr>
            <p:ph type="title"/>
          </p:nvPr>
        </p:nvSpPr>
        <p:spPr>
          <a:xfrm>
            <a:off x="789708" y="666351"/>
            <a:ext cx="10558405" cy="3044335"/>
          </a:xfrm>
        </p:spPr>
        <p:txBody>
          <a:bodyPr vert="horz" lIns="91440" tIns="45720" rIns="91440" bIns="45720" rtlCol="0" anchor="b">
            <a:normAutofit/>
          </a:bodyPr>
          <a:lstStyle/>
          <a:p>
            <a:pPr algn="ctr"/>
            <a:r>
              <a:rPr lang="en-US" sz="4800" kern="1200" dirty="0">
                <a:solidFill>
                  <a:schemeClr val="bg1"/>
                </a:solidFill>
                <a:latin typeface="+mj-lt"/>
                <a:ea typeface="+mj-ea"/>
                <a:cs typeface="+mj-cs"/>
              </a:rPr>
              <a:t>Epistemology (How do we know? What counts as knowledge?)</a:t>
            </a:r>
          </a:p>
        </p:txBody>
      </p:sp>
      <p:sp>
        <p:nvSpPr>
          <p:cNvPr id="5" name="Text Placeholder 4">
            <a:extLst>
              <a:ext uri="{FF2B5EF4-FFF2-40B4-BE49-F238E27FC236}">
                <a16:creationId xmlns:a16="http://schemas.microsoft.com/office/drawing/2014/main" id="{4D2BC002-BAC6-5390-B121-0CAC6CA30124}"/>
              </a:ext>
            </a:extLst>
          </p:cNvPr>
          <p:cNvSpPr>
            <a:spLocks noGrp="1"/>
          </p:cNvSpPr>
          <p:nvPr>
            <p:ph type="body" idx="1"/>
          </p:nvPr>
        </p:nvSpPr>
        <p:spPr>
          <a:xfrm>
            <a:off x="789708" y="3866064"/>
            <a:ext cx="10558405" cy="2234485"/>
          </a:xfrm>
        </p:spPr>
        <p:txBody>
          <a:bodyPr vert="horz" lIns="91440" tIns="45720" rIns="91440" bIns="45720" rtlCol="0" anchor="t">
            <a:normAutofit/>
          </a:bodyPr>
          <a:lstStyle/>
          <a:p>
            <a:pPr algn="ctr"/>
            <a:r>
              <a:rPr lang="en-US" b="1" kern="1200" dirty="0">
                <a:solidFill>
                  <a:schemeClr val="bg1"/>
                </a:solidFill>
                <a:latin typeface="+mn-lt"/>
                <a:ea typeface="+mn-ea"/>
                <a:cs typeface="+mn-cs"/>
              </a:rPr>
              <a:t>The Amazon Question:</a:t>
            </a:r>
            <a:r>
              <a:rPr lang="en-US" kern="1200" dirty="0">
                <a:solidFill>
                  <a:schemeClr val="bg1"/>
                </a:solidFill>
                <a:latin typeface="+mn-lt"/>
                <a:ea typeface="+mn-ea"/>
                <a:cs typeface="+mn-cs"/>
              </a:rPr>
              <a:t> Can we objectively measure why people abandon carts or must we interpretively understand their experiences?</a:t>
            </a:r>
          </a:p>
          <a:p>
            <a:pPr algn="ctr"/>
            <a:endParaRPr lang="en-US" kern="1200" dirty="0">
              <a:solidFill>
                <a:schemeClr val="bg1"/>
              </a:solidFill>
              <a:latin typeface="+mn-lt"/>
              <a:ea typeface="+mn-ea"/>
              <a:cs typeface="+mn-cs"/>
            </a:endParaRPr>
          </a:p>
        </p:txBody>
      </p:sp>
    </p:spTree>
    <p:extLst>
      <p:ext uri="{BB962C8B-B14F-4D97-AF65-F5344CB8AC3E}">
        <p14:creationId xmlns:p14="http://schemas.microsoft.com/office/powerpoint/2010/main" val="1282748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4928D-6E16-F6A5-8AF8-B073A655B2AA}"/>
              </a:ext>
            </a:extLst>
          </p:cNvPr>
          <p:cNvSpPr>
            <a:spLocks noGrp="1"/>
          </p:cNvSpPr>
          <p:nvPr>
            <p:ph type="title"/>
          </p:nvPr>
        </p:nvSpPr>
        <p:spPr/>
        <p:txBody>
          <a:bodyPr/>
          <a:lstStyle/>
          <a:p>
            <a:r>
              <a:rPr lang="en-GB" b="1" dirty="0"/>
              <a:t>Objectivism → Subjectivism Continuum</a:t>
            </a:r>
            <a:endParaRPr lang="en-GB" dirty="0"/>
          </a:p>
        </p:txBody>
      </p:sp>
      <p:sp>
        <p:nvSpPr>
          <p:cNvPr id="3" name="Content Placeholder 2">
            <a:extLst>
              <a:ext uri="{FF2B5EF4-FFF2-40B4-BE49-F238E27FC236}">
                <a16:creationId xmlns:a16="http://schemas.microsoft.com/office/drawing/2014/main" id="{5D335355-4913-924A-C6AC-DEEDCAE6621E}"/>
              </a:ext>
            </a:extLst>
          </p:cNvPr>
          <p:cNvSpPr>
            <a:spLocks noGrp="1"/>
          </p:cNvSpPr>
          <p:nvPr>
            <p:ph idx="1"/>
          </p:nvPr>
        </p:nvSpPr>
        <p:spPr/>
        <p:txBody>
          <a:bodyPr/>
          <a:lstStyle/>
          <a:p>
            <a:r>
              <a:rPr lang="en-GB" b="1" dirty="0"/>
              <a:t>Objectivism</a:t>
            </a:r>
            <a:r>
              <a:rPr lang="en-GB" dirty="0"/>
              <a:t>: Knowledge exists independently, discovered through measurement </a:t>
            </a:r>
          </a:p>
          <a:p>
            <a:pPr lvl="1"/>
            <a:r>
              <a:rPr lang="en-GB" i="1" dirty="0"/>
              <a:t>Amazon example</a:t>
            </a:r>
            <a:r>
              <a:rPr lang="en-GB" dirty="0"/>
              <a:t>: </a:t>
            </a:r>
            <a:r>
              <a:rPr lang="en-GB" i="1" dirty="0"/>
              <a:t>60% vs 40% completion rate tells us green button is objectively better</a:t>
            </a:r>
          </a:p>
          <a:p>
            <a:r>
              <a:rPr lang="en-GB" b="1" dirty="0"/>
              <a:t>Subjectivism</a:t>
            </a:r>
            <a:r>
              <a:rPr lang="en-GB" dirty="0"/>
              <a:t>: Knowledge co-created through researcher-participant interaction </a:t>
            </a:r>
          </a:p>
          <a:p>
            <a:pPr lvl="1"/>
            <a:r>
              <a:rPr lang="en-GB" i="1" dirty="0"/>
              <a:t>Amazon example</a:t>
            </a:r>
            <a:r>
              <a:rPr lang="en-GB" dirty="0"/>
              <a:t>: </a:t>
            </a:r>
            <a:r>
              <a:rPr lang="en-GB" i="1" dirty="0"/>
              <a:t>We must talk to shoppers to understand what checkout means to them</a:t>
            </a:r>
          </a:p>
          <a:p>
            <a:r>
              <a:rPr lang="en-GB" b="1" dirty="0"/>
              <a:t>Key Point:</a:t>
            </a:r>
            <a:r>
              <a:rPr lang="en-GB" dirty="0"/>
              <a:t> Objectivism measures, subjectivism understands.</a:t>
            </a:r>
          </a:p>
          <a:p>
            <a:endParaRPr lang="en-GB" dirty="0"/>
          </a:p>
        </p:txBody>
      </p:sp>
    </p:spTree>
    <p:extLst>
      <p:ext uri="{BB962C8B-B14F-4D97-AF65-F5344CB8AC3E}">
        <p14:creationId xmlns:p14="http://schemas.microsoft.com/office/powerpoint/2010/main" val="25549006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3"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4" name="Title 3">
            <a:extLst>
              <a:ext uri="{FF2B5EF4-FFF2-40B4-BE49-F238E27FC236}">
                <a16:creationId xmlns:a16="http://schemas.microsoft.com/office/drawing/2014/main" id="{6D7CAE4A-6CB0-6A59-3345-6AF91FDA0B53}"/>
              </a:ext>
            </a:extLst>
          </p:cNvPr>
          <p:cNvSpPr>
            <a:spLocks noGrp="1"/>
          </p:cNvSpPr>
          <p:nvPr>
            <p:ph type="title"/>
          </p:nvPr>
        </p:nvSpPr>
        <p:spPr>
          <a:xfrm>
            <a:off x="789708" y="666351"/>
            <a:ext cx="10558405" cy="3044335"/>
          </a:xfrm>
        </p:spPr>
        <p:txBody>
          <a:bodyPr vert="horz" lIns="91440" tIns="45720" rIns="91440" bIns="45720" rtlCol="0" anchor="b">
            <a:normAutofit/>
          </a:bodyPr>
          <a:lstStyle/>
          <a:p>
            <a:pPr algn="ctr"/>
            <a:r>
              <a:rPr lang="en-US" sz="4800" b="1" kern="1200" dirty="0">
                <a:solidFill>
                  <a:schemeClr val="bg1"/>
                </a:solidFill>
                <a:latin typeface="+mj-lt"/>
                <a:ea typeface="+mj-ea"/>
                <a:cs typeface="+mj-cs"/>
              </a:rPr>
              <a:t>Axiology (What role do values play?)</a:t>
            </a:r>
            <a:endParaRPr lang="en-US" sz="4800" kern="1200" dirty="0">
              <a:solidFill>
                <a:schemeClr val="bg1"/>
              </a:solidFill>
              <a:latin typeface="+mj-lt"/>
              <a:ea typeface="+mj-ea"/>
              <a:cs typeface="+mj-cs"/>
            </a:endParaRPr>
          </a:p>
        </p:txBody>
      </p:sp>
      <p:sp>
        <p:nvSpPr>
          <p:cNvPr id="5" name="Text Placeholder 4">
            <a:extLst>
              <a:ext uri="{FF2B5EF4-FFF2-40B4-BE49-F238E27FC236}">
                <a16:creationId xmlns:a16="http://schemas.microsoft.com/office/drawing/2014/main" id="{B0749D71-6115-F9DD-E5D3-3EC1A3CB8AB7}"/>
              </a:ext>
            </a:extLst>
          </p:cNvPr>
          <p:cNvSpPr>
            <a:spLocks noGrp="1"/>
          </p:cNvSpPr>
          <p:nvPr>
            <p:ph type="body" idx="1"/>
          </p:nvPr>
        </p:nvSpPr>
        <p:spPr>
          <a:xfrm>
            <a:off x="789708" y="3866064"/>
            <a:ext cx="10558405" cy="2234485"/>
          </a:xfrm>
        </p:spPr>
        <p:txBody>
          <a:bodyPr vert="horz" lIns="91440" tIns="45720" rIns="91440" bIns="45720" rtlCol="0" anchor="t">
            <a:normAutofit/>
          </a:bodyPr>
          <a:lstStyle/>
          <a:p>
            <a:pPr algn="ctr"/>
            <a:r>
              <a:rPr lang="en-US" b="1" kern="1200">
                <a:solidFill>
                  <a:schemeClr val="bg1"/>
                </a:solidFill>
                <a:latin typeface="+mn-lt"/>
                <a:ea typeface="+mn-ea"/>
                <a:cs typeface="+mn-cs"/>
              </a:rPr>
              <a:t>The Amazon Question:</a:t>
            </a:r>
            <a:r>
              <a:rPr lang="en-US" kern="1200">
                <a:solidFill>
                  <a:schemeClr val="bg1"/>
                </a:solidFill>
                <a:latin typeface="+mn-lt"/>
                <a:ea typeface="+mn-ea"/>
                <a:cs typeface="+mn-cs"/>
              </a:rPr>
              <a:t> Can research on cart abandonment be value-neutral or do Amazon's profit motives inevitably shape the research?</a:t>
            </a:r>
          </a:p>
          <a:p>
            <a:pPr algn="ctr"/>
            <a:endParaRPr lang="en-US" kern="1200">
              <a:solidFill>
                <a:schemeClr val="bg1"/>
              </a:solidFill>
              <a:latin typeface="+mn-lt"/>
              <a:ea typeface="+mn-ea"/>
              <a:cs typeface="+mn-cs"/>
            </a:endParaRPr>
          </a:p>
        </p:txBody>
      </p:sp>
    </p:spTree>
    <p:extLst>
      <p:ext uri="{BB962C8B-B14F-4D97-AF65-F5344CB8AC3E}">
        <p14:creationId xmlns:p14="http://schemas.microsoft.com/office/powerpoint/2010/main" val="341143456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2E62A-4E22-2281-EECF-8E754F5935C9}"/>
              </a:ext>
            </a:extLst>
          </p:cNvPr>
          <p:cNvSpPr>
            <a:spLocks noGrp="1"/>
          </p:cNvSpPr>
          <p:nvPr>
            <p:ph type="title"/>
          </p:nvPr>
        </p:nvSpPr>
        <p:spPr/>
        <p:txBody>
          <a:bodyPr>
            <a:normAutofit/>
          </a:bodyPr>
          <a:lstStyle/>
          <a:p>
            <a:r>
              <a:rPr lang="en-GB" b="1" dirty="0"/>
              <a:t>Value-Free → Value-Constitutive Continuum</a:t>
            </a:r>
            <a:endParaRPr lang="en-GB" dirty="0"/>
          </a:p>
        </p:txBody>
      </p:sp>
      <p:sp>
        <p:nvSpPr>
          <p:cNvPr id="3" name="Content Placeholder 2">
            <a:extLst>
              <a:ext uri="{FF2B5EF4-FFF2-40B4-BE49-F238E27FC236}">
                <a16:creationId xmlns:a16="http://schemas.microsoft.com/office/drawing/2014/main" id="{0F078FE2-AFEE-C023-0789-4C119024A55B}"/>
              </a:ext>
            </a:extLst>
          </p:cNvPr>
          <p:cNvSpPr>
            <a:spLocks noGrp="1"/>
          </p:cNvSpPr>
          <p:nvPr>
            <p:ph idx="1"/>
          </p:nvPr>
        </p:nvSpPr>
        <p:spPr/>
        <p:txBody>
          <a:bodyPr>
            <a:normAutofit fontScale="92500" lnSpcReduction="10000"/>
          </a:bodyPr>
          <a:lstStyle/>
          <a:p>
            <a:r>
              <a:rPr lang="en-GB" b="1" dirty="0"/>
              <a:t>Value-Free</a:t>
            </a:r>
            <a:r>
              <a:rPr lang="en-GB" dirty="0"/>
              <a:t>: Research is neutral - </a:t>
            </a:r>
            <a:r>
              <a:rPr lang="en-GB" i="1" dirty="0"/>
              <a:t>Just measuring which design performs better, facts speak for themselves</a:t>
            </a:r>
          </a:p>
          <a:p>
            <a:r>
              <a:rPr lang="en-GB" b="1" dirty="0"/>
              <a:t>Value-Aware</a:t>
            </a:r>
            <a:r>
              <a:rPr lang="en-GB" dirty="0"/>
              <a:t>: Acknowledge values exist but try to control them - </a:t>
            </a:r>
            <a:r>
              <a:rPr lang="en-GB" i="1" dirty="0"/>
              <a:t>We know Amazon wants profit, but we'll try to be objective</a:t>
            </a:r>
          </a:p>
          <a:p>
            <a:r>
              <a:rPr lang="en-GB" b="1" dirty="0"/>
              <a:t>Value-Laden</a:t>
            </a:r>
            <a:r>
              <a:rPr lang="en-GB" dirty="0"/>
              <a:t>: Values shape everything - </a:t>
            </a:r>
            <a:r>
              <a:rPr lang="en-GB" i="1" dirty="0"/>
              <a:t>My own shopping experiences influence how I interpret data</a:t>
            </a:r>
          </a:p>
          <a:p>
            <a:r>
              <a:rPr lang="en-GB" b="1" dirty="0"/>
              <a:t>Value-Constitutive</a:t>
            </a:r>
            <a:r>
              <a:rPr lang="en-GB" dirty="0"/>
              <a:t>: Values create the reality studied - </a:t>
            </a:r>
            <a:r>
              <a:rPr lang="en-GB" i="1" dirty="0"/>
              <a:t>Calling it 'cart abandonment problem' (not 'shopper agency') serves Amazon's interests</a:t>
            </a:r>
          </a:p>
          <a:p>
            <a:r>
              <a:rPr lang="en-GB" b="1" dirty="0"/>
              <a:t>Key Point:</a:t>
            </a:r>
            <a:r>
              <a:rPr lang="en-GB" dirty="0"/>
              <a:t> Where you sit on this spectrum determines how you handle researcher bias and business interests.</a:t>
            </a:r>
          </a:p>
          <a:p>
            <a:endParaRPr lang="en-GB" dirty="0"/>
          </a:p>
        </p:txBody>
      </p:sp>
    </p:spTree>
    <p:extLst>
      <p:ext uri="{BB962C8B-B14F-4D97-AF65-F5344CB8AC3E}">
        <p14:creationId xmlns:p14="http://schemas.microsoft.com/office/powerpoint/2010/main" val="349237015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3"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4" name="Title 3">
            <a:extLst>
              <a:ext uri="{FF2B5EF4-FFF2-40B4-BE49-F238E27FC236}">
                <a16:creationId xmlns:a16="http://schemas.microsoft.com/office/drawing/2014/main" id="{E69A5A9F-F13C-708E-A242-721B95F498C1}"/>
              </a:ext>
            </a:extLst>
          </p:cNvPr>
          <p:cNvSpPr>
            <a:spLocks noGrp="1"/>
          </p:cNvSpPr>
          <p:nvPr>
            <p:ph type="title"/>
          </p:nvPr>
        </p:nvSpPr>
        <p:spPr>
          <a:xfrm>
            <a:off x="789708" y="666351"/>
            <a:ext cx="10558405" cy="3044335"/>
          </a:xfrm>
        </p:spPr>
        <p:txBody>
          <a:bodyPr vert="horz" lIns="91440" tIns="45720" rIns="91440" bIns="45720" rtlCol="0" anchor="b">
            <a:normAutofit/>
          </a:bodyPr>
          <a:lstStyle/>
          <a:p>
            <a:pPr algn="ctr"/>
            <a:r>
              <a:rPr lang="en-US" sz="4800" b="1" kern="1200">
                <a:solidFill>
                  <a:schemeClr val="bg1"/>
                </a:solidFill>
                <a:latin typeface="+mj-lt"/>
                <a:ea typeface="+mj-ea"/>
                <a:cs typeface="+mj-cs"/>
              </a:rPr>
              <a:t>Methodology (How do we investigate?)</a:t>
            </a:r>
            <a:br>
              <a:rPr lang="en-US" sz="4800" b="1" kern="1200">
                <a:solidFill>
                  <a:schemeClr val="bg1"/>
                </a:solidFill>
                <a:latin typeface="+mj-lt"/>
                <a:ea typeface="+mj-ea"/>
                <a:cs typeface="+mj-cs"/>
              </a:rPr>
            </a:br>
            <a:endParaRPr lang="en-US" sz="4800" kern="1200">
              <a:solidFill>
                <a:schemeClr val="bg1"/>
              </a:solidFill>
              <a:latin typeface="+mj-lt"/>
              <a:ea typeface="+mj-ea"/>
              <a:cs typeface="+mj-cs"/>
            </a:endParaRPr>
          </a:p>
        </p:txBody>
      </p:sp>
      <p:sp>
        <p:nvSpPr>
          <p:cNvPr id="5" name="Text Placeholder 4">
            <a:extLst>
              <a:ext uri="{FF2B5EF4-FFF2-40B4-BE49-F238E27FC236}">
                <a16:creationId xmlns:a16="http://schemas.microsoft.com/office/drawing/2014/main" id="{BCBBB84B-BCE5-0DD7-3EB0-B3BD4305A916}"/>
              </a:ext>
            </a:extLst>
          </p:cNvPr>
          <p:cNvSpPr>
            <a:spLocks noGrp="1"/>
          </p:cNvSpPr>
          <p:nvPr>
            <p:ph type="body" idx="1"/>
          </p:nvPr>
        </p:nvSpPr>
        <p:spPr>
          <a:xfrm>
            <a:off x="789708" y="3866064"/>
            <a:ext cx="10558405" cy="2234485"/>
          </a:xfrm>
        </p:spPr>
        <p:txBody>
          <a:bodyPr vert="horz" lIns="91440" tIns="45720" rIns="91440" bIns="45720" rtlCol="0" anchor="t">
            <a:normAutofit/>
          </a:bodyPr>
          <a:lstStyle/>
          <a:p>
            <a:pPr algn="ctr"/>
            <a:r>
              <a:rPr lang="en-US" b="1" kern="1200">
                <a:solidFill>
                  <a:schemeClr val="bg1"/>
                </a:solidFill>
                <a:latin typeface="+mn-lt"/>
                <a:ea typeface="+mn-ea"/>
                <a:cs typeface="+mn-cs"/>
              </a:rPr>
              <a:t>The Amazon Question:</a:t>
            </a:r>
            <a:r>
              <a:rPr lang="en-US" kern="1200">
                <a:solidFill>
                  <a:schemeClr val="bg1"/>
                </a:solidFill>
                <a:latin typeface="+mn-lt"/>
                <a:ea typeface="+mn-ea"/>
                <a:cs typeface="+mn-cs"/>
              </a:rPr>
              <a:t> What research methods legitimately generate knowledge about cart abandonment?</a:t>
            </a:r>
          </a:p>
          <a:p>
            <a:pPr algn="ctr"/>
            <a:r>
              <a:rPr lang="en-US" b="1" kern="1200">
                <a:solidFill>
                  <a:schemeClr val="bg1"/>
                </a:solidFill>
                <a:latin typeface="+mn-lt"/>
                <a:ea typeface="+mn-ea"/>
                <a:cs typeface="+mn-cs"/>
              </a:rPr>
              <a:t>Not just choosing methods - but the logic connecting your philosophy to your methods:</a:t>
            </a:r>
            <a:endParaRPr lang="en-US" kern="1200">
              <a:solidFill>
                <a:schemeClr val="bg1"/>
              </a:solidFill>
              <a:latin typeface="+mn-lt"/>
              <a:ea typeface="+mn-ea"/>
              <a:cs typeface="+mn-cs"/>
            </a:endParaRPr>
          </a:p>
          <a:p>
            <a:pPr algn="ctr"/>
            <a:endParaRPr lang="en-US" kern="1200">
              <a:solidFill>
                <a:schemeClr val="bg1"/>
              </a:solidFill>
              <a:latin typeface="+mn-lt"/>
              <a:ea typeface="+mn-ea"/>
              <a:cs typeface="+mn-cs"/>
            </a:endParaRPr>
          </a:p>
        </p:txBody>
      </p:sp>
    </p:spTree>
    <p:extLst>
      <p:ext uri="{BB962C8B-B14F-4D97-AF65-F5344CB8AC3E}">
        <p14:creationId xmlns:p14="http://schemas.microsoft.com/office/powerpoint/2010/main" val="100405307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83846E6D-C2E5-D05B-9F97-296E37C53C98}"/>
              </a:ext>
            </a:extLst>
          </p:cNvPr>
          <p:cNvGraphicFramePr>
            <a:graphicFrameLocks noGrp="1"/>
          </p:cNvGraphicFramePr>
          <p:nvPr>
            <p:extLst>
              <p:ext uri="{D42A27DB-BD31-4B8C-83A1-F6EECF244321}">
                <p14:modId xmlns:p14="http://schemas.microsoft.com/office/powerpoint/2010/main" val="2373042475"/>
              </p:ext>
            </p:extLst>
          </p:nvPr>
        </p:nvGraphicFramePr>
        <p:xfrm>
          <a:off x="643467" y="895678"/>
          <a:ext cx="10905068" cy="5066645"/>
        </p:xfrm>
        <a:graphic>
          <a:graphicData uri="http://schemas.openxmlformats.org/drawingml/2006/table">
            <a:tbl>
              <a:tblPr firstRow="1" firstCol="1" bandRow="1">
                <a:tableStyleId>{5C22544A-7EE6-4342-B048-85BDC9FD1C3A}</a:tableStyleId>
              </a:tblPr>
              <a:tblGrid>
                <a:gridCol w="2528976">
                  <a:extLst>
                    <a:ext uri="{9D8B030D-6E8A-4147-A177-3AD203B41FA5}">
                      <a16:colId xmlns:a16="http://schemas.microsoft.com/office/drawing/2014/main" val="2679719723"/>
                    </a:ext>
                  </a:extLst>
                </a:gridCol>
                <a:gridCol w="4203572">
                  <a:extLst>
                    <a:ext uri="{9D8B030D-6E8A-4147-A177-3AD203B41FA5}">
                      <a16:colId xmlns:a16="http://schemas.microsoft.com/office/drawing/2014/main" val="2802198000"/>
                    </a:ext>
                  </a:extLst>
                </a:gridCol>
                <a:gridCol w="4172520">
                  <a:extLst>
                    <a:ext uri="{9D8B030D-6E8A-4147-A177-3AD203B41FA5}">
                      <a16:colId xmlns:a16="http://schemas.microsoft.com/office/drawing/2014/main" val="970675915"/>
                    </a:ext>
                  </a:extLst>
                </a:gridCol>
              </a:tblGrid>
              <a:tr h="354705">
                <a:tc>
                  <a:txBody>
                    <a:bodyPr/>
                    <a:lstStyle/>
                    <a:p>
                      <a:pPr algn="ctr">
                        <a:lnSpc>
                          <a:spcPct val="115000"/>
                        </a:lnSpc>
                        <a:spcAft>
                          <a:spcPts val="800"/>
                        </a:spcAft>
                        <a:buNone/>
                      </a:pPr>
                      <a:r>
                        <a:rPr lang="en-GB" sz="1700" kern="0">
                          <a:effectLst/>
                        </a:rPr>
                        <a:t>Methodology Type</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308" marR="13308" marT="13308" marB="13308" anchor="ctr"/>
                </a:tc>
                <a:tc>
                  <a:txBody>
                    <a:bodyPr/>
                    <a:lstStyle/>
                    <a:p>
                      <a:pPr algn="ctr">
                        <a:lnSpc>
                          <a:spcPct val="115000"/>
                        </a:lnSpc>
                        <a:spcAft>
                          <a:spcPts val="800"/>
                        </a:spcAft>
                        <a:buNone/>
                      </a:pPr>
                      <a:r>
                        <a:rPr lang="en-GB" sz="1700" kern="0">
                          <a:effectLst/>
                        </a:rPr>
                        <a:t>What It Does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308" marR="13308" marT="13308" marB="13308" anchor="ctr"/>
                </a:tc>
                <a:tc>
                  <a:txBody>
                    <a:bodyPr/>
                    <a:lstStyle/>
                    <a:p>
                      <a:pPr algn="ctr">
                        <a:lnSpc>
                          <a:spcPct val="115000"/>
                        </a:lnSpc>
                        <a:spcAft>
                          <a:spcPts val="800"/>
                        </a:spcAft>
                        <a:buNone/>
                      </a:pPr>
                      <a:r>
                        <a:rPr lang="en-GB" sz="1700" kern="0">
                          <a:effectLst/>
                        </a:rPr>
                        <a:t>Amazon Example</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308" marR="13308" marT="13308" marB="13308" anchor="ctr"/>
                </a:tc>
                <a:extLst>
                  <a:ext uri="{0D108BD9-81ED-4DB2-BD59-A6C34878D82A}">
                    <a16:rowId xmlns:a16="http://schemas.microsoft.com/office/drawing/2014/main" val="602861171"/>
                  </a:ext>
                </a:extLst>
              </a:tr>
              <a:tr h="942388">
                <a:tc>
                  <a:txBody>
                    <a:bodyPr/>
                    <a:lstStyle/>
                    <a:p>
                      <a:pPr>
                        <a:lnSpc>
                          <a:spcPct val="115000"/>
                        </a:lnSpc>
                        <a:spcAft>
                          <a:spcPts val="800"/>
                        </a:spcAft>
                        <a:buNone/>
                      </a:pPr>
                      <a:r>
                        <a:rPr lang="en-GB" sz="1700" kern="0">
                          <a:effectLst/>
                        </a:rPr>
                        <a:t>Experiments &amp; Surveys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308" marR="13308" marT="13308" marB="13308" anchor="ctr"/>
                </a:tc>
                <a:tc>
                  <a:txBody>
                    <a:bodyPr/>
                    <a:lstStyle/>
                    <a:p>
                      <a:pPr>
                        <a:lnSpc>
                          <a:spcPct val="115000"/>
                        </a:lnSpc>
                        <a:spcAft>
                          <a:spcPts val="800"/>
                        </a:spcAft>
                        <a:buNone/>
                      </a:pPr>
                      <a:r>
                        <a:rPr lang="en-GB" sz="1700" kern="0">
                          <a:effectLst/>
                        </a:rPr>
                        <a:t>Measure and test to find what causes what</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308" marR="13308" marT="13308" marB="13308" anchor="ctr"/>
                </a:tc>
                <a:tc>
                  <a:txBody>
                    <a:bodyPr/>
                    <a:lstStyle/>
                    <a:p>
                      <a:pPr>
                        <a:lnSpc>
                          <a:spcPct val="115000"/>
                        </a:lnSpc>
                        <a:spcAft>
                          <a:spcPts val="800"/>
                        </a:spcAft>
                        <a:buNone/>
                      </a:pPr>
                      <a:r>
                        <a:rPr lang="en-GB" sz="1700" kern="0">
                          <a:effectLst/>
                        </a:rPr>
                        <a:t>A/B test: 50,000 shoppers randomly see green vs blue button. Measure completion rates. Statistical analysis.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308" marR="13308" marT="13308" marB="13308" anchor="ctr"/>
                </a:tc>
                <a:extLst>
                  <a:ext uri="{0D108BD9-81ED-4DB2-BD59-A6C34878D82A}">
                    <a16:rowId xmlns:a16="http://schemas.microsoft.com/office/drawing/2014/main" val="2596821028"/>
                  </a:ext>
                </a:extLst>
              </a:tr>
              <a:tr h="942388">
                <a:tc>
                  <a:txBody>
                    <a:bodyPr/>
                    <a:lstStyle/>
                    <a:p>
                      <a:pPr>
                        <a:lnSpc>
                          <a:spcPct val="115000"/>
                        </a:lnSpc>
                        <a:spcAft>
                          <a:spcPts val="800"/>
                        </a:spcAft>
                        <a:buNone/>
                      </a:pPr>
                      <a:r>
                        <a:rPr lang="en-GB" sz="1700" kern="0">
                          <a:effectLst/>
                        </a:rPr>
                        <a:t>Interviews &amp; Observation</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308" marR="13308" marT="13308" marB="13308" anchor="ctr"/>
                </a:tc>
                <a:tc>
                  <a:txBody>
                    <a:bodyPr/>
                    <a:lstStyle/>
                    <a:p>
                      <a:pPr>
                        <a:lnSpc>
                          <a:spcPct val="115000"/>
                        </a:lnSpc>
                        <a:spcAft>
                          <a:spcPts val="800"/>
                        </a:spcAft>
                        <a:buNone/>
                      </a:pPr>
                      <a:r>
                        <a:rPr lang="en-GB" sz="1700" kern="0">
                          <a:effectLst/>
                        </a:rPr>
                        <a:t>Understand what things mean to people</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308" marR="13308" marT="13308" marB="13308" anchor="ctr"/>
                </a:tc>
                <a:tc>
                  <a:txBody>
                    <a:bodyPr/>
                    <a:lstStyle/>
                    <a:p>
                      <a:pPr>
                        <a:lnSpc>
                          <a:spcPct val="115000"/>
                        </a:lnSpc>
                        <a:spcAft>
                          <a:spcPts val="800"/>
                        </a:spcAft>
                        <a:buNone/>
                      </a:pPr>
                      <a:r>
                        <a:rPr lang="en-GB" sz="1700" kern="0">
                          <a:effectLst/>
                        </a:rPr>
                        <a:t>Watch 25 shoppers at home. Interview them: What was going through your mind? What does checkout mean to you?</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308" marR="13308" marT="13308" marB="13308" anchor="ctr"/>
                </a:tc>
                <a:extLst>
                  <a:ext uri="{0D108BD9-81ED-4DB2-BD59-A6C34878D82A}">
                    <a16:rowId xmlns:a16="http://schemas.microsoft.com/office/drawing/2014/main" val="647794923"/>
                  </a:ext>
                </a:extLst>
              </a:tr>
              <a:tr h="942388">
                <a:tc>
                  <a:txBody>
                    <a:bodyPr/>
                    <a:lstStyle/>
                    <a:p>
                      <a:pPr>
                        <a:lnSpc>
                          <a:spcPct val="115000"/>
                        </a:lnSpc>
                        <a:spcAft>
                          <a:spcPts val="800"/>
                        </a:spcAft>
                        <a:buNone/>
                      </a:pPr>
                      <a:r>
                        <a:rPr lang="en-GB" sz="1700" kern="0">
                          <a:effectLst/>
                        </a:rPr>
                        <a:t>Analysing Texts &amp; Talk</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308" marR="13308" marT="13308" marB="13308" anchor="ctr"/>
                </a:tc>
                <a:tc>
                  <a:txBody>
                    <a:bodyPr/>
                    <a:lstStyle/>
                    <a:p>
                      <a:pPr>
                        <a:lnSpc>
                          <a:spcPct val="115000"/>
                        </a:lnSpc>
                        <a:spcAft>
                          <a:spcPts val="800"/>
                        </a:spcAft>
                        <a:buNone/>
                      </a:pPr>
                      <a:r>
                        <a:rPr lang="en-GB" sz="1700" kern="0">
                          <a:effectLst/>
                        </a:rPr>
                        <a:t>Study language and documents to see how reality is created through words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308" marR="13308" marT="13308" marB="13308" anchor="ctr"/>
                </a:tc>
                <a:tc>
                  <a:txBody>
                    <a:bodyPr/>
                    <a:lstStyle/>
                    <a:p>
                      <a:pPr>
                        <a:lnSpc>
                          <a:spcPct val="115000"/>
                        </a:lnSpc>
                        <a:spcAft>
                          <a:spcPts val="800"/>
                        </a:spcAft>
                        <a:buNone/>
                      </a:pPr>
                      <a:r>
                        <a:rPr lang="en-GB" sz="1700" kern="0">
                          <a:effectLst/>
                        </a:rPr>
                        <a:t>Examine Amazon internal documents: How do they talk about cart abandonment? What language reveals their assumptions?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308" marR="13308" marT="13308" marB="13308" anchor="ctr"/>
                </a:tc>
                <a:extLst>
                  <a:ext uri="{0D108BD9-81ED-4DB2-BD59-A6C34878D82A}">
                    <a16:rowId xmlns:a16="http://schemas.microsoft.com/office/drawing/2014/main" val="608179116"/>
                  </a:ext>
                </a:extLst>
              </a:tr>
              <a:tr h="942388">
                <a:tc>
                  <a:txBody>
                    <a:bodyPr/>
                    <a:lstStyle/>
                    <a:p>
                      <a:pPr>
                        <a:lnSpc>
                          <a:spcPct val="115000"/>
                        </a:lnSpc>
                        <a:spcAft>
                          <a:spcPts val="800"/>
                        </a:spcAft>
                        <a:buNone/>
                      </a:pPr>
                      <a:r>
                        <a:rPr lang="en-GB" sz="1700" kern="0">
                          <a:effectLst/>
                        </a:rPr>
                        <a:t>Action Research</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308" marR="13308" marT="13308" marB="13308" anchor="ctr"/>
                </a:tc>
                <a:tc>
                  <a:txBody>
                    <a:bodyPr/>
                    <a:lstStyle/>
                    <a:p>
                      <a:pPr>
                        <a:lnSpc>
                          <a:spcPct val="115000"/>
                        </a:lnSpc>
                        <a:spcAft>
                          <a:spcPts val="800"/>
                        </a:spcAft>
                        <a:buNone/>
                      </a:pPr>
                      <a:r>
                        <a:rPr lang="en-GB" sz="1700" kern="0">
                          <a:effectLst/>
                        </a:rPr>
                        <a:t>Work with people (not just study them) to create change</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308" marR="13308" marT="13308" marB="13308" anchor="ctr"/>
                </a:tc>
                <a:tc>
                  <a:txBody>
                    <a:bodyPr/>
                    <a:lstStyle/>
                    <a:p>
                      <a:pPr>
                        <a:lnSpc>
                          <a:spcPct val="115000"/>
                        </a:lnSpc>
                        <a:spcAft>
                          <a:spcPts val="800"/>
                        </a:spcAft>
                        <a:buNone/>
                      </a:pPr>
                      <a:r>
                        <a:rPr lang="en-GB" sz="1700" kern="0">
                          <a:effectLst/>
                        </a:rPr>
                        <a:t>Work with consumer groups to identify manipulative design (dark patterns). Develop collective responses.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308" marR="13308" marT="13308" marB="13308" anchor="ctr"/>
                </a:tc>
                <a:extLst>
                  <a:ext uri="{0D108BD9-81ED-4DB2-BD59-A6C34878D82A}">
                    <a16:rowId xmlns:a16="http://schemas.microsoft.com/office/drawing/2014/main" val="2351599032"/>
                  </a:ext>
                </a:extLst>
              </a:tr>
              <a:tr h="942388">
                <a:tc>
                  <a:txBody>
                    <a:bodyPr/>
                    <a:lstStyle/>
                    <a:p>
                      <a:pPr>
                        <a:lnSpc>
                          <a:spcPct val="115000"/>
                        </a:lnSpc>
                        <a:spcAft>
                          <a:spcPts val="800"/>
                        </a:spcAft>
                        <a:buNone/>
                      </a:pPr>
                      <a:r>
                        <a:rPr lang="en-GB" sz="1700" kern="0">
                          <a:effectLst/>
                        </a:rPr>
                        <a:t>Combining Approaches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308" marR="13308" marT="13308" marB="13308" anchor="ctr"/>
                </a:tc>
                <a:tc>
                  <a:txBody>
                    <a:bodyPr/>
                    <a:lstStyle/>
                    <a:p>
                      <a:pPr>
                        <a:lnSpc>
                          <a:spcPct val="115000"/>
                        </a:lnSpc>
                        <a:spcAft>
                          <a:spcPts val="800"/>
                        </a:spcAft>
                        <a:buNone/>
                      </a:pPr>
                      <a:r>
                        <a:rPr lang="en-GB" sz="1700" kern="0">
                          <a:effectLst/>
                        </a:rPr>
                        <a:t>Choose the methods that best answer the problem and judge them by their consequences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308" marR="13308" marT="13308" marB="13308" anchor="ctr"/>
                </a:tc>
                <a:tc>
                  <a:txBody>
                    <a:bodyPr/>
                    <a:lstStyle/>
                    <a:p>
                      <a:pPr>
                        <a:lnSpc>
                          <a:spcPct val="115000"/>
                        </a:lnSpc>
                        <a:spcAft>
                          <a:spcPts val="800"/>
                        </a:spcAft>
                        <a:buNone/>
                      </a:pPr>
                      <a:r>
                        <a:rPr lang="en-GB" sz="1700" kern="0" dirty="0">
                          <a:effectLst/>
                        </a:rPr>
                        <a:t>Week 1: A/B test. Week 2: interviews. Week 3: implement. Week 4: measure. Week 5: refine. Each step is judged by whether it helps solve the problem.</a:t>
                      </a:r>
                      <a:endParaRPr lang="en-GB" sz="1700" kern="100" dirty="0">
                        <a:effectLst/>
                        <a:latin typeface="Aptos" panose="020B0004020202020204" pitchFamily="34" charset="0"/>
                        <a:ea typeface="DengXian" panose="02010600030101010101" pitchFamily="2" charset="-122"/>
                        <a:cs typeface="Arial" panose="020B0604020202020204" pitchFamily="34" charset="0"/>
                      </a:endParaRPr>
                    </a:p>
                  </a:txBody>
                  <a:tcPr marL="13308" marR="13308" marT="13308" marB="13308" anchor="ctr"/>
                </a:tc>
                <a:extLst>
                  <a:ext uri="{0D108BD9-81ED-4DB2-BD59-A6C34878D82A}">
                    <a16:rowId xmlns:a16="http://schemas.microsoft.com/office/drawing/2014/main" val="1501924330"/>
                  </a:ext>
                </a:extLst>
              </a:tr>
            </a:tbl>
          </a:graphicData>
        </a:graphic>
      </p:graphicFrame>
    </p:spTree>
    <p:extLst>
      <p:ext uri="{BB962C8B-B14F-4D97-AF65-F5344CB8AC3E}">
        <p14:creationId xmlns:p14="http://schemas.microsoft.com/office/powerpoint/2010/main" val="267677300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D1909-59E4-A08B-48BF-9379008D9FC5}"/>
              </a:ext>
            </a:extLst>
          </p:cNvPr>
          <p:cNvSpPr>
            <a:spLocks noGrp="1"/>
          </p:cNvSpPr>
          <p:nvPr>
            <p:ph type="title"/>
          </p:nvPr>
        </p:nvSpPr>
        <p:spPr/>
        <p:txBody>
          <a:bodyPr/>
          <a:lstStyle/>
          <a:p>
            <a:r>
              <a:rPr lang="en-GB" dirty="0"/>
              <a:t>Important</a:t>
            </a:r>
          </a:p>
        </p:txBody>
      </p:sp>
      <p:sp>
        <p:nvSpPr>
          <p:cNvPr id="3" name="Content Placeholder 2">
            <a:extLst>
              <a:ext uri="{FF2B5EF4-FFF2-40B4-BE49-F238E27FC236}">
                <a16:creationId xmlns:a16="http://schemas.microsoft.com/office/drawing/2014/main" id="{2C171738-BC25-DB61-DBD1-46E55754051D}"/>
              </a:ext>
            </a:extLst>
          </p:cNvPr>
          <p:cNvSpPr>
            <a:spLocks noGrp="1"/>
          </p:cNvSpPr>
          <p:nvPr>
            <p:ph idx="1"/>
          </p:nvPr>
        </p:nvSpPr>
        <p:spPr/>
        <p:txBody>
          <a:bodyPr/>
          <a:lstStyle/>
          <a:p>
            <a:r>
              <a:rPr lang="en-GB" dirty="0"/>
              <a:t>This table is the academic version of what your aliens handout shows you in plain English. They say the same thing.</a:t>
            </a:r>
          </a:p>
        </p:txBody>
      </p:sp>
    </p:spTree>
    <p:extLst>
      <p:ext uri="{BB962C8B-B14F-4D97-AF65-F5344CB8AC3E}">
        <p14:creationId xmlns:p14="http://schemas.microsoft.com/office/powerpoint/2010/main" val="58681186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8D706-2146-F471-29C0-698FB9E97C3C}"/>
              </a:ext>
            </a:extLst>
          </p:cNvPr>
          <p:cNvSpPr>
            <a:spLocks noGrp="1"/>
          </p:cNvSpPr>
          <p:nvPr>
            <p:ph type="title"/>
          </p:nvPr>
        </p:nvSpPr>
        <p:spPr/>
        <p:txBody>
          <a:bodyPr>
            <a:normAutofit/>
          </a:bodyPr>
          <a:lstStyle/>
          <a:p>
            <a:r>
              <a:rPr lang="en-GB" b="1" dirty="0"/>
              <a:t>Activity: Mapping Your Assumptions </a:t>
            </a:r>
            <a:endParaRPr lang="en-GB" dirty="0"/>
          </a:p>
        </p:txBody>
      </p:sp>
      <p:sp>
        <p:nvSpPr>
          <p:cNvPr id="3" name="Content Placeholder 2">
            <a:extLst>
              <a:ext uri="{FF2B5EF4-FFF2-40B4-BE49-F238E27FC236}">
                <a16:creationId xmlns:a16="http://schemas.microsoft.com/office/drawing/2014/main" id="{2C71BB91-3B02-0ACE-21A3-5337DE1A5A79}"/>
              </a:ext>
            </a:extLst>
          </p:cNvPr>
          <p:cNvSpPr>
            <a:spLocks noGrp="1"/>
          </p:cNvSpPr>
          <p:nvPr>
            <p:ph idx="1"/>
          </p:nvPr>
        </p:nvSpPr>
        <p:spPr/>
        <p:txBody>
          <a:bodyPr>
            <a:normAutofit/>
          </a:bodyPr>
          <a:lstStyle/>
          <a:p>
            <a:r>
              <a:rPr lang="en-GB" dirty="0"/>
              <a:t>For your research topic, where do you sit on each spectrum?</a:t>
            </a:r>
          </a:p>
          <a:p>
            <a:r>
              <a:rPr lang="en-GB" dirty="0"/>
              <a:t>Ontology: Is your phenomenon objectively real or socially constructed?</a:t>
            </a:r>
          </a:p>
          <a:p>
            <a:r>
              <a:rPr lang="en-GB" dirty="0"/>
              <a:t>Epistemology: Can you measure/observe it or must you interpret/understand it?</a:t>
            </a:r>
          </a:p>
          <a:p>
            <a:r>
              <a:rPr lang="en-GB" dirty="0"/>
              <a:t>Axiology: Is value-neutrality possible or desirable in your research?</a:t>
            </a:r>
          </a:p>
          <a:p>
            <a:r>
              <a:rPr lang="en-GB" dirty="0"/>
              <a:t>Methodology: What research approach follows from above answers?</a:t>
            </a:r>
          </a:p>
        </p:txBody>
      </p:sp>
    </p:spTree>
    <p:extLst>
      <p:ext uri="{BB962C8B-B14F-4D97-AF65-F5344CB8AC3E}">
        <p14:creationId xmlns:p14="http://schemas.microsoft.com/office/powerpoint/2010/main" val="6415660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63EB0A-3D7C-4AA5-BFA5-8EE5B4BA56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B13DCDBF-EB1F-C287-D58C-373EBBE7D5F2}"/>
              </a:ext>
            </a:extLst>
          </p:cNvPr>
          <p:cNvSpPr>
            <a:spLocks noGrp="1"/>
          </p:cNvSpPr>
          <p:nvPr>
            <p:ph type="title"/>
          </p:nvPr>
        </p:nvSpPr>
        <p:spPr>
          <a:xfrm>
            <a:off x="578651" y="1122363"/>
            <a:ext cx="11034695" cy="3174690"/>
          </a:xfrm>
        </p:spPr>
        <p:txBody>
          <a:bodyPr vert="horz" lIns="91440" tIns="45720" rIns="91440" bIns="45720" rtlCol="0" anchor="b">
            <a:normAutofit/>
          </a:bodyPr>
          <a:lstStyle/>
          <a:p>
            <a:r>
              <a:rPr lang="en-US" sz="8000" kern="1200" dirty="0">
                <a:solidFill>
                  <a:schemeClr val="tx1"/>
                </a:solidFill>
                <a:latin typeface="+mj-lt"/>
                <a:ea typeface="+mj-ea"/>
                <a:cs typeface="+mj-cs"/>
              </a:rPr>
              <a:t>Choose one home paradigm</a:t>
            </a:r>
          </a:p>
        </p:txBody>
      </p:sp>
      <p:sp>
        <p:nvSpPr>
          <p:cNvPr id="11" name="Rectangle 10">
            <a:extLst>
              <a:ext uri="{FF2B5EF4-FFF2-40B4-BE49-F238E27FC236}">
                <a16:creationId xmlns:a16="http://schemas.microsoft.com/office/drawing/2014/main" id="{7945AD00-F967-454D-A4B2-39ABA5C88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E9BC5B79-B912-427C-8219-E3E50943F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2" name="Added text 52"/>
          <p:cNvSpPr txBox="1"/>
          <p:nvPr/>
        </p:nvSpPr>
        <p:spPr>
          <a:xfrm>
            <a:off x="838200" y="4750000"/>
            <a:ext cx="10515600" cy="1300000"/>
          </a:xfrm>
          <a:prstGeom prst="rect">
            <a:avLst/>
          </a:prstGeom>
          <a:noFill/>
        </p:spPr>
        <p:txBody>
          <a:bodyPr wrap="square"/>
          <a:lstStyle/>
          <a:p>
            <a:r>
              <a:rPr lang="en-GB" sz="2200" dirty="0"/>
              <a:t>Blending is possible only where paradigms share similar assumptions: </a:t>
            </a:r>
            <a:r>
              <a:rPr lang="en-GB" sz="2200" i="1" dirty="0"/>
              <a:t>a cautious yes</a:t>
            </a:r>
            <a:r>
              <a:rPr lang="en-GB" sz="2200" dirty="0"/>
              <a:t> (Lincoln, Lynham and Guba, 2018, p. 231). Using several methods is not the same as using several paradigms.</a:t>
            </a:r>
          </a:p>
        </p:txBody>
      </p:sp>
    </p:spTree>
    <p:extLst>
      <p:ext uri="{BB962C8B-B14F-4D97-AF65-F5344CB8AC3E}">
        <p14:creationId xmlns:p14="http://schemas.microsoft.com/office/powerpoint/2010/main" val="146814694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38474-5755-E310-8F3B-4216AEC7EB84}"/>
              </a:ext>
            </a:extLst>
          </p:cNvPr>
          <p:cNvSpPr>
            <a:spLocks noGrp="1"/>
          </p:cNvSpPr>
          <p:nvPr>
            <p:ph type="title"/>
          </p:nvPr>
        </p:nvSpPr>
        <p:spPr/>
        <p:txBody>
          <a:bodyPr/>
          <a:lstStyle/>
          <a:p>
            <a:r>
              <a:rPr lang="en-GB" dirty="0"/>
              <a:t>Important (again)</a:t>
            </a:r>
          </a:p>
        </p:txBody>
      </p:sp>
      <p:sp>
        <p:nvSpPr>
          <p:cNvPr id="3" name="Content Placeholder 2">
            <a:extLst>
              <a:ext uri="{FF2B5EF4-FFF2-40B4-BE49-F238E27FC236}">
                <a16:creationId xmlns:a16="http://schemas.microsoft.com/office/drawing/2014/main" id="{B4764FDF-21E9-C17A-3CAF-41C709B4F9EC}"/>
              </a:ext>
            </a:extLst>
          </p:cNvPr>
          <p:cNvSpPr>
            <a:spLocks noGrp="1"/>
          </p:cNvSpPr>
          <p:nvPr>
            <p:ph idx="1"/>
          </p:nvPr>
        </p:nvSpPr>
        <p:spPr/>
        <p:txBody>
          <a:bodyPr/>
          <a:lstStyle/>
          <a:p>
            <a:r>
              <a:rPr lang="en-GB" dirty="0"/>
              <a:t>Pragmatism (Alien G) is still one paradigm, it is just a paradigm that permits methodological flexibility. </a:t>
            </a:r>
          </a:p>
          <a:p>
            <a:r>
              <a:rPr lang="en-GB" dirty="0"/>
              <a:t>Choosing multiple methods is not the same as choosing multiple paradigms.</a:t>
            </a:r>
          </a:p>
        </p:txBody>
      </p:sp>
    </p:spTree>
    <p:extLst>
      <p:ext uri="{BB962C8B-B14F-4D97-AF65-F5344CB8AC3E}">
        <p14:creationId xmlns:p14="http://schemas.microsoft.com/office/powerpoint/2010/main" val="363481615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Dense fog covering the mountain">
            <a:extLst>
              <a:ext uri="{FF2B5EF4-FFF2-40B4-BE49-F238E27FC236}">
                <a16:creationId xmlns:a16="http://schemas.microsoft.com/office/drawing/2014/main" id="{DBA95F74-9AB9-0658-6154-B01FAFCC7086}"/>
              </a:ext>
            </a:extLst>
          </p:cNvPr>
          <p:cNvPicPr>
            <a:picLocks noChangeAspect="1"/>
          </p:cNvPicPr>
          <p:nvPr/>
        </p:nvPicPr>
        <p:blipFill>
          <a:blip r:embed="rId2"/>
          <a:srcRect t="10759" b="4971"/>
          <a:stretch>
            <a:fillRect/>
          </a:stretch>
        </p:blipFill>
        <p:spPr>
          <a:xfrm>
            <a:off x="20" y="10"/>
            <a:ext cx="12191980" cy="6857990"/>
          </a:xfrm>
          <a:prstGeom prst="rect">
            <a:avLst/>
          </a:prstGeom>
        </p:spPr>
      </p:pic>
      <p:sp>
        <p:nvSpPr>
          <p:cNvPr id="8" name="Rectangle 7">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39A9C8-8500-A769-F2DD-98ACE35812D2}"/>
              </a:ext>
            </a:extLst>
          </p:cNvPr>
          <p:cNvSpPr>
            <a:spLocks noGrp="1"/>
          </p:cNvSpPr>
          <p:nvPr>
            <p:ph type="title"/>
          </p:nvPr>
        </p:nvSpPr>
        <p:spPr>
          <a:xfrm>
            <a:off x="523875" y="5317240"/>
            <a:ext cx="11210925" cy="744836"/>
          </a:xfrm>
        </p:spPr>
        <p:txBody>
          <a:bodyPr>
            <a:normAutofit/>
          </a:bodyPr>
          <a:lstStyle/>
          <a:p>
            <a:pPr algn="ctr"/>
            <a:r>
              <a:rPr lang="en-GB" sz="3600" dirty="0">
                <a:solidFill>
                  <a:schemeClr val="tx1">
                    <a:lumMod val="85000"/>
                    <a:lumOff val="15000"/>
                  </a:schemeClr>
                </a:solidFill>
              </a:rPr>
              <a:t>Paradigm shift</a:t>
            </a:r>
          </a:p>
        </p:txBody>
      </p:sp>
      <p:cxnSp>
        <p:nvCxnSpPr>
          <p:cNvPr id="10" name="Straight Connector 9">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8619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B0D67135-43D0-EDD1-88DE-F8D3F63E553B}"/>
              </a:ext>
            </a:extLst>
          </p:cNvPr>
          <p:cNvPicPr>
            <a:picLocks noChangeAspect="1"/>
          </p:cNvPicPr>
          <p:nvPr/>
        </p:nvPicPr>
        <p:blipFill>
          <a:blip r:embed="rId2"/>
          <a:srcRect t="15746"/>
          <a:stretch>
            <a:fillRect/>
          </a:stretch>
        </p:blipFill>
        <p:spPr>
          <a:xfrm>
            <a:off x="20" y="1282"/>
            <a:ext cx="12191980" cy="6856718"/>
          </a:xfrm>
          <a:prstGeom prst="rect">
            <a:avLst/>
          </a:prstGeom>
        </p:spPr>
      </p:pic>
    </p:spTree>
    <p:extLst>
      <p:ext uri="{BB962C8B-B14F-4D97-AF65-F5344CB8AC3E}">
        <p14:creationId xmlns:p14="http://schemas.microsoft.com/office/powerpoint/2010/main" val="177844388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97D562-B59A-2A45-ACB6-F97F9659C58E}"/>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4500" kern="1200">
                <a:solidFill>
                  <a:schemeClr val="tx1"/>
                </a:solidFill>
                <a:latin typeface="+mj-lt"/>
                <a:ea typeface="+mj-ea"/>
                <a:cs typeface="+mj-cs"/>
              </a:rPr>
              <a:t>Each paradigm occupies unique position across all four dimensions simultaneously - positions must be internally coherent</a:t>
            </a:r>
            <a:br>
              <a:rPr lang="en-US" sz="4500" kern="1200">
                <a:solidFill>
                  <a:schemeClr val="tx1"/>
                </a:solidFill>
                <a:latin typeface="+mj-lt"/>
                <a:ea typeface="+mj-ea"/>
                <a:cs typeface="+mj-cs"/>
              </a:rPr>
            </a:br>
            <a:endParaRPr lang="en-US" sz="4500" kern="120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68093D96-C785-7594-701C-B40F8EFD6290}"/>
              </a:ext>
            </a:extLst>
          </p:cNvPr>
          <p:cNvSpPr>
            <a:spLocks noGrp="1"/>
          </p:cNvSpPr>
          <p:nvPr>
            <p:ph type="body" idx="1"/>
          </p:nvPr>
        </p:nvSpPr>
        <p:spPr>
          <a:xfrm>
            <a:off x="1524000" y="5514052"/>
            <a:ext cx="9144000" cy="651910"/>
          </a:xfrm>
        </p:spPr>
        <p:txBody>
          <a:bodyPr vert="horz" lIns="91440" tIns="45720" rIns="91440" bIns="45720" rtlCol="0" anchor="ctr">
            <a:normAutofit fontScale="92500"/>
          </a:bodyPr>
          <a:lstStyle/>
          <a:p>
            <a:pPr algn="ctr"/>
            <a:r>
              <a:rPr lang="en-US" sz="2000" kern="1200" dirty="0">
                <a:solidFill>
                  <a:schemeClr val="tx1"/>
                </a:solidFill>
                <a:latin typeface="+mn-lt"/>
                <a:ea typeface="+mn-ea"/>
                <a:cs typeface="+mn-cs"/>
              </a:rPr>
              <a:t>The shift from transactional to transformational leadership represents a paradigm shift across the four dimensions of ontology, epistemology, axiology and methodology</a:t>
            </a:r>
          </a:p>
        </p:txBody>
      </p:sp>
      <p:cxnSp>
        <p:nvCxnSpPr>
          <p:cNvPr id="9" name="Straight Connector 8">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105549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6899D1-BF50-77FD-6D9D-191BAD899B56}"/>
              </a:ext>
            </a:extLst>
          </p:cNvPr>
          <p:cNvSpPr>
            <a:spLocks noGrp="1"/>
          </p:cNvSpPr>
          <p:nvPr>
            <p:ph type="title"/>
          </p:nvPr>
        </p:nvSpPr>
        <p:spPr>
          <a:xfrm>
            <a:off x="686834" y="1153572"/>
            <a:ext cx="3200400" cy="4461163"/>
          </a:xfrm>
        </p:spPr>
        <p:txBody>
          <a:bodyPr>
            <a:normAutofit/>
          </a:bodyPr>
          <a:lstStyle/>
          <a:p>
            <a:r>
              <a:rPr lang="en-GB" sz="4100" b="1">
                <a:solidFill>
                  <a:srgbClr val="FFFFFF"/>
                </a:solidFill>
              </a:rPr>
              <a:t>Transactional Leadership </a:t>
            </a:r>
            <a:br>
              <a:rPr lang="en-GB" sz="4100" b="1">
                <a:solidFill>
                  <a:srgbClr val="FFFFFF"/>
                </a:solidFill>
              </a:rPr>
            </a:br>
            <a:endParaRPr lang="en-GB"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6DE0C96-EBFD-96BC-CD8A-E3EC2A13DA4C}"/>
              </a:ext>
            </a:extLst>
          </p:cNvPr>
          <p:cNvSpPr>
            <a:spLocks noGrp="1"/>
          </p:cNvSpPr>
          <p:nvPr>
            <p:ph idx="1"/>
          </p:nvPr>
        </p:nvSpPr>
        <p:spPr>
          <a:xfrm>
            <a:off x="4447308" y="591344"/>
            <a:ext cx="6906491" cy="5585619"/>
          </a:xfrm>
        </p:spPr>
        <p:txBody>
          <a:bodyPr anchor="ctr">
            <a:normAutofit/>
          </a:bodyPr>
          <a:lstStyle/>
          <a:p>
            <a:r>
              <a:rPr lang="en-GB" b="1" dirty="0"/>
              <a:t>Ontology</a:t>
            </a:r>
            <a:r>
              <a:rPr lang="en-GB" dirty="0"/>
              <a:t>: </a:t>
            </a:r>
            <a:r>
              <a:rPr lang="en-GB" i="1" dirty="0"/>
              <a:t>Naive realism</a:t>
            </a:r>
            <a:r>
              <a:rPr lang="en-GB" dirty="0"/>
              <a:t>. Leadership outcomes are objectively measurable (e.g., performance metrics).</a:t>
            </a:r>
          </a:p>
          <a:p>
            <a:r>
              <a:rPr lang="en-GB" b="1" dirty="0"/>
              <a:t>Epistemology</a:t>
            </a:r>
            <a:r>
              <a:rPr lang="en-GB" dirty="0"/>
              <a:t>: </a:t>
            </a:r>
            <a:r>
              <a:rPr lang="en-GB" i="1" dirty="0"/>
              <a:t>Objectivism</a:t>
            </a:r>
            <a:r>
              <a:rPr lang="en-GB" dirty="0"/>
              <a:t>. Knowledge is gained through observation and measurement.</a:t>
            </a:r>
          </a:p>
          <a:p>
            <a:r>
              <a:rPr lang="en-GB" b="1" dirty="0"/>
              <a:t>Axiology</a:t>
            </a:r>
            <a:r>
              <a:rPr lang="en-GB" dirty="0"/>
              <a:t>: </a:t>
            </a:r>
            <a:r>
              <a:rPr lang="en-GB" i="1" dirty="0"/>
              <a:t>Value-free</a:t>
            </a:r>
            <a:r>
              <a:rPr lang="en-GB" dirty="0"/>
              <a:t>. Leader’s values are irrelevant; neutrality is assumed.</a:t>
            </a:r>
          </a:p>
          <a:p>
            <a:r>
              <a:rPr lang="en-GB" b="1" dirty="0"/>
              <a:t>Methodology</a:t>
            </a:r>
            <a:r>
              <a:rPr lang="en-GB" dirty="0"/>
              <a:t>: </a:t>
            </a:r>
            <a:r>
              <a:rPr lang="en-GB" i="1" dirty="0"/>
              <a:t>Experimental/survey-based</a:t>
            </a:r>
            <a:r>
              <a:rPr lang="en-GB" dirty="0"/>
              <a:t>. Focus on quantifying behaviours and outcomes.</a:t>
            </a:r>
          </a:p>
          <a:p>
            <a:endParaRPr lang="en-GB" dirty="0"/>
          </a:p>
        </p:txBody>
      </p:sp>
    </p:spTree>
    <p:extLst>
      <p:ext uri="{BB962C8B-B14F-4D97-AF65-F5344CB8AC3E}">
        <p14:creationId xmlns:p14="http://schemas.microsoft.com/office/powerpoint/2010/main" val="298878978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B070D6-F2DA-708F-21E9-A68577984C1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C181CD-80FE-A9BE-B80F-5795A046B0E4}"/>
              </a:ext>
            </a:extLst>
          </p:cNvPr>
          <p:cNvSpPr>
            <a:spLocks noGrp="1"/>
          </p:cNvSpPr>
          <p:nvPr>
            <p:ph type="title"/>
          </p:nvPr>
        </p:nvSpPr>
        <p:spPr>
          <a:xfrm>
            <a:off x="686834" y="1153572"/>
            <a:ext cx="3200400" cy="4461163"/>
          </a:xfrm>
        </p:spPr>
        <p:txBody>
          <a:bodyPr>
            <a:normAutofit/>
          </a:bodyPr>
          <a:lstStyle/>
          <a:p>
            <a:r>
              <a:rPr lang="en-GB" sz="4100" b="1">
                <a:solidFill>
                  <a:srgbClr val="FFFFFF"/>
                </a:solidFill>
              </a:rPr>
              <a:t>Transactional Leadership (Positivist Paradigm)</a:t>
            </a:r>
            <a:br>
              <a:rPr lang="en-GB" sz="4100" b="1">
                <a:solidFill>
                  <a:srgbClr val="FFFFFF"/>
                </a:solidFill>
              </a:rPr>
            </a:br>
            <a:endParaRPr lang="en-GB"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82E270E-1F56-F37F-B202-D691BDCEE709}"/>
              </a:ext>
            </a:extLst>
          </p:cNvPr>
          <p:cNvSpPr>
            <a:spLocks noGrp="1"/>
          </p:cNvSpPr>
          <p:nvPr>
            <p:ph idx="1"/>
          </p:nvPr>
        </p:nvSpPr>
        <p:spPr>
          <a:xfrm>
            <a:off x="4447308" y="591344"/>
            <a:ext cx="6906491" cy="5585619"/>
          </a:xfrm>
        </p:spPr>
        <p:txBody>
          <a:bodyPr anchor="ctr">
            <a:normAutofit/>
          </a:bodyPr>
          <a:lstStyle/>
          <a:p>
            <a:r>
              <a:rPr lang="en-GB" b="1" dirty="0"/>
              <a:t>Ontology</a:t>
            </a:r>
            <a:r>
              <a:rPr lang="en-GB" dirty="0"/>
              <a:t>: </a:t>
            </a:r>
            <a:r>
              <a:rPr lang="en-GB" i="1" dirty="0"/>
              <a:t>Naive realism</a:t>
            </a:r>
            <a:r>
              <a:rPr lang="en-GB" dirty="0"/>
              <a:t>. Leadership outcomes are objectively measurable (e.g., performance metrics).</a:t>
            </a:r>
          </a:p>
          <a:p>
            <a:r>
              <a:rPr lang="en-GB" b="1" dirty="0"/>
              <a:t>Epistemology</a:t>
            </a:r>
            <a:r>
              <a:rPr lang="en-GB" dirty="0"/>
              <a:t>: </a:t>
            </a:r>
            <a:r>
              <a:rPr lang="en-GB" i="1" dirty="0"/>
              <a:t>Objectivism</a:t>
            </a:r>
            <a:r>
              <a:rPr lang="en-GB" dirty="0"/>
              <a:t>. Knowledge is gained through observation and measurement.</a:t>
            </a:r>
          </a:p>
          <a:p>
            <a:r>
              <a:rPr lang="en-GB" b="1" dirty="0"/>
              <a:t>Axiology</a:t>
            </a:r>
            <a:r>
              <a:rPr lang="en-GB" dirty="0"/>
              <a:t>: </a:t>
            </a:r>
            <a:r>
              <a:rPr lang="en-GB" i="1" dirty="0"/>
              <a:t>Value-free</a:t>
            </a:r>
            <a:r>
              <a:rPr lang="en-GB" dirty="0"/>
              <a:t>. Leader’s values are irrelevant; neutrality is assumed.</a:t>
            </a:r>
          </a:p>
          <a:p>
            <a:r>
              <a:rPr lang="en-GB" b="1" dirty="0"/>
              <a:t>Methodology</a:t>
            </a:r>
            <a:r>
              <a:rPr lang="en-GB" dirty="0"/>
              <a:t>: </a:t>
            </a:r>
            <a:r>
              <a:rPr lang="en-GB" i="1" dirty="0"/>
              <a:t>Experimental/survey-based</a:t>
            </a:r>
            <a:r>
              <a:rPr lang="en-GB" dirty="0"/>
              <a:t>. Focus on quantifying behaviours and outcomes.</a:t>
            </a:r>
          </a:p>
          <a:p>
            <a:endParaRPr lang="en-GB" dirty="0"/>
          </a:p>
        </p:txBody>
      </p:sp>
    </p:spTree>
    <p:extLst>
      <p:ext uri="{BB962C8B-B14F-4D97-AF65-F5344CB8AC3E}">
        <p14:creationId xmlns:p14="http://schemas.microsoft.com/office/powerpoint/2010/main" val="36231022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0E27AA-59C4-78CF-B0E6-A3D7FF5CFAA3}"/>
              </a:ext>
            </a:extLst>
          </p:cNvPr>
          <p:cNvSpPr>
            <a:spLocks noGrp="1"/>
          </p:cNvSpPr>
          <p:nvPr>
            <p:ph type="title"/>
          </p:nvPr>
        </p:nvSpPr>
        <p:spPr>
          <a:xfrm>
            <a:off x="686834" y="1153572"/>
            <a:ext cx="3200400" cy="4461163"/>
          </a:xfrm>
        </p:spPr>
        <p:txBody>
          <a:bodyPr>
            <a:normAutofit/>
          </a:bodyPr>
          <a:lstStyle/>
          <a:p>
            <a:r>
              <a:rPr lang="en-GB" sz="3100" b="1">
                <a:solidFill>
                  <a:srgbClr val="FFFFFF"/>
                </a:solidFill>
              </a:rPr>
              <a:t>Transformational Leadership</a:t>
            </a:r>
            <a:br>
              <a:rPr lang="en-GB" sz="3100" b="1">
                <a:solidFill>
                  <a:srgbClr val="FFFFFF"/>
                </a:solidFill>
              </a:rPr>
            </a:br>
            <a:endParaRPr lang="en-GB" sz="3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922E719-E8E9-BAAC-CF0F-EEE349201F3B}"/>
              </a:ext>
            </a:extLst>
          </p:cNvPr>
          <p:cNvSpPr>
            <a:spLocks noGrp="1"/>
          </p:cNvSpPr>
          <p:nvPr>
            <p:ph idx="1"/>
          </p:nvPr>
        </p:nvSpPr>
        <p:spPr>
          <a:xfrm>
            <a:off x="4447308" y="591344"/>
            <a:ext cx="6906491" cy="5585619"/>
          </a:xfrm>
        </p:spPr>
        <p:txBody>
          <a:bodyPr anchor="ctr">
            <a:normAutofit/>
          </a:bodyPr>
          <a:lstStyle/>
          <a:p>
            <a:r>
              <a:rPr lang="en-GB" b="1" dirty="0"/>
              <a:t>Ontology</a:t>
            </a:r>
            <a:r>
              <a:rPr lang="en-GB" dirty="0"/>
              <a:t>: </a:t>
            </a:r>
            <a:r>
              <a:rPr lang="en-GB" i="1" dirty="0"/>
              <a:t>Relativism</a:t>
            </a:r>
            <a:r>
              <a:rPr lang="en-GB" dirty="0"/>
              <a:t>. Leadership is a socially constructed experience; impact varies by context.</a:t>
            </a:r>
          </a:p>
          <a:p>
            <a:r>
              <a:rPr lang="en-GB" b="1" dirty="0"/>
              <a:t>Epistemology</a:t>
            </a:r>
            <a:r>
              <a:rPr lang="en-GB" dirty="0"/>
              <a:t>: </a:t>
            </a:r>
            <a:r>
              <a:rPr lang="en-GB" i="1" dirty="0"/>
              <a:t>Subjectivism</a:t>
            </a:r>
            <a:r>
              <a:rPr lang="en-GB" dirty="0"/>
              <a:t>. Knowledge arises through relationships and shared meaning.</a:t>
            </a:r>
          </a:p>
          <a:p>
            <a:r>
              <a:rPr lang="en-GB" b="1" dirty="0"/>
              <a:t>Axiology</a:t>
            </a:r>
            <a:r>
              <a:rPr lang="en-GB" dirty="0"/>
              <a:t>: </a:t>
            </a:r>
            <a:r>
              <a:rPr lang="en-GB" i="1" dirty="0"/>
              <a:t>Value-laden</a:t>
            </a:r>
            <a:r>
              <a:rPr lang="en-GB" dirty="0"/>
              <a:t>. Leader’s values and vision shape organisational culture.</a:t>
            </a:r>
          </a:p>
          <a:p>
            <a:r>
              <a:rPr lang="en-GB" b="1" dirty="0"/>
              <a:t>Methodology</a:t>
            </a:r>
            <a:r>
              <a:rPr lang="en-GB" dirty="0"/>
              <a:t>: </a:t>
            </a:r>
            <a:r>
              <a:rPr lang="en-GB" i="1" dirty="0"/>
              <a:t>Naturalistic</a:t>
            </a:r>
            <a:r>
              <a:rPr lang="en-GB" dirty="0"/>
              <a:t>. Qualitative methods like interviews and case studies explore lived experiences.</a:t>
            </a:r>
          </a:p>
          <a:p>
            <a:endParaRPr lang="en-GB" dirty="0"/>
          </a:p>
        </p:txBody>
      </p:sp>
    </p:spTree>
    <p:extLst>
      <p:ext uri="{BB962C8B-B14F-4D97-AF65-F5344CB8AC3E}">
        <p14:creationId xmlns:p14="http://schemas.microsoft.com/office/powerpoint/2010/main" val="379905688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19ADAD1-4E9D-08BB-8BBA-B0A53CBEBDD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0ABAC0-AE3F-032F-8024-846993813828}"/>
              </a:ext>
            </a:extLst>
          </p:cNvPr>
          <p:cNvSpPr>
            <a:spLocks noGrp="1"/>
          </p:cNvSpPr>
          <p:nvPr>
            <p:ph type="title"/>
          </p:nvPr>
        </p:nvSpPr>
        <p:spPr>
          <a:xfrm>
            <a:off x="686834" y="1153572"/>
            <a:ext cx="3200400" cy="4461163"/>
          </a:xfrm>
        </p:spPr>
        <p:txBody>
          <a:bodyPr>
            <a:normAutofit/>
          </a:bodyPr>
          <a:lstStyle/>
          <a:p>
            <a:r>
              <a:rPr lang="en-GB" sz="3100" b="1">
                <a:solidFill>
                  <a:srgbClr val="FFFFFF"/>
                </a:solidFill>
              </a:rPr>
              <a:t>Transformational Leadership (Interpretivist Paradigm)</a:t>
            </a:r>
            <a:br>
              <a:rPr lang="en-GB" sz="3100" b="1">
                <a:solidFill>
                  <a:srgbClr val="FFFFFF"/>
                </a:solidFill>
              </a:rPr>
            </a:br>
            <a:endParaRPr lang="en-GB" sz="3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DABD0CC-6110-0BE4-C2E7-6E2A73802569}"/>
              </a:ext>
            </a:extLst>
          </p:cNvPr>
          <p:cNvSpPr>
            <a:spLocks noGrp="1"/>
          </p:cNvSpPr>
          <p:nvPr>
            <p:ph idx="1"/>
          </p:nvPr>
        </p:nvSpPr>
        <p:spPr>
          <a:xfrm>
            <a:off x="4447308" y="591344"/>
            <a:ext cx="6906491" cy="5585619"/>
          </a:xfrm>
        </p:spPr>
        <p:txBody>
          <a:bodyPr anchor="ctr">
            <a:normAutofit/>
          </a:bodyPr>
          <a:lstStyle/>
          <a:p>
            <a:r>
              <a:rPr lang="en-GB" b="1" dirty="0"/>
              <a:t>Ontology</a:t>
            </a:r>
            <a:r>
              <a:rPr lang="en-GB" dirty="0"/>
              <a:t>: </a:t>
            </a:r>
            <a:r>
              <a:rPr lang="en-GB" i="1" dirty="0"/>
              <a:t>Relativism</a:t>
            </a:r>
            <a:r>
              <a:rPr lang="en-GB" dirty="0"/>
              <a:t>. Leadership is a socially constructed experience; impact varies by context.</a:t>
            </a:r>
          </a:p>
          <a:p>
            <a:r>
              <a:rPr lang="en-GB" b="1" dirty="0"/>
              <a:t>Epistemology</a:t>
            </a:r>
            <a:r>
              <a:rPr lang="en-GB" dirty="0"/>
              <a:t>: </a:t>
            </a:r>
            <a:r>
              <a:rPr lang="en-GB" i="1" dirty="0"/>
              <a:t>Subjectivism</a:t>
            </a:r>
            <a:r>
              <a:rPr lang="en-GB" dirty="0"/>
              <a:t>. Knowledge arises through relationships and shared meaning.</a:t>
            </a:r>
          </a:p>
          <a:p>
            <a:r>
              <a:rPr lang="en-GB" b="1" dirty="0"/>
              <a:t>Axiology</a:t>
            </a:r>
            <a:r>
              <a:rPr lang="en-GB" dirty="0"/>
              <a:t>: </a:t>
            </a:r>
            <a:r>
              <a:rPr lang="en-GB" i="1" dirty="0"/>
              <a:t>Value-laden</a:t>
            </a:r>
            <a:r>
              <a:rPr lang="en-GB" dirty="0"/>
              <a:t>. Leader’s values and vision shape organisational culture.</a:t>
            </a:r>
          </a:p>
          <a:p>
            <a:r>
              <a:rPr lang="en-GB" b="1" dirty="0"/>
              <a:t>Methodology</a:t>
            </a:r>
            <a:r>
              <a:rPr lang="en-GB" dirty="0"/>
              <a:t>: </a:t>
            </a:r>
            <a:r>
              <a:rPr lang="en-GB" i="1" dirty="0"/>
              <a:t>Naturalistic</a:t>
            </a:r>
            <a:r>
              <a:rPr lang="en-GB" dirty="0"/>
              <a:t>. Qualitative methods like interviews and case studies explore lived experiences.</a:t>
            </a:r>
          </a:p>
          <a:p>
            <a:endParaRPr lang="en-GB" dirty="0"/>
          </a:p>
        </p:txBody>
      </p:sp>
    </p:spTree>
    <p:extLst>
      <p:ext uri="{BB962C8B-B14F-4D97-AF65-F5344CB8AC3E}">
        <p14:creationId xmlns:p14="http://schemas.microsoft.com/office/powerpoint/2010/main" val="367983353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9FB0C-45FC-6C4A-82CC-D522C0046EC0}"/>
              </a:ext>
            </a:extLst>
          </p:cNvPr>
          <p:cNvSpPr>
            <a:spLocks noGrp="1"/>
          </p:cNvSpPr>
          <p:nvPr>
            <p:ph type="title"/>
          </p:nvPr>
        </p:nvSpPr>
        <p:spPr/>
        <p:txBody>
          <a:bodyPr/>
          <a:lstStyle/>
          <a:p>
            <a:r>
              <a:rPr lang="en-GB" dirty="0"/>
              <a:t>You probably already have leadership experience</a:t>
            </a:r>
          </a:p>
        </p:txBody>
      </p:sp>
      <p:sp>
        <p:nvSpPr>
          <p:cNvPr id="3" name="Content Placeholder 2">
            <a:extLst>
              <a:ext uri="{FF2B5EF4-FFF2-40B4-BE49-F238E27FC236}">
                <a16:creationId xmlns:a16="http://schemas.microsoft.com/office/drawing/2014/main" id="{D6F1959A-D74A-9D50-0D48-6A503DC4106E}"/>
              </a:ext>
            </a:extLst>
          </p:cNvPr>
          <p:cNvSpPr>
            <a:spLocks noGrp="1"/>
          </p:cNvSpPr>
          <p:nvPr>
            <p:ph idx="1"/>
          </p:nvPr>
        </p:nvSpPr>
        <p:spPr/>
        <p:txBody>
          <a:bodyPr/>
          <a:lstStyle/>
          <a:p>
            <a:r>
              <a:rPr lang="en-GB" i="1" dirty="0"/>
              <a:t>Think about your previous/current leader - were they transactional or transformational  and which alien would have studied them?</a:t>
            </a:r>
          </a:p>
        </p:txBody>
      </p:sp>
    </p:spTree>
    <p:extLst>
      <p:ext uri="{BB962C8B-B14F-4D97-AF65-F5344CB8AC3E}">
        <p14:creationId xmlns:p14="http://schemas.microsoft.com/office/powerpoint/2010/main" val="632679563"/>
      </p:ext>
    </p:extLst>
  </p:cSld>
  <p:clrMapOvr>
    <a:masterClrMapping/>
  </p:clrMapOvr>
</p:sld>
</file>

<file path=ppt/theme/theme1.xml><?xml version="1.0" encoding="utf-8"?>
<a:theme xmlns:a="http://schemas.openxmlformats.org/drawingml/2006/main" name="Office Them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4351</Words>
  <Application>Microsoft Office PowerPoint</Application>
  <PresentationFormat>Widescreen</PresentationFormat>
  <Paragraphs>451</Paragraphs>
  <Slides>71</Slides>
  <Notes>6</Notes>
  <HiddenSlides>7</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71</vt:i4>
      </vt:variant>
    </vt:vector>
  </HeadingPairs>
  <TitlesOfParts>
    <vt:vector size="77" baseType="lpstr">
      <vt:lpstr>Aptos</vt:lpstr>
      <vt:lpstr>Aptos Display</vt:lpstr>
      <vt:lpstr>Arial</vt:lpstr>
      <vt:lpstr>Calibri</vt:lpstr>
      <vt:lpstr>Georgia</vt:lpstr>
      <vt:lpstr>Office Theme</vt:lpstr>
      <vt:lpstr>DBA Research Philosophy</vt:lpstr>
      <vt:lpstr>Please note</vt:lpstr>
      <vt:lpstr>PowerPoint Presentation</vt:lpstr>
      <vt:lpstr>7 Aliens</vt:lpstr>
      <vt:lpstr>PowerPoint Presentation</vt:lpstr>
      <vt:lpstr>A bit of Kuhn</vt:lpstr>
      <vt:lpstr>Example</vt:lpstr>
      <vt:lpstr>Imagine Amazon wants to understand why customers abandon their shopping carts</vt:lpstr>
      <vt:lpstr>PowerPoint Presentation</vt:lpstr>
      <vt:lpstr>A/B testing </vt:lpstr>
      <vt:lpstr>Assumptions</vt:lpstr>
      <vt:lpstr>Interviews</vt:lpstr>
      <vt:lpstr>Assumptions</vt:lpstr>
      <vt:lpstr>Fundamental difference</vt:lpstr>
      <vt:lpstr>Kuhn said: Scientists work within paradigms - these are entire worldviews that include shared assumptions, methods and beliefs about what's real and how to study it. </vt:lpstr>
      <vt:lpstr>The Amazon example demonstrates Kuhn's idea</vt:lpstr>
      <vt:lpstr>PowerPoint Presentation</vt:lpstr>
      <vt:lpstr>7 Aliens</vt:lpstr>
      <vt:lpstr>PowerPoint Presentation</vt:lpstr>
      <vt:lpstr>So</vt:lpstr>
      <vt:lpstr>Where we are since 1962 and 1970</vt:lpstr>
      <vt:lpstr>Important</vt:lpstr>
      <vt:lpstr>We have already seen (hopefully)</vt:lpstr>
      <vt:lpstr>So</vt:lpstr>
      <vt:lpstr>The Guba and Lincoln framework: from three questions to four</vt:lpstr>
      <vt:lpstr>PowerPoint Presentation</vt:lpstr>
      <vt:lpstr>O, E, A, M</vt:lpstr>
      <vt:lpstr>Old terms, new meaning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Guba and Lincoln asked: Can we compare paradigms fairly? Need neutral framework</vt:lpstr>
      <vt:lpstr>Important</vt:lpstr>
      <vt:lpstr>You cannot go out of the column ….</vt:lpstr>
      <vt:lpstr>Imagine Amazon wants to understand why customers abandon their shopping carts</vt:lpstr>
      <vt:lpstr>Table 1: A/B Testing Approach Quants</vt:lpstr>
      <vt:lpstr>PowerPoint Presentation</vt:lpstr>
      <vt:lpstr>Table 2: Interviews Qualitative</vt:lpstr>
      <vt:lpstr>PowerPoint Presentation</vt:lpstr>
      <vt:lpstr>Moon and Blackman (2014)</vt:lpstr>
      <vt:lpstr>PowerPoint Presentation</vt:lpstr>
      <vt:lpstr>Moon and Blackman</vt:lpstr>
      <vt:lpstr>Imagine Amazon wants to understand why customers abandon their shopping carts</vt:lpstr>
      <vt:lpstr>Ontology (What exists? What is real?)</vt:lpstr>
      <vt:lpstr>Realism → Relativism Continuum</vt:lpstr>
      <vt:lpstr>Epistemology (How do we know? What counts as knowledge?)</vt:lpstr>
      <vt:lpstr>Objectivism → Subjectivism Continuum</vt:lpstr>
      <vt:lpstr>Axiology (What role do values play?)</vt:lpstr>
      <vt:lpstr>Value-Free → Value-Constitutive Continuum</vt:lpstr>
      <vt:lpstr>Methodology (How do we investigate?) </vt:lpstr>
      <vt:lpstr>PowerPoint Presentation</vt:lpstr>
      <vt:lpstr>Important</vt:lpstr>
      <vt:lpstr>Activity: Mapping Your Assumptions </vt:lpstr>
      <vt:lpstr>Choose one home paradigm</vt:lpstr>
      <vt:lpstr>Important (again)</vt:lpstr>
      <vt:lpstr>Paradigm shift</vt:lpstr>
      <vt:lpstr>PowerPoint Presentation</vt:lpstr>
      <vt:lpstr>Each paradigm occupies unique position across all four dimensions simultaneously - positions must be internally coherent </vt:lpstr>
      <vt:lpstr>Transactional Leadership  </vt:lpstr>
      <vt:lpstr>Transactional Leadership (Positivist Paradigm) </vt:lpstr>
      <vt:lpstr>Transformational Leadership </vt:lpstr>
      <vt:lpstr>Transformational Leadership (Interpretivist Paradigm) </vt:lpstr>
      <vt:lpstr>You probably already have leadership experience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Caroline Jawad</dc:creator>
  <cp:lastModifiedBy>Caroline Jawad</cp:lastModifiedBy>
  <cp:revision>5</cp:revision>
  <dcterms:created xsi:type="dcterms:W3CDTF">2025-10-22T13:27:12Z</dcterms:created>
  <dcterms:modified xsi:type="dcterms:W3CDTF">2026-10-11T16:37:05Z</dcterms:modified>
</cp:coreProperties>
</file>