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 id="2147483662" r:id="rId5"/>
    <p:sldMasterId id="2147483680" r:id="rId6"/>
  </p:sldMasterIdLst>
  <p:notesMasterIdLst>
    <p:notesMasterId r:id="rId45"/>
  </p:notesMasterIdLst>
  <p:sldIdLst>
    <p:sldId id="256" r:id="rId7"/>
    <p:sldId id="467" r:id="rId8"/>
    <p:sldId id="473" r:id="rId9"/>
    <p:sldId id="375" r:id="rId10"/>
    <p:sldId id="376" r:id="rId11"/>
    <p:sldId id="432" r:id="rId12"/>
    <p:sldId id="266" r:id="rId13"/>
    <p:sldId id="475" r:id="rId14"/>
    <p:sldId id="476" r:id="rId15"/>
    <p:sldId id="477" r:id="rId16"/>
    <p:sldId id="471" r:id="rId17"/>
    <p:sldId id="472" r:id="rId18"/>
    <p:sldId id="483" r:id="rId19"/>
    <p:sldId id="434" r:id="rId20"/>
    <p:sldId id="438" r:id="rId21"/>
    <p:sldId id="484" r:id="rId22"/>
    <p:sldId id="321" r:id="rId23"/>
    <p:sldId id="331" r:id="rId24"/>
    <p:sldId id="485" r:id="rId25"/>
    <p:sldId id="478" r:id="rId26"/>
    <p:sldId id="479" r:id="rId27"/>
    <p:sldId id="284" r:id="rId28"/>
    <p:sldId id="325" r:id="rId29"/>
    <p:sldId id="480" r:id="rId30"/>
    <p:sldId id="481" r:id="rId31"/>
    <p:sldId id="374" r:id="rId32"/>
    <p:sldId id="486" r:id="rId33"/>
    <p:sldId id="373" r:id="rId34"/>
    <p:sldId id="366" r:id="rId35"/>
    <p:sldId id="392" r:id="rId36"/>
    <p:sldId id="487" r:id="rId37"/>
    <p:sldId id="357" r:id="rId38"/>
    <p:sldId id="436" r:id="rId39"/>
    <p:sldId id="482" r:id="rId40"/>
    <p:sldId id="427" r:id="rId41"/>
    <p:sldId id="464" r:id="rId42"/>
    <p:sldId id="259" r:id="rId43"/>
    <p:sldId id="35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3E5B"/>
    <a:srgbClr val="D9F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1765" autoAdjust="0"/>
  </p:normalViewPr>
  <p:slideViewPr>
    <p:cSldViewPr snapToGrid="0">
      <p:cViewPr>
        <p:scale>
          <a:sx n="78" d="100"/>
          <a:sy n="78" d="100"/>
        </p:scale>
        <p:origin x="195"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7937BF45-7AA3-49D3-93FD-AAE88FB6B0DE}"/>
    <pc:docChg chg="delSld">
      <pc:chgData name="Irina Neaga" userId="13ef5b0c-644d-4705-8b70-f94d4b718805" providerId="ADAL" clId="{7937BF45-7AA3-49D3-93FD-AAE88FB6B0DE}" dt="2024-10-08T20:26:05.933" v="30" actId="47"/>
      <pc:docMkLst>
        <pc:docMk/>
      </pc:docMkLst>
      <pc:sldChg chg="del">
        <pc:chgData name="Irina Neaga" userId="13ef5b0c-644d-4705-8b70-f94d4b718805" providerId="ADAL" clId="{7937BF45-7AA3-49D3-93FD-AAE88FB6B0DE}" dt="2024-10-08T20:22:42.015" v="22" actId="47"/>
        <pc:sldMkLst>
          <pc:docMk/>
          <pc:sldMk cId="3106743011" sldId="257"/>
        </pc:sldMkLst>
      </pc:sldChg>
      <pc:sldChg chg="del">
        <pc:chgData name="Irina Neaga" userId="13ef5b0c-644d-4705-8b70-f94d4b718805" providerId="ADAL" clId="{7937BF45-7AA3-49D3-93FD-AAE88FB6B0DE}" dt="2024-10-08T20:21:22.306" v="11" actId="47"/>
        <pc:sldMkLst>
          <pc:docMk/>
          <pc:sldMk cId="1739058027" sldId="261"/>
        </pc:sldMkLst>
      </pc:sldChg>
      <pc:sldChg chg="del">
        <pc:chgData name="Irina Neaga" userId="13ef5b0c-644d-4705-8b70-f94d4b718805" providerId="ADAL" clId="{7937BF45-7AA3-49D3-93FD-AAE88FB6B0DE}" dt="2024-10-08T20:21:06.283" v="9" actId="47"/>
        <pc:sldMkLst>
          <pc:docMk/>
          <pc:sldMk cId="3615632038" sldId="265"/>
        </pc:sldMkLst>
      </pc:sldChg>
      <pc:sldChg chg="del">
        <pc:chgData name="Irina Neaga" userId="13ef5b0c-644d-4705-8b70-f94d4b718805" providerId="ADAL" clId="{7937BF45-7AA3-49D3-93FD-AAE88FB6B0DE}" dt="2024-10-08T20:20:19.196" v="0" actId="47"/>
        <pc:sldMkLst>
          <pc:docMk/>
          <pc:sldMk cId="1631996656" sldId="279"/>
        </pc:sldMkLst>
      </pc:sldChg>
      <pc:sldChg chg="del">
        <pc:chgData name="Irina Neaga" userId="13ef5b0c-644d-4705-8b70-f94d4b718805" providerId="ADAL" clId="{7937BF45-7AA3-49D3-93FD-AAE88FB6B0DE}" dt="2024-10-08T20:22:51.535" v="26" actId="47"/>
        <pc:sldMkLst>
          <pc:docMk/>
          <pc:sldMk cId="3299751432" sldId="283"/>
        </pc:sldMkLst>
      </pc:sldChg>
      <pc:sldChg chg="del">
        <pc:chgData name="Irina Neaga" userId="13ef5b0c-644d-4705-8b70-f94d4b718805" providerId="ADAL" clId="{7937BF45-7AA3-49D3-93FD-AAE88FB6B0DE}" dt="2024-10-08T20:20:52.092" v="5" actId="47"/>
        <pc:sldMkLst>
          <pc:docMk/>
          <pc:sldMk cId="3295444725" sldId="286"/>
        </pc:sldMkLst>
      </pc:sldChg>
      <pc:sldChg chg="del">
        <pc:chgData name="Irina Neaga" userId="13ef5b0c-644d-4705-8b70-f94d4b718805" providerId="ADAL" clId="{7937BF45-7AA3-49D3-93FD-AAE88FB6B0DE}" dt="2024-10-08T20:20:34.399" v="2" actId="47"/>
        <pc:sldMkLst>
          <pc:docMk/>
          <pc:sldMk cId="2546175044" sldId="289"/>
        </pc:sldMkLst>
      </pc:sldChg>
      <pc:sldChg chg="del">
        <pc:chgData name="Irina Neaga" userId="13ef5b0c-644d-4705-8b70-f94d4b718805" providerId="ADAL" clId="{7937BF45-7AA3-49D3-93FD-AAE88FB6B0DE}" dt="2024-10-08T20:20:49.885" v="4" actId="47"/>
        <pc:sldMkLst>
          <pc:docMk/>
          <pc:sldMk cId="3360730177" sldId="291"/>
        </pc:sldMkLst>
      </pc:sldChg>
      <pc:sldChg chg="del">
        <pc:chgData name="Irina Neaga" userId="13ef5b0c-644d-4705-8b70-f94d4b718805" providerId="ADAL" clId="{7937BF45-7AA3-49D3-93FD-AAE88FB6B0DE}" dt="2024-10-08T20:20:53.254" v="6" actId="47"/>
        <pc:sldMkLst>
          <pc:docMk/>
          <pc:sldMk cId="3847594610" sldId="293"/>
        </pc:sldMkLst>
      </pc:sldChg>
      <pc:sldChg chg="del">
        <pc:chgData name="Irina Neaga" userId="13ef5b0c-644d-4705-8b70-f94d4b718805" providerId="ADAL" clId="{7937BF45-7AA3-49D3-93FD-AAE88FB6B0DE}" dt="2024-10-08T20:22:38.094" v="21" actId="47"/>
        <pc:sldMkLst>
          <pc:docMk/>
          <pc:sldMk cId="4109083724" sldId="299"/>
        </pc:sldMkLst>
      </pc:sldChg>
      <pc:sldChg chg="del">
        <pc:chgData name="Irina Neaga" userId="13ef5b0c-644d-4705-8b70-f94d4b718805" providerId="ADAL" clId="{7937BF45-7AA3-49D3-93FD-AAE88FB6B0DE}" dt="2024-10-08T20:20:47.918" v="3" actId="47"/>
        <pc:sldMkLst>
          <pc:docMk/>
          <pc:sldMk cId="222704237" sldId="314"/>
        </pc:sldMkLst>
      </pc:sldChg>
      <pc:sldChg chg="del">
        <pc:chgData name="Irina Neaga" userId="13ef5b0c-644d-4705-8b70-f94d4b718805" providerId="ADAL" clId="{7937BF45-7AA3-49D3-93FD-AAE88FB6B0DE}" dt="2024-10-08T20:20:23.516" v="1" actId="47"/>
        <pc:sldMkLst>
          <pc:docMk/>
          <pc:sldMk cId="1102410117" sldId="317"/>
        </pc:sldMkLst>
      </pc:sldChg>
      <pc:sldChg chg="del">
        <pc:chgData name="Irina Neaga" userId="13ef5b0c-644d-4705-8b70-f94d4b718805" providerId="ADAL" clId="{7937BF45-7AA3-49D3-93FD-AAE88FB6B0DE}" dt="2024-10-08T20:20:59.605" v="7" actId="47"/>
        <pc:sldMkLst>
          <pc:docMk/>
          <pc:sldMk cId="2162744013" sldId="318"/>
        </pc:sldMkLst>
      </pc:sldChg>
      <pc:sldChg chg="del">
        <pc:chgData name="Irina Neaga" userId="13ef5b0c-644d-4705-8b70-f94d4b718805" providerId="ADAL" clId="{7937BF45-7AA3-49D3-93FD-AAE88FB6B0DE}" dt="2024-10-08T20:21:03.319" v="8" actId="47"/>
        <pc:sldMkLst>
          <pc:docMk/>
          <pc:sldMk cId="2138583024" sldId="319"/>
        </pc:sldMkLst>
      </pc:sldChg>
      <pc:sldChg chg="del">
        <pc:chgData name="Irina Neaga" userId="13ef5b0c-644d-4705-8b70-f94d4b718805" providerId="ADAL" clId="{7937BF45-7AA3-49D3-93FD-AAE88FB6B0DE}" dt="2024-10-08T20:22:31.460" v="18" actId="47"/>
        <pc:sldMkLst>
          <pc:docMk/>
          <pc:sldMk cId="4133631618" sldId="320"/>
        </pc:sldMkLst>
      </pc:sldChg>
      <pc:sldChg chg="del">
        <pc:chgData name="Irina Neaga" userId="13ef5b0c-644d-4705-8b70-f94d4b718805" providerId="ADAL" clId="{7937BF45-7AA3-49D3-93FD-AAE88FB6B0DE}" dt="2024-10-08T20:21:27.436" v="12" actId="47"/>
        <pc:sldMkLst>
          <pc:docMk/>
          <pc:sldMk cId="2031913375" sldId="335"/>
        </pc:sldMkLst>
      </pc:sldChg>
      <pc:sldChg chg="del">
        <pc:chgData name="Irina Neaga" userId="13ef5b0c-644d-4705-8b70-f94d4b718805" providerId="ADAL" clId="{7937BF45-7AA3-49D3-93FD-AAE88FB6B0DE}" dt="2024-10-08T20:21:56.219" v="13" actId="2696"/>
        <pc:sldMkLst>
          <pc:docMk/>
          <pc:sldMk cId="3956071436" sldId="336"/>
        </pc:sldMkLst>
      </pc:sldChg>
      <pc:sldChg chg="del">
        <pc:chgData name="Irina Neaga" userId="13ef5b0c-644d-4705-8b70-f94d4b718805" providerId="ADAL" clId="{7937BF45-7AA3-49D3-93FD-AAE88FB6B0DE}" dt="2024-10-08T20:22:30.244" v="17" actId="47"/>
        <pc:sldMkLst>
          <pc:docMk/>
          <pc:sldMk cId="4035495141" sldId="343"/>
        </pc:sldMkLst>
      </pc:sldChg>
      <pc:sldChg chg="del">
        <pc:chgData name="Irina Neaga" userId="13ef5b0c-644d-4705-8b70-f94d4b718805" providerId="ADAL" clId="{7937BF45-7AA3-49D3-93FD-AAE88FB6B0DE}" dt="2024-10-08T20:22:26.639" v="15" actId="47"/>
        <pc:sldMkLst>
          <pc:docMk/>
          <pc:sldMk cId="1229997375" sldId="347"/>
        </pc:sldMkLst>
      </pc:sldChg>
      <pc:sldChg chg="del">
        <pc:chgData name="Irina Neaga" userId="13ef5b0c-644d-4705-8b70-f94d4b718805" providerId="ADAL" clId="{7937BF45-7AA3-49D3-93FD-AAE88FB6B0DE}" dt="2024-10-08T20:22:21.134" v="14" actId="2696"/>
        <pc:sldMkLst>
          <pc:docMk/>
          <pc:sldMk cId="529293365" sldId="348"/>
        </pc:sldMkLst>
      </pc:sldChg>
      <pc:sldChg chg="del">
        <pc:chgData name="Irina Neaga" userId="13ef5b0c-644d-4705-8b70-f94d4b718805" providerId="ADAL" clId="{7937BF45-7AA3-49D3-93FD-AAE88FB6B0DE}" dt="2024-10-08T20:22:29.026" v="16" actId="47"/>
        <pc:sldMkLst>
          <pc:docMk/>
          <pc:sldMk cId="907694653" sldId="349"/>
        </pc:sldMkLst>
      </pc:sldChg>
      <pc:sldChg chg="del">
        <pc:chgData name="Irina Neaga" userId="13ef5b0c-644d-4705-8b70-f94d4b718805" providerId="ADAL" clId="{7937BF45-7AA3-49D3-93FD-AAE88FB6B0DE}" dt="2024-10-08T20:21:21" v="10" actId="47"/>
        <pc:sldMkLst>
          <pc:docMk/>
          <pc:sldMk cId="2914888478" sldId="351"/>
        </pc:sldMkLst>
      </pc:sldChg>
      <pc:sldChg chg="del">
        <pc:chgData name="Irina Neaga" userId="13ef5b0c-644d-4705-8b70-f94d4b718805" providerId="ADAL" clId="{7937BF45-7AA3-49D3-93FD-AAE88FB6B0DE}" dt="2024-10-08T20:22:32.809" v="19" actId="47"/>
        <pc:sldMkLst>
          <pc:docMk/>
          <pc:sldMk cId="3272887863" sldId="352"/>
        </pc:sldMkLst>
      </pc:sldChg>
      <pc:sldChg chg="del">
        <pc:chgData name="Irina Neaga" userId="13ef5b0c-644d-4705-8b70-f94d4b718805" providerId="ADAL" clId="{7937BF45-7AA3-49D3-93FD-AAE88FB6B0DE}" dt="2024-10-08T20:22:36.529" v="20" actId="47"/>
        <pc:sldMkLst>
          <pc:docMk/>
          <pc:sldMk cId="2763317861" sldId="353"/>
        </pc:sldMkLst>
      </pc:sldChg>
      <pc:sldChg chg="del">
        <pc:chgData name="Irina Neaga" userId="13ef5b0c-644d-4705-8b70-f94d4b718805" providerId="ADAL" clId="{7937BF45-7AA3-49D3-93FD-AAE88FB6B0DE}" dt="2024-10-08T20:22:43.761" v="23" actId="47"/>
        <pc:sldMkLst>
          <pc:docMk/>
          <pc:sldMk cId="2469385062" sldId="354"/>
        </pc:sldMkLst>
      </pc:sldChg>
      <pc:sldChg chg="del">
        <pc:chgData name="Irina Neaga" userId="13ef5b0c-644d-4705-8b70-f94d4b718805" providerId="ADAL" clId="{7937BF45-7AA3-49D3-93FD-AAE88FB6B0DE}" dt="2024-10-08T20:22:46.196" v="24" actId="47"/>
        <pc:sldMkLst>
          <pc:docMk/>
          <pc:sldMk cId="3742989533" sldId="356"/>
        </pc:sldMkLst>
      </pc:sldChg>
      <pc:sldChg chg="del">
        <pc:chgData name="Irina Neaga" userId="13ef5b0c-644d-4705-8b70-f94d4b718805" providerId="ADAL" clId="{7937BF45-7AA3-49D3-93FD-AAE88FB6B0DE}" dt="2024-10-08T20:22:48.630" v="25" actId="47"/>
        <pc:sldMkLst>
          <pc:docMk/>
          <pc:sldMk cId="360880273" sldId="358"/>
        </pc:sldMkLst>
      </pc:sldChg>
      <pc:sldChg chg="del">
        <pc:chgData name="Irina Neaga" userId="13ef5b0c-644d-4705-8b70-f94d4b718805" providerId="ADAL" clId="{7937BF45-7AA3-49D3-93FD-AAE88FB6B0DE}" dt="2024-10-08T20:22:55.386" v="27" actId="47"/>
        <pc:sldMkLst>
          <pc:docMk/>
          <pc:sldMk cId="39486535" sldId="360"/>
        </pc:sldMkLst>
      </pc:sldChg>
      <pc:sldChg chg="del">
        <pc:chgData name="Irina Neaga" userId="13ef5b0c-644d-4705-8b70-f94d4b718805" providerId="ADAL" clId="{7937BF45-7AA3-49D3-93FD-AAE88FB6B0DE}" dt="2024-10-08T20:22:57.616" v="28" actId="47"/>
        <pc:sldMkLst>
          <pc:docMk/>
          <pc:sldMk cId="1627805504" sldId="361"/>
        </pc:sldMkLst>
      </pc:sldChg>
      <pc:sldChg chg="del">
        <pc:chgData name="Irina Neaga" userId="13ef5b0c-644d-4705-8b70-f94d4b718805" providerId="ADAL" clId="{7937BF45-7AA3-49D3-93FD-AAE88FB6B0DE}" dt="2024-10-08T20:22:59.718" v="29" actId="47"/>
        <pc:sldMkLst>
          <pc:docMk/>
          <pc:sldMk cId="2820682126" sldId="362"/>
        </pc:sldMkLst>
      </pc:sldChg>
      <pc:sldChg chg="del">
        <pc:chgData name="Irina Neaga" userId="13ef5b0c-644d-4705-8b70-f94d4b718805" providerId="ADAL" clId="{7937BF45-7AA3-49D3-93FD-AAE88FB6B0DE}" dt="2024-10-08T20:26:05.933" v="30" actId="47"/>
        <pc:sldMkLst>
          <pc:docMk/>
          <pc:sldMk cId="3631409906" sldId="474"/>
        </pc:sldMkLst>
      </pc:sldChg>
      <pc:sldMasterChg chg="delSldLayout">
        <pc:chgData name="Irina Neaga" userId="13ef5b0c-644d-4705-8b70-f94d4b718805" providerId="ADAL" clId="{7937BF45-7AA3-49D3-93FD-AAE88FB6B0DE}" dt="2024-10-08T20:22:30.244" v="17" actId="47"/>
        <pc:sldMasterMkLst>
          <pc:docMk/>
          <pc:sldMasterMk cId="2265822246" sldId="2147483668"/>
        </pc:sldMasterMkLst>
        <pc:sldLayoutChg chg="del">
          <pc:chgData name="Irina Neaga" userId="13ef5b0c-644d-4705-8b70-f94d4b718805" providerId="ADAL" clId="{7937BF45-7AA3-49D3-93FD-AAE88FB6B0DE}" dt="2024-10-08T20:22:30.244" v="17" actId="47"/>
          <pc:sldLayoutMkLst>
            <pc:docMk/>
            <pc:sldMasterMk cId="2265822246" sldId="2147483668"/>
            <pc:sldLayoutMk cId="1332995717" sldId="2147483690"/>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simple2" qsCatId="simple" csTypeId="urn:microsoft.com/office/officeart/2005/8/colors/accent0_1" csCatId="mainScheme"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94375" custLinFactNeighborY="113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4995" custLinFactNeighborY="234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96133" custLinFactNeighborY="-175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Y="-586">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950" custLinFactNeighborY="154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0_1" csCatId="mainScheme" phldr="1"/>
      <dgm:spPr/>
      <dgm:t>
        <a:bodyPr/>
        <a:lstStyle/>
        <a:p>
          <a:endParaRPr lang="en-GB"/>
        </a:p>
      </dgm:t>
    </dgm:pt>
    <dgm:pt modelId="{8A258F8A-D880-4653-9CEF-1C1B3432D47C}">
      <dgm:prSet phldrT="[Text]"/>
      <dgm:spPr/>
      <dgm:t>
        <a:bodyPr/>
        <a:lstStyle/>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British Standards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and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Market Research</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Technical papers</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0_1" csCatId="mainScheme" phldr="1"/>
      <dgm:spPr/>
      <dgm:t>
        <a:bodyPr/>
        <a:lstStyle/>
        <a:p>
          <a:endParaRPr lang="en-US"/>
        </a:p>
      </dgm:t>
    </dgm:pt>
    <dgm:pt modelId="{53F38D18-6DAF-4B55-A549-1376BF2108CA}">
      <dgm:prSet/>
      <dgm:spPr/>
      <dgm:t>
        <a:bodyPr/>
        <a:lstStyle/>
        <a:p>
          <a:r>
            <a:rPr lang="en-GB" b="1" dirty="0"/>
            <a:t>Search eResources only.</a:t>
          </a:r>
          <a:endParaRPr lang="en-US"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dgm:spPr/>
      <dgm:t>
        <a:bodyPr/>
        <a:lstStyle/>
        <a:p>
          <a:r>
            <a:rPr lang="en-GB" b="1" dirty="0"/>
            <a:t>Sign in to use all the tools and features.</a:t>
          </a:r>
          <a:endParaRPr lang="en-US"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dgm:spPr/>
      <dgm:t>
        <a:bodyPr/>
        <a:lstStyle/>
        <a:p>
          <a:r>
            <a:rPr lang="en-GB" b="1" dirty="0"/>
            <a:t>Use the filters to get the best results.</a:t>
          </a:r>
          <a:endParaRPr lang="en-US"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dgm:spPr/>
      <dgm:t>
        <a:bodyPr/>
        <a:lstStyle/>
        <a:p>
          <a:r>
            <a:rPr lang="en-US"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dgm:spPr/>
      <dgm:t>
        <a:bodyPr/>
        <a:lstStyle/>
        <a:p>
          <a:r>
            <a:rPr lang="en-US"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0_1" csCatId="mainScheme"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 dedicated librarian for research support.</a:t>
          </a:r>
        </a:p>
      </dsp:txBody>
      <dsp:txXfrm rot="10800000">
        <a:off x="378244" y="340"/>
        <a:ext cx="10272035" cy="934099"/>
      </dsp:txXfrm>
    </dsp:sp>
    <dsp:sp modelId="{597FD67B-1CC8-4C16-B5C2-BEB07D90567B}">
      <dsp:nvSpPr>
        <dsp:cNvPr id="0" name=""/>
        <dsp:cNvSpPr/>
      </dsp:nvSpPr>
      <dsp:spPr>
        <a:xfrm>
          <a:off x="459556" y="10952"/>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Help available via chat, email or Teams.</a:t>
          </a:r>
        </a:p>
      </dsp:txBody>
      <dsp:txXfrm rot="10800000">
        <a:off x="482263" y="1229697"/>
        <a:ext cx="10206422" cy="934099"/>
      </dsp:txXfrm>
    </dsp:sp>
    <dsp:sp modelId="{299B8852-4F37-4E03-8FB2-90C97D80FCA8}">
      <dsp:nvSpPr>
        <dsp:cNvPr id="0" name=""/>
        <dsp:cNvSpPr/>
      </dsp:nvSpPr>
      <dsp:spPr>
        <a:xfrm>
          <a:off x="547174" y="1235180"/>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43E75672-BBA5-4444-9886-34E6DBEAB8DE}">
      <dsp:nvSpPr>
        <dsp:cNvPr id="0" name=""/>
        <dsp:cNvSpPr/>
      </dsp:nvSpPr>
      <dsp:spPr>
        <a:xfrm rot="10800000">
          <a:off x="78999" y="2420737"/>
          <a:ext cx="10637001"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Online resource lists linking to course reading.</a:t>
          </a:r>
        </a:p>
      </dsp:txBody>
      <dsp:txXfrm rot="10800000">
        <a:off x="312524" y="2420737"/>
        <a:ext cx="10403476" cy="934099"/>
      </dsp:txXfrm>
    </dsp:sp>
    <dsp:sp modelId="{1B3908B5-7B60-4B87-8364-5815913247B3}">
      <dsp:nvSpPr>
        <dsp:cNvPr id="0" name=""/>
        <dsp:cNvSpPr/>
      </dsp:nvSpPr>
      <dsp:spPr>
        <a:xfrm>
          <a:off x="443134" y="24097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B90C42E6-023D-4B4E-951F-D0A9AA615BFE}">
      <dsp:nvSpPr>
        <dsp:cNvPr id="0" name=""/>
        <dsp:cNvSpPr/>
      </dsp:nvSpPr>
      <dsp:spPr>
        <a:xfrm rot="10800000">
          <a:off x="73543" y="3639146"/>
          <a:ext cx="10647913"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44844" y="363948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British Standards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Film, TV, and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Market Research</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Technical papers</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Use the filters to get the best results.</a:t>
          </a:r>
          <a:endParaRPr lang="en-US" sz="23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Sign in to use all the tools and features.</a:t>
          </a:r>
          <a:endParaRPr lang="en-US" sz="23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Search eResources only.</a:t>
          </a:r>
          <a:endParaRPr lang="en-US" sz="23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521528"/>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Browzine allows you to search for and identify journals in your subject area. </a:t>
          </a:r>
          <a:endParaRPr lang="en-US" sz="2000" b="1" kern="1200" dirty="0"/>
        </a:p>
      </dsp:txBody>
      <dsp:txXfrm>
        <a:off x="35719" y="557247"/>
        <a:ext cx="9669386" cy="660270"/>
      </dsp:txXfrm>
    </dsp:sp>
    <dsp:sp modelId="{25A1F3F4-AAE0-4B9C-B053-98A92E65AE35}">
      <dsp:nvSpPr>
        <dsp:cNvPr id="0" name=""/>
        <dsp:cNvSpPr/>
      </dsp:nvSpPr>
      <dsp:spPr>
        <a:xfrm>
          <a:off x="0" y="1285948"/>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Browse and read journals via your browser or download the Browzine app.</a:t>
          </a:r>
          <a:endParaRPr lang="en-US" sz="2000" b="1" kern="1200" dirty="0"/>
        </a:p>
      </dsp:txBody>
      <dsp:txXfrm>
        <a:off x="35719" y="1321667"/>
        <a:ext cx="9669386" cy="660270"/>
      </dsp:txXfrm>
    </dsp:sp>
    <dsp:sp modelId="{2A338A4C-7F8A-476E-AFC9-1C98DBADDB95}">
      <dsp:nvSpPr>
        <dsp:cNvPr id="0" name=""/>
        <dsp:cNvSpPr/>
      </dsp:nvSpPr>
      <dsp:spPr>
        <a:xfrm>
          <a:off x="0" y="2100145"/>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Set up email alerts for the new issue of selected journals.</a:t>
          </a:r>
          <a:endParaRPr lang="en-US" sz="2000" b="1" kern="1200" dirty="0"/>
        </a:p>
      </dsp:txBody>
      <dsp:txXfrm>
        <a:off x="35719" y="2135864"/>
        <a:ext cx="9669386" cy="660270"/>
      </dsp:txXfrm>
    </dsp:sp>
    <dsp:sp modelId="{6F58D690-BA8A-43EB-AE46-BC26FDAC5F07}">
      <dsp:nvSpPr>
        <dsp:cNvPr id="0" name=""/>
        <dsp:cNvSpPr/>
      </dsp:nvSpPr>
      <dsp:spPr>
        <a:xfrm>
          <a:off x="0" y="2889454"/>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Save your favourite journals on a virtual bookshelf.</a:t>
          </a:r>
          <a:endParaRPr lang="en-US" sz="2000" b="1" kern="1200" dirty="0"/>
        </a:p>
      </dsp:txBody>
      <dsp:txXfrm>
        <a:off x="35719" y="2925173"/>
        <a:ext cx="9669386" cy="660270"/>
      </dsp:txXfrm>
    </dsp:sp>
    <dsp:sp modelId="{896845C7-CBE3-4ED8-B8BF-906AEDA2C639}">
      <dsp:nvSpPr>
        <dsp:cNvPr id="0" name=""/>
        <dsp:cNvSpPr/>
      </dsp:nvSpPr>
      <dsp:spPr>
        <a:xfrm>
          <a:off x="0" y="3678762"/>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Note: not all UWTSD journals are included in Browzine.</a:t>
          </a:r>
          <a:endParaRPr lang="en-US" sz="2000" b="1" kern="1200" dirty="0"/>
        </a:p>
      </dsp:txBody>
      <dsp:txXfrm>
        <a:off x="35719" y="3714481"/>
        <a:ext cx="9669386" cy="660270"/>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6B01B-CD5A-45C2-8219-C9772E932963}" type="datetimeFigureOut">
              <a:rPr lang="en-GB" smtClean="0"/>
              <a:t>08/10/2024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F38600-3538-44B5-9AF1-0DF25A2B67C2}" type="slidenum">
              <a:rPr lang="en-GB" smtClean="0"/>
              <a:t>‹#›</a:t>
            </a:fld>
            <a:endParaRPr lang="en-GB" dirty="0"/>
          </a:p>
        </p:txBody>
      </p:sp>
    </p:spTree>
    <p:extLst>
      <p:ext uri="{BB962C8B-B14F-4D97-AF65-F5344CB8AC3E}">
        <p14:creationId xmlns:p14="http://schemas.microsoft.com/office/powerpoint/2010/main" val="4249061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Emily Wild and I am the Academic Liaison Librarian for Engineering and this is a short presentation about your university library</a:t>
            </a: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3933378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talk about the resources and services you can access as a remote student from the online library</a:t>
            </a: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781380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introduction is to make sure you are aware of all the library resources and services available to you, to give you a demonstration on how to use the library catalogue and how to access the various databases we subscribe to, and to let you know about the help and support we offer students.</a:t>
            </a: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begin with each Institute across the university has a dedicated librarian to help students with any research support they need, I am the librarian for this Institute and you can contact me via chat, email, or Teams for any help you need when you start to look for information for your assignments.  We also provide Online resource lists which are reading lists created by your lecturers and which provide easy access and links to any recommended course reading.  We also help you with referencing, copyright queries and any accessibility issues you may have.</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123097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among the types of resources you can expect to find within your library, the vast majority of our library is available electronically through our webpages and library catalogue.</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717123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recommend you start exploring the library by going to our Getting Started guides.  They can be found in the Intranet library webpage and can help you to find information for your subject area.</a:t>
            </a: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76061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you have selected your subject area you will find help to access your library account, essential reading for your course, digital skills support and referencing handbooks.  You will also find contact details of you Academic Liaison Librarian and Digital Skills advisor.</a:t>
            </a: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157718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mentioned previously your Online resource lists are lists of print and electronic resources recommended by lecturers and made available by the library.  You can find links to them in your Moodle modules</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135593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 in the library catalogue and webpage</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575083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Online resource lists are easy to use and link directly to any ebooks, databases, websites, or articles recommended by your lecturers.  You can also create your own lists to save any favourite resources to.</a:t>
            </a: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library Intranet pages we also have a set of Academic and InfoSkills modules to help you with your studies.  These can be completed in your own time and are available at all times if you need to go back and refresh your knowledge.  There are modules on searching for information, evaluating information, AI and referencing.  There is also a link to the UWTSD Referencing Handbooks.</a:t>
            </a: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018657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search for library resources go to the library webpage and scroll down to find the search box.  This will take you into the library catalogue</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091353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the catalogue to search for electronic resources only.  Remember to sign in to make the most of the tools and features available.  There are filters on the left hand side to improve your search result.  You can also save books or articles to your favourites so you can keep track of your reading and come back to them at any time, or you can email books and articles to yourself to read at a later date.</a:t>
            </a: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1626907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drop down menu at the side of the search box to limit your search to eresources only</a:t>
            </a: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42530656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 in in the top right or in the centre of the screen</a:t>
            </a: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335630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Filters are located on the left hand side so you can limit to books articles, full text online, by date and other filters</a:t>
            </a: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20241373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shows the search is limited to full text online and books so will only return results for ebooks</a:t>
            </a: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5063464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search is limited to full text online and articles so will only search for online articles</a:t>
            </a: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4727091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find a book or article you want to read click on the title to access the full record.   There is lots of information including the location of the book or link to the ebook, related reading, a virtual browse showing books located on the same shelves and if it is on a reading list like this one, you can see other books on the same reading list</a:t>
            </a: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41014665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pin in the list of search results to save a resource to your favourites</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1988429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email icon to email any resources to yourself.</a:t>
            </a: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8147893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library catalogue sits on top of our databases and searches through most of them to find books and articles but there are occasions where you might want to go directly to a subject specific database.  Reasons for this are that you will get fewer more relevant results in a subject specific database so can be useful if you are getting too many results with the catalogue that aren’t always relevant, but also not every specialist database is indexed by the catalogue and some you have to go into directly to use them.</a:t>
            </a: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of databases not searched by the catalogue and specific engineering databases.</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9374423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here are links to some of these databases</a:t>
            </a: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3234286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23117074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what the databases look like when you go into them and there are links here for you to use.</a:t>
            </a: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24789217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24032553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35736632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27298822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8252301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also have audiovisual resources such as BoB, Academic Video Online, and Henry Stewart Talks.</a:t>
            </a: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9344609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Cite them right is our referencing database.  We base our own referencing handbooks on Cite them right so there shouldn’t be any contradiction with the styles.  Just click on the Choose your referencing style link and select Harvard.  On this page listed on the left hand side are examples of types of things you may want to reference with examples of how it should be laid out in the reference list and in the body of your assignment.</a:t>
            </a: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5435265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Browzine is another way to look for journals we subscribe to and you will find this in the search ejournal tab at the top of the catalogue.  You can browse journals and save them to your online bookshelf and create alerts when new issues are published.</a:t>
            </a: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25995820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use the search box or browse by subject to see a list of journal titles</a:t>
            </a: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7188234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library resources also have apps that you can use to avoid having to log in each time.</a:t>
            </a: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6187013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that help is always available and you are free to contact myself on the email onscreen for any advice or help in using any of our library resources.  </a:t>
            </a: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1871347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also on social media if you wish to follow us for any updates on events happening in the library.  Thank you for listening.</a:t>
            </a: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4056787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0B63-3391-E71E-9459-1C6EFD402797}"/>
              </a:ext>
            </a:extLst>
          </p:cNvPr>
          <p:cNvSpPr>
            <a:spLocks noGrp="1"/>
          </p:cNvSpPr>
          <p:nvPr>
            <p:ph type="title"/>
          </p:nvPr>
        </p:nvSpPr>
        <p:spPr/>
        <p:txBody>
          <a:bodyPr>
            <a:normAutofit/>
          </a:bodyPr>
          <a:lstStyle>
            <a:lvl1pPr>
              <a:defRPr sz="4800"/>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CA4BABBD-357F-BAF6-A597-B6E359911AB7}"/>
              </a:ext>
            </a:extLst>
          </p:cNvPr>
          <p:cNvSpPr>
            <a:spLocks noGrp="1"/>
          </p:cNvSpPr>
          <p:nvPr>
            <p:ph idx="1"/>
          </p:nvPr>
        </p:nvSpPr>
        <p:spPr>
          <a:xfrm>
            <a:off x="623888" y="1847850"/>
            <a:ext cx="10944224" cy="3867150"/>
          </a:xfrm>
        </p:spPr>
        <p:txBody>
          <a:bodyPr/>
          <a:lstStyle>
            <a:lvl1pPr>
              <a:lnSpc>
                <a:spcPct val="114000"/>
              </a:lnSpc>
              <a:defRPr/>
            </a:lvl1pPr>
            <a:lvl2pPr>
              <a:lnSpc>
                <a:spcPct val="114000"/>
              </a:lnSpc>
              <a:defRPr/>
            </a:lvl2pPr>
            <a:lvl3pPr>
              <a:lnSpc>
                <a:spcPct val="114000"/>
              </a:lnSpc>
              <a:defRPr/>
            </a:lvl3pPr>
            <a:lvl4pPr>
              <a:lnSpc>
                <a:spcPct val="114000"/>
              </a:lnSpc>
              <a:defRPr/>
            </a:lvl4pPr>
            <a:lvl5pPr>
              <a:lnSpc>
                <a:spcPct val="114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5EBBEE42-5883-AF75-1E4F-C53036DFE6B0}"/>
              </a:ext>
            </a:extLst>
          </p:cNvPr>
          <p:cNvSpPr>
            <a:spLocks noGrp="1"/>
          </p:cNvSpPr>
          <p:nvPr>
            <p:ph type="dt" sz="half" idx="10"/>
          </p:nvPr>
        </p:nvSpPr>
        <p:spPr/>
        <p:txBody>
          <a:bodyPr/>
          <a:lstStyle/>
          <a:p>
            <a:fld id="{3FC1D638-489A-418B-AA0C-4E7EDA570E54}" type="datetimeFigureOut">
              <a:rPr lang="en-GB" smtClean="0"/>
              <a:t>08/10/2024</a:t>
            </a:fld>
            <a:endParaRPr lang="en-GB" dirty="0"/>
          </a:p>
        </p:txBody>
      </p:sp>
      <p:sp>
        <p:nvSpPr>
          <p:cNvPr id="5" name="Footer Placeholder 4">
            <a:extLst>
              <a:ext uri="{FF2B5EF4-FFF2-40B4-BE49-F238E27FC236}">
                <a16:creationId xmlns:a16="http://schemas.microsoft.com/office/drawing/2014/main" id="{D12615F0-08CC-EFE2-CB68-93F1D3D545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DC2CF72-D11F-6BB7-1913-655CF398C5DF}"/>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1338378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77B26-FFEF-845F-2953-1DCB444781F7}"/>
              </a:ext>
            </a:extLst>
          </p:cNvPr>
          <p:cNvSpPr>
            <a:spLocks noGrp="1"/>
          </p:cNvSpPr>
          <p:nvPr>
            <p:ph type="title"/>
          </p:nvPr>
        </p:nvSpPr>
        <p:spPr/>
        <p:txBody>
          <a:bodyPr>
            <a:normAutofit/>
          </a:bodyPr>
          <a:lstStyle>
            <a:lvl1pPr>
              <a:defRPr sz="4800"/>
            </a:lvl1p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10787DA5-9F19-9650-E113-21B920E96882}"/>
              </a:ext>
            </a:extLst>
          </p:cNvPr>
          <p:cNvSpPr>
            <a:spLocks noGrp="1"/>
          </p:cNvSpPr>
          <p:nvPr>
            <p:ph type="dt" sz="half" idx="10"/>
          </p:nvPr>
        </p:nvSpPr>
        <p:spPr/>
        <p:txBody>
          <a:bodyPr/>
          <a:lstStyle/>
          <a:p>
            <a:fld id="{3FC1D638-489A-418B-AA0C-4E7EDA570E54}" type="datetimeFigureOut">
              <a:rPr lang="en-GB" smtClean="0"/>
              <a:t>08/10/2024</a:t>
            </a:fld>
            <a:endParaRPr lang="en-GB" dirty="0"/>
          </a:p>
        </p:txBody>
      </p:sp>
      <p:sp>
        <p:nvSpPr>
          <p:cNvPr id="4" name="Footer Placeholder 3">
            <a:extLst>
              <a:ext uri="{FF2B5EF4-FFF2-40B4-BE49-F238E27FC236}">
                <a16:creationId xmlns:a16="http://schemas.microsoft.com/office/drawing/2014/main" id="{4451072E-BE1E-FC1A-63F3-8A0523D95B5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D6F49BA-D21B-2F2F-3410-E117D1F975AD}"/>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1538823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72A1C8-B8AF-8231-D3B3-967A36041B86}"/>
              </a:ext>
            </a:extLst>
          </p:cNvPr>
          <p:cNvSpPr>
            <a:spLocks noGrp="1"/>
          </p:cNvSpPr>
          <p:nvPr>
            <p:ph type="dt" sz="half" idx="10"/>
          </p:nvPr>
        </p:nvSpPr>
        <p:spPr/>
        <p:txBody>
          <a:bodyPr/>
          <a:lstStyle/>
          <a:p>
            <a:fld id="{3FC1D638-489A-418B-AA0C-4E7EDA570E54}" type="datetimeFigureOut">
              <a:rPr lang="en-GB" smtClean="0"/>
              <a:t>08/10/2024</a:t>
            </a:fld>
            <a:endParaRPr lang="en-GB" dirty="0"/>
          </a:p>
        </p:txBody>
      </p:sp>
      <p:sp>
        <p:nvSpPr>
          <p:cNvPr id="3" name="Footer Placeholder 2">
            <a:extLst>
              <a:ext uri="{FF2B5EF4-FFF2-40B4-BE49-F238E27FC236}">
                <a16:creationId xmlns:a16="http://schemas.microsoft.com/office/drawing/2014/main" id="{E4A4E447-138D-28BF-99F3-3D5F8654986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2BED8B4-B671-EBA7-FD8C-92F71B04E3FA}"/>
              </a:ext>
            </a:extLst>
          </p:cNvPr>
          <p:cNvSpPr>
            <a:spLocks noGrp="1"/>
          </p:cNvSpPr>
          <p:nvPr>
            <p:ph type="sldNum" sz="quarter" idx="12"/>
          </p:nvPr>
        </p:nvSpPr>
        <p:spPr/>
        <p:txBody>
          <a:bodyPr/>
          <a:lstStyle/>
          <a:p>
            <a:fld id="{A2061BDF-B68E-4366-A2B5-9F55BDCBD935}" type="slidenum">
              <a:rPr lang="en-GB" smtClean="0"/>
              <a:t>‹#›</a:t>
            </a:fld>
            <a:endParaRPr lang="en-GB" dirty="0"/>
          </a:p>
        </p:txBody>
      </p:sp>
      <p:sp>
        <p:nvSpPr>
          <p:cNvPr id="7" name="Title 6">
            <a:extLst>
              <a:ext uri="{FF2B5EF4-FFF2-40B4-BE49-F238E27FC236}">
                <a16:creationId xmlns:a16="http://schemas.microsoft.com/office/drawing/2014/main" id="{A2B743FA-B211-45F0-A5D8-3DC3E560EE73}"/>
              </a:ext>
            </a:extLst>
          </p:cNvPr>
          <p:cNvSpPr>
            <a:spLocks noGrp="1"/>
          </p:cNvSpPr>
          <p:nvPr>
            <p:ph type="title"/>
          </p:nvPr>
        </p:nvSpPr>
        <p:spPr>
          <a:xfrm>
            <a:off x="637032" y="2537618"/>
            <a:ext cx="5458968" cy="2107534"/>
          </a:xfrm>
        </p:spPr>
        <p:txBody>
          <a:bodyPr>
            <a:noAutofit/>
          </a:bodyPr>
          <a:lstStyle>
            <a:lvl1pPr>
              <a:defRPr sz="48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4281738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93" userDrawn="1">
          <p15:clr>
            <a:srgbClr val="FBAE40"/>
          </p15:clr>
        </p15:guide>
        <p15:guide id="3" pos="4203" userDrawn="1">
          <p15:clr>
            <a:srgbClr val="FBAE40"/>
          </p15:clr>
        </p15:guide>
        <p15:guide id="4" pos="7287"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picTx" preserve="1">
  <p:cSld name="Text with small image on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23888" y="457200"/>
            <a:ext cx="5472112"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6719888" y="622300"/>
            <a:ext cx="4848225" cy="44529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23888" y="2057400"/>
            <a:ext cx="5472112"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08/10/2024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562317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Text with small image on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096001" y="622300"/>
            <a:ext cx="5472112"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623888" y="622300"/>
            <a:ext cx="4848225" cy="44529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096001" y="2222500"/>
            <a:ext cx="5472112"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08/10/2024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3431276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Thin image on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4038600" y="622300"/>
            <a:ext cx="7529513"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1" y="0"/>
            <a:ext cx="3803904" cy="5715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4038600" y="2222500"/>
            <a:ext cx="7529513"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08/10/2024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422996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1_Thin image on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23887" y="622300"/>
            <a:ext cx="7529513"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8388096" y="0"/>
            <a:ext cx="3803904" cy="5715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23887" y="2222500"/>
            <a:ext cx="7529513"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08/10/2024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3466664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xt on right- Dar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08/10/2024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
        <p:nvSpPr>
          <p:cNvPr id="8" name="Rectangle 7">
            <a:extLst>
              <a:ext uri="{FF2B5EF4-FFF2-40B4-BE49-F238E27FC236}">
                <a16:creationId xmlns:a16="http://schemas.microsoft.com/office/drawing/2014/main" id="{68AEF338-557D-4D14-A79F-488939A825F0}"/>
              </a:ext>
            </a:extLst>
          </p:cNvPr>
          <p:cNvSpPr/>
          <p:nvPr userDrawn="1"/>
        </p:nvSpPr>
        <p:spPr>
          <a:xfrm>
            <a:off x="6096000" y="11"/>
            <a:ext cx="6096000" cy="6857989"/>
          </a:xfrm>
          <a:prstGeom prst="rect">
            <a:avLst/>
          </a:prstGeom>
          <a:solidFill>
            <a:srgbClr val="013E5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466904" y="457200"/>
            <a:ext cx="5101209" cy="1600200"/>
          </a:xfrm>
        </p:spPr>
        <p:txBody>
          <a:bodyPr anchor="t">
            <a:noAutofit/>
          </a:bodyPr>
          <a:lstStyle>
            <a:lvl1pPr>
              <a:defRPr sz="4800">
                <a:solidFill>
                  <a:schemeClr val="bg1"/>
                </a:solidFill>
              </a:defRPr>
            </a:lvl1pPr>
          </a:lstStyle>
          <a:p>
            <a:r>
              <a:rPr lang="en-US" dirty="0"/>
              <a:t>Click to edit Master title style</a:t>
            </a:r>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466904" y="2057400"/>
            <a:ext cx="5101209" cy="3401568"/>
          </a:xfrm>
        </p:spPr>
        <p:txBody>
          <a:bodyPr>
            <a:normAutofit/>
          </a:bodyPr>
          <a:lstStyle>
            <a:lvl1pPr marL="0" indent="0">
              <a:lnSpc>
                <a:spcPct val="114000"/>
              </a:lnSpc>
              <a:buNone/>
              <a:defRPr sz="24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307468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08/10/2024</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352215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8757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B7184A5-49C0-32BF-F073-1A5F2B0D425E}"/>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1891" y="6431740"/>
            <a:ext cx="1493524" cy="254529"/>
          </a:xfrm>
          <a:prstGeom prst="rect">
            <a:avLst/>
          </a:prstGeom>
        </p:spPr>
      </p:pic>
    </p:spTree>
    <p:extLst>
      <p:ext uri="{BB962C8B-B14F-4D97-AF65-F5344CB8AC3E}">
        <p14:creationId xmlns:p14="http://schemas.microsoft.com/office/powerpoint/2010/main" val="1026977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22116014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135260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86269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1669164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20223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362417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79126336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262720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660778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563013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38737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47018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263224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699298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607439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282232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825157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433184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881036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170186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176675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F2218CF7-3FE5-39B9-A8B5-A2F227DDD6FE}"/>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70746" y="3227765"/>
            <a:ext cx="4802134" cy="822962"/>
          </a:xfrm>
          <a:prstGeom prst="rect">
            <a:avLst/>
          </a:prstGeom>
        </p:spPr>
      </p:pic>
    </p:spTree>
    <p:extLst>
      <p:ext uri="{BB962C8B-B14F-4D97-AF65-F5344CB8AC3E}">
        <p14:creationId xmlns:p14="http://schemas.microsoft.com/office/powerpoint/2010/main" val="4138477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g"/><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2.xml"/><Relationship Id="rId1" Type="http://schemas.openxmlformats.org/officeDocument/2006/relationships/slideLayout" Target="../slideLayouts/slideLayout34.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7.xml"/><Relationship Id="rId7" Type="http://schemas.openxmlformats.org/officeDocument/2006/relationships/image" Target="../media/image11.png"/><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theme" Target="../theme/theme3.xml"/><Relationship Id="rId5" Type="http://schemas.openxmlformats.org/officeDocument/2006/relationships/slideLayout" Target="../slideLayouts/slideLayout39.xml"/><Relationship Id="rId4"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529A46F-F100-4809-A3A4-7AEE522E7734}"/>
              </a:ext>
            </a:extLst>
          </p:cNvPr>
          <p:cNvSpPr/>
          <p:nvPr userDrawn="1"/>
        </p:nvSpPr>
        <p:spPr>
          <a:xfrm>
            <a:off x="0" y="5713730"/>
            <a:ext cx="12192000" cy="1144270"/>
          </a:xfrm>
          <a:prstGeom prst="rect">
            <a:avLst/>
          </a:prstGeom>
          <a:solidFill>
            <a:srgbClr val="013E5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a:extLst>
              <a:ext uri="{FF2B5EF4-FFF2-40B4-BE49-F238E27FC236}">
                <a16:creationId xmlns:a16="http://schemas.microsoft.com/office/drawing/2014/main" id="{2DCCD7C3-C0CE-3B2C-8433-A656D3C1EACF}"/>
              </a:ext>
            </a:extLst>
          </p:cNvPr>
          <p:cNvSpPr>
            <a:spLocks noGrp="1"/>
          </p:cNvSpPr>
          <p:nvPr>
            <p:ph type="title"/>
          </p:nvPr>
        </p:nvSpPr>
        <p:spPr>
          <a:xfrm>
            <a:off x="623887" y="365125"/>
            <a:ext cx="10944225"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B21B7E54-B2FA-99F0-472D-AC03B60FAF72}"/>
              </a:ext>
            </a:extLst>
          </p:cNvPr>
          <p:cNvSpPr>
            <a:spLocks noGrp="1"/>
          </p:cNvSpPr>
          <p:nvPr>
            <p:ph type="body" idx="1"/>
          </p:nvPr>
        </p:nvSpPr>
        <p:spPr>
          <a:xfrm>
            <a:off x="623888" y="1825625"/>
            <a:ext cx="10944224" cy="3624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9DF88E16-D8CE-C4C5-8B2C-8F80997415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C1D638-489A-418B-AA0C-4E7EDA570E54}" type="datetimeFigureOut">
              <a:rPr lang="en-GB" smtClean="0"/>
              <a:t>08/10/2024</a:t>
            </a:fld>
            <a:endParaRPr lang="en-GB" dirty="0"/>
          </a:p>
        </p:txBody>
      </p:sp>
      <p:sp>
        <p:nvSpPr>
          <p:cNvPr id="5" name="Footer Placeholder 4">
            <a:extLst>
              <a:ext uri="{FF2B5EF4-FFF2-40B4-BE49-F238E27FC236}">
                <a16:creationId xmlns:a16="http://schemas.microsoft.com/office/drawing/2014/main" id="{BF585C68-E63E-00A6-94A9-CE987C56AD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A38BC29-2BAF-4BB2-23CB-D7CB34C9E3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061BDF-B68E-4366-A2B5-9F55BDCBD935}" type="slidenum">
              <a:rPr lang="en-GB" smtClean="0"/>
              <a:t>‹#›</a:t>
            </a:fld>
            <a:endParaRPr lang="en-GB" dirty="0"/>
          </a:p>
        </p:txBody>
      </p:sp>
      <p:pic>
        <p:nvPicPr>
          <p:cNvPr id="7" name="Picture 6" descr="Shape, rectangle&#10;&#10;Description automatically generated">
            <a:extLst>
              <a:ext uri="{FF2B5EF4-FFF2-40B4-BE49-F238E27FC236}">
                <a16:creationId xmlns:a16="http://schemas.microsoft.com/office/drawing/2014/main" id="{4778C039-CCC5-4DF3-B137-D01C9E70AC0A}"/>
              </a:ext>
            </a:extLst>
          </p:cNvPr>
          <p:cNvPicPr>
            <a:picLocks noChangeAspect="1"/>
          </p:cNvPicPr>
          <p:nvPr userDrawn="1"/>
        </p:nvPicPr>
        <p:blipFill rotWithShape="1">
          <a:blip r:embed="rId35">
            <a:extLst>
              <a:ext uri="{28A0092B-C50C-407E-A947-70E740481C1C}">
                <a14:useLocalDpi xmlns:a14="http://schemas.microsoft.com/office/drawing/2010/main" val="0"/>
              </a:ext>
            </a:extLst>
          </a:blip>
          <a:srcRect t="74960" r="14683"/>
          <a:stretch/>
        </p:blipFill>
        <p:spPr>
          <a:xfrm>
            <a:off x="142240" y="5713730"/>
            <a:ext cx="6931152" cy="1144270"/>
          </a:xfrm>
          <a:prstGeom prst="rect">
            <a:avLst/>
          </a:prstGeom>
        </p:spPr>
      </p:pic>
      <p:pic>
        <p:nvPicPr>
          <p:cNvPr id="9" name="Picture 8" descr="Shape, rectangle&#10;&#10;Description automatically generated">
            <a:extLst>
              <a:ext uri="{FF2B5EF4-FFF2-40B4-BE49-F238E27FC236}">
                <a16:creationId xmlns:a16="http://schemas.microsoft.com/office/drawing/2014/main" id="{D88B5C93-EC47-4A9B-8C2D-E439DA2EDE66}"/>
              </a:ext>
            </a:extLst>
          </p:cNvPr>
          <p:cNvPicPr>
            <a:picLocks noChangeAspect="1"/>
          </p:cNvPicPr>
          <p:nvPr userDrawn="1"/>
        </p:nvPicPr>
        <p:blipFill rotWithShape="1">
          <a:blip r:embed="rId35">
            <a:extLst>
              <a:ext uri="{28A0092B-C50C-407E-A947-70E740481C1C}">
                <a14:useLocalDpi xmlns:a14="http://schemas.microsoft.com/office/drawing/2010/main" val="0"/>
              </a:ext>
            </a:extLst>
          </a:blip>
          <a:srcRect l="23249" t="74960"/>
          <a:stretch/>
        </p:blipFill>
        <p:spPr>
          <a:xfrm>
            <a:off x="5814568" y="5713730"/>
            <a:ext cx="6235192" cy="1144270"/>
          </a:xfrm>
          <a:prstGeom prst="rect">
            <a:avLst/>
          </a:prstGeom>
        </p:spPr>
      </p:pic>
    </p:spTree>
    <p:extLst>
      <p:ext uri="{BB962C8B-B14F-4D97-AF65-F5344CB8AC3E}">
        <p14:creationId xmlns:p14="http://schemas.microsoft.com/office/powerpoint/2010/main" val="2265822246"/>
      </p:ext>
    </p:extLst>
  </p:cSld>
  <p:clrMap bg1="lt1" tx1="dk1" bg2="lt2" tx2="dk2" accent1="accent1" accent2="accent2" accent3="accent3" accent4="accent4" accent5="accent5" accent6="accent6" hlink="hlink" folHlink="folHlink"/>
  <p:sldLayoutIdLst>
    <p:sldLayoutId id="2147483650" r:id="rId1"/>
    <p:sldLayoutId id="2147483654" r:id="rId2"/>
    <p:sldLayoutId id="2147483655" r:id="rId3"/>
    <p:sldLayoutId id="2147483657" r:id="rId4"/>
    <p:sldLayoutId id="2147483664" r:id="rId5"/>
    <p:sldLayoutId id="2147483661" r:id="rId6"/>
    <p:sldLayoutId id="2147483663" r:id="rId7"/>
    <p:sldLayoutId id="2147483658" r:id="rId8"/>
    <p:sldLayoutId id="2147483665" r:id="rId9"/>
    <p:sldLayoutId id="2147483666"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 id="2147483700" r:id="rId20"/>
    <p:sldLayoutId id="2147483701" r:id="rId21"/>
    <p:sldLayoutId id="2147483702" r:id="rId22"/>
    <p:sldLayoutId id="2147483703" r:id="rId23"/>
    <p:sldLayoutId id="2147483704" r:id="rId24"/>
    <p:sldLayoutId id="2147483705" r:id="rId25"/>
    <p:sldLayoutId id="2147483706" r:id="rId26"/>
    <p:sldLayoutId id="2147483707" r:id="rId27"/>
    <p:sldLayoutId id="2147483708" r:id="rId28"/>
    <p:sldLayoutId id="2147483709" r:id="rId29"/>
    <p:sldLayoutId id="2147483710" r:id="rId30"/>
    <p:sldLayoutId id="2147483711" r:id="rId31"/>
    <p:sldLayoutId id="2147483712" r:id="rId32"/>
    <p:sldLayoutId id="2147483713" r:id="rId33"/>
  </p:sldLayoutIdLst>
  <p:txStyles>
    <p:titleStyle>
      <a:lvl1pPr algn="l" defTabSz="914400" rtl="0" eaLnBrk="1" latinLnBrk="0" hangingPunct="1">
        <a:lnSpc>
          <a:spcPct val="90000"/>
        </a:lnSpc>
        <a:spcBef>
          <a:spcPct val="0"/>
        </a:spcBef>
        <a:buNone/>
        <a:defRPr sz="4400" b="1" kern="1200">
          <a:solidFill>
            <a:srgbClr val="013E5B"/>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93" userDrawn="1">
          <p15:clr>
            <a:srgbClr val="F26B43"/>
          </p15:clr>
        </p15:guide>
        <p15:guide id="2" pos="7287" userDrawn="1">
          <p15:clr>
            <a:srgbClr val="F26B43"/>
          </p15:clr>
        </p15:guide>
        <p15:guide id="3"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8" r:id="rId1"/>
    <p:sldLayoutId id="2147483682" r:id="rId2"/>
    <p:sldLayoutId id="2147483686" r:id="rId3"/>
    <p:sldLayoutId id="2147483689" r:id="rId4"/>
    <p:sldLayoutId id="21474836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audio" Target="../media/media1.m4a"/><Relationship Id="rId7" Type="http://schemas.openxmlformats.org/officeDocument/2006/relationships/notesSlide" Target="../notesSlides/notesSlide1.xml"/><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slideLayout" Target="../slideLayouts/slideLayout11.xml"/><Relationship Id="rId5" Type="http://schemas.openxmlformats.org/officeDocument/2006/relationships/audio" Target="../media/media2.m4a"/><Relationship Id="rId4" Type="http://schemas.microsoft.com/office/2007/relationships/media" Target="../media/media2.m4a"/><Relationship Id="rId9"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3.png"/><Relationship Id="rId5" Type="http://schemas.openxmlformats.org/officeDocument/2006/relationships/image" Target="../media/image1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3.png"/><Relationship Id="rId5" Type="http://schemas.openxmlformats.org/officeDocument/2006/relationships/image" Target="../media/image15.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3.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3.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4.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3.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4.png"/><Relationship Id="rId5" Type="http://schemas.openxmlformats.org/officeDocument/2006/relationships/hyperlink" Target="https://www.uwtsd.ac.uk/library" TargetMode="Externa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uwtsd.ac.uk/library" TargetMode="External"/><Relationship Id="rId5" Type="http://schemas.openxmlformats.org/officeDocument/2006/relationships/image" Target="../media/image2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1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6.png"/><Relationship Id="rId5" Type="http://schemas.openxmlformats.org/officeDocument/2006/relationships/hyperlink" Target="https://librarysearch.uwtsd.ac.uk/discovery/search?vid=44WHELF_UWTSD:44WHELF_UWTSD_VU1&amp;lang=en" TargetMode="Externa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3.png"/><Relationship Id="rId5" Type="http://schemas.openxmlformats.org/officeDocument/2006/relationships/image" Target="../media/image2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intranet.uwtsd.ac.uk/departments/library-and-learning-resources/academic-and-infoskills" TargetMode="External"/><Relationship Id="rId5" Type="http://schemas.openxmlformats.org/officeDocument/2006/relationships/image" Target="../media/image30.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0.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3.png"/><Relationship Id="rId4" Type="http://schemas.openxmlformats.org/officeDocument/2006/relationships/notesSlide" Target="../notesSlides/notesSlide13.xml"/><Relationship Id="rId9" Type="http://schemas.microsoft.com/office/2007/relationships/diagramDrawing" Target="../diagrams/drawing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3.png"/><Relationship Id="rId5" Type="http://schemas.openxmlformats.org/officeDocument/2006/relationships/image" Target="../media/image3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3.png"/><Relationship Id="rId5" Type="http://schemas.openxmlformats.org/officeDocument/2006/relationships/image" Target="../media/image33.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3.png"/><Relationship Id="rId5" Type="http://schemas.openxmlformats.org/officeDocument/2006/relationships/image" Target="../media/image34.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3.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5.png"/><Relationship Id="rId5" Type="http://schemas.openxmlformats.org/officeDocument/2006/relationships/hyperlink" Target="https://librarysearch.uwtsd.ac.uk/discovery/search?query=any,contains,%22engineering%20design%22&amp;tab=Everything&amp;search_scope=MyInst_and_CI&amp;vid=44WHELF_UWTSD:44WHELF_UWTSD_VU1&amp;facet=tlevel,include,online_resources&amp;facet=rtype,include,books&amp;lang=en&amp;offset=0" TargetMode="Externa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4.xml"/><Relationship Id="rId7" Type="http://schemas.openxmlformats.org/officeDocument/2006/relationships/image" Target="../media/image36.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librarysearch.uwtsd.ac.uk/discovery/search?query=any,contains,%22engineering%20design%22&amp;tab=Everything&amp;search_scope=MyInst_and_CI&amp;vid=44WHELF_UWTSD:44WHELF_UWTSD_VU1&amp;facet=tlevel,include,online_resources&amp;facet=rtype,include,articles&amp;lang=en&amp;offset=0" TargetMode="External"/><Relationship Id="rId5" Type="http://schemas.openxmlformats.org/officeDocument/2006/relationships/hyperlink" Target="https://librarysearch.uwtsd.ac.uk/discovery/search?vid=44WHELF_UWTSD:44WHELF_UWTSD_VU1&amp;lang=en" TargetMode="Externa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slideLayout" Target="../slideLayouts/slideLayout15.xml"/><Relationship Id="rId7" Type="http://schemas.openxmlformats.org/officeDocument/2006/relationships/image" Target="../media/image38.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7.png"/><Relationship Id="rId5" Type="http://schemas.openxmlformats.org/officeDocument/2006/relationships/hyperlink" Target="https://librarysearch.uwtsd.ac.uk/discovery/fulldisplay?vid=44WHELF_UWTSD:44WHELF_UWTSD_VU1&amp;search_scope=MyInst_and_CI&amp;tab=Everything&amp;docid=alma9929985902421&amp;lang=en&amp;context=L&amp;adaptor=Local%20Search%20Engine&amp;query=any,contains,%22engineering%20design%22&amp;facet=tlevel,include,available_p&amp;facet=rtype,include,books&amp;offset=0&amp;virtualBrowse=true" TargetMode="External"/><Relationship Id="rId4" Type="http://schemas.openxmlformats.org/officeDocument/2006/relationships/notesSlide" Target="../notesSlides/notesSlide19.xml"/><Relationship Id="rId9" Type="http://schemas.openxmlformats.org/officeDocument/2006/relationships/image" Target="../media/image13.png"/></Relationships>
</file>

<file path=ppt/slides/_rels/slide2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5.xml"/><Relationship Id="rId7" Type="http://schemas.openxmlformats.org/officeDocument/2006/relationships/image" Target="../media/image42.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6.xml"/><Relationship Id="rId7" Type="http://schemas.openxmlformats.org/officeDocument/2006/relationships/image" Target="../media/image42.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3.png"/><Relationship Id="rId5" Type="http://schemas.openxmlformats.org/officeDocument/2006/relationships/image" Target="../media/image45.jpe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6.png"/><Relationship Id="rId5" Type="http://schemas.openxmlformats.org/officeDocument/2006/relationships/hyperlink" Target="https://librarysearch.uwtsd.ac.uk/discovery/dbsearch?vid=44WHELF_UWTSD:44WHELF_UWTSD_VU1" TargetMode="External"/><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7.xml"/><Relationship Id="rId7" Type="http://schemas.openxmlformats.org/officeDocument/2006/relationships/hyperlink" Target="https://librarysearch.uwtsd.ac.uk/discovery/dbfulldisplay?docid=alma99100191860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E2%94%80Engineering" TargetMode="External"/><Relationship Id="rId5" Type="http://schemas.openxmlformats.org/officeDocument/2006/relationships/hyperlink" Target="https://librarysearch.uwtsd.ac.uk/discovery/fulldisplay?docid=alma99100604602802421&amp;context=L&amp;vid=44WHELF_UWTSD:44WHELF_UWTSD_VU1&amp;lang=en&amp;search_scope=MyInst_and_CI&amp;adaptor=Local%20Search%20Engine&amp;tab=Everything&amp;query=any,contains,construction%20information%20service" TargetMode="External"/><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8.xml"/><Relationship Id="rId7"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hyperlink" Target="https://librarysearch.uwtsd.ac.uk/discovery/dbfulldisplay?docid=alma99100224560202421&amp;context=L&amp;vid=44WHELF_UWTSD:44WHELF_UWTSD_VU1&amp;lang=en&amp;adaptor=Local%20Search%20Engine&amp;tab=jsearch_slot&amp;query=contains,dbcategory,&amp;sortby=title&amp;offset=10&amp;databases=category,Institute%20of%20Science%20and%20Art%E2%94%80Engineering"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47.png"/><Relationship Id="rId5" Type="http://schemas.openxmlformats.org/officeDocument/2006/relationships/hyperlink" Target="https://librarysearch.uwtsd.ac.uk/discovery/fulldisplay?docid=alma99100326559102421&amp;context=L&amp;vid=44WHELF_UWTSD:44WHELF_UWTSD_VU1&amp;lang=en&amp;search_scope=MyInst_and_CI&amp;adaptor=Local%20Search%20Engine&amp;tab=Everything&amp;query=any,contains,ihs%20markit&amp;offset=0" TargetMode="External"/><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48.png"/><Relationship Id="rId5"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49.png"/><Relationship Id="rId5"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50.png"/><Relationship Id="rId5" Type="http://schemas.openxmlformats.org/officeDocument/2006/relationships/hyperlink" Target="https://librarysearch.uwtsd.ac.uk/discovery/dbfulldisplay?docid=alma99100224560202421&amp;context=L&amp;vid=44WHELF_UWTSD:44WHELF_UWTSD_VU1&amp;lang=en&amp;adaptor=Local%20Search%20Engine&amp;tab=jsearch_slot&amp;query=any,contains,sae&amp;offset=0&amp;databases=any,sae" TargetMode="External"/><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51.png"/><Relationship Id="rId5"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slideLayout" Target="../slideLayouts/slideLayout29.xml"/><Relationship Id="rId7"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5"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4" Type="http://schemas.openxmlformats.org/officeDocument/2006/relationships/notesSlide" Target="../notesSlides/notesSlide31.xml"/><Relationship Id="rId9"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3.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53.png"/><Relationship Id="rId5"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15.xml"/><Relationship Id="rId7" Type="http://schemas.openxmlformats.org/officeDocument/2006/relationships/diagramQuickStyle" Target="../diagrams/quickStyle4.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3.png"/><Relationship Id="rId4" Type="http://schemas.openxmlformats.org/officeDocument/2006/relationships/notesSlide" Target="../notesSlides/notesSlide33.xml"/><Relationship Id="rId9" Type="http://schemas.microsoft.com/office/2007/relationships/diagramDrawing" Target="../diagrams/drawing4.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3.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54.png"/><Relationship Id="rId5" Type="http://schemas.openxmlformats.org/officeDocument/2006/relationships/hyperlink" Target="https://browzine.com/libraries/1422/subjects" TargetMode="External"/><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31.xml"/><Relationship Id="rId7" Type="http://schemas.openxmlformats.org/officeDocument/2006/relationships/image" Target="../media/image57.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32.xml"/><Relationship Id="rId7" Type="http://schemas.openxmlformats.org/officeDocument/2006/relationships/hyperlink" Target="mailto:library@uwtsd.ac.uk" TargetMode="Externa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hyperlink" Target="https://uwtsd.ac.uk/library/student-essentials/book-an-appointment/" TargetMode="External"/><Relationship Id="rId5" Type="http://schemas.openxmlformats.org/officeDocument/2006/relationships/hyperlink" Target="mailto:emily.wild@uwtsd.ac.uk" TargetMode="External"/><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13.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room with tables and chairs&#10;&#10;Description automatically generated">
            <a:extLst>
              <a:ext uri="{FF2B5EF4-FFF2-40B4-BE49-F238E27FC236}">
                <a16:creationId xmlns:a16="http://schemas.microsoft.com/office/drawing/2014/main" id="{0C684386-67AA-0440-A74A-F1F48C3C79BB}"/>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523892" y="4709215"/>
            <a:ext cx="5435249" cy="1046857"/>
          </a:xfrm>
        </p:spPr>
        <p:txBody>
          <a:bodyPr anchor="t"/>
          <a:lstStyle/>
          <a:p>
            <a:r>
              <a:rPr lang="en-GB" dirty="0"/>
              <a:t>Emily Wild</a:t>
            </a:r>
          </a:p>
          <a:p>
            <a:r>
              <a:rPr lang="en-GB" dirty="0"/>
              <a:t>2024</a:t>
            </a:r>
          </a:p>
        </p:txBody>
      </p:sp>
      <p:sp>
        <p:nvSpPr>
          <p:cNvPr id="4" name="Title 3"/>
          <p:cNvSpPr>
            <a:spLocks noGrp="1"/>
          </p:cNvSpPr>
          <p:nvPr>
            <p:ph type="title"/>
          </p:nvPr>
        </p:nvSpPr>
        <p:spPr/>
        <p:txBody>
          <a:bodyPr anchor="t">
            <a:normAutofit fontScale="90000"/>
          </a:bodyPr>
          <a:lstStyle/>
          <a:p>
            <a:r>
              <a:rPr lang="en-GB" dirty="0"/>
              <a:t>Library and Learning Resources</a:t>
            </a:r>
            <a:br>
              <a:rPr lang="en-GB" dirty="0"/>
            </a:br>
            <a:br>
              <a:rPr lang="en-GB" dirty="0"/>
            </a:br>
            <a:r>
              <a:rPr lang="en-GB" dirty="0"/>
              <a:t>Engineering</a:t>
            </a:r>
          </a:p>
        </p:txBody>
      </p:sp>
      <p:pic>
        <p:nvPicPr>
          <p:cNvPr id="2" name="Recorded Sound">
            <a:hlinkClick r:id="" action="ppaction://media"/>
            <a:extLst>
              <a:ext uri="{FF2B5EF4-FFF2-40B4-BE49-F238E27FC236}">
                <a16:creationId xmlns:a16="http://schemas.microsoft.com/office/drawing/2014/main" id="{372ECFB3-C859-5E99-2BD3-E178ACDA5A20}"/>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5943600" y="3276600"/>
            <a:ext cx="304800" cy="304800"/>
          </a:xfrm>
          <a:prstGeom prst="rect">
            <a:avLst/>
          </a:prstGeom>
        </p:spPr>
      </p:pic>
      <p:pic>
        <p:nvPicPr>
          <p:cNvPr id="8" name="Audio 7">
            <a:hlinkClick r:id="" action="ppaction://media"/>
            <a:extLst>
              <a:ext uri="{FF2B5EF4-FFF2-40B4-BE49-F238E27FC236}">
                <a16:creationId xmlns:a16="http://schemas.microsoft.com/office/drawing/2014/main" id="{7E3B0981-E5D5-469D-6085-56C9C335C7E5}"/>
              </a:ext>
            </a:extLst>
          </p:cNvPr>
          <p:cNvPicPr>
            <a:picLocks noChangeAspect="1"/>
          </p:cNvPicPr>
          <p:nvPr>
            <a:audioFile r:link="rId5"/>
            <p:extLst>
              <p:ext uri="{DAA4B4D4-6D71-4841-9C94-3DE7FCFB9230}">
                <p14:media xmlns:p14="http://schemas.microsoft.com/office/powerpoint/2010/main" r:embed="rId4"/>
              </p:ext>
            </p:extLst>
          </p:nvPr>
        </p:nvPicPr>
        <p:blipFill>
          <a:blip r:embed="rId9"/>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99625505"/>
      </p:ext>
    </p:extLst>
  </p:cSld>
  <p:clrMapOvr>
    <a:masterClrMapping/>
  </p:clrMapOvr>
  <mc:AlternateContent xmlns:mc="http://schemas.openxmlformats.org/markup-compatibility/2006" xmlns:p14="http://schemas.microsoft.com/office/powerpoint/2010/main">
    <mc:Choice Requires="p14">
      <p:transition spd="slow" p14:dur="2000" advTm="12800"/>
    </mc:Choice>
    <mc:Fallback xmlns="">
      <p:transition spd="slow" advTm="12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audio isNarration="1">
              <p:cMediaNode vol="80000" showWhenStopped="0">
                <p:cTn id="8"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5"/>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lnSpcReduction="10000"/>
          </a:bodyPr>
          <a:lstStyle/>
          <a:p>
            <a:r>
              <a:rPr lang="en-GB" dirty="0"/>
              <a:t>Resources and services you can access from the UWTSD Online Library.</a:t>
            </a:r>
            <a:br>
              <a:rPr lang="en-GB" dirty="0"/>
            </a:br>
            <a:endParaRPr lang="en-GB" dirty="0"/>
          </a:p>
        </p:txBody>
      </p:sp>
      <p:pic>
        <p:nvPicPr>
          <p:cNvPr id="6" name="Audio 5">
            <a:hlinkClick r:id="" action="ppaction://media"/>
            <a:extLst>
              <a:ext uri="{FF2B5EF4-FFF2-40B4-BE49-F238E27FC236}">
                <a16:creationId xmlns:a16="http://schemas.microsoft.com/office/drawing/2014/main" id="{1D27603B-2880-4229-2D37-9973FFD8BD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4946043"/>
      </p:ext>
    </p:extLst>
  </p:cSld>
  <p:clrMapOvr>
    <a:masterClrMapping/>
  </p:clrMapOvr>
  <mc:AlternateContent xmlns:mc="http://schemas.openxmlformats.org/markup-compatibility/2006" xmlns:p14="http://schemas.microsoft.com/office/powerpoint/2010/main">
    <mc:Choice Requires="p14">
      <p:transition spd="slow" p14:dur="2000" advTm="8708"/>
    </mc:Choice>
    <mc:Fallback xmlns="">
      <p:transition spd="slow" advTm="8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Help and support from the library.</a:t>
            </a:r>
          </a:p>
        </p:txBody>
      </p:sp>
      <p:pic>
        <p:nvPicPr>
          <p:cNvPr id="4" name="Audio 3">
            <a:hlinkClick r:id="" action="ppaction://media"/>
            <a:extLst>
              <a:ext uri="{FF2B5EF4-FFF2-40B4-BE49-F238E27FC236}">
                <a16:creationId xmlns:a16="http://schemas.microsoft.com/office/drawing/2014/main" id="{C468A437-23A2-3107-38D3-68E9C323537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4474590"/>
      </p:ext>
    </p:extLst>
  </p:cSld>
  <p:clrMapOvr>
    <a:masterClrMapping/>
  </p:clrMapOvr>
  <mc:AlternateContent xmlns:mc="http://schemas.openxmlformats.org/markup-compatibility/2006" xmlns:p14="http://schemas.microsoft.com/office/powerpoint/2010/main">
    <mc:Choice Requires="p14">
      <p:transition spd="slow" p14:dur="2000" advTm="22840"/>
    </mc:Choice>
    <mc:Fallback xmlns="">
      <p:transition spd="slow" advTm="22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8AE7D72F-70DE-35E5-5A98-9A73214AF5C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5340707"/>
      </p:ext>
    </p:extLst>
  </p:cSld>
  <p:clrMapOvr>
    <a:masterClrMapping/>
  </p:clrMapOvr>
  <mc:AlternateContent xmlns:mc="http://schemas.openxmlformats.org/markup-compatibility/2006" xmlns:p14="http://schemas.microsoft.com/office/powerpoint/2010/main">
    <mc:Choice Requires="p14">
      <p:transition spd="slow" p14:dur="2000" advTm="42147"/>
    </mc:Choice>
    <mc:Fallback xmlns="">
      <p:transition spd="slow" advTm="42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Online Resources at UWTSD</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15970846-E863-BD0D-E4C4-94ADD498A0E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8835226"/>
      </p:ext>
    </p:extLst>
  </p:cSld>
  <p:clrMapOvr>
    <a:masterClrMapping/>
  </p:clrMapOvr>
  <mc:AlternateContent xmlns:mc="http://schemas.openxmlformats.org/markup-compatibility/2006" xmlns:p14="http://schemas.microsoft.com/office/powerpoint/2010/main">
    <mc:Choice Requires="p14">
      <p:transition spd="slow" p14:dur="2000" advTm="18884"/>
    </mc:Choice>
    <mc:Fallback xmlns="">
      <p:transition spd="slow" advTm="18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5"/>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6"/>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pic>
        <p:nvPicPr>
          <p:cNvPr id="4" name="Audio 3">
            <a:hlinkClick r:id="" action="ppaction://media"/>
            <a:extLst>
              <a:ext uri="{FF2B5EF4-FFF2-40B4-BE49-F238E27FC236}">
                <a16:creationId xmlns:a16="http://schemas.microsoft.com/office/drawing/2014/main" id="{97CCCB50-1A61-E3C4-1EF4-ED5F43E670C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6450055"/>
      </p:ext>
    </p:extLst>
  </p:cSld>
  <p:clrMapOvr>
    <a:masterClrMapping/>
  </p:clrMapOvr>
  <mc:AlternateContent xmlns:mc="http://schemas.openxmlformats.org/markup-compatibility/2006" xmlns:p14="http://schemas.microsoft.com/office/powerpoint/2010/main">
    <mc:Choice Requires="p14">
      <p:transition spd="slow" p14:dur="2000" advTm="15911"/>
    </mc:Choice>
    <mc:Fallback xmlns="">
      <p:transition spd="slow" advTm="15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5"/>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6"/>
              </a:rPr>
              <a:t>Library and Learning Resources</a:t>
            </a:r>
            <a:endParaRPr lang="en-GB" dirty="0">
              <a:latin typeface="Calibri Light" panose="020F0302020204030204" pitchFamily="34" charset="0"/>
              <a:cs typeface="Calibri Light" panose="020F0302020204030204" pitchFamily="34" charset="0"/>
            </a:endParaRPr>
          </a:p>
        </p:txBody>
      </p:sp>
      <p:pic>
        <p:nvPicPr>
          <p:cNvPr id="5" name="Audio 4">
            <a:hlinkClick r:id="" action="ppaction://media"/>
            <a:extLst>
              <a:ext uri="{FF2B5EF4-FFF2-40B4-BE49-F238E27FC236}">
                <a16:creationId xmlns:a16="http://schemas.microsoft.com/office/drawing/2014/main" id="{55049D83-382C-2C75-01A7-B4412046346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71895693"/>
      </p:ext>
    </p:extLst>
  </p:cSld>
  <p:clrMapOvr>
    <a:masterClrMapping/>
  </p:clrMapOvr>
  <mc:AlternateContent xmlns:mc="http://schemas.openxmlformats.org/markup-compatibility/2006" xmlns:p14="http://schemas.microsoft.com/office/powerpoint/2010/main">
    <mc:Choice Requires="p14">
      <p:transition spd="slow" p14:dur="2000" advTm="25193"/>
    </mc:Choice>
    <mc:Fallback xmlns="">
      <p:transition spd="slow" advTm="25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5"/>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6"/>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Audio 5">
            <a:hlinkClick r:id="" action="ppaction://media"/>
            <a:extLst>
              <a:ext uri="{FF2B5EF4-FFF2-40B4-BE49-F238E27FC236}">
                <a16:creationId xmlns:a16="http://schemas.microsoft.com/office/drawing/2014/main" id="{660097E5-5E78-9762-E55B-AD1554E9256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6868976"/>
      </p:ext>
    </p:extLst>
  </p:cSld>
  <p:clrMapOvr>
    <a:masterClrMapping/>
  </p:clrMapOvr>
  <mc:AlternateContent xmlns:mc="http://schemas.openxmlformats.org/markup-compatibility/2006" xmlns:p14="http://schemas.microsoft.com/office/powerpoint/2010/main">
    <mc:Choice Requires="p14">
      <p:transition spd="slow" p14:dur="2000" advTm="19613"/>
    </mc:Choice>
    <mc:Fallback xmlns="">
      <p:transition spd="slow" advTm="19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5"/>
          <a:stretch>
            <a:fillRect/>
          </a:stretch>
        </p:blipFill>
        <p:spPr>
          <a:xfrm>
            <a:off x="1675093" y="4495203"/>
            <a:ext cx="8486696" cy="1664058"/>
          </a:xfrm>
          <a:prstGeom prst="rect">
            <a:avLst/>
          </a:prstGeom>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6"/>
          <a:stretch>
            <a:fillRect/>
          </a:stretch>
        </p:blipFill>
        <p:spPr>
          <a:xfrm>
            <a:off x="4126981" y="1390505"/>
            <a:ext cx="7252955" cy="2800393"/>
          </a:xfrm>
          <a:prstGeom prst="rect">
            <a:avLst/>
          </a:prstGeom>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129266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 and webpage.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711DF661-BF2A-3D92-DFC9-927FE7BA581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610282"/>
      </p:ext>
    </p:extLst>
  </p:cSld>
  <p:clrMapOvr>
    <a:masterClrMapping/>
  </p:clrMapOvr>
  <mc:AlternateContent xmlns:mc="http://schemas.openxmlformats.org/markup-compatibility/2006" xmlns:p14="http://schemas.microsoft.com/office/powerpoint/2010/main">
    <mc:Choice Requires="p14">
      <p:transition spd="slow" p14:dur="2000" advTm="7062"/>
    </mc:Choice>
    <mc:Fallback xmlns="">
      <p:transition spd="slow" advTm="7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fontScale="92500"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5"/>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pic>
        <p:nvPicPr>
          <p:cNvPr id="8" name="Audio 7">
            <a:hlinkClick r:id="" action="ppaction://media"/>
            <a:extLst>
              <a:ext uri="{FF2B5EF4-FFF2-40B4-BE49-F238E27FC236}">
                <a16:creationId xmlns:a16="http://schemas.microsoft.com/office/drawing/2014/main" id="{B6EDD9F5-9A1D-1F8C-DBF1-E430A2D397B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4855372"/>
      </p:ext>
    </p:extLst>
  </p:cSld>
  <p:clrMapOvr>
    <a:masterClrMapping/>
  </p:clrMapOvr>
  <mc:AlternateContent xmlns:mc="http://schemas.openxmlformats.org/markup-compatibility/2006" xmlns:p14="http://schemas.microsoft.com/office/powerpoint/2010/main">
    <mc:Choice Requires="p14">
      <p:transition spd="slow" p14:dur="2000" advTm="21106"/>
    </mc:Choice>
    <mc:Fallback xmlns="">
      <p:transition spd="slow" advTm="21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6"/>
              </a:rPr>
              <a:t>Academic and Infoskills programme</a:t>
            </a:r>
            <a:r>
              <a:rPr lang="en-GB" sz="2500" dirty="0">
                <a:latin typeface="Calibri "/>
              </a:rPr>
              <a:t>.</a:t>
            </a:r>
          </a:p>
          <a:p>
            <a:endParaRPr lang="en-GB" dirty="0"/>
          </a:p>
        </p:txBody>
      </p:sp>
      <p:pic>
        <p:nvPicPr>
          <p:cNvPr id="5" name="Audio 4">
            <a:hlinkClick r:id="" action="ppaction://media"/>
            <a:extLst>
              <a:ext uri="{FF2B5EF4-FFF2-40B4-BE49-F238E27FC236}">
                <a16:creationId xmlns:a16="http://schemas.microsoft.com/office/drawing/2014/main" id="{D90F8081-5E81-20D3-3725-36C62E25D76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2250262"/>
      </p:ext>
    </p:extLst>
  </p:cSld>
  <p:clrMapOvr>
    <a:masterClrMapping/>
  </p:clrMapOvr>
  <mc:AlternateContent xmlns:mc="http://schemas.openxmlformats.org/markup-compatibility/2006" xmlns:p14="http://schemas.microsoft.com/office/powerpoint/2010/main">
    <mc:Choice Requires="p14">
      <p:transition spd="slow" p14:dur="2000" advTm="31958"/>
    </mc:Choice>
    <mc:Fallback xmlns="">
      <p:transition spd="slow" advTm="31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How to Search the Library Catalogue</a:t>
            </a:r>
          </a:p>
        </p:txBody>
      </p:sp>
      <p:pic>
        <p:nvPicPr>
          <p:cNvPr id="4" name="Picture 3">
            <a:extLst>
              <a:ext uri="{FF2B5EF4-FFF2-40B4-BE49-F238E27FC236}">
                <a16:creationId xmlns:a16="http://schemas.microsoft.com/office/drawing/2014/main" id="{FB5C15D9-D244-3650-E156-011B2F171185}"/>
              </a:ext>
            </a:extLst>
          </p:cNvPr>
          <p:cNvPicPr>
            <a:picLocks noChangeAspect="1"/>
          </p:cNvPicPr>
          <p:nvPr/>
        </p:nvPicPr>
        <p:blipFill rotWithShape="1">
          <a:blip r:embed="rId5"/>
          <a:srcRect l="41863" t="28791" r="30204" b="32841"/>
          <a:stretch/>
        </p:blipFill>
        <p:spPr>
          <a:xfrm>
            <a:off x="774442" y="1628895"/>
            <a:ext cx="6913982" cy="3409635"/>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1683D31-EACD-0C55-181F-6430329BB1F6}"/>
              </a:ext>
            </a:extLst>
          </p:cNvPr>
          <p:cNvSpPr txBox="1"/>
          <p:nvPr/>
        </p:nvSpPr>
        <p:spPr>
          <a:xfrm>
            <a:off x="8117633" y="2433505"/>
            <a:ext cx="3508310" cy="923330"/>
          </a:xfrm>
          <a:prstGeom prst="rect">
            <a:avLst/>
          </a:prstGeom>
          <a:noFill/>
        </p:spPr>
        <p:txBody>
          <a:bodyPr wrap="square" rtlCol="0">
            <a:spAutoFit/>
          </a:bodyPr>
          <a:lstStyle/>
          <a:p>
            <a:r>
              <a:rPr lang="en-GB" dirty="0"/>
              <a:t>Log into the University Intranet to go to the internal Library and Learning Resources webpage.</a:t>
            </a:r>
          </a:p>
        </p:txBody>
      </p:sp>
      <p:pic>
        <p:nvPicPr>
          <p:cNvPr id="7" name="Picture 6">
            <a:extLst>
              <a:ext uri="{FF2B5EF4-FFF2-40B4-BE49-F238E27FC236}">
                <a16:creationId xmlns:a16="http://schemas.microsoft.com/office/drawing/2014/main" id="{787AFBEF-141A-A5B8-33BC-DFD9B0E3675B}"/>
              </a:ext>
            </a:extLst>
          </p:cNvPr>
          <p:cNvPicPr>
            <a:picLocks noChangeAspect="1"/>
          </p:cNvPicPr>
          <p:nvPr/>
        </p:nvPicPr>
        <p:blipFill rotWithShape="1">
          <a:blip r:embed="rId6"/>
          <a:srcRect l="45201" t="39875" r="30357" b="42581"/>
          <a:stretch/>
        </p:blipFill>
        <p:spPr>
          <a:xfrm>
            <a:off x="3946847" y="4519440"/>
            <a:ext cx="5393093" cy="1389927"/>
          </a:xfrm>
          <a:prstGeom prst="rect">
            <a:avLst/>
          </a:prstGeom>
          <a:effectLst>
            <a:outerShdw blurRad="63500" sx="102000" sy="102000" algn="ctr" rotWithShape="0">
              <a:prstClr val="black">
                <a:alpha val="40000"/>
              </a:prstClr>
            </a:outerShdw>
          </a:effectLst>
        </p:spPr>
      </p:pic>
      <p:sp>
        <p:nvSpPr>
          <p:cNvPr id="11" name="TextBox 10">
            <a:extLst>
              <a:ext uri="{FF2B5EF4-FFF2-40B4-BE49-F238E27FC236}">
                <a16:creationId xmlns:a16="http://schemas.microsoft.com/office/drawing/2014/main" id="{EDF89C31-9DB1-19FF-B460-DBADEAE17D32}"/>
              </a:ext>
            </a:extLst>
          </p:cNvPr>
          <p:cNvSpPr txBox="1"/>
          <p:nvPr/>
        </p:nvSpPr>
        <p:spPr>
          <a:xfrm>
            <a:off x="9489233" y="4808671"/>
            <a:ext cx="2304662" cy="646331"/>
          </a:xfrm>
          <a:prstGeom prst="rect">
            <a:avLst/>
          </a:prstGeom>
          <a:noFill/>
        </p:spPr>
        <p:txBody>
          <a:bodyPr wrap="square" rtlCol="0">
            <a:spAutoFit/>
          </a:bodyPr>
          <a:lstStyle/>
          <a:p>
            <a:r>
              <a:rPr lang="en-GB" dirty="0"/>
              <a:t>Scroll down this page to find the search box.</a:t>
            </a:r>
          </a:p>
        </p:txBody>
      </p:sp>
      <p:pic>
        <p:nvPicPr>
          <p:cNvPr id="6" name="Audio 5">
            <a:hlinkClick r:id="" action="ppaction://media"/>
            <a:extLst>
              <a:ext uri="{FF2B5EF4-FFF2-40B4-BE49-F238E27FC236}">
                <a16:creationId xmlns:a16="http://schemas.microsoft.com/office/drawing/2014/main" id="{28EC9366-2781-023D-EC21-BFFD94E778B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9724981"/>
      </p:ext>
    </p:extLst>
  </p:cSld>
  <p:clrMapOvr>
    <a:masterClrMapping/>
  </p:clrMapOvr>
  <mc:AlternateContent xmlns:mc="http://schemas.openxmlformats.org/markup-compatibility/2006" xmlns:p14="http://schemas.microsoft.com/office/powerpoint/2010/main">
    <mc:Choice Requires="p14">
      <p:transition spd="slow" p14:dur="2000" advTm="14988"/>
    </mc:Choice>
    <mc:Fallback xmlns="">
      <p:transition spd="slow" advTm="14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F231F663-475F-C3F3-6AC6-9479773C754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4257447"/>
      </p:ext>
    </p:extLst>
  </p:cSld>
  <p:clrMapOvr>
    <a:masterClrMapping/>
  </p:clrMapOvr>
  <mc:AlternateContent xmlns:mc="http://schemas.openxmlformats.org/markup-compatibility/2006" xmlns:p14="http://schemas.microsoft.com/office/powerpoint/2010/main">
    <mc:Choice Requires="p14">
      <p:transition spd="slow" p14:dur="2000" advTm="31046"/>
    </mc:Choice>
    <mc:Fallback xmlns="">
      <p:transition spd="slow" advTm="31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 eResources Only</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86232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drop-down arrow in the search box to limit your search to online resources only.</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This will search all our journal databases, ebook collections and video resources.</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5"/>
          <a:srcRect l="70891" t="58674" r="995" b="2214"/>
          <a:stretch/>
        </p:blipFill>
        <p:spPr>
          <a:xfrm>
            <a:off x="698242" y="1654346"/>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553931" y="2091193"/>
            <a:ext cx="870723" cy="31010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Audio 3">
            <a:hlinkClick r:id="" action="ppaction://media"/>
            <a:extLst>
              <a:ext uri="{FF2B5EF4-FFF2-40B4-BE49-F238E27FC236}">
                <a16:creationId xmlns:a16="http://schemas.microsoft.com/office/drawing/2014/main" id="{FE545437-7BD5-80CF-6744-F0411EEC996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9774226"/>
      </p:ext>
    </p:extLst>
  </p:cSld>
  <p:clrMapOvr>
    <a:masterClrMapping/>
  </p:clrMapOvr>
  <mc:AlternateContent xmlns:mc="http://schemas.openxmlformats.org/markup-compatibility/2006" xmlns:p14="http://schemas.microsoft.com/office/powerpoint/2010/main">
    <mc:Choice Requires="p14">
      <p:transition spd="slow" p14:dur="2000" advTm="11424"/>
    </mc:Choice>
    <mc:Fallback xmlns="">
      <p:transition spd="slow" advTm="11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Search </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5"/>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Audio 4">
            <a:hlinkClick r:id="" action="ppaction://media"/>
            <a:extLst>
              <a:ext uri="{FF2B5EF4-FFF2-40B4-BE49-F238E27FC236}">
                <a16:creationId xmlns:a16="http://schemas.microsoft.com/office/drawing/2014/main" id="{288D1F91-F7A0-FCF3-5FA6-5091BB64615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6239145"/>
      </p:ext>
    </p:extLst>
  </p:cSld>
  <p:clrMapOvr>
    <a:masterClrMapping/>
  </p:clrMapOvr>
  <mc:AlternateContent xmlns:mc="http://schemas.openxmlformats.org/markup-compatibility/2006" xmlns:p14="http://schemas.microsoft.com/office/powerpoint/2010/main">
    <mc:Choice Requires="p14">
      <p:transition spd="slow" p14:dur="2000" advTm="7789"/>
    </mc:Choice>
    <mc:Fallback xmlns="">
      <p:transition spd="slow" advTm="7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83479" y="2413337"/>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C8E46F81-519D-9FCE-11B5-EB2D646DFAF9}"/>
              </a:ext>
            </a:extLst>
          </p:cNvPr>
          <p:cNvPicPr>
            <a:picLocks noChangeAspect="1"/>
          </p:cNvPicPr>
          <p:nvPr/>
        </p:nvPicPr>
        <p:blipFill rotWithShape="1">
          <a:blip r:embed="rId5"/>
          <a:srcRect l="303" t="12122" r="4613" b="5226"/>
          <a:stretch/>
        </p:blipFill>
        <p:spPr>
          <a:xfrm>
            <a:off x="755072" y="1454728"/>
            <a:ext cx="7841672" cy="4544290"/>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C6F6AA72-BC23-AC46-E9DC-C6BD0DE3DE2A}"/>
              </a:ext>
            </a:extLst>
          </p:cNvPr>
          <p:cNvSpPr/>
          <p:nvPr/>
        </p:nvSpPr>
        <p:spPr>
          <a:xfrm>
            <a:off x="886265" y="2841674"/>
            <a:ext cx="1498209" cy="319336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Audio 3">
            <a:hlinkClick r:id="" action="ppaction://media"/>
            <a:extLst>
              <a:ext uri="{FF2B5EF4-FFF2-40B4-BE49-F238E27FC236}">
                <a16:creationId xmlns:a16="http://schemas.microsoft.com/office/drawing/2014/main" id="{9D828DF3-C889-8502-6F5F-60678431D6F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423230"/>
      </p:ext>
    </p:extLst>
  </p:cSld>
  <p:clrMapOvr>
    <a:masterClrMapping/>
  </p:clrMapOvr>
  <mc:AlternateContent xmlns:mc="http://schemas.openxmlformats.org/markup-compatibility/2006" xmlns:p14="http://schemas.microsoft.com/office/powerpoint/2010/main">
    <mc:Choice Requires="p14">
      <p:transition spd="slow" p14:dur="2000" advTm="15923"/>
    </mc:Choice>
    <mc:Fallback xmlns="">
      <p:transition spd="slow" advTm="15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08471" y="2013154"/>
            <a:ext cx="3386491" cy="2852143"/>
          </a:xfrm>
        </p:spPr>
        <p:txBody>
          <a:bodyPr>
            <a:normAutofit/>
          </a:bodyPr>
          <a:lstStyle/>
          <a:p>
            <a:pPr marL="0" indent="0">
              <a:buNone/>
            </a:pPr>
            <a:r>
              <a:rPr lang="en-US" dirty="0"/>
              <a:t>Use the library catalogue to find ebooks:</a:t>
            </a:r>
          </a:p>
          <a:p>
            <a:r>
              <a:rPr lang="en-US" dirty="0"/>
              <a:t>Full Text Online.</a:t>
            </a:r>
          </a:p>
          <a:p>
            <a:r>
              <a:rPr lang="en-US" dirty="0"/>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a:t>
            </a:r>
          </a:p>
        </p:txBody>
      </p:sp>
      <p:sp>
        <p:nvSpPr>
          <p:cNvPr id="2" name="TextBox 1">
            <a:extLst>
              <a:ext uri="{FF2B5EF4-FFF2-40B4-BE49-F238E27FC236}">
                <a16:creationId xmlns:a16="http://schemas.microsoft.com/office/drawing/2014/main" id="{0C3F345C-507B-48A6-B407-F4FEFF20CB5B}"/>
              </a:ext>
            </a:extLst>
          </p:cNvPr>
          <p:cNvSpPr txBox="1"/>
          <p:nvPr/>
        </p:nvSpPr>
        <p:spPr>
          <a:xfrm>
            <a:off x="356558" y="5074412"/>
            <a:ext cx="3531079" cy="461665"/>
          </a:xfrm>
          <a:prstGeom prst="rect">
            <a:avLst/>
          </a:prstGeom>
          <a:noFill/>
        </p:spPr>
        <p:txBody>
          <a:bodyPr wrap="square" rtlCol="0">
            <a:spAutoFit/>
          </a:bodyPr>
          <a:lstStyle/>
          <a:p>
            <a:r>
              <a:rPr lang="en-GB" sz="2400" dirty="0">
                <a:hlinkClick r:id="rId5"/>
              </a:rPr>
              <a:t>Ebooks</a:t>
            </a:r>
            <a:endParaRPr lang="en-GB" sz="2400" dirty="0"/>
          </a:p>
        </p:txBody>
      </p:sp>
      <p:pic>
        <p:nvPicPr>
          <p:cNvPr id="6" name="Picture 5">
            <a:extLst>
              <a:ext uri="{FF2B5EF4-FFF2-40B4-BE49-F238E27FC236}">
                <a16:creationId xmlns:a16="http://schemas.microsoft.com/office/drawing/2014/main" id="{CD28D957-12F8-17FC-EBD3-871AC999EE51}"/>
              </a:ext>
            </a:extLst>
          </p:cNvPr>
          <p:cNvPicPr>
            <a:picLocks noChangeAspect="1"/>
          </p:cNvPicPr>
          <p:nvPr/>
        </p:nvPicPr>
        <p:blipFill rotWithShape="1">
          <a:blip r:embed="rId6"/>
          <a:srcRect t="20461" r="5332" b="5828"/>
          <a:stretch/>
        </p:blipFill>
        <p:spPr>
          <a:xfrm>
            <a:off x="3876136" y="1552755"/>
            <a:ext cx="7959306" cy="4131530"/>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64D4B179-B865-8BE4-39CA-C6A988502CE6}"/>
              </a:ext>
            </a:extLst>
          </p:cNvPr>
          <p:cNvSpPr/>
          <p:nvPr/>
        </p:nvSpPr>
        <p:spPr>
          <a:xfrm>
            <a:off x="4058529" y="2869809"/>
            <a:ext cx="1448973" cy="9636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a:extLst>
              <a:ext uri="{FF2B5EF4-FFF2-40B4-BE49-F238E27FC236}">
                <a16:creationId xmlns:a16="http://schemas.microsoft.com/office/drawing/2014/main" id="{F79F315B-1859-A9A2-C6FC-E9778B5B2D4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6499847"/>
      </p:ext>
    </p:extLst>
  </p:cSld>
  <p:clrMapOvr>
    <a:masterClrMapping/>
  </p:clrMapOvr>
  <mc:AlternateContent xmlns:mc="http://schemas.openxmlformats.org/markup-compatibility/2006" xmlns:p14="http://schemas.microsoft.com/office/powerpoint/2010/main">
    <mc:Choice Requires="p14">
      <p:transition spd="slow" p14:dur="2000" advTm="11858"/>
    </mc:Choice>
    <mc:Fallback xmlns="">
      <p:transition spd="slow" advTm="11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to Journal Articles</a:t>
            </a:r>
            <a:endParaRPr lang="en-GB" dirty="0"/>
          </a:p>
        </p:txBody>
      </p:sp>
      <p:sp>
        <p:nvSpPr>
          <p:cNvPr id="5" name="TextBox 4"/>
          <p:cNvSpPr txBox="1"/>
          <p:nvPr/>
        </p:nvSpPr>
        <p:spPr>
          <a:xfrm>
            <a:off x="465827" y="2363638"/>
            <a:ext cx="3968038" cy="2246769"/>
          </a:xfrm>
          <a:prstGeom prst="rect">
            <a:avLst/>
          </a:prstGeom>
          <a:noFill/>
        </p:spPr>
        <p:txBody>
          <a:bodyPr wrap="square" rtlCol="0">
            <a:spAutoFit/>
          </a:bodyPr>
          <a:lstStyle/>
          <a:p>
            <a:r>
              <a:rPr lang="en-US" sz="2800" dirty="0"/>
              <a:t>Use the library catalogue to find online articles:</a:t>
            </a:r>
          </a:p>
          <a:p>
            <a:endParaRPr lang="en-US" sz="2800" dirty="0"/>
          </a:p>
          <a:p>
            <a:pPr marL="285750" indent="-285750">
              <a:buFont typeface="Arial" panose="020B0604020202020204" pitchFamily="34" charset="0"/>
              <a:buChar char="•"/>
            </a:pPr>
            <a:r>
              <a:rPr lang="en-US" sz="2800" dirty="0"/>
              <a:t>Full Text Online.</a:t>
            </a:r>
          </a:p>
          <a:p>
            <a:pPr marL="285750" indent="-285750">
              <a:buFont typeface="Arial" panose="020B0604020202020204" pitchFamily="34" charset="0"/>
              <a:buChar char="•"/>
            </a:pPr>
            <a:r>
              <a:rPr lang="en-US" sz="2800" dirty="0"/>
              <a:t>Articles.</a:t>
            </a:r>
          </a:p>
        </p:txBody>
      </p:sp>
      <p:sp>
        <p:nvSpPr>
          <p:cNvPr id="4" name="TextBox 3">
            <a:hlinkClick r:id="rId5"/>
            <a:extLst>
              <a:ext uri="{FF2B5EF4-FFF2-40B4-BE49-F238E27FC236}">
                <a16:creationId xmlns:a16="http://schemas.microsoft.com/office/drawing/2014/main" id="{A23FA2EA-646A-4FC5-A91C-AFD6CB7A3D59}"/>
              </a:ext>
            </a:extLst>
          </p:cNvPr>
          <p:cNvSpPr txBox="1"/>
          <p:nvPr/>
        </p:nvSpPr>
        <p:spPr>
          <a:xfrm>
            <a:off x="698242" y="5343398"/>
            <a:ext cx="2792581" cy="461665"/>
          </a:xfrm>
          <a:prstGeom prst="rect">
            <a:avLst/>
          </a:prstGeom>
          <a:noFill/>
        </p:spPr>
        <p:txBody>
          <a:bodyPr wrap="square" rtlCol="0">
            <a:spAutoFit/>
          </a:bodyPr>
          <a:lstStyle/>
          <a:p>
            <a:r>
              <a:rPr lang="en-GB" sz="2400" dirty="0">
                <a:hlinkClick r:id="rId6"/>
              </a:rPr>
              <a:t>Articles</a:t>
            </a:r>
            <a:endParaRPr lang="en-GB" sz="2400" dirty="0"/>
          </a:p>
        </p:txBody>
      </p:sp>
      <p:pic>
        <p:nvPicPr>
          <p:cNvPr id="6" name="Picture 5">
            <a:extLst>
              <a:ext uri="{FF2B5EF4-FFF2-40B4-BE49-F238E27FC236}">
                <a16:creationId xmlns:a16="http://schemas.microsoft.com/office/drawing/2014/main" id="{3406F0F6-5AEA-4FE7-5C9A-CF99144E83AF}"/>
              </a:ext>
            </a:extLst>
          </p:cNvPr>
          <p:cNvPicPr>
            <a:picLocks noChangeAspect="1"/>
          </p:cNvPicPr>
          <p:nvPr/>
        </p:nvPicPr>
        <p:blipFill rotWithShape="1">
          <a:blip r:embed="rId7"/>
          <a:srcRect l="655" t="11385" r="4986" b="7590"/>
          <a:stretch/>
        </p:blipFill>
        <p:spPr>
          <a:xfrm>
            <a:off x="4433865" y="1559244"/>
            <a:ext cx="7228705" cy="4138172"/>
          </a:xfrm>
          <a:prstGeom prst="rect">
            <a:avLst/>
          </a:prstGeom>
          <a:effectLst>
            <a:outerShdw blurRad="63500" sx="102000" sy="102000" algn="ctr" rotWithShape="0">
              <a:prstClr val="black">
                <a:alpha val="40000"/>
              </a:prstClr>
            </a:outerShdw>
          </a:effectLst>
        </p:spPr>
      </p:pic>
      <p:sp>
        <p:nvSpPr>
          <p:cNvPr id="3" name="Rectangle 2">
            <a:extLst>
              <a:ext uri="{FF2B5EF4-FFF2-40B4-BE49-F238E27FC236}">
                <a16:creationId xmlns:a16="http://schemas.microsoft.com/office/drawing/2014/main" id="{34210E77-9D4B-4187-C319-0E9BBDF095F2}"/>
              </a:ext>
            </a:extLst>
          </p:cNvPr>
          <p:cNvSpPr/>
          <p:nvPr/>
        </p:nvSpPr>
        <p:spPr>
          <a:xfrm>
            <a:off x="4561049" y="2891037"/>
            <a:ext cx="1210074" cy="108413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60303F8D-13D6-7106-958D-B6386C78091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5977318"/>
      </p:ext>
    </p:extLst>
  </p:cSld>
  <p:clrMapOvr>
    <a:masterClrMapping/>
  </p:clrMapOvr>
  <mc:AlternateContent xmlns:mc="http://schemas.openxmlformats.org/markup-compatibility/2006" xmlns:p14="http://schemas.microsoft.com/office/powerpoint/2010/main">
    <mc:Choice Requires="p14">
      <p:transition spd="slow" p14:dur="2000" advTm="9309"/>
    </mc:Choice>
    <mc:Fallback xmlns="">
      <p:transition spd="slow" advTm="9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4543829" cy="2640503"/>
          </a:xfrm>
        </p:spPr>
        <p:txBody>
          <a:bodyPr>
            <a:normAutofit fontScale="550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934635" y="5451229"/>
            <a:ext cx="3692106" cy="461665"/>
          </a:xfrm>
          <a:prstGeom prst="rect">
            <a:avLst/>
          </a:prstGeom>
          <a:noFill/>
        </p:spPr>
        <p:txBody>
          <a:bodyPr wrap="square" rtlCol="0">
            <a:spAutoFit/>
          </a:bodyPr>
          <a:lstStyle/>
          <a:p>
            <a:r>
              <a:rPr lang="en-GB" sz="2400" dirty="0">
                <a:hlinkClick r:id="rId5"/>
              </a:rPr>
              <a:t>Book record</a:t>
            </a:r>
            <a:endParaRPr lang="en-GB" sz="2400" dirty="0"/>
          </a:p>
        </p:txBody>
      </p:sp>
      <p:pic>
        <p:nvPicPr>
          <p:cNvPr id="7" name="Picture 6">
            <a:extLst>
              <a:ext uri="{FF2B5EF4-FFF2-40B4-BE49-F238E27FC236}">
                <a16:creationId xmlns:a16="http://schemas.microsoft.com/office/drawing/2014/main" id="{BEA0768F-4DEC-9A43-5778-1C9D26F5A617}"/>
              </a:ext>
            </a:extLst>
          </p:cNvPr>
          <p:cNvPicPr>
            <a:picLocks noChangeAspect="1"/>
          </p:cNvPicPr>
          <p:nvPr/>
        </p:nvPicPr>
        <p:blipFill rotWithShape="1">
          <a:blip r:embed="rId6"/>
          <a:srcRect l="10364" t="11775" r="26935" b="50872"/>
          <a:stretch/>
        </p:blipFill>
        <p:spPr>
          <a:xfrm>
            <a:off x="486303" y="4082716"/>
            <a:ext cx="4954584" cy="1967742"/>
          </a:xfrm>
          <a:prstGeom prst="rect">
            <a:avLst/>
          </a:prstGeom>
          <a:effectLst>
            <a:outerShdw blurRad="63500" sx="102000" sy="102000" algn="ctr" rotWithShape="0">
              <a:prstClr val="black">
                <a:alpha val="40000"/>
              </a:prstClr>
            </a:outerShdw>
          </a:effectLst>
        </p:spPr>
      </p:pic>
      <p:pic>
        <p:nvPicPr>
          <p:cNvPr id="9" name="Picture 8">
            <a:extLst>
              <a:ext uri="{FF2B5EF4-FFF2-40B4-BE49-F238E27FC236}">
                <a16:creationId xmlns:a16="http://schemas.microsoft.com/office/drawing/2014/main" id="{F6816C0D-96F3-CA9C-4E79-94F5C0C17FDD}"/>
              </a:ext>
            </a:extLst>
          </p:cNvPr>
          <p:cNvPicPr>
            <a:picLocks noChangeAspect="1"/>
          </p:cNvPicPr>
          <p:nvPr/>
        </p:nvPicPr>
        <p:blipFill rotWithShape="1">
          <a:blip r:embed="rId7"/>
          <a:srcRect l="73612" t="11775" r="5396" b="20410"/>
          <a:stretch/>
        </p:blipFill>
        <p:spPr>
          <a:xfrm>
            <a:off x="9903656" y="1465124"/>
            <a:ext cx="2159390" cy="4650723"/>
          </a:xfrm>
          <a:prstGeom prst="rect">
            <a:avLst/>
          </a:prstGeom>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6D45D9CB-6664-8EA1-A295-C2A515695FC5}"/>
              </a:ext>
            </a:extLst>
          </p:cNvPr>
          <p:cNvPicPr>
            <a:picLocks noChangeAspect="1"/>
          </p:cNvPicPr>
          <p:nvPr/>
        </p:nvPicPr>
        <p:blipFill rotWithShape="1">
          <a:blip r:embed="rId8"/>
          <a:srcRect l="9955" t="20206" r="26114" b="10821"/>
          <a:stretch/>
        </p:blipFill>
        <p:spPr>
          <a:xfrm>
            <a:off x="4860388" y="1406771"/>
            <a:ext cx="4887717" cy="3515436"/>
          </a:xfrm>
          <a:prstGeom prst="rect">
            <a:avLst/>
          </a:prstGeom>
          <a:effectLst>
            <a:outerShdw blurRad="63500" sx="102000" sy="102000" algn="ctr" rotWithShape="0">
              <a:prstClr val="black">
                <a:alpha val="40000"/>
              </a:prstClr>
            </a:outerShdw>
          </a:effectLst>
        </p:spPr>
      </p:pic>
      <p:pic>
        <p:nvPicPr>
          <p:cNvPr id="4" name="Audio 3">
            <a:hlinkClick r:id="" action="ppaction://media"/>
            <a:extLst>
              <a:ext uri="{FF2B5EF4-FFF2-40B4-BE49-F238E27FC236}">
                <a16:creationId xmlns:a16="http://schemas.microsoft.com/office/drawing/2014/main" id="{C79A9C83-0F8F-BF88-F6CC-00D228323D0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1771184"/>
      </p:ext>
    </p:extLst>
  </p:cSld>
  <p:clrMapOvr>
    <a:masterClrMapping/>
  </p:clrMapOvr>
  <mc:AlternateContent xmlns:mc="http://schemas.openxmlformats.org/markup-compatibility/2006" xmlns:p14="http://schemas.microsoft.com/office/powerpoint/2010/main">
    <mc:Choice Requires="p14">
      <p:transition spd="slow" p14:dur="2000" advTm="36327"/>
    </mc:Choice>
    <mc:Fallback xmlns="">
      <p:transition spd="slow" advTm="36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8" y="3498253"/>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80563" y="2120491"/>
            <a:ext cx="914400" cy="914400"/>
          </a:xfrm>
          <a:prstGeom prst="rect">
            <a:avLst/>
          </a:prstGeom>
        </p:spPr>
      </p:pic>
      <p:pic>
        <p:nvPicPr>
          <p:cNvPr id="4" name="Picture 3">
            <a:extLst>
              <a:ext uri="{FF2B5EF4-FFF2-40B4-BE49-F238E27FC236}">
                <a16:creationId xmlns:a16="http://schemas.microsoft.com/office/drawing/2014/main" id="{6B12AAD3-5E72-E639-8172-720D9BD12D23}"/>
              </a:ext>
            </a:extLst>
          </p:cNvPr>
          <p:cNvPicPr>
            <a:picLocks noChangeAspect="1"/>
          </p:cNvPicPr>
          <p:nvPr/>
        </p:nvPicPr>
        <p:blipFill rotWithShape="1">
          <a:blip r:embed="rId7"/>
          <a:srcRect l="860" t="11692" r="4814" b="5641"/>
          <a:stretch/>
        </p:blipFill>
        <p:spPr>
          <a:xfrm>
            <a:off x="799129" y="1499321"/>
            <a:ext cx="7763057" cy="4535719"/>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31D3CA4-C33E-3781-0FED-78E53B36C550}"/>
              </a:ext>
            </a:extLst>
          </p:cNvPr>
          <p:cNvSpPr/>
          <p:nvPr/>
        </p:nvSpPr>
        <p:spPr>
          <a:xfrm>
            <a:off x="6703255" y="3334043"/>
            <a:ext cx="267287" cy="244777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Audio 5">
            <a:hlinkClick r:id="" action="ppaction://media"/>
            <a:extLst>
              <a:ext uri="{FF2B5EF4-FFF2-40B4-BE49-F238E27FC236}">
                <a16:creationId xmlns:a16="http://schemas.microsoft.com/office/drawing/2014/main" id="{CEA61859-8375-C162-E638-88999D949E0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7240385"/>
      </p:ext>
    </p:extLst>
  </p:cSld>
  <p:clrMapOvr>
    <a:masterClrMapping/>
  </p:clrMapOvr>
  <mc:AlternateContent xmlns:mc="http://schemas.openxmlformats.org/markup-compatibility/2006" xmlns:p14="http://schemas.microsoft.com/office/powerpoint/2010/main">
    <mc:Choice Requires="p14">
      <p:transition spd="slow" p14:dur="2000" advTm="8622"/>
    </mc:Choice>
    <mc:Fallback xmlns="">
      <p:transition spd="slow" advTm="8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423411" y="364221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23440" y="2162588"/>
            <a:ext cx="1122218" cy="1122218"/>
          </a:xfrm>
          <a:prstGeom prst="rect">
            <a:avLst/>
          </a:prstGeom>
        </p:spPr>
      </p:pic>
      <p:pic>
        <p:nvPicPr>
          <p:cNvPr id="4" name="Picture 3">
            <a:extLst>
              <a:ext uri="{FF2B5EF4-FFF2-40B4-BE49-F238E27FC236}">
                <a16:creationId xmlns:a16="http://schemas.microsoft.com/office/drawing/2014/main" id="{7382CA78-EF37-C9F5-E93E-659B0D96E15D}"/>
              </a:ext>
            </a:extLst>
          </p:cNvPr>
          <p:cNvPicPr>
            <a:picLocks noChangeAspect="1"/>
          </p:cNvPicPr>
          <p:nvPr/>
        </p:nvPicPr>
        <p:blipFill rotWithShape="1">
          <a:blip r:embed="rId7"/>
          <a:srcRect l="997" t="11487" r="4302" b="4718"/>
          <a:stretch/>
        </p:blipFill>
        <p:spPr>
          <a:xfrm>
            <a:off x="865161" y="1484141"/>
            <a:ext cx="7624691" cy="4497742"/>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19A01A1E-F4EC-DCC3-423A-F21A7E48016E}"/>
              </a:ext>
            </a:extLst>
          </p:cNvPr>
          <p:cNvSpPr/>
          <p:nvPr/>
        </p:nvSpPr>
        <p:spPr>
          <a:xfrm>
            <a:off x="6386732" y="3284806"/>
            <a:ext cx="295422" cy="231413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a:extLst>
              <a:ext uri="{FF2B5EF4-FFF2-40B4-BE49-F238E27FC236}">
                <a16:creationId xmlns:a16="http://schemas.microsoft.com/office/drawing/2014/main" id="{C67EA8E7-A155-7C39-E247-317709217DD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1646208"/>
      </p:ext>
    </p:extLst>
  </p:cSld>
  <p:clrMapOvr>
    <a:masterClrMapping/>
  </p:clrMapOvr>
  <mc:AlternateContent xmlns:mc="http://schemas.openxmlformats.org/markup-compatibility/2006" xmlns:p14="http://schemas.microsoft.com/office/powerpoint/2010/main">
    <mc:Choice Requires="p14">
      <p:transition spd="slow" p14:dur="2000" advTm="8175"/>
    </mc:Choice>
    <mc:Fallback xmlns="">
      <p:transition spd="slow" advTm="8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673480" y="252284"/>
            <a:ext cx="11476542" cy="1003916"/>
          </a:xfrm>
        </p:spPr>
        <p:txBody>
          <a:bodyPr>
            <a:noAutofit/>
          </a:bodyPr>
          <a:lstStyle/>
          <a:p>
            <a:r>
              <a:rPr lang="en-GB" sz="4000" dirty="0"/>
              <a:t>Library catalogue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650986"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5"/>
          <a:stretch>
            <a:fillRect/>
          </a:stretch>
        </p:blipFill>
        <p:spPr>
          <a:xfrm>
            <a:off x="5832764" y="2714850"/>
            <a:ext cx="5063835" cy="3396801"/>
          </a:xfrm>
          <a:prstGeom prst="rect">
            <a:avLst/>
          </a:prstGeom>
          <a:effectLst>
            <a:outerShdw blurRad="63500" sx="102000" sy="102000" algn="ctr" rotWithShape="0">
              <a:prstClr val="black">
                <a:alpha val="40000"/>
              </a:prstClr>
            </a:outerShdw>
          </a:effectLst>
        </p:spPr>
      </p:pic>
      <p:pic>
        <p:nvPicPr>
          <p:cNvPr id="6" name="Audio 5">
            <a:hlinkClick r:id="" action="ppaction://media"/>
            <a:extLst>
              <a:ext uri="{FF2B5EF4-FFF2-40B4-BE49-F238E27FC236}">
                <a16:creationId xmlns:a16="http://schemas.microsoft.com/office/drawing/2014/main" id="{AD9EC039-13CB-DEBA-5C52-928ABF6933F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2394532"/>
      </p:ext>
    </p:extLst>
  </p:cSld>
  <p:clrMapOvr>
    <a:masterClrMapping/>
  </p:clrMapOvr>
  <mc:AlternateContent xmlns:mc="http://schemas.openxmlformats.org/markup-compatibility/2006" xmlns:p14="http://schemas.microsoft.com/office/powerpoint/2010/main">
    <mc:Choice Requires="p14">
      <p:transition spd="slow" p14:dur="2000" advTm="46861"/>
    </mc:Choice>
    <mc:Fallback xmlns="">
      <p:transition spd="slow" advTm="46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5"/>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lnSpcReduction="10000"/>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pPr lvl="1"/>
            <a:r>
              <a:rPr lang="en-GB" sz="1800" dirty="0"/>
              <a:t>CIS (Construction Information Service).</a:t>
            </a:r>
          </a:p>
          <a:p>
            <a:pPr lvl="1"/>
            <a:r>
              <a:rPr lang="en-GB" sz="1800" dirty="0"/>
              <a:t>MarketLine Advantage.</a:t>
            </a:r>
          </a:p>
          <a:p>
            <a:r>
              <a:rPr lang="en-GB" sz="2200" dirty="0"/>
              <a:t>Go directly to subject specific databases:</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SAE Mobilus.</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6"/>
          <a:srcRect l="189" t="38826" r="39042" b="8930"/>
          <a:stretch/>
        </p:blipFill>
        <p:spPr>
          <a:xfrm>
            <a:off x="5555410" y="1822300"/>
            <a:ext cx="6251277" cy="3582839"/>
          </a:xfrm>
          <a:prstGeom prst="rect">
            <a:avLst/>
          </a:prstGeom>
        </p:spPr>
      </p:pic>
      <p:pic>
        <p:nvPicPr>
          <p:cNvPr id="5" name="Audio 4">
            <a:hlinkClick r:id="" action="ppaction://media"/>
            <a:extLst>
              <a:ext uri="{FF2B5EF4-FFF2-40B4-BE49-F238E27FC236}">
                <a16:creationId xmlns:a16="http://schemas.microsoft.com/office/drawing/2014/main" id="{FB304896-A7EA-0B40-AFF8-2766C5AF33E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5867652"/>
      </p:ext>
    </p:extLst>
  </p:cSld>
  <p:clrMapOvr>
    <a:masterClrMapping/>
  </p:clrMapOvr>
  <mc:AlternateContent xmlns:mc="http://schemas.openxmlformats.org/markup-compatibility/2006" xmlns:p14="http://schemas.microsoft.com/office/powerpoint/2010/main">
    <mc:Choice Requires="p14">
      <p:transition spd="slow" p14:dur="2000" advTm="15794"/>
    </mc:Choice>
    <mc:Fallback xmlns="">
      <p:transition spd="slow" advTm="15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fontScale="92500" lnSpcReduction="10000"/>
          </a:bodyPr>
          <a:lstStyle/>
          <a:p>
            <a:pPr>
              <a:buFont typeface="Arial" panose="020B0604020202020204" pitchFamily="34" charset="0"/>
              <a:buChar char="•"/>
            </a:pPr>
            <a:r>
              <a:rPr lang="en-GB" sz="2600" b="1" dirty="0">
                <a:solidFill>
                  <a:srgbClr val="3A3A3A"/>
                </a:solidFill>
                <a:hlinkClick r:id="rId5"/>
              </a:rPr>
              <a:t>Construction Information Service (CIS)</a:t>
            </a:r>
            <a:endParaRPr lang="en-GB" sz="2600" b="1" i="0" dirty="0">
              <a:solidFill>
                <a:srgbClr val="3A3A3A"/>
              </a:solidFill>
              <a:effectLst/>
            </a:endParaRPr>
          </a:p>
          <a:p>
            <a:pPr marL="0" indent="0">
              <a:buNone/>
            </a:pPr>
            <a:r>
              <a:rPr lang="en-GB" sz="2600" dirty="0">
                <a:solidFill>
                  <a:srgbClr val="3A3A3A"/>
                </a:solidFill>
              </a:rPr>
              <a:t>This database contains news, technical standards, articles, access to the Architects’ Journal, legislation, BIM.</a:t>
            </a:r>
            <a:endParaRPr lang="en-GB" sz="2600" b="1" dirty="0">
              <a:solidFill>
                <a:srgbClr val="3A3A3A"/>
              </a:solidFill>
              <a:hlinkClick r:id="" action="ppaction://noaction"/>
            </a:endParaRPr>
          </a:p>
          <a:p>
            <a:pPr>
              <a:buFont typeface="Arial" panose="020B0604020202020204" pitchFamily="34" charset="0"/>
              <a:buChar char="•"/>
            </a:pPr>
            <a:r>
              <a:rPr lang="en-GB" sz="2600" b="1" dirty="0">
                <a:solidFill>
                  <a:srgbClr val="3A3A3A"/>
                </a:solidFill>
                <a:hlinkClick r:id="" action="ppaction://noaction"/>
              </a:rPr>
              <a:t>Digimap</a:t>
            </a:r>
            <a:endParaRPr lang="en-GB" sz="2600" b="1" dirty="0">
              <a:solidFill>
                <a:srgbClr val="3A3A3A"/>
              </a:solidFill>
            </a:endParaRPr>
          </a:p>
          <a:p>
            <a:pPr marL="0" indent="0">
              <a:buNone/>
            </a:pPr>
            <a:r>
              <a:rPr lang="en-GB" sz="2600" b="0" i="0" dirty="0">
                <a:solidFill>
                  <a:srgbClr val="3A3A3A"/>
                </a:solidFill>
                <a:effectLst/>
                <a:highlight>
                  <a:srgbClr val="FFFFFF"/>
                </a:highlight>
                <a:cs typeface="Calibri Light" panose="020F0302020204030204" pitchFamily="34" charset="0"/>
              </a:rPr>
              <a:t>A web mapping and online data delivery service which offers a range of on-line mapping and data download facilities and provides maps and spatial data from organisations such as the Ordnance Survey.</a:t>
            </a:r>
          </a:p>
          <a:p>
            <a:pPr>
              <a:buFont typeface="Arial" panose="020B0604020202020204" pitchFamily="34" charset="0"/>
              <a:buChar char="•"/>
            </a:pPr>
            <a:r>
              <a:rPr lang="en-GB" sz="2600" b="1" dirty="0">
                <a:hlinkClick r:id="rId6"/>
              </a:rPr>
              <a:t>IEEE Xplore Digital Library </a:t>
            </a:r>
            <a:endParaRPr lang="en-GB" sz="2600" b="1" dirty="0"/>
          </a:p>
          <a:p>
            <a:pPr marL="0" indent="0">
              <a:buNone/>
            </a:pPr>
            <a:r>
              <a:rPr lang="en-GB" sz="2600" b="0" i="0" dirty="0">
                <a:solidFill>
                  <a:srgbClr val="3A3A3A"/>
                </a:solidFill>
                <a:effectLst/>
              </a:rPr>
              <a:t>Covers literature in electrical engineering, computer science, and electronics. Full text articles from IEEE journals, transactions, and magazines.</a:t>
            </a:r>
          </a:p>
          <a:p>
            <a:pPr>
              <a:buFont typeface="Arial" panose="020B0604020202020204" pitchFamily="34" charset="0"/>
              <a:buChar char="•"/>
            </a:pPr>
            <a:r>
              <a:rPr lang="en-GB" sz="2600" b="1" dirty="0">
                <a:solidFill>
                  <a:srgbClr val="3A3A3A"/>
                </a:solidFill>
                <a:hlinkClick r:id="rId7"/>
              </a:rPr>
              <a:t>MarketLine Advantage</a:t>
            </a:r>
            <a:endParaRPr lang="en-GB" sz="2600" b="1" dirty="0">
              <a:solidFill>
                <a:srgbClr val="3A3A3A"/>
              </a:solidFill>
            </a:endParaRPr>
          </a:p>
          <a:p>
            <a:pPr marL="0" indent="0">
              <a:buNone/>
            </a:pPr>
            <a:r>
              <a:rPr lang="en-GB" sz="2600" dirty="0">
                <a:solidFill>
                  <a:srgbClr val="3A3A3A"/>
                </a:solidFill>
              </a:rPr>
              <a:t>This database provides c</a:t>
            </a:r>
            <a:r>
              <a:rPr lang="en-GB" sz="2600" b="0" i="0" dirty="0">
                <a:solidFill>
                  <a:srgbClr val="3A3A3A"/>
                </a:solidFill>
                <a:effectLst/>
              </a:rPr>
              <a:t>ompany reports, industry profiles, country and city reports.  </a:t>
            </a:r>
            <a:r>
              <a:rPr lang="en-GB" sz="2600" dirty="0">
                <a:solidFill>
                  <a:srgbClr val="3A3A3A"/>
                </a:solidFill>
              </a:rPr>
              <a:t>It also has extensive</a:t>
            </a:r>
            <a:r>
              <a:rPr lang="en-GB" sz="2600" b="0" i="0" dirty="0">
                <a:solidFill>
                  <a:srgbClr val="3A3A3A"/>
                </a:solidFill>
                <a:effectLst/>
              </a:rPr>
              <a:t> statistical data, analysis, and case studies.</a:t>
            </a:r>
          </a:p>
          <a:p>
            <a:pPr marL="0" indent="0">
              <a:buNone/>
            </a:pPr>
            <a:endParaRPr lang="en-GB" sz="1800" b="1" dirty="0">
              <a:solidFill>
                <a:srgbClr val="3A3A3A"/>
              </a:solidFill>
            </a:endParaRPr>
          </a:p>
        </p:txBody>
      </p:sp>
      <p:pic>
        <p:nvPicPr>
          <p:cNvPr id="5" name="Audio 4">
            <a:hlinkClick r:id="" action="ppaction://media"/>
            <a:extLst>
              <a:ext uri="{FF2B5EF4-FFF2-40B4-BE49-F238E27FC236}">
                <a16:creationId xmlns:a16="http://schemas.microsoft.com/office/drawing/2014/main" id="{2D334243-8474-6B49-8356-034B9570808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7305963"/>
      </p:ext>
    </p:extLst>
  </p:cSld>
  <p:clrMapOvr>
    <a:masterClrMapping/>
  </p:clrMapOvr>
  <mc:AlternateContent xmlns:mc="http://schemas.openxmlformats.org/markup-compatibility/2006" xmlns:p14="http://schemas.microsoft.com/office/powerpoint/2010/main">
    <mc:Choice Requires="p14">
      <p:transition spd="slow" p14:dur="2000" advTm="40791"/>
    </mc:Choice>
    <mc:Fallback xmlns="">
      <p:transition spd="slow" advTm="40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400" b="1" dirty="0">
                <a:solidFill>
                  <a:srgbClr val="3A3A3A"/>
                </a:solidFill>
                <a:hlinkClick r:id="rId5"/>
              </a:rPr>
              <a:t>P</a:t>
            </a:r>
            <a:r>
              <a:rPr lang="en-GB" sz="2400" b="1" u="sng" dirty="0">
                <a:solidFill>
                  <a:srgbClr val="3A3A3A"/>
                </a:solidFill>
                <a:hlinkClick r:id="rId5"/>
              </a:rPr>
              <a:t>ro</a:t>
            </a:r>
            <a:r>
              <a:rPr lang="en-GB" sz="2400" b="1" dirty="0">
                <a:solidFill>
                  <a:srgbClr val="3A3A3A"/>
                </a:solidFill>
                <a:hlinkClick r:id="rId5"/>
              </a:rPr>
              <a:t>quest Central</a:t>
            </a:r>
            <a:endParaRPr lang="en-GB" sz="2400" b="1" dirty="0">
              <a:solidFill>
                <a:srgbClr val="3A3A3A"/>
              </a:solidFill>
            </a:endParaRPr>
          </a:p>
          <a:p>
            <a:pPr marL="0" indent="0">
              <a:buNone/>
            </a:pPr>
            <a:r>
              <a:rPr lang="en-GB" sz="2400" dirty="0">
                <a:solidFill>
                  <a:srgbClr val="3A3A3A"/>
                </a:solidFill>
              </a:rPr>
              <a:t>This is a multidisciplinary database but you can limit it to search just the Engineering database or Environmental Science database.</a:t>
            </a:r>
          </a:p>
          <a:p>
            <a:pPr>
              <a:buFont typeface="Arial" panose="020B0604020202020204" pitchFamily="34" charset="0"/>
              <a:buChar char="•"/>
            </a:pPr>
            <a:r>
              <a:rPr lang="en-GB" sz="2400" b="1" dirty="0">
                <a:solidFill>
                  <a:srgbClr val="3A3A3A"/>
                </a:solidFill>
                <a:hlinkClick r:id="rId6"/>
              </a:rPr>
              <a:t>SAE Mobilus</a:t>
            </a:r>
            <a:endParaRPr lang="en-GB" sz="2400" b="1" dirty="0">
              <a:solidFill>
                <a:srgbClr val="3A3A3A"/>
              </a:solidFill>
            </a:endParaRPr>
          </a:p>
          <a:p>
            <a:pPr marL="0" indent="0">
              <a:buNone/>
            </a:pPr>
            <a:r>
              <a:rPr lang="en-GB" sz="2400" dirty="0">
                <a:solidFill>
                  <a:srgbClr val="3A3A3A"/>
                </a:solidFill>
              </a:rPr>
              <a:t>C</a:t>
            </a:r>
            <a:r>
              <a:rPr lang="en-GB" sz="2400" b="0" i="0" dirty="0">
                <a:solidFill>
                  <a:srgbClr val="3A3A3A"/>
                </a:solidFill>
                <a:effectLst/>
              </a:rPr>
              <a:t>ollection of engineering standards, news, and insights — designed by and exclusively for the ground vehicle and aerospace mobility industry.</a:t>
            </a:r>
          </a:p>
          <a:p>
            <a:pPr>
              <a:buFont typeface="Arial" panose="020B0604020202020204" pitchFamily="34" charset="0"/>
              <a:buChar char="•"/>
            </a:pPr>
            <a:r>
              <a:rPr lang="en-GB" sz="2400" b="1" dirty="0">
                <a:solidFill>
                  <a:srgbClr val="3A3A3A"/>
                </a:solidFill>
                <a:hlinkClick r:id="rId7"/>
              </a:rPr>
              <a:t>Science Direct</a:t>
            </a:r>
            <a:endParaRPr lang="en-GB" sz="2400" b="1" dirty="0">
              <a:solidFill>
                <a:srgbClr val="3A3A3A"/>
              </a:solidFill>
            </a:endParaRPr>
          </a:p>
          <a:p>
            <a:pPr marL="0" indent="0">
              <a:buNone/>
            </a:pPr>
            <a:r>
              <a:rPr lang="en-GB" sz="2400" dirty="0">
                <a:solidFill>
                  <a:srgbClr val="2E2E2E"/>
                </a:solidFill>
              </a:rPr>
              <a:t>This database contains </a:t>
            </a:r>
            <a:r>
              <a:rPr lang="en-GB" sz="2400" b="0" i="0" dirty="0">
                <a:solidFill>
                  <a:srgbClr val="1F1F1F"/>
                </a:solidFill>
                <a:effectLst/>
              </a:rPr>
              <a:t>peer-reviewed journal articles and book chapters including open access content, and </a:t>
            </a:r>
            <a:r>
              <a:rPr lang="en-GB" sz="2400" dirty="0">
                <a:solidFill>
                  <a:srgbClr val="2E2E2E"/>
                </a:solidFill>
              </a:rPr>
              <a:t>has a l</a:t>
            </a:r>
            <a:r>
              <a:rPr lang="en-GB" sz="2400" b="0" i="0" dirty="0">
                <a:solidFill>
                  <a:srgbClr val="2E2E2E"/>
                </a:solidFill>
                <a:effectLst/>
              </a:rPr>
              <a:t>arge collection of Physical Sciences and Engineering publications.</a:t>
            </a:r>
            <a:endParaRPr lang="en-GB" sz="2400" b="1" dirty="0">
              <a:solidFill>
                <a:srgbClr val="3A3A3A"/>
              </a:solidFill>
            </a:endParaRPr>
          </a:p>
          <a:p>
            <a:pPr marL="0" indent="0">
              <a:buNone/>
            </a:pPr>
            <a:endParaRPr lang="en-GB" sz="1800" b="1" dirty="0">
              <a:solidFill>
                <a:srgbClr val="3A3A3A"/>
              </a:solidFill>
            </a:endParaRPr>
          </a:p>
        </p:txBody>
      </p:sp>
      <p:pic>
        <p:nvPicPr>
          <p:cNvPr id="5" name="Audio 4">
            <a:hlinkClick r:id="" action="ppaction://media"/>
            <a:extLst>
              <a:ext uri="{FF2B5EF4-FFF2-40B4-BE49-F238E27FC236}">
                <a16:creationId xmlns:a16="http://schemas.microsoft.com/office/drawing/2014/main" id="{1D86137D-73E5-6328-0582-250C0259BD8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2504203"/>
      </p:ext>
    </p:extLst>
  </p:cSld>
  <p:clrMapOvr>
    <a:masterClrMapping/>
  </p:clrMapOvr>
  <mc:AlternateContent xmlns:mc="http://schemas.openxmlformats.org/markup-compatibility/2006" xmlns:p14="http://schemas.microsoft.com/office/powerpoint/2010/main">
    <mc:Choice Requires="p14">
      <p:transition spd="slow" p14:dur="2000" advTm="32849"/>
    </mc:Choice>
    <mc:Fallback xmlns="">
      <p:transition spd="slow" advTm="32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332589" y="5633128"/>
            <a:ext cx="5253297" cy="494722"/>
          </a:xfrm>
        </p:spPr>
        <p:txBody>
          <a:bodyPr/>
          <a:lstStyle/>
          <a:p>
            <a:r>
              <a:rPr lang="en-US" dirty="0">
                <a:hlinkClick r:id="rId5"/>
              </a:rPr>
              <a:t>CIS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Construction Information Service (CIS)</a:t>
            </a:r>
          </a:p>
        </p:txBody>
      </p:sp>
      <p:sp>
        <p:nvSpPr>
          <p:cNvPr id="7" name="TextBox 6">
            <a:extLst>
              <a:ext uri="{FF2B5EF4-FFF2-40B4-BE49-F238E27FC236}">
                <a16:creationId xmlns:a16="http://schemas.microsoft.com/office/drawing/2014/main" id="{64624B7F-074F-D5AA-DE1E-7B666BBACD5C}"/>
              </a:ext>
            </a:extLst>
          </p:cNvPr>
          <p:cNvSpPr txBox="1"/>
          <p:nvPr/>
        </p:nvSpPr>
        <p:spPr>
          <a:xfrm>
            <a:off x="533486" y="2158506"/>
            <a:ext cx="3544244"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3A3A3A"/>
                </a:solidFill>
              </a:rPr>
              <a:t>CIS contains, news, British Standards, articles, access to the Architects’ Journal, legislation, BIM.</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000000"/>
                </a:solidFill>
                <a:effectLst/>
              </a:rPr>
              <a:t>Create your own personal project folders.</a:t>
            </a:r>
          </a:p>
          <a:p>
            <a:pPr marL="285750" indent="-285750">
              <a:buFont typeface="Arial" panose="020B0604020202020204" pitchFamily="34" charset="0"/>
              <a:buChar char="•"/>
            </a:pPr>
            <a:endParaRPr lang="en-GB" sz="2000" dirty="0">
              <a:solidFill>
                <a:srgbClr val="000000"/>
              </a:solidFill>
            </a:endParaRPr>
          </a:p>
          <a:p>
            <a:pPr marL="285750" indent="-285750">
              <a:buFont typeface="Arial" panose="020B0604020202020204" pitchFamily="34" charset="0"/>
              <a:buChar char="•"/>
            </a:pPr>
            <a:r>
              <a:rPr lang="en-GB" sz="2000" dirty="0">
                <a:solidFill>
                  <a:srgbClr val="000000"/>
                </a:solidFill>
              </a:rPr>
              <a:t>Save searches and create alerts</a:t>
            </a:r>
            <a:r>
              <a:rPr lang="en-GB" dirty="0">
                <a:solidFill>
                  <a:srgbClr val="000000"/>
                </a:solidFill>
              </a:rPr>
              <a:t>.</a:t>
            </a:r>
            <a:endParaRPr lang="en-GB" dirty="0"/>
          </a:p>
        </p:txBody>
      </p:sp>
      <p:pic>
        <p:nvPicPr>
          <p:cNvPr id="4" name="Picture 3">
            <a:extLst>
              <a:ext uri="{FF2B5EF4-FFF2-40B4-BE49-F238E27FC236}">
                <a16:creationId xmlns:a16="http://schemas.microsoft.com/office/drawing/2014/main" id="{4E2BC0E4-1EDA-13BD-FBB0-D6802E1A9916}"/>
              </a:ext>
            </a:extLst>
          </p:cNvPr>
          <p:cNvPicPr>
            <a:picLocks noChangeAspect="1"/>
          </p:cNvPicPr>
          <p:nvPr/>
        </p:nvPicPr>
        <p:blipFill rotWithShape="1">
          <a:blip r:embed="rId6"/>
          <a:srcRect t="11590" r="1027" b="5492"/>
          <a:stretch/>
        </p:blipFill>
        <p:spPr>
          <a:xfrm>
            <a:off x="4332589" y="1461889"/>
            <a:ext cx="7325925" cy="4091674"/>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284CBFD9-86CC-7FA5-99C0-56B5CE88AFB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1840381"/>
      </p:ext>
    </p:extLst>
  </p:cSld>
  <p:clrMapOvr>
    <a:masterClrMapping/>
  </p:clrMapOvr>
  <mc:AlternateContent xmlns:mc="http://schemas.openxmlformats.org/markup-compatibility/2006" xmlns:p14="http://schemas.microsoft.com/office/powerpoint/2010/main">
    <mc:Choice Requires="p14">
      <p:transition spd="slow" p14:dur="2000" advTm="11484"/>
    </mc:Choice>
    <mc:Fallback xmlns="">
      <p:transition spd="slow" advTm="11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5"/>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6"/>
          <a:srcRect t="11321" r="1418" b="26792"/>
          <a:stretch/>
        </p:blipFill>
        <p:spPr>
          <a:xfrm>
            <a:off x="5227176" y="2005298"/>
            <a:ext cx="6734787" cy="2818615"/>
          </a:xfrm>
          <a:prstGeom prst="rect">
            <a:avLst/>
          </a:prstGeom>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BDA16251-5E6F-338C-6D00-A43227D9359E}"/>
              </a:ext>
            </a:extLst>
          </p:cNvPr>
          <p:cNvSpPr txBox="1"/>
          <p:nvPr/>
        </p:nvSpPr>
        <p:spPr>
          <a:xfrm>
            <a:off x="230037" y="167133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pic>
        <p:nvPicPr>
          <p:cNvPr id="6" name="Audio 5">
            <a:hlinkClick r:id="" action="ppaction://media"/>
            <a:extLst>
              <a:ext uri="{FF2B5EF4-FFF2-40B4-BE49-F238E27FC236}">
                <a16:creationId xmlns:a16="http://schemas.microsoft.com/office/drawing/2014/main" id="{2DAD7414-8686-AF67-AC6B-A40ABCA55A0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3720249"/>
      </p:ext>
    </p:extLst>
  </p:cSld>
  <p:clrMapOvr>
    <a:masterClrMapping/>
  </p:clrMapOvr>
  <mc:AlternateContent xmlns:mc="http://schemas.openxmlformats.org/markup-compatibility/2006" xmlns:p14="http://schemas.microsoft.com/office/powerpoint/2010/main">
    <mc:Choice Requires="p14">
      <p:transition spd="slow" p14:dur="2000" advTm="7189"/>
    </mc:Choice>
    <mc:Fallback xmlns="">
      <p:transition spd="slow" advTm="7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82348" y="5434859"/>
            <a:ext cx="5253297" cy="494722"/>
          </a:xfrm>
        </p:spPr>
        <p:txBody>
          <a:bodyPr/>
          <a:lstStyle/>
          <a:p>
            <a:r>
              <a:rPr lang="en-US" dirty="0">
                <a:hlinkClick r:id="rId5"/>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3" y="1541488"/>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This includes:</a:t>
            </a:r>
          </a:p>
          <a:p>
            <a:pPr lvl="1" defTabSz="457200" fontAlgn="base">
              <a:spcBef>
                <a:spcPct val="0"/>
              </a:spcBef>
              <a:spcAft>
                <a:spcPct val="0"/>
              </a:spcAft>
              <a:defRPr/>
            </a:pPr>
            <a:r>
              <a:rPr lang="en-GB" b="0" i="0" dirty="0">
                <a:solidFill>
                  <a:srgbClr val="555555"/>
                </a:solidFill>
                <a:effectLst/>
              </a:rPr>
              <a:t>Business.</a:t>
            </a:r>
          </a:p>
          <a:p>
            <a:pPr lvl="1" defTabSz="457200" fontAlgn="base">
              <a:spcBef>
                <a:spcPct val="0"/>
              </a:spcBef>
              <a:spcAft>
                <a:spcPct val="0"/>
              </a:spcAft>
              <a:defRPr/>
            </a:pPr>
            <a:r>
              <a:rPr lang="en-GB" dirty="0">
                <a:solidFill>
                  <a:srgbClr val="555555"/>
                </a:solidFill>
              </a:rPr>
              <a:t>Arts and Humanities.</a:t>
            </a:r>
            <a:endParaRPr lang="en-GB" b="0" i="0" dirty="0">
              <a:solidFill>
                <a:srgbClr val="555555"/>
              </a:solidFill>
              <a:effectLst/>
            </a:endParaRPr>
          </a:p>
          <a:p>
            <a:pPr lvl="1" defTabSz="457200" fontAlgn="base">
              <a:spcBef>
                <a:spcPct val="0"/>
              </a:spcBef>
              <a:spcAft>
                <a:spcPct val="0"/>
              </a:spcAft>
              <a:defRPr/>
            </a:pPr>
            <a:r>
              <a:rPr lang="en-GB" dirty="0">
                <a:solidFill>
                  <a:srgbClr val="555555"/>
                </a:solidFill>
              </a:rPr>
              <a:t>Engineering.</a:t>
            </a:r>
          </a:p>
          <a:p>
            <a:pPr lvl="1" defTabSz="457200" fontAlgn="base">
              <a:spcBef>
                <a:spcPct val="0"/>
              </a:spcBef>
              <a:spcAft>
                <a:spcPct val="0"/>
              </a:spcAft>
              <a:defRPr/>
            </a:pPr>
            <a:r>
              <a:rPr lang="en-GB" b="0" i="0" dirty="0">
                <a:solidFill>
                  <a:srgbClr val="555555"/>
                </a:solidFill>
                <a:effectLst/>
              </a:rPr>
              <a:t>Applied Computing.</a:t>
            </a:r>
          </a:p>
          <a:p>
            <a:pPr lvl="1" defTabSz="457200" fontAlgn="base">
              <a:spcBef>
                <a:spcPct val="0"/>
              </a:spcBef>
              <a:spcAft>
                <a:spcPct val="0"/>
              </a:spcAft>
              <a:defRPr/>
            </a:pPr>
            <a:r>
              <a:rPr lang="en-GB" b="0" i="0" dirty="0">
                <a:solidFill>
                  <a:srgbClr val="555555"/>
                </a:solidFill>
                <a:effectLst/>
              </a:rPr>
              <a:t>Health and Medical.</a:t>
            </a:r>
          </a:p>
          <a:p>
            <a:pPr lvl="1" defTabSz="457200" fontAlgn="base">
              <a:spcBef>
                <a:spcPct val="0"/>
              </a:spcBef>
              <a:spcAft>
                <a:spcPct val="0"/>
              </a:spcAft>
              <a:defRPr/>
            </a:pPr>
            <a:r>
              <a:rPr lang="en-GB" b="0" i="0" dirty="0">
                <a:solidFill>
                  <a:srgbClr val="555555"/>
                </a:solidFill>
                <a:effectLst/>
              </a:rPr>
              <a:t>Language and Literature.</a:t>
            </a:r>
          </a:p>
          <a:p>
            <a:pPr lvl="1" defTabSz="457200" fontAlgn="base">
              <a:spcBef>
                <a:spcPct val="0"/>
              </a:spcBef>
              <a:spcAft>
                <a:spcPct val="0"/>
              </a:spcAft>
              <a:defRPr/>
            </a:pPr>
            <a:r>
              <a:rPr lang="en-GB" b="0" i="0" dirty="0">
                <a:solidFill>
                  <a:srgbClr val="555555"/>
                </a:solidFill>
                <a:effectLst/>
              </a:rPr>
              <a:t>Social Sciences.</a:t>
            </a:r>
          </a:p>
          <a:p>
            <a:pPr lvl="1" defTabSz="457200" fontAlgn="base">
              <a:spcBef>
                <a:spcPct val="0"/>
              </a:spcBef>
              <a:spcAft>
                <a:spcPct val="0"/>
              </a:spcAft>
              <a:defRPr/>
            </a:pPr>
            <a:r>
              <a:rPr lang="en-GB" b="0" i="0" dirty="0">
                <a:solidFill>
                  <a:srgbClr val="555555"/>
                </a:solidFill>
                <a:effectLst/>
              </a:rPr>
              <a:t>Education.</a:t>
            </a:r>
          </a:p>
          <a:p>
            <a:pPr lvl="1" defTabSz="457200" fontAlgn="base">
              <a:spcBef>
                <a:spcPct val="0"/>
              </a:spcBef>
              <a:spcAft>
                <a:spcPct val="0"/>
              </a:spcAft>
              <a:defRPr/>
            </a:pPr>
            <a:r>
              <a:rPr lang="en-GB" b="0" i="0" dirty="0">
                <a:solidFill>
                  <a:srgbClr val="555555"/>
                </a:solidFill>
                <a:effectLst/>
              </a:rPr>
              <a:t>Science and Technology.</a:t>
            </a:r>
          </a:p>
          <a:p>
            <a:pPr lvl="1" defTabSz="457200" fontAlgn="base">
              <a:spcBef>
                <a:spcPct val="0"/>
              </a:spcBef>
              <a:spcAft>
                <a:spcPct val="0"/>
              </a:spcAft>
              <a:defRPr/>
            </a:pPr>
            <a:r>
              <a:rPr lang="en-GB"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6"/>
          <a:srcRect l="59257" t="46861" r="676" b="2398"/>
          <a:stretch/>
        </p:blipFill>
        <p:spPr>
          <a:xfrm>
            <a:off x="4882348" y="1664606"/>
            <a:ext cx="7093454" cy="3528787"/>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85B60995-218E-A631-7A25-FB6EEA46762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8916644"/>
      </p:ext>
    </p:extLst>
  </p:cSld>
  <p:clrMapOvr>
    <a:masterClrMapping/>
  </p:clrMapOvr>
  <mc:AlternateContent xmlns:mc="http://schemas.openxmlformats.org/markup-compatibility/2006" xmlns:p14="http://schemas.microsoft.com/office/powerpoint/2010/main">
    <mc:Choice Requires="p14">
      <p:transition spd="slow" p14:dur="2000" advTm="10763"/>
    </mc:Choice>
    <mc:Fallback xmlns="">
      <p:transition spd="slow" advTm="10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21757" y="5568435"/>
            <a:ext cx="5253297" cy="494722"/>
          </a:xfrm>
        </p:spPr>
        <p:txBody>
          <a:bodyPr/>
          <a:lstStyle/>
          <a:p>
            <a:r>
              <a:rPr lang="en-US" dirty="0">
                <a:hlinkClick r:id="rId5"/>
              </a:rPr>
              <a:t>SAE Mobilus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SAE Mobilus</a:t>
            </a:r>
          </a:p>
        </p:txBody>
      </p:sp>
      <p:pic>
        <p:nvPicPr>
          <p:cNvPr id="6" name="Picture 5">
            <a:extLst>
              <a:ext uri="{FF2B5EF4-FFF2-40B4-BE49-F238E27FC236}">
                <a16:creationId xmlns:a16="http://schemas.microsoft.com/office/drawing/2014/main" id="{1368AEB7-DA5D-BA13-70E2-A9AE08337AA0}"/>
              </a:ext>
            </a:extLst>
          </p:cNvPr>
          <p:cNvPicPr>
            <a:picLocks noChangeAspect="1"/>
          </p:cNvPicPr>
          <p:nvPr/>
        </p:nvPicPr>
        <p:blipFill rotWithShape="1">
          <a:blip r:embed="rId6"/>
          <a:srcRect l="-1" t="10986" r="6953" b="4486"/>
          <a:stretch/>
        </p:blipFill>
        <p:spPr>
          <a:xfrm>
            <a:off x="5273184" y="1446247"/>
            <a:ext cx="6514093" cy="3945148"/>
          </a:xfrm>
          <a:prstGeom prst="rect">
            <a:avLst/>
          </a:prstGeom>
          <a:effectLst>
            <a:outerShdw blurRad="63500" sx="102000" sy="102000" algn="ctr" rotWithShape="0">
              <a:prstClr val="black">
                <a:alpha val="40000"/>
              </a:prstClr>
            </a:outerShdw>
          </a:effectLst>
        </p:spPr>
      </p:pic>
      <p:sp>
        <p:nvSpPr>
          <p:cNvPr id="7" name="TextBox 6">
            <a:extLst>
              <a:ext uri="{FF2B5EF4-FFF2-40B4-BE49-F238E27FC236}">
                <a16:creationId xmlns:a16="http://schemas.microsoft.com/office/drawing/2014/main" id="{64624B7F-074F-D5AA-DE1E-7B666BBACD5C}"/>
              </a:ext>
            </a:extLst>
          </p:cNvPr>
          <p:cNvSpPr txBox="1"/>
          <p:nvPr/>
        </p:nvSpPr>
        <p:spPr>
          <a:xfrm>
            <a:off x="698242" y="1823049"/>
            <a:ext cx="4713396" cy="3970318"/>
          </a:xfrm>
          <a:prstGeom prst="rect">
            <a:avLst/>
          </a:prstGeom>
          <a:noFill/>
        </p:spPr>
        <p:txBody>
          <a:bodyPr wrap="square" rtlCol="0">
            <a:spAutoFit/>
          </a:bodyPr>
          <a:lstStyle/>
          <a:p>
            <a:r>
              <a:rPr lang="en-GB" dirty="0">
                <a:solidFill>
                  <a:srgbClr val="3A3A3A"/>
                </a:solidFill>
              </a:rPr>
              <a:t>C</a:t>
            </a:r>
            <a:r>
              <a:rPr lang="en-GB" b="0" i="0" dirty="0">
                <a:solidFill>
                  <a:srgbClr val="3A3A3A"/>
                </a:solidFill>
                <a:effectLst/>
              </a:rPr>
              <a:t>ollection of engineering standards, news, and insights exclusively for the ground vehicle and aerospace mobility industry.</a:t>
            </a:r>
          </a:p>
          <a:p>
            <a:endParaRPr lang="en-GB" dirty="0">
              <a:solidFill>
                <a:srgbClr val="3A3A3A"/>
              </a:solidFill>
            </a:endParaRPr>
          </a:p>
          <a:p>
            <a:pPr marL="285750" indent="-285750">
              <a:buFont typeface="Arial" panose="020B0604020202020204" pitchFamily="34" charset="0"/>
              <a:buChar char="•"/>
            </a:pPr>
            <a:r>
              <a:rPr lang="en-GB" dirty="0">
                <a:solidFill>
                  <a:srgbClr val="3A3A3A"/>
                </a:solidFill>
              </a:rPr>
              <a:t>SAE Edge Research Reports.</a:t>
            </a:r>
          </a:p>
          <a:p>
            <a:pPr marL="285750" indent="-285750">
              <a:buFont typeface="Arial" panose="020B0604020202020204" pitchFamily="34" charset="0"/>
              <a:buChar char="•"/>
            </a:pPr>
            <a:r>
              <a:rPr lang="en-GB" dirty="0">
                <a:solidFill>
                  <a:srgbClr val="3A3A3A"/>
                </a:solidFill>
              </a:rPr>
              <a:t>SAE International Standards.</a:t>
            </a:r>
          </a:p>
          <a:p>
            <a:pPr marL="285750" indent="-285750">
              <a:buFont typeface="Arial" panose="020B0604020202020204" pitchFamily="34" charset="0"/>
              <a:buChar char="•"/>
            </a:pPr>
            <a:r>
              <a:rPr lang="en-GB" dirty="0">
                <a:solidFill>
                  <a:srgbClr val="3A3A3A"/>
                </a:solidFill>
              </a:rPr>
              <a:t>SAE International Journals.</a:t>
            </a:r>
          </a:p>
          <a:p>
            <a:pPr marL="285750" indent="-285750">
              <a:buFont typeface="Arial" panose="020B0604020202020204" pitchFamily="34" charset="0"/>
              <a:buChar char="•"/>
            </a:pPr>
            <a:r>
              <a:rPr lang="en-GB" dirty="0">
                <a:solidFill>
                  <a:srgbClr val="3A3A3A"/>
                </a:solidFill>
              </a:rPr>
              <a:t>SAE Technical Papers.</a:t>
            </a:r>
          </a:p>
          <a:p>
            <a:pPr marL="285750" indent="-285750">
              <a:buFont typeface="Arial" panose="020B0604020202020204" pitchFamily="34" charset="0"/>
              <a:buChar char="•"/>
            </a:pPr>
            <a:r>
              <a:rPr lang="en-GB" dirty="0">
                <a:solidFill>
                  <a:srgbClr val="3A3A3A"/>
                </a:solidFill>
              </a:rPr>
              <a:t>SAE International Books.</a:t>
            </a:r>
          </a:p>
          <a:p>
            <a:endParaRPr lang="en-GB" dirty="0"/>
          </a:p>
          <a:p>
            <a:r>
              <a:rPr lang="en-GB" b="0" i="0" dirty="0">
                <a:solidFill>
                  <a:srgbClr val="000000"/>
                </a:solidFill>
                <a:effectLst/>
              </a:rPr>
              <a:t>Register for free and this allows you to customize the SAE MOBILUS platform. Create personal project folders, save favourite publications for quick access, and make personal annotations.</a:t>
            </a:r>
            <a:endParaRPr lang="en-GB" dirty="0"/>
          </a:p>
        </p:txBody>
      </p:sp>
      <p:pic>
        <p:nvPicPr>
          <p:cNvPr id="4" name="Audio 3">
            <a:hlinkClick r:id="" action="ppaction://media"/>
            <a:extLst>
              <a:ext uri="{FF2B5EF4-FFF2-40B4-BE49-F238E27FC236}">
                <a16:creationId xmlns:a16="http://schemas.microsoft.com/office/drawing/2014/main" id="{0AADFC11-5995-968B-FB26-79AEFC0DEA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9642224"/>
      </p:ext>
    </p:extLst>
  </p:cSld>
  <p:clrMapOvr>
    <a:masterClrMapping/>
  </p:clrMapOvr>
  <mc:AlternateContent xmlns:mc="http://schemas.openxmlformats.org/markup-compatibility/2006" xmlns:p14="http://schemas.microsoft.com/office/powerpoint/2010/main">
    <mc:Choice Requires="p14">
      <p:transition spd="slow" p14:dur="2000" advTm="4368"/>
    </mc:Choice>
    <mc:Fallback xmlns="">
      <p:transition spd="slow" advTm="4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5"/>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689406"/>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6"/>
          <a:srcRect l="425" t="11801" r="46509" b="5073"/>
          <a:stretch/>
        </p:blipFill>
        <p:spPr>
          <a:xfrm>
            <a:off x="5342626" y="1598117"/>
            <a:ext cx="6469812" cy="3970318"/>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496EE441-9FB3-3D6D-9A41-764E79CB63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0260895"/>
      </p:ext>
    </p:extLst>
  </p:cSld>
  <p:clrMapOvr>
    <a:masterClrMapping/>
  </p:clrMapOvr>
  <mc:AlternateContent xmlns:mc="http://schemas.openxmlformats.org/markup-compatibility/2006" xmlns:p14="http://schemas.microsoft.com/office/powerpoint/2010/main">
    <mc:Choice Requires="p14">
      <p:transition spd="slow" p14:dur="2000" advTm="5513"/>
    </mc:Choice>
    <mc:Fallback xmlns="">
      <p:transition spd="slow" advTm="5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5"/>
              </a:rPr>
              <a:t>Box of Broadcasts (BoB)</a:t>
            </a:r>
            <a:endParaRPr lang="en-GB" sz="2000" dirty="0"/>
          </a:p>
          <a:p>
            <a:pPr>
              <a:lnSpc>
                <a:spcPct val="50000"/>
              </a:lnSpc>
              <a:buFont typeface="Arial" panose="020B0604020202020204" pitchFamily="34" charset="0"/>
              <a:buChar char="•"/>
            </a:pPr>
            <a:r>
              <a:rPr lang="en-GB" sz="2000" b="0" i="0" dirty="0">
                <a:solidFill>
                  <a:srgbClr val="3A3A3A"/>
                </a:solidFill>
                <a:effectLst/>
              </a:rPr>
              <a:t>BoB is a TV and radio service for education </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dirty="0">
                <a:hlinkClick r:id="rId6"/>
              </a:rPr>
              <a:t>Academic Video Online</a:t>
            </a:r>
            <a:endParaRPr lang="en-GB" sz="2000"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etc</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7"/>
              </a:rPr>
              <a:t>Henry Stewart Talks</a:t>
            </a:r>
            <a:endParaRPr lang="en-GB" sz="2000" dirty="0"/>
          </a:p>
          <a:p>
            <a:pPr>
              <a:buFont typeface="Arial" panose="020B0604020202020204" pitchFamily="34" charset="0"/>
              <a:buChar char="•"/>
            </a:pPr>
            <a:r>
              <a:rPr lang="en-GB" sz="2000" b="0" i="0" dirty="0">
                <a:solidFill>
                  <a:srgbClr val="3A3A3A"/>
                </a:solidFill>
                <a:effectLst/>
                <a:highlight>
                  <a:srgbClr val="FFFFFF"/>
                </a:highlight>
              </a:rPr>
              <a:t>This collection of specially-prepared animated audio-visual presentations with synchronized narration is regularly updated and growing, with over 850 talks.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pic>
        <p:nvPicPr>
          <p:cNvPr id="7" name="Audio 6">
            <a:hlinkClick r:id="" action="ppaction://media"/>
            <a:extLst>
              <a:ext uri="{FF2B5EF4-FFF2-40B4-BE49-F238E27FC236}">
                <a16:creationId xmlns:a16="http://schemas.microsoft.com/office/drawing/2014/main" id="{D11E579E-C6EF-F181-789D-030E493F597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4577684"/>
      </p:ext>
    </p:extLst>
  </p:cSld>
  <p:clrMapOvr>
    <a:masterClrMapping/>
  </p:clrMapOvr>
  <mc:AlternateContent xmlns:mc="http://schemas.openxmlformats.org/markup-compatibility/2006" xmlns:p14="http://schemas.microsoft.com/office/powerpoint/2010/main">
    <mc:Choice Requires="p14">
      <p:transition spd="slow" p14:dur="2000" advTm="89290"/>
    </mc:Choice>
    <mc:Fallback xmlns="">
      <p:transition spd="slow" advTm="89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fontScale="92500"/>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endParaRPr lang="en-GB" dirty="0"/>
          </a:p>
          <a:p>
            <a:endParaRPr lang="en-GB" dirty="0"/>
          </a:p>
          <a:p>
            <a:pPr marL="0" indent="0">
              <a:buNone/>
            </a:pPr>
            <a:r>
              <a:rPr lang="en-GB" sz="1800" dirty="0">
                <a:hlinkClick r:id="rId5"/>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6"/>
          <a:srcRect l="5365" t="17512" r="7170" b="13320"/>
          <a:stretch/>
        </p:blipFill>
        <p:spPr>
          <a:xfrm>
            <a:off x="3749616" y="1727648"/>
            <a:ext cx="8073935" cy="4256665"/>
          </a:xfrm>
          <a:prstGeom prst="rect">
            <a:avLst/>
          </a:prstGeom>
        </p:spPr>
      </p:pic>
      <p:pic>
        <p:nvPicPr>
          <p:cNvPr id="4" name="Audio 3">
            <a:hlinkClick r:id="" action="ppaction://media"/>
            <a:extLst>
              <a:ext uri="{FF2B5EF4-FFF2-40B4-BE49-F238E27FC236}">
                <a16:creationId xmlns:a16="http://schemas.microsoft.com/office/drawing/2014/main" id="{A06E054C-FE32-198F-EAD2-5E5410BDB79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7407634"/>
      </p:ext>
    </p:extLst>
  </p:cSld>
  <p:clrMapOvr>
    <a:masterClrMapping/>
  </p:clrMapOvr>
  <mc:AlternateContent xmlns:mc="http://schemas.openxmlformats.org/markup-compatibility/2006" xmlns:p14="http://schemas.microsoft.com/office/powerpoint/2010/main">
    <mc:Choice Requires="p14">
      <p:transition spd="slow" p14:dur="2000" advTm="42246"/>
    </mc:Choice>
    <mc:Fallback xmlns="">
      <p:transition spd="slow" advTm="42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5FC03F4B-47AA-9D62-CBE1-49178478683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040197"/>
      </p:ext>
    </p:extLst>
  </p:cSld>
  <p:clrMapOvr>
    <a:masterClrMapping/>
  </p:clrMapOvr>
  <mc:AlternateContent xmlns:mc="http://schemas.openxmlformats.org/markup-compatibility/2006" xmlns:p14="http://schemas.microsoft.com/office/powerpoint/2010/main">
    <mc:Choice Requires="p14">
      <p:transition spd="slow" p14:dur="2000" advTm="28483"/>
    </mc:Choice>
    <mc:Fallback xmlns="">
      <p:transition spd="slow" advTm="28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List of Subjects</a:t>
            </a:r>
            <a:endParaRPr lang="en-GB" dirty="0"/>
          </a:p>
        </p:txBody>
      </p:sp>
      <p:sp>
        <p:nvSpPr>
          <p:cNvPr id="3" name="Content Placeholder 2"/>
          <p:cNvSpPr>
            <a:spLocks noGrp="1"/>
          </p:cNvSpPr>
          <p:nvPr>
            <p:ph sz="quarter" idx="10"/>
          </p:nvPr>
        </p:nvSpPr>
        <p:spPr>
          <a:xfrm>
            <a:off x="337647" y="1547604"/>
            <a:ext cx="3713848" cy="4803959"/>
          </a:xfrm>
        </p:spPr>
        <p:txBody>
          <a:bodyPr>
            <a:normAutofit lnSpcReduction="1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5"/>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C95B908E-F75E-542A-ED94-F7D3FA4FC3B0}"/>
              </a:ext>
            </a:extLst>
          </p:cNvPr>
          <p:cNvPicPr>
            <a:picLocks noChangeAspect="1"/>
          </p:cNvPicPr>
          <p:nvPr/>
        </p:nvPicPr>
        <p:blipFill rotWithShape="1">
          <a:blip r:embed="rId6"/>
          <a:srcRect t="11506" r="944" b="4731"/>
          <a:stretch/>
        </p:blipFill>
        <p:spPr>
          <a:xfrm>
            <a:off x="4273183" y="1674169"/>
            <a:ext cx="7220577" cy="4070556"/>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5A6927A3-64C9-54FB-B163-07E44A26DC6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3483121"/>
      </p:ext>
    </p:extLst>
  </p:cSld>
  <p:clrMapOvr>
    <a:masterClrMapping/>
  </p:clrMapOvr>
  <mc:AlternateContent xmlns:mc="http://schemas.openxmlformats.org/markup-compatibility/2006" xmlns:p14="http://schemas.microsoft.com/office/powerpoint/2010/main">
    <mc:Choice Requires="p14">
      <p:transition spd="slow" p14:dur="2000" advTm="38765"/>
    </mc:Choice>
    <mc:Fallback xmlns="">
      <p:transition spd="slow" advTm="38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74610" y="1395075"/>
            <a:ext cx="5647033" cy="1754326"/>
          </a:xfrm>
          <a:prstGeom prst="rect">
            <a:avLst/>
          </a:prstGeom>
          <a:noFill/>
        </p:spPr>
        <p:txBody>
          <a:bodyPr wrap="square" rtlCol="0">
            <a:spAutoFit/>
          </a:bodyPr>
          <a:lstStyle/>
          <a:p>
            <a:r>
              <a:rPr lang="en-GB" sz="1800" dirty="0">
                <a:latin typeface="Calibri Light" panose="020F0302020204030204" pitchFamily="34" charset="0"/>
                <a:cs typeface="Calibri Light" panose="020F0302020204030204" pitchFamily="34" charset="0"/>
              </a:rPr>
              <a:t>Many of our library resources are also accessible </a:t>
            </a:r>
            <a:r>
              <a:rPr lang="en-GB" dirty="0">
                <a:latin typeface="Calibri Light" panose="020F0302020204030204" pitchFamily="34" charset="0"/>
                <a:cs typeface="Calibri Light" panose="020F0302020204030204" pitchFamily="34" charset="0"/>
              </a:rPr>
              <a:t>via an a</a:t>
            </a:r>
            <a:r>
              <a:rPr lang="en-GB" sz="1800" dirty="0">
                <a:latin typeface="Calibri Light" panose="020F0302020204030204" pitchFamily="34" charset="0"/>
                <a:cs typeface="Calibri Light" panose="020F0302020204030204" pitchFamily="34" charset="0"/>
              </a:rPr>
              <a:t>pp for mobile devices. </a:t>
            </a:r>
          </a:p>
          <a:p>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5"/>
          <a:srcRect l="842" t="11414" r="3400" b="20707"/>
          <a:stretch/>
        </p:blipFill>
        <p:spPr>
          <a:xfrm>
            <a:off x="5921643" y="1622812"/>
            <a:ext cx="6137660" cy="290049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6"/>
          <a:srcRect l="69259" t="22621" r="8451" b="24344"/>
          <a:stretch/>
        </p:blipFill>
        <p:spPr>
          <a:xfrm>
            <a:off x="1851263" y="2687344"/>
            <a:ext cx="2177434" cy="3453949"/>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2807244"/>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dirty="0">
                <a:latin typeface="Calibri Light" panose="020F0302020204030204" pitchFamily="34" charset="0"/>
                <a:cs typeface="Calibri Light" panose="020F0302020204030204" pitchFamily="34" charset="0"/>
              </a:rPr>
              <a:t>Apps include:</a:t>
            </a:r>
          </a:p>
          <a:p>
            <a:r>
              <a:rPr lang="en-GB" sz="1800"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Browzine.</a:t>
            </a:r>
          </a:p>
          <a:p>
            <a:r>
              <a:rPr lang="en-GB" sz="1800" dirty="0">
                <a:latin typeface="Calibri Light" panose="020F0302020204030204" pitchFamily="34" charset="0"/>
                <a:cs typeface="Calibri Light" panose="020F0302020204030204" pitchFamily="34" charset="0"/>
              </a:rPr>
              <a:t>Ebsco.</a:t>
            </a:r>
          </a:p>
          <a:p>
            <a:r>
              <a:rPr lang="en-GB" sz="1800"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7"/>
          <a:srcRect l="641" t="14093" r="51189" b="36030"/>
          <a:stretch/>
        </p:blipFill>
        <p:spPr>
          <a:xfrm>
            <a:off x="3827283" y="3288276"/>
            <a:ext cx="4188719" cy="2891345"/>
          </a:xfrm>
          <a:prstGeom prst="rect">
            <a:avLst/>
          </a:prstGeom>
          <a:ln>
            <a:noFill/>
          </a:ln>
          <a:effectLst>
            <a:outerShdw blurRad="292100" dist="139700" dir="2700000" algn="tl" rotWithShape="0">
              <a:srgbClr val="333333">
                <a:alpha val="65000"/>
              </a:srgbClr>
            </a:outerShdw>
          </a:effectLst>
        </p:spPr>
      </p:pic>
      <p:pic>
        <p:nvPicPr>
          <p:cNvPr id="6" name="Audio 5">
            <a:hlinkClick r:id="" action="ppaction://media"/>
            <a:extLst>
              <a:ext uri="{FF2B5EF4-FFF2-40B4-BE49-F238E27FC236}">
                <a16:creationId xmlns:a16="http://schemas.microsoft.com/office/drawing/2014/main" id="{8A9BA364-7C51-ACCE-4A25-5ED755080FC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086175"/>
      </p:ext>
    </p:extLst>
  </p:cSld>
  <p:clrMapOvr>
    <a:masterClrMapping/>
  </p:clrMapOvr>
  <mc:AlternateContent xmlns:mc="http://schemas.openxmlformats.org/markup-compatibility/2006" xmlns:p14="http://schemas.microsoft.com/office/powerpoint/2010/main">
    <mc:Choice Requires="p14">
      <p:transition spd="slow" p14:dur="2000" advTm="18771"/>
    </mc:Choice>
    <mc:Fallback xmlns="">
      <p:transition spd="slow" advTm="18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lnSpcReduction="10000"/>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5"/>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6"/>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7"/>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Audio 4">
            <a:hlinkClick r:id="" action="ppaction://media"/>
            <a:extLst>
              <a:ext uri="{FF2B5EF4-FFF2-40B4-BE49-F238E27FC236}">
                <a16:creationId xmlns:a16="http://schemas.microsoft.com/office/drawing/2014/main" id="{B21EBC63-2214-2598-C539-0D71B20D14E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0292498"/>
      </p:ext>
    </p:extLst>
  </p:cSld>
  <p:clrMapOvr>
    <a:masterClrMapping/>
  </p:clrMapOvr>
  <mc:AlternateContent xmlns:mc="http://schemas.openxmlformats.org/markup-compatibility/2006" xmlns:p14="http://schemas.microsoft.com/office/powerpoint/2010/main">
    <mc:Choice Requires="p14">
      <p:transition spd="slow" p14:dur="2000" advTm="15045"/>
    </mc:Choice>
    <mc:Fallback xmlns="">
      <p:transition spd="slow" advTm="15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2">
            <a:hlinkClick r:id="" action="ppaction://media"/>
            <a:extLst>
              <a:ext uri="{FF2B5EF4-FFF2-40B4-BE49-F238E27FC236}">
                <a16:creationId xmlns:a16="http://schemas.microsoft.com/office/drawing/2014/main" id="{0C7B2BD5-2C0C-B41D-3DB8-F4ABA0BBF5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2450951"/>
      </p:ext>
    </p:extLst>
  </p:cSld>
  <p:clrMapOvr>
    <a:masterClrMapping/>
  </p:clrMapOvr>
  <mc:AlternateContent xmlns:mc="http://schemas.openxmlformats.org/markup-compatibility/2006" xmlns:p14="http://schemas.microsoft.com/office/powerpoint/2010/main">
    <mc:Choice Requires="p14">
      <p:transition spd="slow" p14:dur="2000" advTm="18945"/>
    </mc:Choice>
    <mc:Fallback xmlns="">
      <p:transition spd="slow" advTm="18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D89BD-75B9-D103-3E56-AE10377BD8BB}"/>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1460348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301FCDE93FB5D478CA12996ACE374A0" ma:contentTypeVersion="8" ma:contentTypeDescription="Create a new document." ma:contentTypeScope="" ma:versionID="d71c549052daad6009e5d95da451db31">
  <xsd:schema xmlns:xsd="http://www.w3.org/2001/XMLSchema" xmlns:xs="http://www.w3.org/2001/XMLSchema" xmlns:p="http://schemas.microsoft.com/office/2006/metadata/properties" xmlns:ns2="0016aae1-1d79-4b2d-ac04-d09b7cf4d9d5" targetNamespace="http://schemas.microsoft.com/office/2006/metadata/properties" ma:root="true" ma:fieldsID="6a4f34c38333e65ee73338a75f2e6ce0" ns2:_="">
    <xsd:import namespace="0016aae1-1d79-4b2d-ac04-d09b7cf4d9d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16aae1-1d79-4b2d-ac04-d09b7cf4d9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49E234-25B5-46F0-840D-5E720D409713}">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F8DA6FD0-379F-48DA-AFC5-387A3E58C179}">
  <ds:schemaRefs>
    <ds:schemaRef ds:uri="http://schemas.microsoft.com/sharepoint/v3/contenttype/forms"/>
  </ds:schemaRefs>
</ds:datastoreItem>
</file>

<file path=customXml/itemProps3.xml><?xml version="1.0" encoding="utf-8"?>
<ds:datastoreItem xmlns:ds="http://schemas.openxmlformats.org/officeDocument/2006/customXml" ds:itemID="{00F8EDC0-428C-4822-9A29-FF28FF79FE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16aae1-1d79-4b2d-ac04-d09b7cf4d9d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2869</Words>
  <Application>Microsoft Office PowerPoint</Application>
  <PresentationFormat>Widescreen</PresentationFormat>
  <Paragraphs>333</Paragraphs>
  <Slides>38</Slides>
  <Notes>37</Notes>
  <HiddenSlides>0</HiddenSlides>
  <MMClips>38</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38</vt:i4>
      </vt:variant>
    </vt:vector>
  </HeadingPairs>
  <TitlesOfParts>
    <vt:vector size="50" baseType="lpstr">
      <vt:lpstr>Arial,Sans-Serif</vt:lpstr>
      <vt:lpstr>Calibri </vt:lpstr>
      <vt:lpstr>Arial</vt:lpstr>
      <vt:lpstr>Calibri</vt:lpstr>
      <vt:lpstr>Calibri Light</vt:lpstr>
      <vt:lpstr>Lucida Sans</vt:lpstr>
      <vt:lpstr>Segoe UI</vt:lpstr>
      <vt:lpstr>Verdana</vt:lpstr>
      <vt:lpstr>Wingdings</vt:lpstr>
      <vt:lpstr>Office Theme</vt:lpstr>
      <vt:lpstr>Title Slide 1</vt:lpstr>
      <vt:lpstr>Text 1</vt:lpstr>
      <vt:lpstr>Library and Learning Resources  Engineering</vt:lpstr>
      <vt:lpstr>PowerPoint Presentation</vt:lpstr>
      <vt:lpstr>Aim of the Session</vt:lpstr>
      <vt:lpstr>Services and Support</vt:lpstr>
      <vt:lpstr>Online Resources at UWTSD</vt:lpstr>
      <vt:lpstr>Getting Started Guides</vt:lpstr>
      <vt:lpstr>Get Started..</vt:lpstr>
      <vt:lpstr>What are Your Online Resource Lists</vt:lpstr>
      <vt:lpstr>Also Find Them..</vt:lpstr>
      <vt:lpstr>Why Use an Online Resource List?</vt:lpstr>
      <vt:lpstr>Complete The Online Infoskills Modules</vt:lpstr>
      <vt:lpstr>How to Search the Library Catalogue</vt:lpstr>
      <vt:lpstr>Using the Library Catalogue</vt:lpstr>
      <vt:lpstr>Search eResources Only</vt:lpstr>
      <vt:lpstr>Sign in to the Library Search </vt:lpstr>
      <vt:lpstr>Use Filters to Improve Your Results</vt:lpstr>
      <vt:lpstr>Finding Ebooks</vt:lpstr>
      <vt:lpstr>Limit to Journal Articles</vt:lpstr>
      <vt:lpstr>What the Item Records Include</vt:lpstr>
      <vt:lpstr>Saving to your favourites</vt:lpstr>
      <vt:lpstr>Email favourites to yourself</vt:lpstr>
      <vt:lpstr>Library catalogue or individual databases?</vt:lpstr>
      <vt:lpstr>Database Search</vt:lpstr>
      <vt:lpstr>Some Useful Databases</vt:lpstr>
      <vt:lpstr>Some Useful Databases</vt:lpstr>
      <vt:lpstr>Construction Information Service (CIS)</vt:lpstr>
      <vt:lpstr>IEEE Xplore Digital Library</vt:lpstr>
      <vt:lpstr>Proquest Central</vt:lpstr>
      <vt:lpstr>SAE Mobilus</vt:lpstr>
      <vt:lpstr>ScienceDirect</vt:lpstr>
      <vt:lpstr>Audio Visual Resources</vt:lpstr>
      <vt:lpstr>Cite Them Right Online </vt:lpstr>
      <vt:lpstr>What is Browzine?</vt:lpstr>
      <vt:lpstr>Browse the List of Subjects</vt:lpstr>
      <vt:lpstr>Using library apps</vt:lpstr>
      <vt:lpstr>Help is Always Available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Miles Lloyd</dc:creator>
  <cp:lastModifiedBy>Irina Neaga</cp:lastModifiedBy>
  <cp:revision>105</cp:revision>
  <dcterms:created xsi:type="dcterms:W3CDTF">2022-05-06T08:08:02Z</dcterms:created>
  <dcterms:modified xsi:type="dcterms:W3CDTF">2024-10-08T20:26:15Z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0x010100A301FCDE93FB5D478CA12996ACE374A0</vt:lpwstr>
  </property>
  <property fmtid="{D5CDD505-2E9C-101B-9397-08002B2CF9AE}" pid="3" name="MediaServiceImageTags">
    <vt:lpwstr/>
  </property>
</Properties>
</file>