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171"/>
    <p:restoredTop sz="94681"/>
  </p:normalViewPr>
  <p:slideViewPr>
    <p:cSldViewPr snapToGrid="0">
      <p:cViewPr varScale="1">
        <p:scale>
          <a:sx n="39" d="100"/>
          <a:sy n="39" d="100"/>
        </p:scale>
        <p:origin x="176" y="1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0BB82-BC39-C708-E642-EFF21E417A1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50C2F43-54E8-2000-74E7-35641E4F62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56A98D6-C8E6-4F18-4856-66C879225C76}"/>
              </a:ext>
            </a:extLst>
          </p:cNvPr>
          <p:cNvSpPr>
            <a:spLocks noGrp="1"/>
          </p:cNvSpPr>
          <p:nvPr>
            <p:ph type="dt" sz="half" idx="10"/>
          </p:nvPr>
        </p:nvSpPr>
        <p:spPr/>
        <p:txBody>
          <a:bodyPr/>
          <a:lstStyle/>
          <a:p>
            <a:fld id="{A8086BF2-9CE0-754C-9DFF-9E52F80EEFA4}" type="datetimeFigureOut">
              <a:rPr lang="en-US" smtClean="0"/>
              <a:t>10/25/26</a:t>
            </a:fld>
            <a:endParaRPr lang="en-US"/>
          </a:p>
        </p:txBody>
      </p:sp>
      <p:sp>
        <p:nvSpPr>
          <p:cNvPr id="5" name="Footer Placeholder 4">
            <a:extLst>
              <a:ext uri="{FF2B5EF4-FFF2-40B4-BE49-F238E27FC236}">
                <a16:creationId xmlns:a16="http://schemas.microsoft.com/office/drawing/2014/main" id="{637CF8DA-57B7-DD10-D108-4BE4FABE19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DDA08C-4453-502F-A4D4-6FD399031B63}"/>
              </a:ext>
            </a:extLst>
          </p:cNvPr>
          <p:cNvSpPr>
            <a:spLocks noGrp="1"/>
          </p:cNvSpPr>
          <p:nvPr>
            <p:ph type="sldNum" sz="quarter" idx="12"/>
          </p:nvPr>
        </p:nvSpPr>
        <p:spPr/>
        <p:txBody>
          <a:bodyPr/>
          <a:lstStyle/>
          <a:p>
            <a:fld id="{45D1706C-FAFD-514F-B0B3-C9369C280D7B}" type="slidenum">
              <a:rPr lang="en-US" smtClean="0"/>
              <a:t>‹#›</a:t>
            </a:fld>
            <a:endParaRPr lang="en-US"/>
          </a:p>
        </p:txBody>
      </p:sp>
    </p:spTree>
    <p:extLst>
      <p:ext uri="{BB962C8B-B14F-4D97-AF65-F5344CB8AC3E}">
        <p14:creationId xmlns:p14="http://schemas.microsoft.com/office/powerpoint/2010/main" val="34792366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EC6B7-4958-C630-AB61-E64765468D3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04B2A99-AFA6-C2DE-8ECE-8E55680F0A5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AC41BE-BDAF-4E40-E7BB-88C8ED326B0B}"/>
              </a:ext>
            </a:extLst>
          </p:cNvPr>
          <p:cNvSpPr>
            <a:spLocks noGrp="1"/>
          </p:cNvSpPr>
          <p:nvPr>
            <p:ph type="dt" sz="half" idx="10"/>
          </p:nvPr>
        </p:nvSpPr>
        <p:spPr/>
        <p:txBody>
          <a:bodyPr/>
          <a:lstStyle/>
          <a:p>
            <a:fld id="{A8086BF2-9CE0-754C-9DFF-9E52F80EEFA4}" type="datetimeFigureOut">
              <a:rPr lang="en-US" smtClean="0"/>
              <a:t>10/25/26</a:t>
            </a:fld>
            <a:endParaRPr lang="en-US"/>
          </a:p>
        </p:txBody>
      </p:sp>
      <p:sp>
        <p:nvSpPr>
          <p:cNvPr id="5" name="Footer Placeholder 4">
            <a:extLst>
              <a:ext uri="{FF2B5EF4-FFF2-40B4-BE49-F238E27FC236}">
                <a16:creationId xmlns:a16="http://schemas.microsoft.com/office/drawing/2014/main" id="{DC07C36A-9328-8218-3885-7FE5E06571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C6948-F748-3BA1-0474-336A97C1EFC2}"/>
              </a:ext>
            </a:extLst>
          </p:cNvPr>
          <p:cNvSpPr>
            <a:spLocks noGrp="1"/>
          </p:cNvSpPr>
          <p:nvPr>
            <p:ph type="sldNum" sz="quarter" idx="12"/>
          </p:nvPr>
        </p:nvSpPr>
        <p:spPr/>
        <p:txBody>
          <a:bodyPr/>
          <a:lstStyle/>
          <a:p>
            <a:fld id="{45D1706C-FAFD-514F-B0B3-C9369C280D7B}" type="slidenum">
              <a:rPr lang="en-US" smtClean="0"/>
              <a:t>‹#›</a:t>
            </a:fld>
            <a:endParaRPr lang="en-US"/>
          </a:p>
        </p:txBody>
      </p:sp>
    </p:spTree>
    <p:extLst>
      <p:ext uri="{BB962C8B-B14F-4D97-AF65-F5344CB8AC3E}">
        <p14:creationId xmlns:p14="http://schemas.microsoft.com/office/powerpoint/2010/main" val="893862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6B84E-E392-C0C8-1637-42BE44D1886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0972E73-0608-7B14-02C7-61A7BFF479F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6B1B2C-6454-E256-2A6A-0CA83F315CB0}"/>
              </a:ext>
            </a:extLst>
          </p:cNvPr>
          <p:cNvSpPr>
            <a:spLocks noGrp="1"/>
          </p:cNvSpPr>
          <p:nvPr>
            <p:ph type="dt" sz="half" idx="10"/>
          </p:nvPr>
        </p:nvSpPr>
        <p:spPr/>
        <p:txBody>
          <a:bodyPr/>
          <a:lstStyle/>
          <a:p>
            <a:fld id="{A8086BF2-9CE0-754C-9DFF-9E52F80EEFA4}" type="datetimeFigureOut">
              <a:rPr lang="en-US" smtClean="0"/>
              <a:t>10/25/26</a:t>
            </a:fld>
            <a:endParaRPr lang="en-US"/>
          </a:p>
        </p:txBody>
      </p:sp>
      <p:sp>
        <p:nvSpPr>
          <p:cNvPr id="5" name="Footer Placeholder 4">
            <a:extLst>
              <a:ext uri="{FF2B5EF4-FFF2-40B4-BE49-F238E27FC236}">
                <a16:creationId xmlns:a16="http://schemas.microsoft.com/office/drawing/2014/main" id="{97C77E32-A46B-B524-03C0-10FCB43B00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BEF8D9-BE91-855A-1C2A-485321792D3C}"/>
              </a:ext>
            </a:extLst>
          </p:cNvPr>
          <p:cNvSpPr>
            <a:spLocks noGrp="1"/>
          </p:cNvSpPr>
          <p:nvPr>
            <p:ph type="sldNum" sz="quarter" idx="12"/>
          </p:nvPr>
        </p:nvSpPr>
        <p:spPr/>
        <p:txBody>
          <a:bodyPr/>
          <a:lstStyle/>
          <a:p>
            <a:fld id="{45D1706C-FAFD-514F-B0B3-C9369C280D7B}" type="slidenum">
              <a:rPr lang="en-US" smtClean="0"/>
              <a:t>‹#›</a:t>
            </a:fld>
            <a:endParaRPr lang="en-US"/>
          </a:p>
        </p:txBody>
      </p:sp>
    </p:spTree>
    <p:extLst>
      <p:ext uri="{BB962C8B-B14F-4D97-AF65-F5344CB8AC3E}">
        <p14:creationId xmlns:p14="http://schemas.microsoft.com/office/powerpoint/2010/main" val="3757449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FC8FB-7A93-D742-8E09-8CA1CB83AF8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9C02824-964D-0D61-2662-DFD13C04F48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13DDA8F-5D60-4874-14D3-FFC8AFC2CE3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727B73F-E907-3503-D550-4A55AB41EF81}"/>
              </a:ext>
            </a:extLst>
          </p:cNvPr>
          <p:cNvSpPr>
            <a:spLocks noGrp="1"/>
          </p:cNvSpPr>
          <p:nvPr>
            <p:ph type="dt" sz="half" idx="10"/>
          </p:nvPr>
        </p:nvSpPr>
        <p:spPr/>
        <p:txBody>
          <a:bodyPr/>
          <a:lstStyle/>
          <a:p>
            <a:fld id="{A8086BF2-9CE0-754C-9DFF-9E52F80EEFA4}" type="datetimeFigureOut">
              <a:rPr lang="en-US" smtClean="0"/>
              <a:t>10/25/26</a:t>
            </a:fld>
            <a:endParaRPr lang="en-US"/>
          </a:p>
        </p:txBody>
      </p:sp>
      <p:sp>
        <p:nvSpPr>
          <p:cNvPr id="6" name="Footer Placeholder 5">
            <a:extLst>
              <a:ext uri="{FF2B5EF4-FFF2-40B4-BE49-F238E27FC236}">
                <a16:creationId xmlns:a16="http://schemas.microsoft.com/office/drawing/2014/main" id="{A6BE2FBD-827F-966A-AFA9-A41B6C97D25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47683C-9FDB-E533-8300-9BB6C967DE17}"/>
              </a:ext>
            </a:extLst>
          </p:cNvPr>
          <p:cNvSpPr>
            <a:spLocks noGrp="1"/>
          </p:cNvSpPr>
          <p:nvPr>
            <p:ph type="sldNum" sz="quarter" idx="12"/>
          </p:nvPr>
        </p:nvSpPr>
        <p:spPr/>
        <p:txBody>
          <a:bodyPr/>
          <a:lstStyle/>
          <a:p>
            <a:fld id="{45D1706C-FAFD-514F-B0B3-C9369C280D7B}" type="slidenum">
              <a:rPr lang="en-US" smtClean="0"/>
              <a:t>‹#›</a:t>
            </a:fld>
            <a:endParaRPr lang="en-US"/>
          </a:p>
        </p:txBody>
      </p:sp>
    </p:spTree>
    <p:extLst>
      <p:ext uri="{BB962C8B-B14F-4D97-AF65-F5344CB8AC3E}">
        <p14:creationId xmlns:p14="http://schemas.microsoft.com/office/powerpoint/2010/main" val="593354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3CCF3-05E3-75FA-1482-30D8EB3876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54E9005-DA52-ADB8-D499-3BCC349893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147B604-2F03-389E-6DD2-91D38215854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03BE4CD-23D8-A819-2113-0312CA88E83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EEA8C6A-108E-E960-ADC3-36661267E94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F3FA92A-53E7-B19E-D604-5DE970AE81FA}"/>
              </a:ext>
            </a:extLst>
          </p:cNvPr>
          <p:cNvSpPr>
            <a:spLocks noGrp="1"/>
          </p:cNvSpPr>
          <p:nvPr>
            <p:ph type="dt" sz="half" idx="10"/>
          </p:nvPr>
        </p:nvSpPr>
        <p:spPr/>
        <p:txBody>
          <a:bodyPr/>
          <a:lstStyle/>
          <a:p>
            <a:fld id="{A8086BF2-9CE0-754C-9DFF-9E52F80EEFA4}" type="datetimeFigureOut">
              <a:rPr lang="en-US" smtClean="0"/>
              <a:t>10/25/26</a:t>
            </a:fld>
            <a:endParaRPr lang="en-US"/>
          </a:p>
        </p:txBody>
      </p:sp>
      <p:sp>
        <p:nvSpPr>
          <p:cNvPr id="8" name="Footer Placeholder 7">
            <a:extLst>
              <a:ext uri="{FF2B5EF4-FFF2-40B4-BE49-F238E27FC236}">
                <a16:creationId xmlns:a16="http://schemas.microsoft.com/office/drawing/2014/main" id="{DF1A2AE2-6121-4029-BE35-5867D65A430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B5AC3FF-64FF-567D-AD73-E52F617BCD6A}"/>
              </a:ext>
            </a:extLst>
          </p:cNvPr>
          <p:cNvSpPr>
            <a:spLocks noGrp="1"/>
          </p:cNvSpPr>
          <p:nvPr>
            <p:ph type="sldNum" sz="quarter" idx="12"/>
          </p:nvPr>
        </p:nvSpPr>
        <p:spPr/>
        <p:txBody>
          <a:bodyPr/>
          <a:lstStyle/>
          <a:p>
            <a:fld id="{45D1706C-FAFD-514F-B0B3-C9369C280D7B}" type="slidenum">
              <a:rPr lang="en-US" smtClean="0"/>
              <a:t>‹#›</a:t>
            </a:fld>
            <a:endParaRPr lang="en-US"/>
          </a:p>
        </p:txBody>
      </p:sp>
    </p:spTree>
    <p:extLst>
      <p:ext uri="{BB962C8B-B14F-4D97-AF65-F5344CB8AC3E}">
        <p14:creationId xmlns:p14="http://schemas.microsoft.com/office/powerpoint/2010/main" val="4144145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85A80-03E9-5350-EF4F-A9D526B2B32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28E0781-4FCB-CCD0-7241-A6018C856E08}"/>
              </a:ext>
            </a:extLst>
          </p:cNvPr>
          <p:cNvSpPr>
            <a:spLocks noGrp="1"/>
          </p:cNvSpPr>
          <p:nvPr>
            <p:ph type="dt" sz="half" idx="10"/>
          </p:nvPr>
        </p:nvSpPr>
        <p:spPr/>
        <p:txBody>
          <a:bodyPr/>
          <a:lstStyle/>
          <a:p>
            <a:fld id="{A8086BF2-9CE0-754C-9DFF-9E52F80EEFA4}" type="datetimeFigureOut">
              <a:rPr lang="en-US" smtClean="0"/>
              <a:t>10/25/26</a:t>
            </a:fld>
            <a:endParaRPr lang="en-US"/>
          </a:p>
        </p:txBody>
      </p:sp>
      <p:sp>
        <p:nvSpPr>
          <p:cNvPr id="4" name="Footer Placeholder 3">
            <a:extLst>
              <a:ext uri="{FF2B5EF4-FFF2-40B4-BE49-F238E27FC236}">
                <a16:creationId xmlns:a16="http://schemas.microsoft.com/office/drawing/2014/main" id="{F38902AC-B54B-C491-0449-2DD7626DAC8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DF35C8C-50DA-263D-A071-6707B4D25123}"/>
              </a:ext>
            </a:extLst>
          </p:cNvPr>
          <p:cNvSpPr>
            <a:spLocks noGrp="1"/>
          </p:cNvSpPr>
          <p:nvPr>
            <p:ph type="sldNum" sz="quarter" idx="12"/>
          </p:nvPr>
        </p:nvSpPr>
        <p:spPr/>
        <p:txBody>
          <a:bodyPr/>
          <a:lstStyle/>
          <a:p>
            <a:fld id="{45D1706C-FAFD-514F-B0B3-C9369C280D7B}" type="slidenum">
              <a:rPr lang="en-US" smtClean="0"/>
              <a:t>‹#›</a:t>
            </a:fld>
            <a:endParaRPr lang="en-US"/>
          </a:p>
        </p:txBody>
      </p:sp>
    </p:spTree>
    <p:extLst>
      <p:ext uri="{BB962C8B-B14F-4D97-AF65-F5344CB8AC3E}">
        <p14:creationId xmlns:p14="http://schemas.microsoft.com/office/powerpoint/2010/main" val="2515492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80359E-4374-25CA-1132-2775E4A7B828}"/>
              </a:ext>
            </a:extLst>
          </p:cNvPr>
          <p:cNvSpPr>
            <a:spLocks noGrp="1"/>
          </p:cNvSpPr>
          <p:nvPr>
            <p:ph type="dt" sz="half" idx="10"/>
          </p:nvPr>
        </p:nvSpPr>
        <p:spPr/>
        <p:txBody>
          <a:bodyPr/>
          <a:lstStyle/>
          <a:p>
            <a:fld id="{A8086BF2-9CE0-754C-9DFF-9E52F80EEFA4}" type="datetimeFigureOut">
              <a:rPr lang="en-US" smtClean="0"/>
              <a:t>10/25/26</a:t>
            </a:fld>
            <a:endParaRPr lang="en-US"/>
          </a:p>
        </p:txBody>
      </p:sp>
      <p:sp>
        <p:nvSpPr>
          <p:cNvPr id="3" name="Footer Placeholder 2">
            <a:extLst>
              <a:ext uri="{FF2B5EF4-FFF2-40B4-BE49-F238E27FC236}">
                <a16:creationId xmlns:a16="http://schemas.microsoft.com/office/drawing/2014/main" id="{28CA564A-E98F-C26F-8065-C2D7FB588C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9E0FD8-56A8-BEFE-DF94-6C478B1B47B2}"/>
              </a:ext>
            </a:extLst>
          </p:cNvPr>
          <p:cNvSpPr>
            <a:spLocks noGrp="1"/>
          </p:cNvSpPr>
          <p:nvPr>
            <p:ph type="sldNum" sz="quarter" idx="12"/>
          </p:nvPr>
        </p:nvSpPr>
        <p:spPr/>
        <p:txBody>
          <a:bodyPr/>
          <a:lstStyle/>
          <a:p>
            <a:fld id="{45D1706C-FAFD-514F-B0B3-C9369C280D7B}" type="slidenum">
              <a:rPr lang="en-US" smtClean="0"/>
              <a:t>‹#›</a:t>
            </a:fld>
            <a:endParaRPr lang="en-US"/>
          </a:p>
        </p:txBody>
      </p:sp>
    </p:spTree>
    <p:extLst>
      <p:ext uri="{BB962C8B-B14F-4D97-AF65-F5344CB8AC3E}">
        <p14:creationId xmlns:p14="http://schemas.microsoft.com/office/powerpoint/2010/main" val="2636233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410E2-FF1F-6662-5D89-E9E78B1D42D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826AFA0-966D-AC7C-5ABD-E07530E3C9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BBC0B00-9A23-445C-3235-4258D19753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37813A7-2AF7-8031-E03F-567759898A9B}"/>
              </a:ext>
            </a:extLst>
          </p:cNvPr>
          <p:cNvSpPr>
            <a:spLocks noGrp="1"/>
          </p:cNvSpPr>
          <p:nvPr>
            <p:ph type="dt" sz="half" idx="10"/>
          </p:nvPr>
        </p:nvSpPr>
        <p:spPr/>
        <p:txBody>
          <a:bodyPr/>
          <a:lstStyle/>
          <a:p>
            <a:fld id="{A8086BF2-9CE0-754C-9DFF-9E52F80EEFA4}" type="datetimeFigureOut">
              <a:rPr lang="en-US" smtClean="0"/>
              <a:t>10/25/26</a:t>
            </a:fld>
            <a:endParaRPr lang="en-US"/>
          </a:p>
        </p:txBody>
      </p:sp>
      <p:sp>
        <p:nvSpPr>
          <p:cNvPr id="6" name="Footer Placeholder 5">
            <a:extLst>
              <a:ext uri="{FF2B5EF4-FFF2-40B4-BE49-F238E27FC236}">
                <a16:creationId xmlns:a16="http://schemas.microsoft.com/office/drawing/2014/main" id="{DAF911B1-DF71-A7EF-7350-93E7103D34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D0B11C-86CB-69C0-7115-4B6901D87165}"/>
              </a:ext>
            </a:extLst>
          </p:cNvPr>
          <p:cNvSpPr>
            <a:spLocks noGrp="1"/>
          </p:cNvSpPr>
          <p:nvPr>
            <p:ph type="sldNum" sz="quarter" idx="12"/>
          </p:nvPr>
        </p:nvSpPr>
        <p:spPr/>
        <p:txBody>
          <a:bodyPr/>
          <a:lstStyle/>
          <a:p>
            <a:fld id="{45D1706C-FAFD-514F-B0B3-C9369C280D7B}" type="slidenum">
              <a:rPr lang="en-US" smtClean="0"/>
              <a:t>‹#›</a:t>
            </a:fld>
            <a:endParaRPr lang="en-US"/>
          </a:p>
        </p:txBody>
      </p:sp>
    </p:spTree>
    <p:extLst>
      <p:ext uri="{BB962C8B-B14F-4D97-AF65-F5344CB8AC3E}">
        <p14:creationId xmlns:p14="http://schemas.microsoft.com/office/powerpoint/2010/main" val="2031531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7A46D-AEFC-A1BD-7A3A-75268C09C45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0F89464-C596-E9B3-88ED-3CCC4786D41C}"/>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6CA7504-1014-43B1-D3E1-17BBA4A269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64CCCF-7C1E-5206-3DC2-4F78D1BE233C}"/>
              </a:ext>
            </a:extLst>
          </p:cNvPr>
          <p:cNvSpPr>
            <a:spLocks noGrp="1"/>
          </p:cNvSpPr>
          <p:nvPr>
            <p:ph type="dt" sz="half" idx="10"/>
          </p:nvPr>
        </p:nvSpPr>
        <p:spPr/>
        <p:txBody>
          <a:bodyPr/>
          <a:lstStyle/>
          <a:p>
            <a:fld id="{A8086BF2-9CE0-754C-9DFF-9E52F80EEFA4}" type="datetimeFigureOut">
              <a:rPr lang="en-US" smtClean="0"/>
              <a:t>10/25/26</a:t>
            </a:fld>
            <a:endParaRPr lang="en-US"/>
          </a:p>
        </p:txBody>
      </p:sp>
      <p:sp>
        <p:nvSpPr>
          <p:cNvPr id="6" name="Footer Placeholder 5">
            <a:extLst>
              <a:ext uri="{FF2B5EF4-FFF2-40B4-BE49-F238E27FC236}">
                <a16:creationId xmlns:a16="http://schemas.microsoft.com/office/drawing/2014/main" id="{C04240A7-166E-6FE9-5CC4-84E7C6BE9C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06CD3A-014D-B52F-2251-9B42A6E4C6C9}"/>
              </a:ext>
            </a:extLst>
          </p:cNvPr>
          <p:cNvSpPr>
            <a:spLocks noGrp="1"/>
          </p:cNvSpPr>
          <p:nvPr>
            <p:ph type="sldNum" sz="quarter" idx="12"/>
          </p:nvPr>
        </p:nvSpPr>
        <p:spPr/>
        <p:txBody>
          <a:bodyPr/>
          <a:lstStyle/>
          <a:p>
            <a:fld id="{45D1706C-FAFD-514F-B0B3-C9369C280D7B}" type="slidenum">
              <a:rPr lang="en-US" smtClean="0"/>
              <a:t>‹#›</a:t>
            </a:fld>
            <a:endParaRPr lang="en-US"/>
          </a:p>
        </p:txBody>
      </p:sp>
    </p:spTree>
    <p:extLst>
      <p:ext uri="{BB962C8B-B14F-4D97-AF65-F5344CB8AC3E}">
        <p14:creationId xmlns:p14="http://schemas.microsoft.com/office/powerpoint/2010/main" val="1103953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3BD2B-0F44-4DA6-E7F9-50432EFC3ED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5D5EB80-7DBB-7227-FEC1-3E28D45E15D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12D72AD-BAEA-C4C8-DE61-6FD6A2D496B3}"/>
              </a:ext>
            </a:extLst>
          </p:cNvPr>
          <p:cNvSpPr>
            <a:spLocks noGrp="1"/>
          </p:cNvSpPr>
          <p:nvPr>
            <p:ph type="dt" sz="half" idx="10"/>
          </p:nvPr>
        </p:nvSpPr>
        <p:spPr/>
        <p:txBody>
          <a:bodyPr/>
          <a:lstStyle/>
          <a:p>
            <a:fld id="{A8086BF2-9CE0-754C-9DFF-9E52F80EEFA4}" type="datetimeFigureOut">
              <a:rPr lang="en-US" smtClean="0"/>
              <a:t>10/25/26</a:t>
            </a:fld>
            <a:endParaRPr lang="en-US"/>
          </a:p>
        </p:txBody>
      </p:sp>
      <p:sp>
        <p:nvSpPr>
          <p:cNvPr id="5" name="Footer Placeholder 4">
            <a:extLst>
              <a:ext uri="{FF2B5EF4-FFF2-40B4-BE49-F238E27FC236}">
                <a16:creationId xmlns:a16="http://schemas.microsoft.com/office/drawing/2014/main" id="{3D8DEEBC-4D47-DA19-D9DD-F96DAF4A41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8CE7D7-19D9-AE7E-82CF-3C2AFCB8E539}"/>
              </a:ext>
            </a:extLst>
          </p:cNvPr>
          <p:cNvSpPr>
            <a:spLocks noGrp="1"/>
          </p:cNvSpPr>
          <p:nvPr>
            <p:ph type="sldNum" sz="quarter" idx="12"/>
          </p:nvPr>
        </p:nvSpPr>
        <p:spPr/>
        <p:txBody>
          <a:bodyPr/>
          <a:lstStyle/>
          <a:p>
            <a:fld id="{45D1706C-FAFD-514F-B0B3-C9369C280D7B}" type="slidenum">
              <a:rPr lang="en-US" smtClean="0"/>
              <a:t>‹#›</a:t>
            </a:fld>
            <a:endParaRPr lang="en-US"/>
          </a:p>
        </p:txBody>
      </p:sp>
    </p:spTree>
    <p:extLst>
      <p:ext uri="{BB962C8B-B14F-4D97-AF65-F5344CB8AC3E}">
        <p14:creationId xmlns:p14="http://schemas.microsoft.com/office/powerpoint/2010/main" val="3772929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80A88D-0EA0-4590-7DAA-5C00809D1D9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4EA8865-D1F6-CDAA-5D5E-873FA0C499E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F62959A-E5FA-B2A1-5D13-01735F67D6CF}"/>
              </a:ext>
            </a:extLst>
          </p:cNvPr>
          <p:cNvSpPr>
            <a:spLocks noGrp="1"/>
          </p:cNvSpPr>
          <p:nvPr>
            <p:ph type="dt" sz="half" idx="10"/>
          </p:nvPr>
        </p:nvSpPr>
        <p:spPr/>
        <p:txBody>
          <a:bodyPr/>
          <a:lstStyle/>
          <a:p>
            <a:fld id="{A8086BF2-9CE0-754C-9DFF-9E52F80EEFA4}" type="datetimeFigureOut">
              <a:rPr lang="en-US" smtClean="0"/>
              <a:t>10/25/26</a:t>
            </a:fld>
            <a:endParaRPr lang="en-US"/>
          </a:p>
        </p:txBody>
      </p:sp>
      <p:sp>
        <p:nvSpPr>
          <p:cNvPr id="5" name="Footer Placeholder 4">
            <a:extLst>
              <a:ext uri="{FF2B5EF4-FFF2-40B4-BE49-F238E27FC236}">
                <a16:creationId xmlns:a16="http://schemas.microsoft.com/office/drawing/2014/main" id="{56261CB9-79AD-6A2C-9617-F431F3B7FF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420B35-3E04-F05D-DD85-EC44A294C64B}"/>
              </a:ext>
            </a:extLst>
          </p:cNvPr>
          <p:cNvSpPr>
            <a:spLocks noGrp="1"/>
          </p:cNvSpPr>
          <p:nvPr>
            <p:ph type="sldNum" sz="quarter" idx="12"/>
          </p:nvPr>
        </p:nvSpPr>
        <p:spPr/>
        <p:txBody>
          <a:bodyPr/>
          <a:lstStyle/>
          <a:p>
            <a:fld id="{45D1706C-FAFD-514F-B0B3-C9369C280D7B}" type="slidenum">
              <a:rPr lang="en-US" smtClean="0"/>
              <a:t>‹#›</a:t>
            </a:fld>
            <a:endParaRPr lang="en-US"/>
          </a:p>
        </p:txBody>
      </p:sp>
    </p:spTree>
    <p:extLst>
      <p:ext uri="{BB962C8B-B14F-4D97-AF65-F5344CB8AC3E}">
        <p14:creationId xmlns:p14="http://schemas.microsoft.com/office/powerpoint/2010/main" val="296863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1F9A2F-D603-C393-F480-2C263A3236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3CF0931-551F-7A97-F529-7370F7899C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B2A362-82FF-1368-7348-6FBD405A24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8086BF2-9CE0-754C-9DFF-9E52F80EEFA4}" type="datetimeFigureOut">
              <a:rPr lang="en-US" smtClean="0"/>
              <a:t>10/25/26</a:t>
            </a:fld>
            <a:endParaRPr lang="en-US"/>
          </a:p>
        </p:txBody>
      </p:sp>
      <p:sp>
        <p:nvSpPr>
          <p:cNvPr id="5" name="Footer Placeholder 4">
            <a:extLst>
              <a:ext uri="{FF2B5EF4-FFF2-40B4-BE49-F238E27FC236}">
                <a16:creationId xmlns:a16="http://schemas.microsoft.com/office/drawing/2014/main" id="{1A303B7C-4474-0A95-FA76-189F05A3A1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DA09C49-20B7-97C1-8CB5-F834E9C14F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D1706C-FAFD-514F-B0B3-C9369C280D7B}" type="slidenum">
              <a:rPr lang="en-US" smtClean="0"/>
              <a:t>‹#›</a:t>
            </a:fld>
            <a:endParaRPr lang="en-US"/>
          </a:p>
        </p:txBody>
      </p:sp>
    </p:spTree>
    <p:extLst>
      <p:ext uri="{BB962C8B-B14F-4D97-AF65-F5344CB8AC3E}">
        <p14:creationId xmlns:p14="http://schemas.microsoft.com/office/powerpoint/2010/main" val="17690033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1E03E-CB94-32A0-0BBE-F5DC6D8E525D}"/>
              </a:ext>
            </a:extLst>
          </p:cNvPr>
          <p:cNvSpPr>
            <a:spLocks noGrp="1"/>
          </p:cNvSpPr>
          <p:nvPr>
            <p:ph type="ctrTitle"/>
          </p:nvPr>
        </p:nvSpPr>
        <p:spPr/>
        <p:txBody>
          <a:bodyPr/>
          <a:lstStyle/>
          <a:p>
            <a:r>
              <a:rPr lang="en-US" dirty="0"/>
              <a:t>Academic poster </a:t>
            </a:r>
          </a:p>
        </p:txBody>
      </p:sp>
      <p:sp>
        <p:nvSpPr>
          <p:cNvPr id="3" name="Subtitle 2">
            <a:extLst>
              <a:ext uri="{FF2B5EF4-FFF2-40B4-BE49-F238E27FC236}">
                <a16:creationId xmlns:a16="http://schemas.microsoft.com/office/drawing/2014/main" id="{36C9A02C-CE14-1BEE-590B-C67BDABC32B9}"/>
              </a:ext>
            </a:extLst>
          </p:cNvPr>
          <p:cNvSpPr>
            <a:spLocks noGrp="1"/>
          </p:cNvSpPr>
          <p:nvPr>
            <p:ph type="subTitle" idx="1"/>
          </p:nvPr>
        </p:nvSpPr>
        <p:spPr/>
        <p:txBody>
          <a:bodyPr/>
          <a:lstStyle/>
          <a:p>
            <a:r>
              <a:rPr lang="en-US" dirty="0"/>
              <a:t>Ffion Hughes </a:t>
            </a:r>
          </a:p>
        </p:txBody>
      </p:sp>
    </p:spTree>
    <p:extLst>
      <p:ext uri="{BB962C8B-B14F-4D97-AF65-F5344CB8AC3E}">
        <p14:creationId xmlns:p14="http://schemas.microsoft.com/office/powerpoint/2010/main" val="3246088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B11120-0C78-6108-666C-A4FB3BF99266}"/>
              </a:ext>
            </a:extLst>
          </p:cNvPr>
          <p:cNvSpPr txBox="1"/>
          <p:nvPr/>
        </p:nvSpPr>
        <p:spPr>
          <a:xfrm>
            <a:off x="640080" y="304800"/>
            <a:ext cx="11186160" cy="369332"/>
          </a:xfrm>
          <a:prstGeom prst="rect">
            <a:avLst/>
          </a:prstGeom>
          <a:noFill/>
          <a:ln>
            <a:solidFill>
              <a:schemeClr val="tx1"/>
            </a:solidFill>
          </a:ln>
        </p:spPr>
        <p:txBody>
          <a:bodyPr wrap="square" rtlCol="0">
            <a:spAutoFit/>
          </a:bodyPr>
          <a:lstStyle/>
          <a:p>
            <a:pPr algn="ctr"/>
            <a:r>
              <a:rPr lang="en-US" dirty="0"/>
              <a:t>The importance of reflective practice in Early Years Education </a:t>
            </a:r>
          </a:p>
        </p:txBody>
      </p:sp>
      <p:sp>
        <p:nvSpPr>
          <p:cNvPr id="3" name="TextBox 2">
            <a:extLst>
              <a:ext uri="{FF2B5EF4-FFF2-40B4-BE49-F238E27FC236}">
                <a16:creationId xmlns:a16="http://schemas.microsoft.com/office/drawing/2014/main" id="{535214F7-9313-4624-4C5D-5B9BA2CFBC1C}"/>
              </a:ext>
            </a:extLst>
          </p:cNvPr>
          <p:cNvSpPr txBox="1"/>
          <p:nvPr/>
        </p:nvSpPr>
        <p:spPr>
          <a:xfrm>
            <a:off x="640080" y="1036321"/>
            <a:ext cx="3291840" cy="2569934"/>
          </a:xfrm>
          <a:prstGeom prst="rect">
            <a:avLst/>
          </a:prstGeom>
          <a:noFill/>
          <a:ln>
            <a:solidFill>
              <a:schemeClr val="tx1"/>
            </a:solidFill>
          </a:ln>
        </p:spPr>
        <p:txBody>
          <a:bodyPr wrap="square" rtlCol="0">
            <a:spAutoFit/>
          </a:bodyPr>
          <a:lstStyle/>
          <a:p>
            <a:r>
              <a:rPr lang="en-US" sz="1100" dirty="0"/>
              <a:t>Reflective practice constitutes a vital component of professional growth in early childhood teaching . It allows </a:t>
            </a:r>
            <a:r>
              <a:rPr lang="en-GB" sz="1100" dirty="0"/>
              <a:t>professionals to access their experiences, comprehends children’s requirements and enhance the standard of education and care. This briefing document investigates the significance and implications of reflection, scrutinise the Theoretical foundations of reflective practice, and conduct a critical analysis of three reflective frameworks. Kolb's experiential learning cycle, Schon's reflective practice, and Gibbs' reflective </a:t>
            </a:r>
            <a:r>
              <a:rPr lang="en-GB" sz="1100" dirty="0" err="1"/>
              <a:t>cycle.It</a:t>
            </a:r>
            <a:r>
              <a:rPr lang="en-GB" sz="1100" dirty="0"/>
              <a:t> evaluates how well they can assist in early years provision and contrasts their advantages and disadvantages. </a:t>
            </a:r>
          </a:p>
          <a:p>
            <a:endParaRPr lang="en-US" dirty="0"/>
          </a:p>
        </p:txBody>
      </p:sp>
      <p:sp>
        <p:nvSpPr>
          <p:cNvPr id="4" name="TextBox 3">
            <a:extLst>
              <a:ext uri="{FF2B5EF4-FFF2-40B4-BE49-F238E27FC236}">
                <a16:creationId xmlns:a16="http://schemas.microsoft.com/office/drawing/2014/main" id="{8401366F-ACB1-33A5-F0DB-080A92ACF66B}"/>
              </a:ext>
            </a:extLst>
          </p:cNvPr>
          <p:cNvSpPr txBox="1"/>
          <p:nvPr/>
        </p:nvSpPr>
        <p:spPr>
          <a:xfrm>
            <a:off x="640080" y="784042"/>
            <a:ext cx="3291840" cy="276999"/>
          </a:xfrm>
          <a:prstGeom prst="rect">
            <a:avLst/>
          </a:prstGeom>
          <a:noFill/>
        </p:spPr>
        <p:txBody>
          <a:bodyPr wrap="square" rtlCol="0">
            <a:spAutoFit/>
          </a:bodyPr>
          <a:lstStyle/>
          <a:p>
            <a:pPr algn="ctr"/>
            <a:r>
              <a:rPr lang="en-US" sz="1200" b="1" u="sng" dirty="0"/>
              <a:t>Introduction</a:t>
            </a:r>
          </a:p>
        </p:txBody>
      </p:sp>
      <p:sp>
        <p:nvSpPr>
          <p:cNvPr id="5" name="TextBox 4">
            <a:extLst>
              <a:ext uri="{FF2B5EF4-FFF2-40B4-BE49-F238E27FC236}">
                <a16:creationId xmlns:a16="http://schemas.microsoft.com/office/drawing/2014/main" id="{8182ADEB-6575-E916-2D42-F32395025883}"/>
              </a:ext>
            </a:extLst>
          </p:cNvPr>
          <p:cNvSpPr txBox="1"/>
          <p:nvPr/>
        </p:nvSpPr>
        <p:spPr>
          <a:xfrm>
            <a:off x="4683512" y="1036321"/>
            <a:ext cx="3133493" cy="3831818"/>
          </a:xfrm>
          <a:prstGeom prst="rect">
            <a:avLst/>
          </a:prstGeom>
          <a:noFill/>
          <a:ln>
            <a:solidFill>
              <a:schemeClr val="tx1"/>
            </a:solidFill>
          </a:ln>
        </p:spPr>
        <p:txBody>
          <a:bodyPr wrap="square" rtlCol="0">
            <a:spAutoFit/>
          </a:bodyPr>
          <a:lstStyle/>
          <a:p>
            <a:r>
              <a:rPr lang="en-GB" sz="1100" dirty="0"/>
              <a:t>The practice of critically </a:t>
            </a:r>
            <a:r>
              <a:rPr lang="en-GB" sz="1100" dirty="0" err="1"/>
              <a:t>analyzing</a:t>
            </a:r>
            <a:r>
              <a:rPr lang="en-GB" sz="1100" dirty="0"/>
              <a:t> events, deeds, and choices in order to comprehend what transpired, why it occurred, and what may be improved is called </a:t>
            </a:r>
            <a:r>
              <a:rPr lang="en-GB" sz="1100" dirty="0" err="1"/>
              <a:t>reflction.In</a:t>
            </a:r>
            <a:r>
              <a:rPr lang="en-GB" sz="1100" dirty="0"/>
              <a:t> order to improve practice and inform future decisions, reflective practice is methodically applying this way of thinking to professional work.</a:t>
            </a:r>
          </a:p>
          <a:p>
            <a:r>
              <a:rPr lang="en-GB" sz="1100" dirty="0"/>
              <a:t>An early childhood educator might see, for instance, that a kid frequently gets agitated when switching between </a:t>
            </a:r>
            <a:r>
              <a:rPr lang="en-GB" sz="1100" dirty="0" err="1"/>
              <a:t>activities.Instead</a:t>
            </a:r>
            <a:r>
              <a:rPr lang="en-GB" sz="1100" dirty="0"/>
              <a:t> of believing the youngster is being challenging, consider their anxiousness, communication issues, sensory demands, or routine </a:t>
            </a:r>
            <a:r>
              <a:rPr lang="en-GB" sz="1100" dirty="0" err="1"/>
              <a:t>changes.After</a:t>
            </a:r>
            <a:r>
              <a:rPr lang="en-GB" sz="1100" dirty="0"/>
              <a:t> that, they can modify their strategy and assess whether the modifications enhance the child's experience.</a:t>
            </a:r>
          </a:p>
          <a:p>
            <a:r>
              <a:rPr lang="en-GB" sz="1100" dirty="0"/>
              <a:t>Reflection should require more than just recounting an incident; it should also entail challenging presumptions, taking into account different explanations, and utilizing data to inform future </a:t>
            </a:r>
            <a:r>
              <a:rPr lang="en-GB" sz="1100" dirty="0" err="1"/>
              <a:t>developments.It</a:t>
            </a:r>
            <a:r>
              <a:rPr lang="en-GB" sz="1100" dirty="0"/>
              <a:t> can be done alone or in conjunction with coworkers, supervisors, and families. </a:t>
            </a:r>
          </a:p>
          <a:p>
            <a:endParaRPr lang="en-US" sz="1200" dirty="0"/>
          </a:p>
        </p:txBody>
      </p:sp>
      <p:sp>
        <p:nvSpPr>
          <p:cNvPr id="6" name="TextBox 5">
            <a:extLst>
              <a:ext uri="{FF2B5EF4-FFF2-40B4-BE49-F238E27FC236}">
                <a16:creationId xmlns:a16="http://schemas.microsoft.com/office/drawing/2014/main" id="{C8EBBFD5-CBCD-B394-DDB4-FFCF7BD660D1}"/>
              </a:ext>
            </a:extLst>
          </p:cNvPr>
          <p:cNvSpPr txBox="1"/>
          <p:nvPr/>
        </p:nvSpPr>
        <p:spPr>
          <a:xfrm>
            <a:off x="4690203" y="791737"/>
            <a:ext cx="3133493" cy="261610"/>
          </a:xfrm>
          <a:prstGeom prst="rect">
            <a:avLst/>
          </a:prstGeom>
          <a:noFill/>
        </p:spPr>
        <p:txBody>
          <a:bodyPr wrap="square" rtlCol="0">
            <a:spAutoFit/>
          </a:bodyPr>
          <a:lstStyle/>
          <a:p>
            <a:pPr algn="ctr"/>
            <a:r>
              <a:rPr lang="en-US" sz="1100" b="1" u="sng" dirty="0"/>
              <a:t>What are reflection and reflective practice?</a:t>
            </a:r>
          </a:p>
        </p:txBody>
      </p:sp>
      <p:sp>
        <p:nvSpPr>
          <p:cNvPr id="7" name="TextBox 6">
            <a:extLst>
              <a:ext uri="{FF2B5EF4-FFF2-40B4-BE49-F238E27FC236}">
                <a16:creationId xmlns:a16="http://schemas.microsoft.com/office/drawing/2014/main" id="{2DD4CDE7-DB13-0C95-88CE-8CBE4F780F9D}"/>
              </a:ext>
            </a:extLst>
          </p:cNvPr>
          <p:cNvSpPr txBox="1"/>
          <p:nvPr/>
        </p:nvSpPr>
        <p:spPr>
          <a:xfrm>
            <a:off x="8575288" y="1053347"/>
            <a:ext cx="3434575" cy="5355312"/>
          </a:xfrm>
          <a:prstGeom prst="rect">
            <a:avLst/>
          </a:prstGeom>
          <a:noFill/>
          <a:ln>
            <a:solidFill>
              <a:schemeClr val="tx1"/>
            </a:solidFill>
          </a:ln>
        </p:spPr>
        <p:txBody>
          <a:bodyPr wrap="square" rtlCol="0">
            <a:spAutoFit/>
          </a:bodyPr>
          <a:lstStyle/>
          <a:p>
            <a:r>
              <a:rPr lang="en-GB" sz="1000" dirty="0"/>
              <a:t>Children's development is unique and complex, reflective practice is </a:t>
            </a:r>
            <a:r>
              <a:rPr lang="en-GB" sz="1000" dirty="0" err="1"/>
              <a:t>crucial.Differences</a:t>
            </a:r>
            <a:r>
              <a:rPr lang="en-GB" sz="1000" dirty="0"/>
              <a:t> in children's communication, emotional health, cultural origins, interests, and learning needs must be addressed by practitioners. Practitioners can determine whether their methods are acceptable, inclusive, and successful by engaging in reflection.</a:t>
            </a:r>
          </a:p>
          <a:p>
            <a:r>
              <a:rPr lang="en-GB" sz="1000" dirty="0"/>
              <a:t>First of all, children's learning and growth are aided by reflection. Practitioners can modify activities, settings, and interactions to suit individual needs by </a:t>
            </a:r>
            <a:r>
              <a:rPr lang="en-GB" sz="1000" dirty="0" err="1"/>
              <a:t>analyzing</a:t>
            </a:r>
            <a:r>
              <a:rPr lang="en-GB" sz="1000" dirty="0"/>
              <a:t> observations and children's </a:t>
            </a:r>
            <a:r>
              <a:rPr lang="en-GB" sz="1000" dirty="0" err="1"/>
              <a:t>reactions.Second</a:t>
            </a:r>
            <a:r>
              <a:rPr lang="en-GB" sz="1000" dirty="0"/>
              <a:t>, it encourages professional responsibility and </a:t>
            </a:r>
            <a:r>
              <a:rPr lang="en-GB" sz="1000" dirty="0" err="1"/>
              <a:t>safety.Practitioners</a:t>
            </a:r>
            <a:r>
              <a:rPr lang="en-GB" sz="1000" dirty="0"/>
              <a:t> can assess if policies and procedures are being followed, spot possible hazards, and challenge choices that could have an impact on the welfare of children.</a:t>
            </a:r>
          </a:p>
          <a:p>
            <a:r>
              <a:rPr lang="en-GB" sz="1000" dirty="0"/>
              <a:t>Additionally, inclusive practice is promoted by reflective </a:t>
            </a:r>
            <a:r>
              <a:rPr lang="en-GB" sz="1000" dirty="0" err="1"/>
              <a:t>practice.For</a:t>
            </a:r>
            <a:r>
              <a:rPr lang="en-GB" sz="1000" dirty="0"/>
              <a:t> instance, examining whose voices are heard during group activities may show that children with additional   needs or those who are quieter are given less opportunities to </a:t>
            </a:r>
            <a:r>
              <a:rPr lang="en-GB" sz="1000" dirty="0" err="1"/>
              <a:t>participate.After</a:t>
            </a:r>
            <a:r>
              <a:rPr lang="en-GB" sz="1000" dirty="0"/>
              <a:t> that, practitioners can present other ways of communicating or activities for smaller groups.</a:t>
            </a:r>
          </a:p>
          <a:p>
            <a:r>
              <a:rPr lang="en-GB" sz="1000" dirty="0" err="1"/>
              <a:t>Futhermore</a:t>
            </a:r>
            <a:r>
              <a:rPr lang="en-GB" sz="1000" dirty="0"/>
              <a:t>, reflection fosters collaboration and ongoing professional growth. Colleagues can challenge presumptions, share successful tactics, and promote consistent practice by talking about their </a:t>
            </a:r>
            <a:r>
              <a:rPr lang="en-GB" sz="1000" dirty="0" err="1"/>
              <a:t>experiences.The</a:t>
            </a:r>
            <a:r>
              <a:rPr lang="en-GB" sz="1000" dirty="0"/>
              <a:t> early years foundation stage statutory framework in England establishes standards for children's welfare, learning, and </a:t>
            </a:r>
            <a:r>
              <a:rPr lang="en-GB" sz="1000" dirty="0" err="1"/>
              <a:t>development.Setting</a:t>
            </a:r>
            <a:r>
              <a:rPr lang="en-GB" sz="1000" dirty="0"/>
              <a:t> can assess how well these duties are carried out with the aid of reflective practice. However, professional knowledge, </a:t>
            </a:r>
            <a:r>
              <a:rPr lang="en-GB" sz="1000" dirty="0" err="1"/>
              <a:t>upto</a:t>
            </a:r>
            <a:r>
              <a:rPr lang="en-GB" sz="1000" dirty="0"/>
              <a:t> date recommendations, and evidence—rather than just one's own opinions—must be used to support reflection.</a:t>
            </a:r>
          </a:p>
          <a:p>
            <a:endParaRPr lang="en-US" sz="1200" dirty="0"/>
          </a:p>
        </p:txBody>
      </p:sp>
      <p:sp>
        <p:nvSpPr>
          <p:cNvPr id="8" name="TextBox 7">
            <a:extLst>
              <a:ext uri="{FF2B5EF4-FFF2-40B4-BE49-F238E27FC236}">
                <a16:creationId xmlns:a16="http://schemas.microsoft.com/office/drawing/2014/main" id="{A8F6F6B2-5811-7FE8-303F-3056ED82CD33}"/>
              </a:ext>
            </a:extLst>
          </p:cNvPr>
          <p:cNvSpPr txBox="1"/>
          <p:nvPr/>
        </p:nvSpPr>
        <p:spPr>
          <a:xfrm>
            <a:off x="8575288" y="791737"/>
            <a:ext cx="3434575" cy="261610"/>
          </a:xfrm>
          <a:prstGeom prst="rect">
            <a:avLst/>
          </a:prstGeom>
          <a:noFill/>
        </p:spPr>
        <p:txBody>
          <a:bodyPr wrap="square" rtlCol="0">
            <a:spAutoFit/>
          </a:bodyPr>
          <a:lstStyle/>
          <a:p>
            <a:r>
              <a:rPr lang="en-US" sz="1050" b="1" u="sng" dirty="0"/>
              <a:t>Why is reflective practice important in Early Years?</a:t>
            </a:r>
          </a:p>
        </p:txBody>
      </p:sp>
      <p:sp>
        <p:nvSpPr>
          <p:cNvPr id="9" name="TextBox 8">
            <a:extLst>
              <a:ext uri="{FF2B5EF4-FFF2-40B4-BE49-F238E27FC236}">
                <a16:creationId xmlns:a16="http://schemas.microsoft.com/office/drawing/2014/main" id="{EE08199E-2EC8-4472-7282-4C506CA26444}"/>
              </a:ext>
            </a:extLst>
          </p:cNvPr>
          <p:cNvSpPr txBox="1"/>
          <p:nvPr/>
        </p:nvSpPr>
        <p:spPr>
          <a:xfrm>
            <a:off x="323385" y="3958684"/>
            <a:ext cx="4259766" cy="2723823"/>
          </a:xfrm>
          <a:prstGeom prst="rect">
            <a:avLst/>
          </a:prstGeom>
          <a:noFill/>
          <a:ln>
            <a:solidFill>
              <a:schemeClr val="tx1"/>
            </a:solidFill>
          </a:ln>
        </p:spPr>
        <p:txBody>
          <a:bodyPr wrap="square" rtlCol="0">
            <a:spAutoFit/>
          </a:bodyPr>
          <a:lstStyle/>
          <a:p>
            <a:r>
              <a:rPr lang="en-GB" sz="900" dirty="0"/>
              <a:t>According to John Dewey (1933), reflective thinking is the active, careful evaluation of ideas and </a:t>
            </a:r>
            <a:r>
              <a:rPr lang="en-GB" sz="900" dirty="0" err="1"/>
              <a:t>data.His</a:t>
            </a:r>
            <a:r>
              <a:rPr lang="en-GB" sz="900" dirty="0"/>
              <a:t> research suggests that instead of accepting establishment norms without question, practitioners should consider the reasons behind their actions. This motivates early childhood educators to think about whether well-known activities actually enhance kids' learning.</a:t>
            </a:r>
          </a:p>
          <a:p>
            <a:r>
              <a:rPr lang="en-GB" sz="900" dirty="0"/>
              <a:t>Reflection in action and reflection on acts are two different things, according to Donald Schon (1983).While an event is taking place, reflection in action takes place, enabling practitioners to quickly modify their </a:t>
            </a:r>
            <a:r>
              <a:rPr lang="en-GB" sz="900" dirty="0" err="1"/>
              <a:t>responses.When</a:t>
            </a:r>
            <a:r>
              <a:rPr lang="en-GB" sz="900" dirty="0"/>
              <a:t> kids become disinterested in an activity, for example, a practitioner could switch it </a:t>
            </a:r>
            <a:r>
              <a:rPr lang="en-GB" sz="900" dirty="0" err="1"/>
              <a:t>around.Afterward</a:t>
            </a:r>
            <a:r>
              <a:rPr lang="en-GB" sz="900" dirty="0"/>
              <a:t>, when the practitioner evaluates the experience and explores different strategies, reflection on action takes place.</a:t>
            </a:r>
          </a:p>
          <a:p>
            <a:r>
              <a:rPr lang="en-GB" sz="900" dirty="0"/>
              <a:t>According to David Kolb's (1984) experiential learning theory, learning happens via experimenting, conceptual comprehension, reflection, and </a:t>
            </a:r>
            <a:r>
              <a:rPr lang="en-GB" sz="900" dirty="0" err="1"/>
              <a:t>experience.This</a:t>
            </a:r>
            <a:r>
              <a:rPr lang="en-GB" sz="900" dirty="0"/>
              <a:t> is pertinent to early childhood educators since assessing a strategy might result in novel tactics that are then put to the test in real-world settings.</a:t>
            </a:r>
          </a:p>
          <a:p>
            <a:r>
              <a:rPr lang="en-GB" sz="900" dirty="0"/>
              <a:t>When taken as a whole, these ideas show that professional learning entails application of new knowledge, critical inquiry, and </a:t>
            </a:r>
            <a:r>
              <a:rPr lang="en-GB" sz="900" dirty="0" err="1"/>
              <a:t>experience.Reflection</a:t>
            </a:r>
            <a:r>
              <a:rPr lang="en-GB" sz="900" dirty="0"/>
              <a:t> should also take into account children's rights, ethical obligations, and the view points of coworkers and families.</a:t>
            </a:r>
          </a:p>
        </p:txBody>
      </p:sp>
      <p:sp>
        <p:nvSpPr>
          <p:cNvPr id="10" name="TextBox 9">
            <a:extLst>
              <a:ext uri="{FF2B5EF4-FFF2-40B4-BE49-F238E27FC236}">
                <a16:creationId xmlns:a16="http://schemas.microsoft.com/office/drawing/2014/main" id="{2DF21734-3875-DC3E-4A84-3559B5AA7592}"/>
              </a:ext>
            </a:extLst>
          </p:cNvPr>
          <p:cNvSpPr txBox="1"/>
          <p:nvPr/>
        </p:nvSpPr>
        <p:spPr>
          <a:xfrm>
            <a:off x="301083" y="3606255"/>
            <a:ext cx="4375738" cy="276999"/>
          </a:xfrm>
          <a:prstGeom prst="rect">
            <a:avLst/>
          </a:prstGeom>
          <a:noFill/>
        </p:spPr>
        <p:txBody>
          <a:bodyPr wrap="square" rtlCol="0">
            <a:spAutoFit/>
          </a:bodyPr>
          <a:lstStyle/>
          <a:p>
            <a:pPr algn="ctr"/>
            <a:r>
              <a:rPr lang="en-US" sz="1200" b="1" u="sng" dirty="0"/>
              <a:t>Theories underpinning reflective practice</a:t>
            </a:r>
          </a:p>
        </p:txBody>
      </p:sp>
    </p:spTree>
    <p:extLst>
      <p:ext uri="{BB962C8B-B14F-4D97-AF65-F5344CB8AC3E}">
        <p14:creationId xmlns:p14="http://schemas.microsoft.com/office/powerpoint/2010/main" val="847701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EC6310-1577-677D-16F9-D7B79926AA10}"/>
              </a:ext>
            </a:extLst>
          </p:cNvPr>
          <p:cNvSpPr txBox="1"/>
          <p:nvPr/>
        </p:nvSpPr>
        <p:spPr>
          <a:xfrm>
            <a:off x="334537" y="479503"/>
            <a:ext cx="3668751" cy="3816429"/>
          </a:xfrm>
          <a:prstGeom prst="rect">
            <a:avLst/>
          </a:prstGeom>
          <a:noFill/>
          <a:ln>
            <a:solidFill>
              <a:schemeClr val="tx1"/>
            </a:solidFill>
          </a:ln>
        </p:spPr>
        <p:txBody>
          <a:bodyPr wrap="square" rtlCol="0">
            <a:spAutoFit/>
          </a:bodyPr>
          <a:lstStyle/>
          <a:p>
            <a:r>
              <a:rPr lang="en-GB" sz="1100" b="1" u="sng" dirty="0"/>
              <a:t>Gibb’s Reflective cycle (1988)</a:t>
            </a:r>
            <a:endParaRPr lang="en-GB" sz="1100" dirty="0"/>
          </a:p>
          <a:p>
            <a:r>
              <a:rPr lang="en-GB" sz="1100" dirty="0"/>
              <a:t>The six stages of Gibbs' paradigm include description, feelings, analysis, conclusion, and action </a:t>
            </a:r>
            <a:r>
              <a:rPr lang="en-GB" sz="1100" dirty="0" err="1"/>
              <a:t>plan.Practitioners</a:t>
            </a:r>
            <a:r>
              <a:rPr lang="en-GB" sz="1100" dirty="0"/>
              <a:t> first explain an event, examine their emotions, determine what went well or poorly, </a:t>
            </a:r>
            <a:r>
              <a:rPr lang="en-GB" sz="1100" dirty="0" err="1"/>
              <a:t>analyze</a:t>
            </a:r>
            <a:r>
              <a:rPr lang="en-GB" sz="1100" dirty="0"/>
              <a:t> the reasons behind it, take into account the lessons they learned, and make plans for the </a:t>
            </a:r>
            <a:r>
              <a:rPr lang="en-GB" sz="1100" dirty="0" err="1"/>
              <a:t>future.For</a:t>
            </a:r>
            <a:r>
              <a:rPr lang="en-GB" sz="1100" dirty="0"/>
              <a:t> instance, following a dispute between kids, a professional could assess how they intervened, each child's reaction, and whether their strategy promoted emotional control and conflict resolution.</a:t>
            </a:r>
          </a:p>
          <a:p>
            <a:r>
              <a:rPr lang="en-GB" sz="1100" dirty="0"/>
              <a:t>Gibb's model's straightforward structure, which makes it understandable to both </a:t>
            </a:r>
            <a:r>
              <a:rPr lang="en-GB" sz="1100" dirty="0" err="1"/>
              <a:t>novic</a:t>
            </a:r>
            <a:r>
              <a:rPr lang="en-GB" sz="1100" dirty="0"/>
              <a:t>  practitioners and students, is one of its main </a:t>
            </a:r>
            <a:r>
              <a:rPr lang="en-GB" sz="1100" dirty="0" err="1"/>
              <a:t>advantages.Its</a:t>
            </a:r>
            <a:r>
              <a:rPr lang="en-GB" sz="1100" dirty="0"/>
              <a:t> incorporation of emotions promotes emotional awareness, which is beneficial for relationship-</a:t>
            </a:r>
            <a:r>
              <a:rPr lang="en-GB" sz="1100" dirty="0" err="1"/>
              <a:t>centered</a:t>
            </a:r>
            <a:r>
              <a:rPr lang="en-GB" sz="1100" dirty="0"/>
              <a:t> early childhood </a:t>
            </a:r>
            <a:r>
              <a:rPr lang="en-GB" sz="1100" dirty="0" err="1"/>
              <a:t>education.However</a:t>
            </a:r>
            <a:r>
              <a:rPr lang="en-GB" sz="1100" dirty="0"/>
              <a:t>, if practitioners finish each step without critically </a:t>
            </a:r>
            <a:r>
              <a:rPr lang="en-GB" sz="1100" dirty="0" err="1"/>
              <a:t>analyzing</a:t>
            </a:r>
            <a:r>
              <a:rPr lang="en-GB" sz="1100" dirty="0"/>
              <a:t> their presumptions, the model may become into a box-ticking exercise. Additionally, it could place a lot of emphasis on the individual experience without taking into account other aspects like staffing levels, policy formulation, or cultural norms</a:t>
            </a:r>
            <a:r>
              <a:rPr lang="en-GB" sz="1100" dirty="0">
                <a:effectLst/>
              </a:rPr>
              <a:t> </a:t>
            </a:r>
            <a:endParaRPr lang="en-US" sz="1100" dirty="0"/>
          </a:p>
        </p:txBody>
      </p:sp>
      <p:sp>
        <p:nvSpPr>
          <p:cNvPr id="4" name="TextBox 3">
            <a:extLst>
              <a:ext uri="{FF2B5EF4-FFF2-40B4-BE49-F238E27FC236}">
                <a16:creationId xmlns:a16="http://schemas.microsoft.com/office/drawing/2014/main" id="{C79D893B-1B27-8D8F-CD24-91551DA46F2F}"/>
              </a:ext>
            </a:extLst>
          </p:cNvPr>
          <p:cNvSpPr txBox="1"/>
          <p:nvPr/>
        </p:nvSpPr>
        <p:spPr>
          <a:xfrm>
            <a:off x="3914078" y="95230"/>
            <a:ext cx="3557239" cy="261610"/>
          </a:xfrm>
          <a:prstGeom prst="rect">
            <a:avLst/>
          </a:prstGeom>
          <a:noFill/>
        </p:spPr>
        <p:txBody>
          <a:bodyPr wrap="square" rtlCol="0">
            <a:spAutoFit/>
          </a:bodyPr>
          <a:lstStyle/>
          <a:p>
            <a:pPr algn="ctr"/>
            <a:r>
              <a:rPr lang="en-US" sz="1100" b="1" u="sng" dirty="0"/>
              <a:t>Analysis of Different Reflective models </a:t>
            </a:r>
          </a:p>
        </p:txBody>
      </p:sp>
      <p:sp>
        <p:nvSpPr>
          <p:cNvPr id="5" name="TextBox 4">
            <a:extLst>
              <a:ext uri="{FF2B5EF4-FFF2-40B4-BE49-F238E27FC236}">
                <a16:creationId xmlns:a16="http://schemas.microsoft.com/office/drawing/2014/main" id="{3009FBE4-6E59-BA0D-8AA9-04BF95C4A086}"/>
              </a:ext>
            </a:extLst>
          </p:cNvPr>
          <p:cNvSpPr txBox="1"/>
          <p:nvPr/>
        </p:nvSpPr>
        <p:spPr>
          <a:xfrm>
            <a:off x="4408451" y="479503"/>
            <a:ext cx="3780263" cy="3754874"/>
          </a:xfrm>
          <a:prstGeom prst="rect">
            <a:avLst/>
          </a:prstGeom>
          <a:noFill/>
          <a:ln>
            <a:solidFill>
              <a:schemeClr val="tx1"/>
            </a:solidFill>
          </a:ln>
        </p:spPr>
        <p:txBody>
          <a:bodyPr wrap="square" rtlCol="0">
            <a:spAutoFit/>
          </a:bodyPr>
          <a:lstStyle/>
          <a:p>
            <a:r>
              <a:rPr lang="en-GB" sz="1100" b="1" u="sng" dirty="0"/>
              <a:t>Schon’s reflective Practice (1983)</a:t>
            </a:r>
            <a:endParaRPr lang="en-GB" sz="1100" dirty="0"/>
          </a:p>
          <a:p>
            <a:r>
              <a:rPr lang="en-GB" sz="1100" dirty="0"/>
              <a:t>Schons' method makes a distinction between reflection before and after practice. While reflection on action facilitates deeper evaluation after an experience has concluded, reflection in action enables practitioners to respond flexibly to children's immediate needs. For instance, if a child becomes upset during a group activity, a practitioner may quickly provide reassurance or alter the </a:t>
            </a:r>
            <a:r>
              <a:rPr lang="en-GB" sz="1100" dirty="0" err="1"/>
              <a:t>activity.Since</a:t>
            </a:r>
            <a:r>
              <a:rPr lang="en-GB" sz="1100" dirty="0"/>
              <a:t> </a:t>
            </a:r>
            <a:r>
              <a:rPr lang="en-GB" sz="1100"/>
              <a:t>children's behaviour </a:t>
            </a:r>
            <a:r>
              <a:rPr lang="en-GB" sz="1100" dirty="0"/>
              <a:t>and demands can change quickly, the Schons model is especially useful in early childhood settings. Afterward, they can examine if the environment, instructions, or timing contributed to the distress. It encourages responsive relationships and professional judgment. Nevertheless, when a practitioner is overseeing multiple children at once, contemplation in action can be </a:t>
            </a:r>
            <a:r>
              <a:rPr lang="en-GB" sz="1100" dirty="0" err="1"/>
              <a:t>challenging.Personal</a:t>
            </a:r>
            <a:r>
              <a:rPr lang="en-GB" sz="1100" dirty="0"/>
              <a:t> prejudice or selective memory may also have an impact on action </a:t>
            </a:r>
            <a:r>
              <a:rPr lang="en-GB" sz="1100" dirty="0" err="1"/>
              <a:t>reflection.As</a:t>
            </a:r>
            <a:r>
              <a:rPr lang="en-GB" sz="1100" dirty="0"/>
              <a:t> a result, observations, conversations with coworkers, and proof of the kids' reactions can support this strategy</a:t>
            </a:r>
          </a:p>
          <a:p>
            <a:endParaRPr lang="en-US" dirty="0"/>
          </a:p>
        </p:txBody>
      </p:sp>
      <p:sp>
        <p:nvSpPr>
          <p:cNvPr id="6" name="TextBox 5">
            <a:extLst>
              <a:ext uri="{FF2B5EF4-FFF2-40B4-BE49-F238E27FC236}">
                <a16:creationId xmlns:a16="http://schemas.microsoft.com/office/drawing/2014/main" id="{0C934CD1-DFC4-BD7E-8732-04490817BDCF}"/>
              </a:ext>
            </a:extLst>
          </p:cNvPr>
          <p:cNvSpPr txBox="1"/>
          <p:nvPr/>
        </p:nvSpPr>
        <p:spPr>
          <a:xfrm>
            <a:off x="8593877" y="479502"/>
            <a:ext cx="3460591" cy="3647152"/>
          </a:xfrm>
          <a:prstGeom prst="rect">
            <a:avLst/>
          </a:prstGeom>
          <a:noFill/>
          <a:ln>
            <a:solidFill>
              <a:schemeClr val="tx1"/>
            </a:solidFill>
          </a:ln>
        </p:spPr>
        <p:txBody>
          <a:bodyPr wrap="square" rtlCol="0">
            <a:spAutoFit/>
          </a:bodyPr>
          <a:lstStyle/>
          <a:p>
            <a:r>
              <a:rPr lang="en-GB" sz="1100" b="1" u="sng" dirty="0"/>
              <a:t>Kolb’s Experiential learning cycle (1984)</a:t>
            </a:r>
            <a:endParaRPr lang="en-GB" sz="1100" dirty="0"/>
          </a:p>
          <a:p>
            <a:r>
              <a:rPr lang="en-GB" sz="1100" dirty="0"/>
              <a:t>The four phases of Kolb's paradigm are active experimentation, abstract conceptualization, reflecting observation, and concrete </a:t>
            </a:r>
            <a:r>
              <a:rPr lang="en-GB" sz="1100" dirty="0" err="1"/>
              <a:t>experience.Practitioners</a:t>
            </a:r>
            <a:r>
              <a:rPr lang="en-GB" sz="1100" dirty="0"/>
              <a:t> engage in an action, consider the experience, come up with a new explanation or understanding, and test a better strategy.</a:t>
            </a:r>
          </a:p>
          <a:p>
            <a:r>
              <a:rPr lang="en-GB" sz="1100" dirty="0"/>
              <a:t>Kolb's primary strength is its emphasis on putting reflection into action. For instance, after witnessing low engagement with a planned activity, a practitioner might take into account theories of play and child development, redesign the activity around children's interests, and see if engagement </a:t>
            </a:r>
            <a:r>
              <a:rPr lang="en-GB" sz="1100" dirty="0" err="1"/>
              <a:t>improves.Because</a:t>
            </a:r>
            <a:r>
              <a:rPr lang="en-GB" sz="1100" dirty="0"/>
              <a:t> new tactics are tried and assessed rather than only discussed, it promotes constant progress. Though actual professional learning is frequently repetitious and unexpected, the model may appear linear. Additionally, it could be less successful if practitioners don't have enough theoretical understanding or time to assess the experiment's outcomes.</a:t>
            </a:r>
          </a:p>
          <a:p>
            <a:r>
              <a:rPr lang="en-GB" sz="1100" dirty="0"/>
              <a:t> </a:t>
            </a:r>
          </a:p>
        </p:txBody>
      </p:sp>
      <p:sp>
        <p:nvSpPr>
          <p:cNvPr id="7" name="TextBox 6">
            <a:extLst>
              <a:ext uri="{FF2B5EF4-FFF2-40B4-BE49-F238E27FC236}">
                <a16:creationId xmlns:a16="http://schemas.microsoft.com/office/drawing/2014/main" id="{43637FA2-13FA-1068-EAC7-DC6B34D07AC4}"/>
              </a:ext>
            </a:extLst>
          </p:cNvPr>
          <p:cNvSpPr txBox="1"/>
          <p:nvPr/>
        </p:nvSpPr>
        <p:spPr>
          <a:xfrm>
            <a:off x="334537" y="4811307"/>
            <a:ext cx="11719929" cy="1661993"/>
          </a:xfrm>
          <a:prstGeom prst="rect">
            <a:avLst/>
          </a:prstGeom>
          <a:noFill/>
          <a:ln>
            <a:solidFill>
              <a:schemeClr val="tx1"/>
            </a:solidFill>
          </a:ln>
        </p:spPr>
        <p:txBody>
          <a:bodyPr wrap="square" rtlCol="0">
            <a:spAutoFit/>
          </a:bodyPr>
          <a:lstStyle/>
          <a:p>
            <a:r>
              <a:rPr lang="en-GB" sz="1200" dirty="0"/>
              <a:t>Though their emphasis varies, all three methods link experience to learning. Gibbs is helpful for writing assignments and supervision since it offers a thorough framework for going over a specific </a:t>
            </a:r>
            <a:r>
              <a:rPr lang="en-GB" sz="1200" dirty="0" err="1"/>
              <a:t>event.Schon</a:t>
            </a:r>
            <a:r>
              <a:rPr lang="en-GB" sz="1200" dirty="0"/>
              <a:t> places a strong premium on professional     judgment and the capacity to react in challenging, dynamic </a:t>
            </a:r>
            <a:r>
              <a:rPr lang="en-GB" sz="1200" dirty="0" err="1"/>
              <a:t>circumstances.Kolb</a:t>
            </a:r>
            <a:r>
              <a:rPr lang="en-GB" sz="1200" dirty="0"/>
              <a:t> emphasizes learning via trial and error and assessing the outcomes of novel strategies.</a:t>
            </a:r>
          </a:p>
          <a:p>
            <a:r>
              <a:rPr lang="en-GB" sz="1200" dirty="0"/>
              <a:t>Additionally, they have different limitations: </a:t>
            </a:r>
            <a:r>
              <a:rPr lang="en-GB" sz="1200" dirty="0" err="1"/>
              <a:t>Kolbs</a:t>
            </a:r>
            <a:r>
              <a:rPr lang="en-GB" sz="1200" dirty="0"/>
              <a:t> may oversimplify the complexity of learning, Schon may rely too much on practitioners' judgment and memory, and Gibbs may promote procedural reflection. High-quality reflection is not automatically </a:t>
            </a:r>
            <a:r>
              <a:rPr lang="en-GB" sz="1200" dirty="0" err="1"/>
              <a:t>guarantyd</a:t>
            </a:r>
            <a:r>
              <a:rPr lang="en-GB" sz="1200" dirty="0"/>
              <a:t> by any of the models. Honest self-evaluation, pertinent data, expert knowledge, and a readiness to adapt are necessary for them to be effective.</a:t>
            </a:r>
          </a:p>
          <a:p>
            <a:r>
              <a:rPr lang="en-GB" sz="1200" dirty="0"/>
              <a:t>The models might complement each other in real </a:t>
            </a:r>
            <a:r>
              <a:rPr lang="en-GB" sz="1200" dirty="0" err="1"/>
              <a:t>life.When</a:t>
            </a:r>
            <a:r>
              <a:rPr lang="en-GB" sz="1200" dirty="0"/>
              <a:t> responding to a child's urgent demands, a practitioner may apply Schon's reflection in action. To test and assess a modified approach, use the Gibbs </a:t>
            </a:r>
            <a:r>
              <a:rPr lang="en-GB" sz="1200" dirty="0" err="1"/>
              <a:t>cycle.This</a:t>
            </a:r>
            <a:r>
              <a:rPr lang="en-GB" sz="1200" dirty="0"/>
              <a:t> combination strategy promotes adaptable, evidence-based, and ongoing development</a:t>
            </a:r>
            <a:r>
              <a:rPr lang="en-GB" dirty="0"/>
              <a:t>.</a:t>
            </a:r>
          </a:p>
        </p:txBody>
      </p:sp>
      <p:sp>
        <p:nvSpPr>
          <p:cNvPr id="8" name="TextBox 7">
            <a:extLst>
              <a:ext uri="{FF2B5EF4-FFF2-40B4-BE49-F238E27FC236}">
                <a16:creationId xmlns:a16="http://schemas.microsoft.com/office/drawing/2014/main" id="{ABA0C284-02DE-9337-68AC-C47B16FB6CA9}"/>
              </a:ext>
            </a:extLst>
          </p:cNvPr>
          <p:cNvSpPr txBox="1"/>
          <p:nvPr/>
        </p:nvSpPr>
        <p:spPr>
          <a:xfrm>
            <a:off x="3133492" y="4467008"/>
            <a:ext cx="6122019" cy="276999"/>
          </a:xfrm>
          <a:prstGeom prst="rect">
            <a:avLst/>
          </a:prstGeom>
          <a:noFill/>
        </p:spPr>
        <p:txBody>
          <a:bodyPr wrap="square" rtlCol="0">
            <a:spAutoFit/>
          </a:bodyPr>
          <a:lstStyle/>
          <a:p>
            <a:pPr algn="ctr"/>
            <a:r>
              <a:rPr lang="en-US" sz="1200" b="1" u="sng" dirty="0"/>
              <a:t>Comparison and </a:t>
            </a:r>
            <a:r>
              <a:rPr lang="en-US" sz="1200" b="1" u="sng" dirty="0" err="1"/>
              <a:t>crutual</a:t>
            </a:r>
            <a:r>
              <a:rPr lang="en-US" sz="1200" b="1" u="sng" dirty="0"/>
              <a:t> evaluation </a:t>
            </a:r>
          </a:p>
        </p:txBody>
      </p:sp>
    </p:spTree>
    <p:extLst>
      <p:ext uri="{BB962C8B-B14F-4D97-AF65-F5344CB8AC3E}">
        <p14:creationId xmlns:p14="http://schemas.microsoft.com/office/powerpoint/2010/main" val="3024405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208D28-748D-B18A-24EA-699617A2DA5E}"/>
              </a:ext>
            </a:extLst>
          </p:cNvPr>
          <p:cNvSpPr txBox="1"/>
          <p:nvPr/>
        </p:nvSpPr>
        <p:spPr>
          <a:xfrm>
            <a:off x="568710" y="671691"/>
            <a:ext cx="3423425" cy="2862322"/>
          </a:xfrm>
          <a:prstGeom prst="rect">
            <a:avLst/>
          </a:prstGeom>
          <a:noFill/>
          <a:ln>
            <a:solidFill>
              <a:schemeClr val="tx1"/>
            </a:solidFill>
          </a:ln>
        </p:spPr>
        <p:txBody>
          <a:bodyPr wrap="square" rtlCol="0">
            <a:spAutoFit/>
          </a:bodyPr>
          <a:lstStyle/>
          <a:p>
            <a:r>
              <a:rPr lang="en-GB" sz="1200" dirty="0"/>
              <a:t>Because it enables practitioners to assess their choices, respond to specific children, and enhance learning, inclusivity, and safety, reflective practice is essential to good early childhood </a:t>
            </a:r>
            <a:r>
              <a:rPr lang="en-GB" sz="1200" dirty="0" err="1"/>
              <a:t>education.Dewey</a:t>
            </a:r>
            <a:r>
              <a:rPr lang="en-GB" sz="1200" dirty="0"/>
              <a:t>, Schon, and Kolas illustrate the significance of challenging experience and putting new knowledge to use. Each of the three approaches—Gibbs, Schon,  and </a:t>
            </a:r>
            <a:r>
              <a:rPr lang="en-GB" sz="1200" dirty="0" err="1"/>
              <a:t>Kolbs</a:t>
            </a:r>
            <a:r>
              <a:rPr lang="en-GB" sz="1200" dirty="0"/>
              <a:t> has advantages and disadvantages and is distinct yet complementary. Collaborations and children's needs early years practitioners can improve their professional judgment and deliver better care and instruction by choosing suitable models and rooting reflection in evidence.</a:t>
            </a:r>
          </a:p>
        </p:txBody>
      </p:sp>
      <p:sp>
        <p:nvSpPr>
          <p:cNvPr id="3" name="TextBox 2">
            <a:extLst>
              <a:ext uri="{FF2B5EF4-FFF2-40B4-BE49-F238E27FC236}">
                <a16:creationId xmlns:a16="http://schemas.microsoft.com/office/drawing/2014/main" id="{0A77DC5E-66EB-FF0E-BA0D-F0811641C3E9}"/>
              </a:ext>
            </a:extLst>
          </p:cNvPr>
          <p:cNvSpPr txBox="1"/>
          <p:nvPr/>
        </p:nvSpPr>
        <p:spPr>
          <a:xfrm>
            <a:off x="568710" y="323386"/>
            <a:ext cx="3166947" cy="276999"/>
          </a:xfrm>
          <a:prstGeom prst="rect">
            <a:avLst/>
          </a:prstGeom>
          <a:noFill/>
        </p:spPr>
        <p:txBody>
          <a:bodyPr wrap="square" rtlCol="0">
            <a:spAutoFit/>
          </a:bodyPr>
          <a:lstStyle/>
          <a:p>
            <a:pPr algn="ctr"/>
            <a:r>
              <a:rPr lang="en-US" sz="1200" b="1" u="sng" dirty="0"/>
              <a:t>Conclusion</a:t>
            </a:r>
          </a:p>
        </p:txBody>
      </p:sp>
      <p:sp>
        <p:nvSpPr>
          <p:cNvPr id="4" name="TextBox 3">
            <a:extLst>
              <a:ext uri="{FF2B5EF4-FFF2-40B4-BE49-F238E27FC236}">
                <a16:creationId xmlns:a16="http://schemas.microsoft.com/office/drawing/2014/main" id="{1B138BC0-D5DC-9CC6-82D3-6134A31BCD63}"/>
              </a:ext>
            </a:extLst>
          </p:cNvPr>
          <p:cNvSpPr txBox="1"/>
          <p:nvPr/>
        </p:nvSpPr>
        <p:spPr>
          <a:xfrm>
            <a:off x="6891454" y="671691"/>
            <a:ext cx="4594302" cy="2123658"/>
          </a:xfrm>
          <a:prstGeom prst="rect">
            <a:avLst/>
          </a:prstGeom>
          <a:noFill/>
          <a:ln>
            <a:solidFill>
              <a:schemeClr val="tx1"/>
            </a:solidFill>
          </a:ln>
        </p:spPr>
        <p:txBody>
          <a:bodyPr wrap="square" rtlCol="0">
            <a:spAutoFit/>
          </a:bodyPr>
          <a:lstStyle/>
          <a:p>
            <a:r>
              <a:rPr lang="en-GB" sz="1200" dirty="0"/>
              <a:t>Dewey J. (1933) How we think: A restatement of the relation of reflective thinking to the educative process. Boster: D.C. Health</a:t>
            </a:r>
          </a:p>
          <a:p>
            <a:r>
              <a:rPr lang="en-GB" sz="1200" dirty="0"/>
              <a:t>Gibbs, G. (1988) Learning by doing: A guide to teaching and learning methods. Oxford: Further education unit, Oxford Polytechnic</a:t>
            </a:r>
          </a:p>
          <a:p>
            <a:r>
              <a:rPr lang="en-GB" sz="1200" dirty="0"/>
              <a:t>Kolb, D.A. (1984) Experiential Learning: Experience as the source of learning and development. Englewood Cliffs, NJ: prentice hall </a:t>
            </a:r>
          </a:p>
          <a:p>
            <a:r>
              <a:rPr lang="en-GB" sz="1200" dirty="0"/>
              <a:t>Schon, D.A. (1983) The reflective Practitioner: How professionals think in action. New York: basic books.</a:t>
            </a:r>
          </a:p>
          <a:p>
            <a:r>
              <a:rPr lang="en-GB" sz="1200" dirty="0"/>
              <a:t>Department for educations (2024) statutory framework for the early years foundation stage London: Department for Education </a:t>
            </a:r>
          </a:p>
        </p:txBody>
      </p:sp>
      <p:sp>
        <p:nvSpPr>
          <p:cNvPr id="5" name="TextBox 4">
            <a:extLst>
              <a:ext uri="{FF2B5EF4-FFF2-40B4-BE49-F238E27FC236}">
                <a16:creationId xmlns:a16="http://schemas.microsoft.com/office/drawing/2014/main" id="{2C6910F0-EB91-F1AE-FEC1-59F085E94F69}"/>
              </a:ext>
            </a:extLst>
          </p:cNvPr>
          <p:cNvSpPr txBox="1"/>
          <p:nvPr/>
        </p:nvSpPr>
        <p:spPr>
          <a:xfrm>
            <a:off x="6936059" y="234176"/>
            <a:ext cx="4516243" cy="276999"/>
          </a:xfrm>
          <a:prstGeom prst="rect">
            <a:avLst/>
          </a:prstGeom>
          <a:noFill/>
        </p:spPr>
        <p:txBody>
          <a:bodyPr wrap="square" rtlCol="0">
            <a:spAutoFit/>
          </a:bodyPr>
          <a:lstStyle/>
          <a:p>
            <a:pPr algn="ctr"/>
            <a:r>
              <a:rPr lang="en-US" sz="1200" b="1" u="sng" dirty="0" err="1"/>
              <a:t>Refrence</a:t>
            </a:r>
            <a:r>
              <a:rPr lang="en-US" sz="1200" b="1" u="sng" dirty="0"/>
              <a:t> List </a:t>
            </a:r>
          </a:p>
        </p:txBody>
      </p:sp>
    </p:spTree>
    <p:extLst>
      <p:ext uri="{BB962C8B-B14F-4D97-AF65-F5344CB8AC3E}">
        <p14:creationId xmlns:p14="http://schemas.microsoft.com/office/powerpoint/2010/main" val="40627131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43</TotalTime>
  <Words>1740</Words>
  <Application>Microsoft Macintosh PowerPoint</Application>
  <PresentationFormat>Widescreen</PresentationFormat>
  <Paragraphs>41</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Aptos Display</vt:lpstr>
      <vt:lpstr>Arial</vt:lpstr>
      <vt:lpstr>Office Theme</vt:lpstr>
      <vt:lpstr>Academic poster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emily 1444</dc:creator>
  <cp:lastModifiedBy>emily 1444</cp:lastModifiedBy>
  <cp:revision>2</cp:revision>
  <dcterms:created xsi:type="dcterms:W3CDTF">2026-10-24T14:04:43Z</dcterms:created>
  <dcterms:modified xsi:type="dcterms:W3CDTF">2026-10-25T11:39:48Z</dcterms:modified>
</cp:coreProperties>
</file>