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1" r:id="rId1"/>
  </p:sldMasterIdLst>
  <p:notesMasterIdLst>
    <p:notesMasterId r:id="rId12"/>
  </p:notesMasterIdLst>
  <p:handoutMasterIdLst>
    <p:handoutMasterId r:id="rId13"/>
  </p:handoutMasterIdLst>
  <p:sldIdLst>
    <p:sldId id="308" r:id="rId2"/>
    <p:sldId id="337" r:id="rId3"/>
    <p:sldId id="395" r:id="rId4"/>
    <p:sldId id="390" r:id="rId5"/>
    <p:sldId id="379" r:id="rId6"/>
    <p:sldId id="406" r:id="rId7"/>
    <p:sldId id="402" r:id="rId8"/>
    <p:sldId id="403" r:id="rId9"/>
    <p:sldId id="401" r:id="rId10"/>
    <p:sldId id="404" r:id="rId1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F6FB"/>
    <a:srgbClr val="FF3399"/>
    <a:srgbClr val="A76DA4"/>
    <a:srgbClr val="097165"/>
    <a:srgbClr val="04322D"/>
    <a:srgbClr val="360000"/>
    <a:srgbClr val="01232D"/>
    <a:srgbClr val="0029AC"/>
    <a:srgbClr val="054333"/>
    <a:srgbClr val="054F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949" autoAdjust="0"/>
    <p:restoredTop sz="96357" autoAdjust="0"/>
  </p:normalViewPr>
  <p:slideViewPr>
    <p:cSldViewPr>
      <p:cViewPr varScale="1">
        <p:scale>
          <a:sx n="106" d="100"/>
          <a:sy n="106" d="100"/>
        </p:scale>
        <p:origin x="1170" y="108"/>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10/12/2020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10/12/2020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85956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59184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480888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485363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460232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74354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62583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627081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469475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333021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887985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57387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995868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1649854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2597550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82754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356294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15A15A7-251F-483B-A5FD-D73E062179C9}" type="datetimeFigureOut">
              <a:rPr lang="en-GB" smtClean="0"/>
              <a:pPr/>
              <a:t>10/12/2020</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CE325C-99EB-41B2-8FEA-F9AC7927B7EB}" type="slidenum">
              <a:rPr lang="en-GB" smtClean="0"/>
              <a:pPr/>
              <a:t>‹#›</a:t>
            </a:fld>
            <a:endParaRPr lang="en-GB" dirty="0"/>
          </a:p>
        </p:txBody>
      </p:sp>
    </p:spTree>
    <p:extLst>
      <p:ext uri="{BB962C8B-B14F-4D97-AF65-F5344CB8AC3E}">
        <p14:creationId xmlns:p14="http://schemas.microsoft.com/office/powerpoint/2010/main" val="4081945644"/>
      </p:ext>
    </p:extLst>
  </p:cSld>
  <p:clrMap bg1="dk1" tx1="lt1" bg2="dk2" tx2="lt2" accent1="accent1" accent2="accent2" accent3="accent3" accent4="accent4" accent5="accent5" accent6="accent6" hlink="hlink" folHlink="folHlink"/>
  <p:sldLayoutIdLst>
    <p:sldLayoutId id="2147484022" r:id="rId1"/>
    <p:sldLayoutId id="2147484023" r:id="rId2"/>
    <p:sldLayoutId id="2147484024" r:id="rId3"/>
    <p:sldLayoutId id="2147484025" r:id="rId4"/>
    <p:sldLayoutId id="2147484026" r:id="rId5"/>
    <p:sldLayoutId id="2147484027" r:id="rId6"/>
    <p:sldLayoutId id="2147484028" r:id="rId7"/>
    <p:sldLayoutId id="2147484029" r:id="rId8"/>
    <p:sldLayoutId id="2147484030" r:id="rId9"/>
    <p:sldLayoutId id="2147484031" r:id="rId10"/>
    <p:sldLayoutId id="2147484032" r:id="rId11"/>
    <p:sldLayoutId id="2147484033" r:id="rId12"/>
    <p:sldLayoutId id="2147484034" r:id="rId13"/>
    <p:sldLayoutId id="2147484035" r:id="rId14"/>
    <p:sldLayoutId id="2147484036" r:id="rId15"/>
    <p:sldLayoutId id="2147484037" r:id="rId16"/>
    <p:sldLayoutId id="214748403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ordsandpics.org/2018/10/translation-helen-wang.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our-beijing.com/china_travel_guide/xian_culture/xian_traditional_food/guokui/#.W7VZkRP0kW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2" name="TextBox 11">
            <a:extLst>
              <a:ext uri="{FF2B5EF4-FFF2-40B4-BE49-F238E27FC236}">
                <a16:creationId xmlns:a16="http://schemas.microsoft.com/office/drawing/2014/main" id="{BBB820B2-6850-4C81-99A0-F9495DBE9D59}"/>
              </a:ext>
            </a:extLst>
          </p:cNvPr>
          <p:cNvSpPr txBox="1"/>
          <p:nvPr/>
        </p:nvSpPr>
        <p:spPr>
          <a:xfrm>
            <a:off x="219073" y="294127"/>
            <a:ext cx="11972927" cy="1200329"/>
          </a:xfrm>
          <a:prstGeom prst="rect">
            <a:avLst/>
          </a:prstGeom>
          <a:noFill/>
        </p:spPr>
        <p:txBody>
          <a:bodyPr wrap="square">
            <a:spAutoFit/>
          </a:bodyPr>
          <a:lstStyle/>
          <a:p>
            <a:pPr marL="118872" indent="0">
              <a:buNone/>
            </a:pPr>
            <a:r>
              <a:rPr lang="en-GB" sz="3600" b="1" dirty="0">
                <a:solidFill>
                  <a:srgbClr val="A76DA4"/>
                </a:solidFill>
                <a:effectLst>
                  <a:outerShdw blurRad="38100" dist="38100" dir="2700000" algn="tl">
                    <a:srgbClr val="000000">
                      <a:alpha val="43137"/>
                    </a:srgbClr>
                  </a:outerShdw>
                </a:effectLst>
                <a:latin typeface="Felix Titling" panose="04060505060202020A04" pitchFamily="82" charset="0"/>
              </a:rPr>
              <a:t>   </a:t>
            </a:r>
            <a:r>
              <a:rPr lang="en-GB" sz="3600" b="1" dirty="0">
                <a:solidFill>
                  <a:srgbClr val="FF3399"/>
                </a:solidFill>
                <a:effectLst>
                  <a:outerShdw blurRad="38100" dist="38100" dir="2700000" algn="tl">
                    <a:srgbClr val="000000">
                      <a:alpha val="43137"/>
                    </a:srgbClr>
                  </a:outerShdw>
                </a:effectLst>
                <a:latin typeface="Felix Titling" panose="04060505060202020A04" pitchFamily="82" charset="0"/>
              </a:rPr>
              <a:t>HPEN7022:  BUILDING SMALL WORLDS  </a:t>
            </a:r>
          </a:p>
          <a:p>
            <a:pPr marL="118872" indent="0">
              <a:buNone/>
            </a:pPr>
            <a:r>
              <a:rPr lang="en-GB" sz="3600" b="1" dirty="0">
                <a:solidFill>
                  <a:srgbClr val="FF3399"/>
                </a:solidFill>
                <a:effectLst>
                  <a:outerShdw blurRad="38100" dist="38100" dir="2700000" algn="tl">
                    <a:srgbClr val="000000">
                      <a:alpha val="43137"/>
                    </a:srgbClr>
                  </a:outerShdw>
                </a:effectLst>
                <a:latin typeface="Felix Titling" panose="04060505060202020A04" pitchFamily="82" charset="0"/>
              </a:rPr>
              <a:t>									THE SHORT STORY IN ENGLISH </a:t>
            </a:r>
            <a:endParaRPr lang="en-GB" sz="3200" b="1" dirty="0">
              <a:solidFill>
                <a:srgbClr val="FF3399"/>
              </a:solidFill>
              <a:effectLst>
                <a:outerShdw blurRad="38100" dist="38100" dir="2700000" algn="tl">
                  <a:srgbClr val="000000">
                    <a:alpha val="43137"/>
                  </a:srgbClr>
                </a:outerShdw>
              </a:effectLst>
              <a:latin typeface="Felix Titling" panose="04060505060202020A04" pitchFamily="82" charset="0"/>
            </a:endParaRPr>
          </a:p>
        </p:txBody>
      </p:sp>
      <p:pic>
        <p:nvPicPr>
          <p:cNvPr id="6" name="Picture 5" descr="A close up of a flower&#10;&#10;Description automatically generated">
            <a:extLst>
              <a:ext uri="{FF2B5EF4-FFF2-40B4-BE49-F238E27FC236}">
                <a16:creationId xmlns:a16="http://schemas.microsoft.com/office/drawing/2014/main" id="{45CA3BE8-301A-4B3E-B74C-0BFC01E301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1904" y="1608214"/>
            <a:ext cx="5780877" cy="3933654"/>
          </a:xfrm>
          <a:prstGeom prst="rect">
            <a:avLst/>
          </a:prstGeom>
        </p:spPr>
      </p:pic>
      <p:sp>
        <p:nvSpPr>
          <p:cNvPr id="13" name="TextBox 12">
            <a:extLst>
              <a:ext uri="{FF2B5EF4-FFF2-40B4-BE49-F238E27FC236}">
                <a16:creationId xmlns:a16="http://schemas.microsoft.com/office/drawing/2014/main" id="{E061C4AF-717B-4778-8899-688C4A5A0D2B}"/>
              </a:ext>
            </a:extLst>
          </p:cNvPr>
          <p:cNvSpPr txBox="1"/>
          <p:nvPr/>
        </p:nvSpPr>
        <p:spPr>
          <a:xfrm>
            <a:off x="5257345" y="5665337"/>
            <a:ext cx="6094378" cy="707886"/>
          </a:xfrm>
          <a:prstGeom prst="rect">
            <a:avLst/>
          </a:prstGeom>
          <a:noFill/>
        </p:spPr>
        <p:txBody>
          <a:bodyPr wrap="square">
            <a:spAutoFit/>
          </a:bodyPr>
          <a:lstStyle/>
          <a:p>
            <a:r>
              <a:rPr lang="en-GB" sz="4000" dirty="0">
                <a:solidFill>
                  <a:srgbClr val="FF3399"/>
                </a:solidFill>
                <a:effectLst>
                  <a:outerShdw blurRad="38100" dist="38100" dir="2700000" algn="tl">
                    <a:srgbClr val="000000">
                      <a:alpha val="43137"/>
                    </a:srgbClr>
                  </a:outerShdw>
                </a:effectLst>
                <a:latin typeface="Papyrus" panose="03070502060502030205" pitchFamily="66" charset="0"/>
              </a:rPr>
              <a:t>Translating from Chinese</a:t>
            </a:r>
            <a:endParaRPr lang="en-GB" sz="4000" dirty="0">
              <a:solidFill>
                <a:srgbClr val="FF3399"/>
              </a:solidFill>
              <a:latin typeface="Papyrus" panose="03070502060502030205" pitchFamily="66" charset="0"/>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588235" y="620688"/>
            <a:ext cx="11015529" cy="5535322"/>
          </a:xfrm>
        </p:spPr>
        <p:txBody>
          <a:bodyPr>
            <a:normAutofit/>
          </a:bodyPr>
          <a:lstStyle/>
          <a:p>
            <a:pPr marL="633413" indent="-515938">
              <a:lnSpc>
                <a:spcPct val="120000"/>
              </a:lnSpc>
              <a:buNone/>
            </a:pPr>
            <a:r>
              <a:rPr lang="en-GB" sz="4400" dirty="0">
                <a:solidFill>
                  <a:srgbClr val="FF3399"/>
                </a:solidFill>
                <a:latin typeface="Felix Titling" panose="04060505060202020A04" pitchFamily="82" charset="0"/>
              </a:rPr>
              <a:t>LEARNING OUTCOMES</a:t>
            </a:r>
          </a:p>
          <a:p>
            <a:pPr marL="633413" indent="-515938">
              <a:lnSpc>
                <a:spcPct val="120000"/>
              </a:lnSpc>
              <a:spcBef>
                <a:spcPts val="0"/>
              </a:spcBef>
              <a:spcAft>
                <a:spcPts val="1200"/>
              </a:spcAft>
              <a:buNone/>
            </a:pPr>
            <a:r>
              <a:rPr lang="en-GB" sz="2400" i="1" dirty="0">
                <a:latin typeface="+mn-lt"/>
              </a:rPr>
              <a:t>Upon the successful completion of this module, the student should be able to:</a:t>
            </a:r>
          </a:p>
          <a:p>
            <a:pPr marL="633413" indent="-515938">
              <a:lnSpc>
                <a:spcPct val="120000"/>
              </a:lnSpc>
              <a:spcBef>
                <a:spcPts val="0"/>
              </a:spcBef>
              <a:spcAft>
                <a:spcPts val="1200"/>
              </a:spcAft>
              <a:buNone/>
            </a:pPr>
            <a:endParaRPr lang="en-GB" sz="1000" i="1" dirty="0">
              <a:latin typeface="+mn-lt"/>
            </a:endParaRPr>
          </a:p>
          <a:p>
            <a:pPr marL="633413" indent="-515938">
              <a:lnSpc>
                <a:spcPct val="120000"/>
              </a:lnSpc>
              <a:buNone/>
            </a:pPr>
            <a:r>
              <a:rPr lang="en-GB" dirty="0">
                <a:latin typeface="+mn-lt"/>
              </a:rPr>
              <a:t>•   </a:t>
            </a:r>
            <a:r>
              <a:rPr lang="en-GB" sz="2400" dirty="0">
                <a:latin typeface="+mn-lt"/>
              </a:rPr>
              <a:t>To examine the provenance &amp; meaning of the short story in English;</a:t>
            </a:r>
          </a:p>
          <a:p>
            <a:pPr marL="633413" indent="-515938">
              <a:lnSpc>
                <a:spcPct val="120000"/>
              </a:lnSpc>
              <a:buNone/>
            </a:pPr>
            <a:r>
              <a:rPr lang="en-GB" sz="2400" dirty="0">
                <a:latin typeface="+mn-lt"/>
              </a:rPr>
              <a:t>•   To understand the significance of the short story as a vehicle of cultural expression in minority cultures within the UK &amp; former colonies;</a:t>
            </a:r>
          </a:p>
          <a:p>
            <a:pPr marL="633413" indent="-515938">
              <a:lnSpc>
                <a:spcPct val="120000"/>
              </a:lnSpc>
              <a:buNone/>
            </a:pPr>
            <a:r>
              <a:rPr lang="en-GB" sz="2400" dirty="0">
                <a:latin typeface="+mn-lt"/>
              </a:rPr>
              <a:t>•  </a:t>
            </a:r>
            <a:r>
              <a:rPr lang="en-GB" sz="2400" dirty="0">
                <a:solidFill>
                  <a:schemeClr val="bg1"/>
                </a:solidFill>
                <a:latin typeface="+mn-lt"/>
              </a:rPr>
              <a:t> </a:t>
            </a:r>
            <a:r>
              <a:rPr lang="en-GB" sz="2400" dirty="0">
                <a:solidFill>
                  <a:srgbClr val="FF3399"/>
                </a:solidFill>
                <a:latin typeface="+mn-lt"/>
              </a:rPr>
              <a:t>To explore the proliferation of short stories in translation;</a:t>
            </a:r>
          </a:p>
          <a:p>
            <a:pPr marL="633413" indent="-515938">
              <a:lnSpc>
                <a:spcPct val="120000"/>
              </a:lnSpc>
              <a:buNone/>
            </a:pPr>
            <a:r>
              <a:rPr lang="en-GB" sz="2400" dirty="0">
                <a:latin typeface="+mn-lt"/>
              </a:rPr>
              <a:t>•   To demonstrate </a:t>
            </a:r>
            <a:r>
              <a:rPr lang="en-GB" sz="2400" dirty="0">
                <a:solidFill>
                  <a:srgbClr val="FF3399"/>
                </a:solidFill>
                <a:latin typeface="+mn-lt"/>
              </a:rPr>
              <a:t>this understanding of meaning &amp; technique in the translation of a short story</a:t>
            </a:r>
            <a:r>
              <a:rPr lang="en-GB" sz="2400" dirty="0">
                <a:solidFill>
                  <a:srgbClr val="A76DA4"/>
                </a:solidFill>
                <a:latin typeface="+mn-lt"/>
              </a:rPr>
              <a:t> </a:t>
            </a:r>
            <a:r>
              <a:rPr lang="en-GB" sz="2400" dirty="0">
                <a:latin typeface="+mn-lt"/>
              </a:rPr>
              <a:t>from the students’ home language(s) into English, or from close readings of translated short stories.</a:t>
            </a:r>
            <a:endParaRPr lang="en-GB" sz="2400"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9501-CF28-4F0D-B90E-FE9F9952AB1D}"/>
              </a:ext>
            </a:extLst>
          </p:cNvPr>
          <p:cNvSpPr>
            <a:spLocks noGrp="1"/>
          </p:cNvSpPr>
          <p:nvPr>
            <p:ph type="title"/>
          </p:nvPr>
        </p:nvSpPr>
        <p:spPr>
          <a:xfrm>
            <a:off x="1127448" y="764704"/>
            <a:ext cx="4536504" cy="960058"/>
          </a:xfrm>
        </p:spPr>
        <p:txBody>
          <a:bodyPr/>
          <a:lstStyle/>
          <a:p>
            <a:r>
              <a:rPr lang="en-GB" dirty="0">
                <a:solidFill>
                  <a:srgbClr val="FF3399"/>
                </a:solidFill>
              </a:rPr>
              <a:t>The Stories</a:t>
            </a:r>
            <a:r>
              <a:rPr lang="en-GB" dirty="0">
                <a:solidFill>
                  <a:srgbClr val="92D050"/>
                </a:solidFill>
              </a:rPr>
              <a:t> </a:t>
            </a:r>
          </a:p>
        </p:txBody>
      </p:sp>
      <p:sp>
        <p:nvSpPr>
          <p:cNvPr id="3" name="Content Placeholder 2">
            <a:extLst>
              <a:ext uri="{FF2B5EF4-FFF2-40B4-BE49-F238E27FC236}">
                <a16:creationId xmlns:a16="http://schemas.microsoft.com/office/drawing/2014/main" id="{13E87A10-BBD0-4751-85CE-93940B9C68C6}"/>
              </a:ext>
            </a:extLst>
          </p:cNvPr>
          <p:cNvSpPr>
            <a:spLocks noGrp="1"/>
          </p:cNvSpPr>
          <p:nvPr>
            <p:ph idx="1"/>
          </p:nvPr>
        </p:nvSpPr>
        <p:spPr>
          <a:xfrm>
            <a:off x="1103817" y="1916832"/>
            <a:ext cx="9498469" cy="3600400"/>
          </a:xfrm>
        </p:spPr>
        <p:txBody>
          <a:bodyPr>
            <a:normAutofit fontScale="85000" lnSpcReduction="20000"/>
          </a:bodyPr>
          <a:lstStyle/>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Early 20th Century stories</a:t>
            </a:r>
          </a:p>
          <a:p>
            <a:pPr lvl="1">
              <a:buFont typeface="Arial" panose="020B0604020202020204" pitchFamily="34" charset="0"/>
              <a:buChar char="•"/>
            </a:pPr>
            <a:r>
              <a:rPr lang="en-GB" sz="2200" dirty="0" err="1">
                <a:latin typeface="Palatino Linotype" panose="02040502050505030304" pitchFamily="18" charset="0"/>
              </a:rPr>
              <a:t>eg</a:t>
            </a:r>
            <a:r>
              <a:rPr lang="en-GB" sz="2200" dirty="0">
                <a:latin typeface="Palatino Linotype" panose="02040502050505030304" pitchFamily="18" charset="0"/>
              </a:rPr>
              <a:t> Lu </a:t>
            </a:r>
            <a:r>
              <a:rPr lang="en-GB" sz="2200" dirty="0" err="1">
                <a:latin typeface="Palatino Linotype" panose="02040502050505030304" pitchFamily="18" charset="0"/>
              </a:rPr>
              <a:t>Xun</a:t>
            </a:r>
            <a:r>
              <a:rPr lang="en-GB" sz="2200" dirty="0">
                <a:latin typeface="Palatino Linotype" panose="02040502050505030304" pitchFamily="18" charset="0"/>
              </a:rPr>
              <a:t>, selection of stories translated Julia Lovell</a:t>
            </a:r>
          </a:p>
          <a:p>
            <a:pPr marL="457200" indent="-457200">
              <a:buFont typeface="+mj-lt"/>
              <a:buAutoNum type="arabicPeriod"/>
            </a:pPr>
            <a:endParaRPr lang="en-GB" sz="24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Contemporary stories </a:t>
            </a:r>
          </a:p>
          <a:p>
            <a:pPr lvl="1">
              <a:buFont typeface="Arial" panose="020B0604020202020204" pitchFamily="34" charset="0"/>
              <a:buChar char="•"/>
            </a:pPr>
            <a:r>
              <a:rPr lang="en-GB" sz="2200" dirty="0">
                <a:latin typeface="Palatino Linotype" panose="02040502050505030304" pitchFamily="18" charset="0"/>
              </a:rPr>
              <a:t>A Yi, 'The Curse', translated Julia Lovell</a:t>
            </a:r>
          </a:p>
          <a:p>
            <a:pPr lvl="1">
              <a:buFont typeface="Arial" panose="020B0604020202020204" pitchFamily="34" charset="0"/>
              <a:buChar char="•"/>
            </a:pPr>
            <a:r>
              <a:rPr lang="en-GB" sz="2200" dirty="0">
                <a:latin typeface="Palatino Linotype" panose="02040502050505030304" pitchFamily="18" charset="0"/>
              </a:rPr>
              <a:t>Wang </a:t>
            </a:r>
            <a:r>
              <a:rPr lang="en-GB" sz="2200" dirty="0" err="1">
                <a:latin typeface="Palatino Linotype" panose="02040502050505030304" pitchFamily="18" charset="0"/>
              </a:rPr>
              <a:t>Anyi</a:t>
            </a:r>
            <a:r>
              <a:rPr lang="en-GB" sz="2200" dirty="0">
                <a:latin typeface="Palatino Linotype" panose="02040502050505030304" pitchFamily="18" charset="0"/>
              </a:rPr>
              <a:t>, 'Ah Fang's Lamp', translated Helen Wang </a:t>
            </a:r>
          </a:p>
          <a:p>
            <a:pPr lvl="1">
              <a:buFont typeface="Arial" panose="020B0604020202020204" pitchFamily="34" charset="0"/>
              <a:buChar char="•"/>
            </a:pPr>
            <a:r>
              <a:rPr lang="en-GB" sz="2200" dirty="0">
                <a:latin typeface="Palatino Linotype" panose="02040502050505030304" pitchFamily="18" charset="0"/>
              </a:rPr>
              <a:t>Chen </a:t>
            </a:r>
            <a:r>
              <a:rPr lang="en-GB" sz="2200" dirty="0" err="1">
                <a:latin typeface="Palatino Linotype" panose="02040502050505030304" pitchFamily="18" charset="0"/>
              </a:rPr>
              <a:t>Danyan</a:t>
            </a:r>
            <a:r>
              <a:rPr lang="en-GB" sz="2200" dirty="0">
                <a:latin typeface="Palatino Linotype" panose="02040502050505030304" pitchFamily="18" charset="0"/>
              </a:rPr>
              <a:t>, 'Snow', translated Paul Harris</a:t>
            </a: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endParaRPr lang="en-GB" sz="800" dirty="0">
              <a:latin typeface="Palatino Linotype" panose="02040502050505030304" pitchFamily="18" charset="0"/>
            </a:endParaRPr>
          </a:p>
          <a:p>
            <a:pPr marL="457200" indent="-457200">
              <a:buFont typeface="+mj-lt"/>
              <a:buAutoNum type="arabicPeriod"/>
            </a:pPr>
            <a:r>
              <a:rPr lang="en-GB" sz="2400" dirty="0">
                <a:latin typeface="Palatino Linotype" panose="02040502050505030304" pitchFamily="18" charset="0"/>
              </a:rPr>
              <a:t>Questions of cultural capital</a:t>
            </a:r>
          </a:p>
          <a:p>
            <a:pPr marL="457200" indent="-457200">
              <a:buFont typeface="+mj-lt"/>
              <a:buAutoNum type="arabicPeriod"/>
            </a:pPr>
            <a:endParaRPr lang="en-GB" sz="2400" dirty="0">
              <a:latin typeface="+mn-lt"/>
            </a:endParaRPr>
          </a:p>
          <a:p>
            <a:pPr marL="457200" indent="-457200">
              <a:buFont typeface="+mj-lt"/>
              <a:buAutoNum type="arabicPeriod"/>
            </a:pPr>
            <a:endParaRPr lang="en-GB" sz="2400" dirty="0">
              <a:latin typeface="+mn-lt"/>
            </a:endParaRPr>
          </a:p>
        </p:txBody>
      </p:sp>
    </p:spTree>
    <p:extLst>
      <p:ext uri="{BB962C8B-B14F-4D97-AF65-F5344CB8AC3E}">
        <p14:creationId xmlns:p14="http://schemas.microsoft.com/office/powerpoint/2010/main" val="477333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9501-CF28-4F0D-B90E-FE9F9952AB1D}"/>
              </a:ext>
            </a:extLst>
          </p:cNvPr>
          <p:cNvSpPr>
            <a:spLocks noGrp="1"/>
          </p:cNvSpPr>
          <p:nvPr>
            <p:ph type="title"/>
          </p:nvPr>
        </p:nvSpPr>
        <p:spPr>
          <a:xfrm>
            <a:off x="3719736" y="2780928"/>
            <a:ext cx="4536504" cy="960058"/>
          </a:xfrm>
        </p:spPr>
        <p:txBody>
          <a:bodyPr/>
          <a:lstStyle/>
          <a:p>
            <a:r>
              <a:rPr lang="en-GB" dirty="0">
                <a:solidFill>
                  <a:srgbClr val="FF3399"/>
                </a:solidFill>
              </a:rPr>
              <a:t>discussion</a:t>
            </a:r>
          </a:p>
        </p:txBody>
      </p:sp>
    </p:spTree>
    <p:extLst>
      <p:ext uri="{BB962C8B-B14F-4D97-AF65-F5344CB8AC3E}">
        <p14:creationId xmlns:p14="http://schemas.microsoft.com/office/powerpoint/2010/main" val="2137884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631F6C-F89B-4D93-B91F-35979F5D40C9}"/>
              </a:ext>
            </a:extLst>
          </p:cNvPr>
          <p:cNvSpPr txBox="1"/>
          <p:nvPr/>
        </p:nvSpPr>
        <p:spPr>
          <a:xfrm>
            <a:off x="2207568" y="1628800"/>
            <a:ext cx="6744998" cy="2985433"/>
          </a:xfrm>
          <a:prstGeom prst="rect">
            <a:avLst/>
          </a:prstGeom>
          <a:noFill/>
        </p:spPr>
        <p:txBody>
          <a:bodyPr wrap="square">
            <a:spAutoFit/>
          </a:bodyPr>
          <a:lstStyle/>
          <a:p>
            <a:pPr algn="ctr"/>
            <a:r>
              <a:rPr lang="en-GB" sz="6600" dirty="0">
                <a:solidFill>
                  <a:srgbClr val="25F6FB"/>
                </a:solidFill>
                <a:latin typeface="+mj-lt"/>
              </a:rPr>
              <a:t>Translation</a:t>
            </a:r>
          </a:p>
          <a:p>
            <a:pPr marL="457200" indent="-457200" algn="ctr">
              <a:buFontTx/>
              <a:buChar char="-"/>
            </a:pPr>
            <a:r>
              <a:rPr lang="en-GB" sz="2800" dirty="0">
                <a:solidFill>
                  <a:srgbClr val="FF3399"/>
                </a:solidFill>
                <a:latin typeface="+mj-lt"/>
              </a:rPr>
              <a:t>Discussion of practice</a:t>
            </a:r>
          </a:p>
          <a:p>
            <a:pPr marL="457200" indent="-457200" algn="ctr">
              <a:buFontTx/>
              <a:buChar char="-"/>
            </a:pPr>
            <a:r>
              <a:rPr lang="en-GB" sz="2800" dirty="0">
                <a:solidFill>
                  <a:srgbClr val="FF3399"/>
                </a:solidFill>
                <a:latin typeface="+mj-lt"/>
              </a:rPr>
              <a:t>Guidelines </a:t>
            </a:r>
          </a:p>
          <a:p>
            <a:pPr marL="457200" indent="-457200" algn="ctr">
              <a:buFontTx/>
              <a:buChar char="-"/>
            </a:pPr>
            <a:endParaRPr lang="en-GB" sz="2800" dirty="0">
              <a:solidFill>
                <a:srgbClr val="FF3399"/>
              </a:solidFill>
              <a:latin typeface="+mj-lt"/>
            </a:endParaRPr>
          </a:p>
          <a:p>
            <a:pPr algn="ctr"/>
            <a:endParaRPr lang="en-GB" sz="2800" dirty="0">
              <a:solidFill>
                <a:srgbClr val="FF3399"/>
              </a:solidFill>
              <a:latin typeface="+mj-lt"/>
            </a:endParaRPr>
          </a:p>
          <a:p>
            <a:pPr algn="ctr"/>
            <a:endParaRPr lang="en-GB" sz="1000" dirty="0">
              <a:solidFill>
                <a:schemeClr val="bg1"/>
              </a:solidFill>
            </a:endParaRPr>
          </a:p>
        </p:txBody>
      </p:sp>
    </p:spTree>
    <p:extLst>
      <p:ext uri="{BB962C8B-B14F-4D97-AF65-F5344CB8AC3E}">
        <p14:creationId xmlns:p14="http://schemas.microsoft.com/office/powerpoint/2010/main" val="1822565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CE1801-37D3-4656-A94E-D645A309A843}"/>
              </a:ext>
            </a:extLst>
          </p:cNvPr>
          <p:cNvSpPr>
            <a:spLocks noGrp="1"/>
          </p:cNvSpPr>
          <p:nvPr>
            <p:ph idx="1"/>
          </p:nvPr>
        </p:nvSpPr>
        <p:spPr>
          <a:xfrm>
            <a:off x="119336" y="188640"/>
            <a:ext cx="11881320" cy="6336704"/>
          </a:xfrm>
        </p:spPr>
        <p:txBody>
          <a:bodyPr>
            <a:normAutofit lnSpcReduction="10000"/>
          </a:bodyPr>
          <a:lstStyle/>
          <a:p>
            <a:pPr marL="0" indent="0">
              <a:lnSpc>
                <a:spcPct val="110000"/>
              </a:lnSpc>
              <a:spcBef>
                <a:spcPts val="0"/>
              </a:spcBef>
              <a:spcAft>
                <a:spcPts val="600"/>
              </a:spcAft>
              <a:buNone/>
            </a:pPr>
            <a:r>
              <a:rPr lang="en-GB" sz="1800" dirty="0">
                <a:effectLst/>
                <a:latin typeface="+mn-lt"/>
                <a:ea typeface="Calibri" panose="020F0502020204030204" pitchFamily="34" charset="0"/>
                <a:cs typeface="Times New Roman" panose="02020603050405020304" pitchFamily="18" charset="0"/>
              </a:rPr>
              <a:t>Because of the genre’s formal properties and its popularity in China, the short story is key to achieving the goal of integrated learning. Averaging 1500 characters in length, the selected stories have proven particularly effective for classroom study. ... the active cross references between Chinese and English also accelerate the learning of how to use terms properly in context. A combined Glossary and usage guide is also provided for each story to define in context verbal idiomatic and local or colloquial expressions that resist interpretive mastery. The selection of words and expressions is based on their uniqueness of usage and pronunciation and the possibility for ambiguity rather than on the frequency of their appearance. </a:t>
            </a:r>
          </a:p>
          <a:p>
            <a:pPr marL="0" indent="0">
              <a:lnSpc>
                <a:spcPct val="110000"/>
              </a:lnSpc>
              <a:spcBef>
                <a:spcPts val="0"/>
              </a:spcBef>
              <a:spcAft>
                <a:spcPts val="600"/>
              </a:spcAft>
              <a:buNone/>
            </a:pPr>
            <a:r>
              <a:rPr lang="en-GB" sz="900" dirty="0">
                <a:effectLst/>
                <a:latin typeface="+mn-lt"/>
                <a:ea typeface="Calibri" panose="020F0502020204030204" pitchFamily="34" charset="0"/>
                <a:cs typeface="Times New Roman" panose="02020603050405020304" pitchFamily="18" charset="0"/>
              </a:rPr>
              <a:t>…</a:t>
            </a:r>
          </a:p>
          <a:p>
            <a:pPr marL="0" indent="0">
              <a:lnSpc>
                <a:spcPct val="110000"/>
              </a:lnSpc>
              <a:spcBef>
                <a:spcPts val="0"/>
              </a:spcBef>
              <a:spcAft>
                <a:spcPts val="600"/>
              </a:spcAft>
              <a:buNone/>
            </a:pPr>
            <a:r>
              <a:rPr lang="en-GB" sz="1800" dirty="0">
                <a:effectLst/>
                <a:latin typeface="+mn-lt"/>
                <a:ea typeface="Calibri" panose="020F0502020204030204" pitchFamily="34" charset="0"/>
                <a:cs typeface="Times New Roman" panose="02020603050405020304" pitchFamily="18" charset="0"/>
              </a:rPr>
              <a:t>This volume is based upon the conviction that the learning of culture complements mastery of language. The selected stories are all original works by contemporary Chinese writers. They offer authentic glimpses of Chinese society and address issues of common concern. However, these stories provide more than convenient access to everyday life in China. They are also pathways to China's past and traditions, in that China's 5000 years of culture and tradition are best conveyed by the lives of its people.  </a:t>
            </a:r>
          </a:p>
          <a:p>
            <a:pPr marL="0" indent="0">
              <a:lnSpc>
                <a:spcPct val="110000"/>
              </a:lnSpc>
              <a:spcBef>
                <a:spcPts val="0"/>
              </a:spcBef>
              <a:spcAft>
                <a:spcPts val="600"/>
              </a:spcAft>
              <a:buNone/>
            </a:pPr>
            <a:r>
              <a:rPr lang="en-GB" sz="1800" dirty="0">
                <a:effectLst/>
                <a:latin typeface="+mn-lt"/>
                <a:ea typeface="Calibri" panose="020F0502020204030204" pitchFamily="34" charset="0"/>
                <a:cs typeface="Times New Roman" panose="02020603050405020304" pitchFamily="18" charset="0"/>
              </a:rPr>
              <a:t>The reality of the world today has shown us that globalisation cannot and will not iron out the fundamental differences between peoples and cultures. As teachers of language and culture, we often face ‘impasses of non-communication.’ Borges makes this point : ‘ the first audience appreciated the fact that the whale died when it heard the man's cry; the second, that there had ever been men who lent credence to any fatal capacity of such a cry’ (Borges, 2000, 40). Valid as the second audience’s response is. no comparison of values ‘ in reflective fashion’ happens, which does little to help us understand the first audience,( </a:t>
            </a:r>
            <a:r>
              <a:rPr lang="en-GB" sz="1800" dirty="0" err="1">
                <a:effectLst/>
                <a:latin typeface="+mn-lt"/>
                <a:ea typeface="Calibri" panose="020F0502020204030204" pitchFamily="34" charset="0"/>
                <a:cs typeface="Times New Roman" panose="02020603050405020304" pitchFamily="18" charset="0"/>
              </a:rPr>
              <a:t>ie</a:t>
            </a:r>
            <a:r>
              <a:rPr lang="en-GB" sz="1800" dirty="0">
                <a:effectLst/>
                <a:latin typeface="+mn-lt"/>
                <a:ea typeface="Calibri" panose="020F0502020204030204" pitchFamily="34" charset="0"/>
                <a:cs typeface="Times New Roman" panose="02020603050405020304" pitchFamily="18" charset="0"/>
              </a:rPr>
              <a:t>, the audience of cultural origin) brought to facilitate communication between the 1st and 2nd audiences. </a:t>
            </a:r>
          </a:p>
          <a:p>
            <a:pPr marL="0" indent="0">
              <a:lnSpc>
                <a:spcPct val="110000"/>
              </a:lnSpc>
              <a:spcBef>
                <a:spcPts val="0"/>
              </a:spcBef>
              <a:spcAft>
                <a:spcPts val="600"/>
              </a:spcAft>
              <a:buNone/>
            </a:pPr>
            <a:r>
              <a:rPr lang="en-GB" sz="900" dirty="0">
                <a:effectLst/>
                <a:latin typeface="+mn-lt"/>
                <a:ea typeface="Calibri" panose="020F0502020204030204" pitchFamily="34" charset="0"/>
                <a:cs typeface="Times New Roman" panose="02020603050405020304" pitchFamily="18" charset="0"/>
              </a:rPr>
              <a:t>…</a:t>
            </a:r>
          </a:p>
          <a:p>
            <a:pPr marL="0" indent="0">
              <a:lnSpc>
                <a:spcPct val="110000"/>
              </a:lnSpc>
              <a:spcBef>
                <a:spcPts val="0"/>
              </a:spcBef>
              <a:spcAft>
                <a:spcPts val="600"/>
              </a:spcAft>
              <a:buNone/>
            </a:pPr>
            <a:r>
              <a:rPr lang="en-GB" sz="1800" dirty="0">
                <a:effectLst/>
                <a:latin typeface="+mn-lt"/>
                <a:ea typeface="Calibri" panose="020F0502020204030204" pitchFamily="34" charset="0"/>
                <a:cs typeface="Times New Roman" panose="02020603050405020304" pitchFamily="18" charset="0"/>
              </a:rPr>
              <a:t>What do we do when issues of interest to American students are at odds with the concerns of audiences of cultural origin? In Pierre Bourdieu’s opinion, ‘ foreign readers are bound to perceive the text in different ways’ due to their presence in ‘ different fields of production’; the creations of ‘ fictitious oppositions between similar things’ </a:t>
            </a:r>
            <a:r>
              <a:rPr lang="en-GB" sz="1800" dirty="0">
                <a:latin typeface="+mn-lt"/>
                <a:cs typeface="Times New Roman" panose="02020603050405020304" pitchFamily="18" charset="0"/>
              </a:rPr>
              <a:t>or ‘false parallels between things that are fundamentally different’ are but a common phenomenon in reading (Bourdieu, 1999, 225).  </a:t>
            </a:r>
          </a:p>
          <a:p>
            <a:pPr marL="0" indent="0">
              <a:lnSpc>
                <a:spcPct val="110000"/>
              </a:lnSpc>
              <a:spcBef>
                <a:spcPts val="0"/>
              </a:spcBef>
              <a:spcAft>
                <a:spcPts val="600"/>
              </a:spcAft>
              <a:buNone/>
            </a:pPr>
            <a:endParaRPr lang="en-GB" dirty="0"/>
          </a:p>
        </p:txBody>
      </p:sp>
      <p:sp>
        <p:nvSpPr>
          <p:cNvPr id="5" name="TextBox 4">
            <a:extLst>
              <a:ext uri="{FF2B5EF4-FFF2-40B4-BE49-F238E27FC236}">
                <a16:creationId xmlns:a16="http://schemas.microsoft.com/office/drawing/2014/main" id="{80419AFE-52D6-4F0D-B609-B3A7FA70C81A}"/>
              </a:ext>
            </a:extLst>
          </p:cNvPr>
          <p:cNvSpPr txBox="1"/>
          <p:nvPr/>
        </p:nvSpPr>
        <p:spPr>
          <a:xfrm>
            <a:off x="3863752" y="6457890"/>
            <a:ext cx="8136904" cy="400110"/>
          </a:xfrm>
          <a:prstGeom prst="rect">
            <a:avLst/>
          </a:prstGeom>
          <a:noFill/>
        </p:spPr>
        <p:txBody>
          <a:bodyPr wrap="square">
            <a:spAutoFit/>
          </a:bodyPr>
          <a:lstStyle/>
          <a:p>
            <a:r>
              <a:rPr lang="en-GB" dirty="0"/>
              <a:t> </a:t>
            </a:r>
            <a:r>
              <a:rPr lang="en-GB" sz="2000" dirty="0">
                <a:solidFill>
                  <a:srgbClr val="25F6FB"/>
                </a:solidFill>
              </a:rPr>
              <a:t>Introduction and discussion of translating contemporary Chinese short stories </a:t>
            </a:r>
            <a:endParaRPr lang="en-GB" dirty="0">
              <a:solidFill>
                <a:srgbClr val="25F6FB"/>
              </a:solidFill>
            </a:endParaRPr>
          </a:p>
        </p:txBody>
      </p:sp>
    </p:spTree>
    <p:extLst>
      <p:ext uri="{BB962C8B-B14F-4D97-AF65-F5344CB8AC3E}">
        <p14:creationId xmlns:p14="http://schemas.microsoft.com/office/powerpoint/2010/main" val="65868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F3ED6-07C5-402C-A0A8-5B7BB212DF01}"/>
              </a:ext>
            </a:extLst>
          </p:cNvPr>
          <p:cNvSpPr>
            <a:spLocks noGrp="1"/>
          </p:cNvSpPr>
          <p:nvPr>
            <p:ph type="title"/>
          </p:nvPr>
        </p:nvSpPr>
        <p:spPr>
          <a:xfrm>
            <a:off x="407368" y="157312"/>
            <a:ext cx="9404723" cy="1400530"/>
          </a:xfrm>
        </p:spPr>
        <p:txBody>
          <a:bodyPr/>
          <a:lstStyle/>
          <a:p>
            <a:r>
              <a:rPr lang="en-GB" sz="4400" dirty="0">
                <a:solidFill>
                  <a:srgbClr val="FF3399"/>
                </a:solidFill>
                <a:latin typeface="Century Gothic" panose="020B0502020202020204" pitchFamily="34" charset="0"/>
              </a:rPr>
              <a:t>Helen Wang on Translation</a:t>
            </a:r>
          </a:p>
        </p:txBody>
      </p:sp>
      <p:sp>
        <p:nvSpPr>
          <p:cNvPr id="3" name="Content Placeholder 2">
            <a:extLst>
              <a:ext uri="{FF2B5EF4-FFF2-40B4-BE49-F238E27FC236}">
                <a16:creationId xmlns:a16="http://schemas.microsoft.com/office/drawing/2014/main" id="{B525F830-82AA-4083-9B59-6937758FA49C}"/>
              </a:ext>
            </a:extLst>
          </p:cNvPr>
          <p:cNvSpPr>
            <a:spLocks noGrp="1"/>
          </p:cNvSpPr>
          <p:nvPr>
            <p:ph idx="1"/>
          </p:nvPr>
        </p:nvSpPr>
        <p:spPr>
          <a:xfrm>
            <a:off x="407368" y="1113657"/>
            <a:ext cx="11185376" cy="5555703"/>
          </a:xfrm>
        </p:spPr>
        <p:txBody>
          <a:bodyPr>
            <a:normAutofit/>
          </a:bodyPr>
          <a:lstStyle/>
          <a:p>
            <a:pPr marL="0" indent="0">
              <a:buNone/>
            </a:pPr>
            <a:r>
              <a:rPr lang="en-GB" sz="2300" dirty="0">
                <a:latin typeface="+mn-lt"/>
              </a:rPr>
              <a:t>Walker Books sent me a copy of the book in late June or early July 2013. It was published in the UK at the beginning of April 2015, and in the US by Candlewick in March 2017. Walker Books hadn't published a book from Chinese before, and they didn't have anyone in the company who could read Chinese (but they had read the French translation of </a:t>
            </a:r>
            <a:r>
              <a:rPr lang="en-GB" sz="2300" i="1" dirty="0">
                <a:latin typeface="+mn-lt"/>
              </a:rPr>
              <a:t>Bronze and Sunflower</a:t>
            </a:r>
            <a:r>
              <a:rPr lang="en-GB" sz="2300" dirty="0">
                <a:latin typeface="+mn-lt"/>
              </a:rPr>
              <a:t>). </a:t>
            </a:r>
          </a:p>
          <a:p>
            <a:pPr marL="0" indent="0">
              <a:buNone/>
            </a:pPr>
            <a:br>
              <a:rPr lang="en-GB" sz="1000" dirty="0">
                <a:latin typeface="+mn-lt"/>
              </a:rPr>
            </a:br>
            <a:r>
              <a:rPr lang="en-GB" sz="2300" dirty="0">
                <a:latin typeface="+mn-lt"/>
              </a:rPr>
              <a:t>I suggested that I translate the first chapter very directly (what some people call a literal translation), that the editor edit it, and that I follow her style of editing when translating the second chapter, and so on until we found the right balance. This also enabled us to establish a working relationship at that early stage. I did the translation, sent it in, a few months later the editor sent it back to me marked up and I went through the edits. </a:t>
            </a:r>
          </a:p>
          <a:p>
            <a:pPr marL="0" indent="0">
              <a:buNone/>
            </a:pPr>
            <a:br>
              <a:rPr lang="en-GB" sz="1000" dirty="0">
                <a:latin typeface="+mn-lt"/>
              </a:rPr>
            </a:br>
            <a:r>
              <a:rPr lang="en-GB" sz="2300" dirty="0">
                <a:latin typeface="+mn-lt"/>
              </a:rPr>
              <a:t>Then the editor and I met in person, and went through all of the highlighted areas. Doing that in person is much easier than doing it remotely over time. You can make most of the decisions there and then, and agree to work on anything that's really tricky.  </a:t>
            </a:r>
          </a:p>
          <a:p>
            <a:pPr marL="0" indent="0" algn="r">
              <a:buNone/>
            </a:pPr>
            <a:r>
              <a:rPr lang="en-GB" sz="2300" dirty="0">
                <a:latin typeface="+mn-lt"/>
                <a:hlinkClick r:id="rId2"/>
              </a:rPr>
              <a:t>https://www.wordsandpics.org/2018/10/translation-helen-wang.html</a:t>
            </a:r>
            <a:r>
              <a:rPr lang="en-GB" sz="2300" dirty="0">
                <a:latin typeface="+mn-lt"/>
              </a:rPr>
              <a:t> </a:t>
            </a:r>
          </a:p>
        </p:txBody>
      </p:sp>
    </p:spTree>
    <p:extLst>
      <p:ext uri="{BB962C8B-B14F-4D97-AF65-F5344CB8AC3E}">
        <p14:creationId xmlns:p14="http://schemas.microsoft.com/office/powerpoint/2010/main" val="467173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1B027B-5DA6-4E13-ABD8-8DD4A09A3C8B}"/>
              </a:ext>
            </a:extLst>
          </p:cNvPr>
          <p:cNvSpPr>
            <a:spLocks noGrp="1"/>
          </p:cNvSpPr>
          <p:nvPr>
            <p:ph idx="1"/>
          </p:nvPr>
        </p:nvSpPr>
        <p:spPr>
          <a:xfrm>
            <a:off x="209346" y="260648"/>
            <a:ext cx="11773308" cy="6525344"/>
          </a:xfrm>
        </p:spPr>
        <p:txBody>
          <a:bodyPr>
            <a:normAutofit/>
          </a:bodyPr>
          <a:lstStyle/>
          <a:p>
            <a:pPr marL="87313" lvl="1" indent="0" defTabSz="179388">
              <a:buNone/>
            </a:pPr>
            <a:r>
              <a:rPr lang="en-GB" sz="2200" i="0" dirty="0">
                <a:solidFill>
                  <a:srgbClr val="FF3399"/>
                </a:solidFill>
                <a:effectLst/>
                <a:latin typeface="Century Gothic" panose="020B0502020202020204" pitchFamily="34" charset="0"/>
              </a:rPr>
              <a:t>Do you think Chinese is harder to translate into English than say, French, because the language and culture are further from English than a European language would be?</a:t>
            </a:r>
          </a:p>
          <a:p>
            <a:pPr marL="360363" lvl="1" indent="0">
              <a:buNone/>
            </a:pPr>
            <a:br>
              <a:rPr lang="en-GB" sz="850" b="1" i="0" dirty="0">
                <a:effectLst/>
                <a:latin typeface="+mn-lt"/>
              </a:rPr>
            </a:br>
            <a:r>
              <a:rPr lang="en-GB" sz="2300" dirty="0">
                <a:latin typeface="+mn-lt"/>
              </a:rPr>
              <a:t>When I started translating again about ten years ago, I went to an evening course in French translation at City Lit in London (there wasn't a Chinese one). Translating one piece a week meant that you were constantly moving on to the next piece. It was liberating to be  to experiment in that way and to see how other people translated. In Chinese, as in French, sometimes a text will lend itself to an almost word-for-word translation, and other times that approach doesn't work at all.</a:t>
            </a:r>
          </a:p>
          <a:p>
            <a:pPr marL="360363" lvl="1" indent="0">
              <a:spcBef>
                <a:spcPts val="0"/>
              </a:spcBef>
              <a:buNone/>
            </a:pPr>
            <a:endParaRPr lang="en-GB" sz="1000" b="0" i="0" dirty="0">
              <a:effectLst/>
              <a:latin typeface="+mn-lt"/>
            </a:endParaRPr>
          </a:p>
          <a:p>
            <a:pPr marL="360363" lvl="1" indent="0">
              <a:buNone/>
            </a:pPr>
            <a:r>
              <a:rPr lang="en-GB" sz="2300" dirty="0">
                <a:latin typeface="+mn-lt"/>
              </a:rPr>
              <a:t>But language isn't the only concern. Cultural knowledge is important too. For example, if an English person reads that Amelie ate a croissant in Avignon, the chances are that they will have come across the girl's name Amelie before, that they have eaten a croissant, and that they have at least heard of Avignon. There will be some resonance. Whereas if they read that Li </a:t>
            </a:r>
            <a:r>
              <a:rPr lang="en-GB" sz="2300" dirty="0" err="1">
                <a:latin typeface="+mn-lt"/>
              </a:rPr>
              <a:t>Jingrui</a:t>
            </a:r>
            <a:r>
              <a:rPr lang="en-GB" sz="2300" dirty="0">
                <a:latin typeface="+mn-lt"/>
              </a:rPr>
              <a:t> ate a </a:t>
            </a:r>
            <a:r>
              <a:rPr lang="en-GB" sz="2300" i="1" dirty="0" err="1">
                <a:latin typeface="+mn-lt"/>
              </a:rPr>
              <a:t>guokui</a:t>
            </a:r>
            <a:r>
              <a:rPr lang="en-GB" sz="2300" dirty="0">
                <a:latin typeface="+mn-lt"/>
              </a:rPr>
              <a:t> in Zigong (something I was translating last month!), can the translator assume the reader will know that Li </a:t>
            </a:r>
            <a:r>
              <a:rPr lang="en-GB" sz="2300" dirty="0" err="1">
                <a:latin typeface="+mn-lt"/>
              </a:rPr>
              <a:t>Jingrui</a:t>
            </a:r>
            <a:r>
              <a:rPr lang="en-GB" sz="2300" dirty="0">
                <a:latin typeface="+mn-lt"/>
              </a:rPr>
              <a:t> is a contemporary female writer, that a </a:t>
            </a:r>
            <a:r>
              <a:rPr lang="en-GB" sz="2300" i="1" dirty="0" err="1">
                <a:latin typeface="+mn-lt"/>
                <a:hlinkClick r:id="rId2">
                  <a:extLst>
                    <a:ext uri="{A12FA001-AC4F-418D-AE19-62706E023703}">
                      <ahyp:hlinkClr xmlns:ahyp="http://schemas.microsoft.com/office/drawing/2018/hyperlinkcolor" val="tx"/>
                    </a:ext>
                  </a:extLst>
                </a:hlinkClick>
              </a:rPr>
              <a:t>guokui</a:t>
            </a:r>
            <a:r>
              <a:rPr lang="en-GB" sz="2300" dirty="0">
                <a:latin typeface="+mn-lt"/>
              </a:rPr>
              <a:t> is a savoury snack, and that Zigong is a city in Sichuan famous for dinosaurs, salt wells and the eponymous lantern festival (and, being in Sichuan, spicy food)? If not, the translator (and editor) must decide whether to leave it as it is, however sterile, or, write in a way that will prompt at least some familiarity and response. </a:t>
            </a:r>
          </a:p>
          <a:p>
            <a:pPr marL="360363" lvl="1" indent="0">
              <a:buNone/>
            </a:pPr>
            <a:endParaRPr lang="en-GB" sz="2300" dirty="0">
              <a:latin typeface="+mn-lt"/>
            </a:endParaRPr>
          </a:p>
        </p:txBody>
      </p:sp>
    </p:spTree>
    <p:extLst>
      <p:ext uri="{BB962C8B-B14F-4D97-AF65-F5344CB8AC3E}">
        <p14:creationId xmlns:p14="http://schemas.microsoft.com/office/powerpoint/2010/main" val="1763137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6B355-C4CB-45FD-B5F3-DC831E906718}"/>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4366AF9E-2FDE-432C-B2DF-4C30984FE00E}"/>
              </a:ext>
            </a:extLst>
          </p:cNvPr>
          <p:cNvSpPr>
            <a:spLocks noGrp="1"/>
          </p:cNvSpPr>
          <p:nvPr>
            <p:ph idx="1"/>
          </p:nvPr>
        </p:nvSpPr>
        <p:spPr>
          <a:xfrm>
            <a:off x="875201" y="320926"/>
            <a:ext cx="8946541" cy="1664114"/>
          </a:xfrm>
        </p:spPr>
        <p:txBody>
          <a:bodyPr/>
          <a:lstStyle/>
          <a:p>
            <a:pPr marL="0" indent="0">
              <a:buNone/>
            </a:pPr>
            <a:r>
              <a:rPr lang="en-GB" dirty="0"/>
              <a:t> </a:t>
            </a:r>
          </a:p>
        </p:txBody>
      </p:sp>
      <p:sp>
        <p:nvSpPr>
          <p:cNvPr id="7" name="TextBox 6">
            <a:extLst>
              <a:ext uri="{FF2B5EF4-FFF2-40B4-BE49-F238E27FC236}">
                <a16:creationId xmlns:a16="http://schemas.microsoft.com/office/drawing/2014/main" id="{8CDE2944-4818-4845-952B-83D9E6889435}"/>
              </a:ext>
            </a:extLst>
          </p:cNvPr>
          <p:cNvSpPr txBox="1"/>
          <p:nvPr/>
        </p:nvSpPr>
        <p:spPr>
          <a:xfrm>
            <a:off x="227348" y="320926"/>
            <a:ext cx="11845316" cy="6140142"/>
          </a:xfrm>
          <a:prstGeom prst="rect">
            <a:avLst/>
          </a:prstGeom>
          <a:noFill/>
        </p:spPr>
        <p:txBody>
          <a:bodyPr wrap="square">
            <a:spAutoFit/>
          </a:bodyPr>
          <a:lstStyle/>
          <a:p>
            <a:r>
              <a:rPr lang="en-GB" sz="2000" dirty="0">
                <a:solidFill>
                  <a:srgbClr val="FF3399"/>
                </a:solidFill>
                <a:latin typeface="Century Gothic" panose="020B0502020202020204" pitchFamily="34" charset="0"/>
              </a:rPr>
              <a:t>A</a:t>
            </a:r>
            <a:r>
              <a:rPr lang="en-GB" sz="2200" dirty="0">
                <a:solidFill>
                  <a:srgbClr val="25F6FB"/>
                </a:solidFill>
                <a:latin typeface="Century Gothic" panose="020B0502020202020204" pitchFamily="34" charset="0"/>
              </a:rPr>
              <a:t>. </a:t>
            </a:r>
            <a:r>
              <a:rPr lang="en-GB" sz="2300" dirty="0">
                <a:solidFill>
                  <a:srgbClr val="FF3399"/>
                </a:solidFill>
                <a:latin typeface="Century Gothic" panose="020B0502020202020204" pitchFamily="34" charset="0"/>
              </a:rPr>
              <a:t>IF </a:t>
            </a:r>
            <a:r>
              <a:rPr lang="en-GB" sz="2300" u="sng" dirty="0">
                <a:solidFill>
                  <a:srgbClr val="FF3399"/>
                </a:solidFill>
                <a:latin typeface="Century Gothic" panose="020B0502020202020204" pitchFamily="34" charset="0"/>
              </a:rPr>
              <a:t>YOU ARE TRANSLATING </a:t>
            </a:r>
            <a:r>
              <a:rPr lang="en-GB" sz="2300" dirty="0">
                <a:solidFill>
                  <a:srgbClr val="FF3399"/>
                </a:solidFill>
                <a:latin typeface="Century Gothic" panose="020B0502020202020204" pitchFamily="34" charset="0"/>
              </a:rPr>
              <a:t>A SHORT STORY, YOUR COMMENTARY SHOULD COVER</a:t>
            </a:r>
          </a:p>
          <a:p>
            <a:endParaRPr lang="en-GB" sz="1000" i="1" dirty="0"/>
          </a:p>
          <a:p>
            <a:r>
              <a:rPr lang="en-GB" sz="2200" i="1" dirty="0">
                <a:solidFill>
                  <a:srgbClr val="25F6FB"/>
                </a:solidFill>
              </a:rPr>
              <a:t>1. Why you have selected this particular text for translation</a:t>
            </a:r>
          </a:p>
          <a:p>
            <a:r>
              <a:rPr lang="en-GB" sz="2200" dirty="0"/>
              <a:t>This might include</a:t>
            </a:r>
          </a:p>
          <a:p>
            <a:r>
              <a:rPr lang="en-GB" sz="2200" dirty="0"/>
              <a:t>- form and content: a similarity or dissimilarity to the stories we have looked at in English</a:t>
            </a:r>
          </a:p>
          <a:p>
            <a:r>
              <a:rPr lang="en-GB" sz="2200" dirty="0"/>
              <a:t>- cultural capital: a sense of the cultural importance of this writer or this particular text in China</a:t>
            </a:r>
          </a:p>
          <a:p>
            <a:r>
              <a:rPr lang="en-GB" sz="2200" dirty="0"/>
              <a:t>- poetics: the particular interest of the individual story or writer</a:t>
            </a:r>
          </a:p>
          <a:p>
            <a:endParaRPr lang="en-GB" sz="1000" dirty="0"/>
          </a:p>
          <a:p>
            <a:r>
              <a:rPr lang="en-GB" sz="2200" dirty="0">
                <a:solidFill>
                  <a:srgbClr val="25F6FB"/>
                </a:solidFill>
              </a:rPr>
              <a:t>2. </a:t>
            </a:r>
            <a:r>
              <a:rPr lang="en-GB" sz="2200" i="1" dirty="0">
                <a:solidFill>
                  <a:srgbClr val="25F6FB"/>
                </a:solidFill>
              </a:rPr>
              <a:t>What criteria determined the strategies that you employed in your translation</a:t>
            </a:r>
          </a:p>
          <a:p>
            <a:r>
              <a:rPr lang="en-GB" sz="2200" dirty="0"/>
              <a:t>This might include</a:t>
            </a:r>
          </a:p>
          <a:p>
            <a:r>
              <a:rPr lang="en-GB" sz="2200" dirty="0"/>
              <a:t>- questions of faithfulness to the original text (the Jerome model)</a:t>
            </a:r>
          </a:p>
          <a:p>
            <a:r>
              <a:rPr lang="en-GB" sz="2200" dirty="0"/>
              <a:t>- questions of accessibility to the target reader (the Horatian model)</a:t>
            </a:r>
          </a:p>
          <a:p>
            <a:r>
              <a:rPr lang="en-GB" sz="2200" dirty="0"/>
              <a:t>- an accommodation of the cultural context of the source text</a:t>
            </a:r>
          </a:p>
          <a:p>
            <a:r>
              <a:rPr lang="en-GB" sz="2200" dirty="0"/>
              <a:t>(possible expansion of certain details – not footnotes)</a:t>
            </a:r>
          </a:p>
          <a:p>
            <a:endParaRPr lang="en-GB" sz="1000" dirty="0"/>
          </a:p>
          <a:p>
            <a:r>
              <a:rPr lang="en-GB" sz="2200" i="1" dirty="0">
                <a:solidFill>
                  <a:srgbClr val="25F6FB"/>
                </a:solidFill>
              </a:rPr>
              <a:t>3. any particular problems you encountered and how you managed them</a:t>
            </a:r>
          </a:p>
          <a:p>
            <a:endParaRPr lang="en-GB" sz="1000" dirty="0"/>
          </a:p>
          <a:p>
            <a:r>
              <a:rPr lang="en-GB" sz="2200" dirty="0">
                <a:solidFill>
                  <a:srgbClr val="25F6FB"/>
                </a:solidFill>
              </a:rPr>
              <a:t>4. </a:t>
            </a:r>
            <a:r>
              <a:rPr lang="en-GB" sz="2200" dirty="0"/>
              <a:t>(Finally) </a:t>
            </a:r>
            <a:r>
              <a:rPr lang="en-GB" sz="2200" i="1" dirty="0">
                <a:solidFill>
                  <a:srgbClr val="25F6FB"/>
                </a:solidFill>
              </a:rPr>
              <a:t>how you hope the text will be received by your target readership.</a:t>
            </a:r>
          </a:p>
          <a:p>
            <a:r>
              <a:rPr lang="en-GB" sz="2200" dirty="0"/>
              <a:t>- understanding of difference, understanding of similarity, a broader interest in China, pleasure in the story…. (anything else?)</a:t>
            </a:r>
          </a:p>
        </p:txBody>
      </p:sp>
    </p:spTree>
    <p:extLst>
      <p:ext uri="{BB962C8B-B14F-4D97-AF65-F5344CB8AC3E}">
        <p14:creationId xmlns:p14="http://schemas.microsoft.com/office/powerpoint/2010/main" val="178871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9836E-CF0E-4345-9D1B-4B174934A7F0}"/>
              </a:ext>
            </a:extLst>
          </p:cNvPr>
          <p:cNvSpPr>
            <a:spLocks noGrp="1"/>
          </p:cNvSpPr>
          <p:nvPr>
            <p:ph type="title"/>
          </p:nvPr>
        </p:nvSpPr>
        <p:spPr>
          <a:xfrm>
            <a:off x="263352" y="188640"/>
            <a:ext cx="11354545" cy="792088"/>
          </a:xfrm>
        </p:spPr>
        <p:txBody>
          <a:bodyPr/>
          <a:lstStyle/>
          <a:p>
            <a:r>
              <a:rPr lang="en-GB" sz="2300" dirty="0">
                <a:solidFill>
                  <a:srgbClr val="FF3399"/>
                </a:solidFill>
                <a:latin typeface="Century Gothic" panose="020B0502020202020204" pitchFamily="34" charset="0"/>
                <a:ea typeface="+mn-ea"/>
                <a:cs typeface="+mn-cs"/>
              </a:rPr>
              <a:t>B. IF </a:t>
            </a:r>
            <a:r>
              <a:rPr lang="en-GB" sz="2300" u="sng" dirty="0">
                <a:solidFill>
                  <a:srgbClr val="FF3399"/>
                </a:solidFill>
                <a:latin typeface="Century Gothic" panose="020B0502020202020204" pitchFamily="34" charset="0"/>
                <a:ea typeface="+mn-ea"/>
                <a:cs typeface="+mn-cs"/>
              </a:rPr>
              <a:t>YOU ARE COMMENTING ON A TRANSLATION </a:t>
            </a:r>
            <a:r>
              <a:rPr lang="en-GB" sz="2300" dirty="0">
                <a:solidFill>
                  <a:srgbClr val="FF3399"/>
                </a:solidFill>
                <a:latin typeface="Century Gothic" panose="020B0502020202020204" pitchFamily="34" charset="0"/>
                <a:ea typeface="+mn-ea"/>
                <a:cs typeface="+mn-cs"/>
              </a:rPr>
              <a:t>OF A SHORT STORY, YOUR COMMENTARY SHOULD DISCUSS</a:t>
            </a:r>
            <a:br>
              <a:rPr lang="en-GB" sz="2300" dirty="0">
                <a:solidFill>
                  <a:srgbClr val="FF3399"/>
                </a:solidFill>
                <a:latin typeface="Century Gothic" panose="020B0502020202020204" pitchFamily="34" charset="0"/>
                <a:ea typeface="+mn-ea"/>
                <a:cs typeface="+mn-cs"/>
              </a:rPr>
            </a:br>
            <a:endParaRPr lang="en-GB" sz="2300" dirty="0">
              <a:solidFill>
                <a:srgbClr val="FF3399"/>
              </a:solidFill>
              <a:latin typeface="Century Gothic" panose="020B0502020202020204" pitchFamily="34" charset="0"/>
              <a:ea typeface="+mn-ea"/>
              <a:cs typeface="+mn-cs"/>
            </a:endParaRPr>
          </a:p>
        </p:txBody>
      </p:sp>
      <p:sp>
        <p:nvSpPr>
          <p:cNvPr id="3" name="Content Placeholder 2">
            <a:extLst>
              <a:ext uri="{FF2B5EF4-FFF2-40B4-BE49-F238E27FC236}">
                <a16:creationId xmlns:a16="http://schemas.microsoft.com/office/drawing/2014/main" id="{47AC5CBB-4B68-41A1-8F42-CA95657D307D}"/>
              </a:ext>
            </a:extLst>
          </p:cNvPr>
          <p:cNvSpPr>
            <a:spLocks noGrp="1"/>
          </p:cNvSpPr>
          <p:nvPr>
            <p:ph idx="1"/>
          </p:nvPr>
        </p:nvSpPr>
        <p:spPr>
          <a:xfrm>
            <a:off x="418727" y="1052736"/>
            <a:ext cx="11354545" cy="5616624"/>
          </a:xfrm>
        </p:spPr>
        <p:txBody>
          <a:bodyPr>
            <a:normAutofit lnSpcReduction="10000"/>
          </a:bodyPr>
          <a:lstStyle/>
          <a:p>
            <a:pPr marL="0" indent="0">
              <a:buNone/>
            </a:pPr>
            <a:r>
              <a:rPr lang="en-GB" sz="2200" i="1" dirty="0">
                <a:solidFill>
                  <a:srgbClr val="25F6FB"/>
                </a:solidFill>
                <a:latin typeface="+mn-lt"/>
                <a:ea typeface="+mn-ea"/>
                <a:cs typeface="+mn-cs"/>
              </a:rPr>
              <a:t>1. Why you have selected this translation</a:t>
            </a:r>
          </a:p>
          <a:p>
            <a:pPr marL="0" indent="0">
              <a:buNone/>
            </a:pPr>
            <a:r>
              <a:rPr lang="en-GB" sz="2200" dirty="0">
                <a:latin typeface="+mn-lt"/>
                <a:ea typeface="+mn-ea"/>
                <a:cs typeface="+mn-cs"/>
              </a:rPr>
              <a:t>you might consider</a:t>
            </a:r>
          </a:p>
          <a:p>
            <a:pPr marL="0" indent="0">
              <a:buNone/>
            </a:pPr>
            <a:r>
              <a:rPr lang="en-GB" sz="2200" dirty="0">
                <a:latin typeface="+mn-lt"/>
                <a:ea typeface="+mn-ea"/>
                <a:cs typeface="+mn-cs"/>
              </a:rPr>
              <a:t>- form and content: a similarity or dissimilarity to the stories we have looked at in English</a:t>
            </a:r>
          </a:p>
          <a:p>
            <a:pPr marL="0" indent="0">
              <a:buNone/>
            </a:pPr>
            <a:r>
              <a:rPr lang="en-GB" sz="2200" dirty="0">
                <a:latin typeface="+mn-lt"/>
                <a:ea typeface="+mn-ea"/>
                <a:cs typeface="+mn-cs"/>
              </a:rPr>
              <a:t>- cultural capital: a sense of the cultural importance of this writer or this particular text in China</a:t>
            </a:r>
          </a:p>
          <a:p>
            <a:pPr marL="0" indent="0">
              <a:buNone/>
            </a:pPr>
            <a:r>
              <a:rPr lang="en-GB" sz="2200" dirty="0">
                <a:latin typeface="+mn-lt"/>
                <a:ea typeface="+mn-ea"/>
                <a:cs typeface="+mn-cs"/>
              </a:rPr>
              <a:t>- poetics: the particular interest of the individual story or writer</a:t>
            </a:r>
          </a:p>
          <a:p>
            <a:pPr marL="0" indent="0">
              <a:buNone/>
            </a:pPr>
            <a:r>
              <a:rPr lang="en-GB" sz="2200" i="1" dirty="0">
                <a:solidFill>
                  <a:srgbClr val="25F6FB"/>
                </a:solidFill>
                <a:latin typeface="+mn-lt"/>
                <a:ea typeface="+mn-ea"/>
                <a:cs typeface="+mn-cs"/>
              </a:rPr>
              <a:t>2. The strategies employed by the translator and how they affect the final text</a:t>
            </a:r>
          </a:p>
          <a:p>
            <a:pPr marL="0" indent="0">
              <a:buNone/>
            </a:pPr>
            <a:r>
              <a:rPr lang="en-GB" sz="2200" dirty="0">
                <a:latin typeface="+mn-lt"/>
                <a:ea typeface="+mn-ea"/>
                <a:cs typeface="+mn-cs"/>
              </a:rPr>
              <a:t>This might include</a:t>
            </a:r>
          </a:p>
          <a:p>
            <a:pPr marL="0" indent="0">
              <a:buNone/>
            </a:pPr>
            <a:r>
              <a:rPr lang="en-GB" sz="2200" dirty="0">
                <a:latin typeface="+mn-lt"/>
                <a:ea typeface="+mn-ea"/>
                <a:cs typeface="+mn-cs"/>
              </a:rPr>
              <a:t>- questions of faithfulness to the original text (the Jerome model)</a:t>
            </a:r>
          </a:p>
          <a:p>
            <a:pPr marL="0" indent="0">
              <a:buNone/>
            </a:pPr>
            <a:r>
              <a:rPr lang="en-GB" sz="2200" dirty="0">
                <a:latin typeface="+mn-lt"/>
                <a:ea typeface="+mn-ea"/>
                <a:cs typeface="+mn-cs"/>
              </a:rPr>
              <a:t>- questions of accessibility to the target reader (the Horatian model) </a:t>
            </a:r>
          </a:p>
          <a:p>
            <a:pPr marL="0" indent="0">
              <a:buNone/>
            </a:pPr>
            <a:r>
              <a:rPr lang="en-GB" sz="2200" dirty="0">
                <a:latin typeface="+mn-lt"/>
                <a:ea typeface="+mn-ea"/>
                <a:cs typeface="+mn-cs"/>
              </a:rPr>
              <a:t>- an expression of the cultural context of the source text</a:t>
            </a:r>
          </a:p>
          <a:p>
            <a:pPr marL="0" indent="0">
              <a:buNone/>
            </a:pPr>
            <a:r>
              <a:rPr lang="en-GB" sz="2200" i="1" dirty="0">
                <a:solidFill>
                  <a:srgbClr val="25F6FB"/>
                </a:solidFill>
                <a:latin typeface="+mn-lt"/>
                <a:ea typeface="+mn-ea"/>
                <a:cs typeface="+mn-cs"/>
              </a:rPr>
              <a:t>3. Any particular problems you see in the translation</a:t>
            </a:r>
          </a:p>
          <a:p>
            <a:pPr marL="0" indent="0">
              <a:buNone/>
            </a:pPr>
            <a:r>
              <a:rPr lang="en-GB" sz="2200" i="1" dirty="0">
                <a:solidFill>
                  <a:srgbClr val="25F6FB"/>
                </a:solidFill>
                <a:latin typeface="+mn-lt"/>
                <a:ea typeface="+mn-ea"/>
                <a:cs typeface="+mn-cs"/>
              </a:rPr>
              <a:t>4. Any particular strengths in the translation</a:t>
            </a:r>
          </a:p>
          <a:p>
            <a:pPr marL="0" indent="0">
              <a:buNone/>
            </a:pPr>
            <a:r>
              <a:rPr lang="en-GB" sz="2200" i="1" dirty="0">
                <a:solidFill>
                  <a:srgbClr val="25F6FB"/>
                </a:solidFill>
                <a:latin typeface="+mn-lt"/>
                <a:ea typeface="+mn-ea"/>
                <a:cs typeface="+mn-cs"/>
              </a:rPr>
              <a:t>5. Anything else of interest</a:t>
            </a:r>
          </a:p>
        </p:txBody>
      </p:sp>
    </p:spTree>
    <p:extLst>
      <p:ext uri="{BB962C8B-B14F-4D97-AF65-F5344CB8AC3E}">
        <p14:creationId xmlns:p14="http://schemas.microsoft.com/office/powerpoint/2010/main" val="38090673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Custom 4">
      <a:majorFont>
        <a:latin typeface="Felix Titling"/>
        <a:ea typeface=""/>
        <a:cs typeface=""/>
      </a:majorFont>
      <a:minorFont>
        <a:latin typeface="Garamond"/>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5653</TotalTime>
  <Words>1530</Words>
  <Application>Microsoft Office PowerPoint</Application>
  <PresentationFormat>Widescreen</PresentationFormat>
  <Paragraphs>80</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Alegreya Sans</vt:lpstr>
      <vt:lpstr>Arial</vt:lpstr>
      <vt:lpstr>Calibri</vt:lpstr>
      <vt:lpstr>Century Gothic</vt:lpstr>
      <vt:lpstr>Felix Titling</vt:lpstr>
      <vt:lpstr>Garamond</vt:lpstr>
      <vt:lpstr>Palatino Linotype</vt:lpstr>
      <vt:lpstr>Papyrus</vt:lpstr>
      <vt:lpstr>Wingdings 3</vt:lpstr>
      <vt:lpstr>Ion</vt:lpstr>
      <vt:lpstr>PowerPoint Presentation</vt:lpstr>
      <vt:lpstr>  </vt:lpstr>
      <vt:lpstr>The Stories </vt:lpstr>
      <vt:lpstr>discussion</vt:lpstr>
      <vt:lpstr>PowerPoint Presentation</vt:lpstr>
      <vt:lpstr>PowerPoint Presentation</vt:lpstr>
      <vt:lpstr>Helen Wang on Translation</vt:lpstr>
      <vt:lpstr>PowerPoint Presentation</vt:lpstr>
      <vt:lpstr> </vt:lpstr>
      <vt:lpstr>B. IF YOU ARE COMMENTING ON A TRANSLATION OF A SHORT STORY, YOUR COMMENTARY SHOULD DISCUSS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174</cp:revision>
  <dcterms:created xsi:type="dcterms:W3CDTF">2013-10-15T14:59:08Z</dcterms:created>
  <dcterms:modified xsi:type="dcterms:W3CDTF">2020-12-10T12:47:42Z</dcterms:modified>
</cp:coreProperties>
</file>