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8" r:id="rId6"/>
    <p:sldId id="259" r:id="rId7"/>
    <p:sldId id="260" r:id="rId8"/>
    <p:sldId id="269" r:id="rId9"/>
    <p:sldId id="262" r:id="rId10"/>
    <p:sldId id="263" r:id="rId11"/>
    <p:sldId id="265" r:id="rId12"/>
    <p:sldId id="264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pos="597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B200"/>
    <a:srgbClr val="014067"/>
    <a:srgbClr val="0B0D4D"/>
    <a:srgbClr val="3F3F3F"/>
    <a:srgbClr val="014E7D"/>
    <a:srgbClr val="013657"/>
    <a:srgbClr val="01456F"/>
    <a:srgbClr val="014B79"/>
    <a:srgbClr val="0937C9"/>
    <a:srgbClr val="0027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74" autoAdjust="0"/>
  </p:normalViewPr>
  <p:slideViewPr>
    <p:cSldViewPr snapToGrid="0" showGuides="1">
      <p:cViewPr varScale="1">
        <p:scale>
          <a:sx n="77" d="100"/>
          <a:sy n="77" d="100"/>
        </p:scale>
        <p:origin x="268" y="56"/>
      </p:cViewPr>
      <p:guideLst>
        <p:guide pos="3840"/>
        <p:guide pos="597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BEDA40-91A9-49DC-B402-0EBE674AAEA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CBB508-5589-42E7-A433-D119AC0FFB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BFC85-49E4-447A-A7E3-16153CB2FE2A}" type="datetimeFigureOut">
              <a:rPr lang="en-US" smtClean="0"/>
              <a:t>3/22/2024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232ABA-B33A-4B3B-8412-C1773FBF3DB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1832E-3B48-42CB-80A7-CD8E48D52D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072A3-100F-40A9-915F-8D2D9E6962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537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1B50E-4C60-4F9E-B773-52059170945B}" type="datetimeFigureOut">
              <a:rPr lang="en-US" noProof="0" smtClean="0"/>
              <a:t>3/22/2024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230CFA-805A-4FD3-B3A0-DAAA5993DA1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892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1099AB-ABB9-4706-9E38-357EC2AB40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3B47EE6-EDE6-4881-B456-B37D9C1ADE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tx1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0450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7537" userDrawn="1">
          <p15:clr>
            <a:srgbClr val="FBAE40"/>
          </p15:clr>
        </p15:guide>
        <p15:guide id="3" pos="138" userDrawn="1">
          <p15:clr>
            <a:srgbClr val="FBAE40"/>
          </p15:clr>
        </p15:guide>
        <p15:guide id="4" orient="horz" pos="4178" userDrawn="1">
          <p15:clr>
            <a:srgbClr val="FBAE40"/>
          </p15:clr>
        </p15:guide>
        <p15:guide id="5" orient="horz" pos="142" userDrawn="1">
          <p15:clr>
            <a:srgbClr val="FBAE40"/>
          </p15:clr>
        </p15:guide>
        <p15:guide id="6" pos="2457" userDrawn="1">
          <p15:clr>
            <a:srgbClr val="FBAE40"/>
          </p15:clr>
        </p15:guide>
        <p15:guide id="7" pos="43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3B31A5E-1244-4689-B513-C78E3C4E53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tx1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5572AA9-EFAE-4771-B1EE-47E3611737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239983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143" userDrawn="1">
          <p15:clr>
            <a:srgbClr val="FBAE40"/>
          </p15:clr>
        </p15:guide>
        <p15:guide id="4" orient="horz" pos="4170" userDrawn="1">
          <p15:clr>
            <a:srgbClr val="FBAE40"/>
          </p15:clr>
        </p15:guide>
        <p15:guide id="5" pos="7537" userDrawn="1">
          <p15:clr>
            <a:srgbClr val="FBAE40"/>
          </p15:clr>
        </p15:guide>
        <p15:guide id="6" orient="horz" pos="14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29540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BD6ACE60-499D-41AB-89C4-D537D7C3D22A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6375400" y="5047077"/>
            <a:ext cx="1524574" cy="18034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496102"/>
            <a:ext cx="734263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Title 1" title="Title ">
            <a:extLst>
              <a:ext uri="{FF2B5EF4-FFF2-40B4-BE49-F238E27FC236}">
                <a16:creationId xmlns:a16="http://schemas.microsoft.com/office/drawing/2014/main" id="{20237B57-91C6-4F8B-8AA0-18FA50B0FD1D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31378" y="1241109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FE1FADFB-0A3D-40F7-9B40-368DECD971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04000" y="0"/>
            <a:ext cx="5588000" cy="6872249"/>
          </a:xfrm>
          <a:custGeom>
            <a:avLst/>
            <a:gdLst>
              <a:gd name="connsiteX0" fmla="*/ 3876237 w 5588000"/>
              <a:gd name="connsiteY0" fmla="*/ 5431883 h 6872249"/>
              <a:gd name="connsiteX1" fmla="*/ 4953000 w 5588000"/>
              <a:gd name="connsiteY1" fmla="*/ 5431883 h 6872249"/>
              <a:gd name="connsiteX2" fmla="*/ 3769163 w 5588000"/>
              <a:gd name="connsiteY2" fmla="*/ 6872249 h 6872249"/>
              <a:gd name="connsiteX3" fmla="*/ 2692400 w 5588000"/>
              <a:gd name="connsiteY3" fmla="*/ 6872249 h 6872249"/>
              <a:gd name="connsiteX4" fmla="*/ 2479230 w 5588000"/>
              <a:gd name="connsiteY4" fmla="*/ 2870200 h 6872249"/>
              <a:gd name="connsiteX5" fmla="*/ 3175000 w 5588000"/>
              <a:gd name="connsiteY5" fmla="*/ 2870200 h 6872249"/>
              <a:gd name="connsiteX6" fmla="*/ 1965770 w 5588000"/>
              <a:gd name="connsiteY6" fmla="*/ 4310566 h 6872249"/>
              <a:gd name="connsiteX7" fmla="*/ 1270000 w 5588000"/>
              <a:gd name="connsiteY7" fmla="*/ 4310566 h 6872249"/>
              <a:gd name="connsiteX8" fmla="*/ 5575300 w 5588000"/>
              <a:gd name="connsiteY8" fmla="*/ 139700 h 6872249"/>
              <a:gd name="connsiteX9" fmla="*/ 5575300 w 5588000"/>
              <a:gd name="connsiteY9" fmla="*/ 3238583 h 6872249"/>
              <a:gd name="connsiteX10" fmla="*/ 2571663 w 5588000"/>
              <a:gd name="connsiteY10" fmla="*/ 6858000 h 6872249"/>
              <a:gd name="connsiteX11" fmla="*/ 0 w 5588000"/>
              <a:gd name="connsiteY11" fmla="*/ 6858000 h 6872249"/>
              <a:gd name="connsiteX12" fmla="*/ 4256761 w 5588000"/>
              <a:gd name="connsiteY12" fmla="*/ 0 h 6872249"/>
              <a:gd name="connsiteX13" fmla="*/ 5588000 w 5588000"/>
              <a:gd name="connsiteY13" fmla="*/ 0 h 6872249"/>
              <a:gd name="connsiteX14" fmla="*/ 3274339 w 5588000"/>
              <a:gd name="connsiteY14" fmla="*/ 2755900 h 6872249"/>
              <a:gd name="connsiteX15" fmla="*/ 1943100 w 5588000"/>
              <a:gd name="connsiteY15" fmla="*/ 2755900 h 687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88000" h="6872249">
                <a:moveTo>
                  <a:pt x="3876237" y="5431883"/>
                </a:moveTo>
                <a:lnTo>
                  <a:pt x="4953000" y="5431883"/>
                </a:lnTo>
                <a:lnTo>
                  <a:pt x="3769163" y="6872249"/>
                </a:lnTo>
                <a:lnTo>
                  <a:pt x="2692400" y="6872249"/>
                </a:lnTo>
                <a:close/>
                <a:moveTo>
                  <a:pt x="2479230" y="2870200"/>
                </a:moveTo>
                <a:lnTo>
                  <a:pt x="3175000" y="2870200"/>
                </a:lnTo>
                <a:lnTo>
                  <a:pt x="1965770" y="4310566"/>
                </a:lnTo>
                <a:lnTo>
                  <a:pt x="1270000" y="4310566"/>
                </a:lnTo>
                <a:close/>
                <a:moveTo>
                  <a:pt x="5575300" y="139700"/>
                </a:moveTo>
                <a:lnTo>
                  <a:pt x="5575300" y="3238583"/>
                </a:lnTo>
                <a:lnTo>
                  <a:pt x="2571663" y="6858000"/>
                </a:lnTo>
                <a:lnTo>
                  <a:pt x="0" y="6858000"/>
                </a:lnTo>
                <a:close/>
                <a:moveTo>
                  <a:pt x="4256761" y="0"/>
                </a:moveTo>
                <a:lnTo>
                  <a:pt x="5588000" y="0"/>
                </a:lnTo>
                <a:lnTo>
                  <a:pt x="3274339" y="2755900"/>
                </a:lnTo>
                <a:lnTo>
                  <a:pt x="1943100" y="2755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14A5-A767-774C-85B8-68EF914689F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9B51B-EAA9-4B4D-A4F6-470CD95DAA7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22305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05F1696-7D6B-4055-94C3-E4C179F63596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B9EC3A9-7039-403A-9414-429521308AE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0177" y="1435100"/>
            <a:ext cx="6021821" cy="5422900"/>
          </a:xfrm>
          <a:custGeom>
            <a:avLst/>
            <a:gdLst>
              <a:gd name="connsiteX0" fmla="*/ 6021821 w 6021821"/>
              <a:gd name="connsiteY0" fmla="*/ 0 h 5422900"/>
              <a:gd name="connsiteX1" fmla="*/ 6021821 w 6021821"/>
              <a:gd name="connsiteY1" fmla="*/ 5422900 h 5422900"/>
              <a:gd name="connsiteX2" fmla="*/ 0 w 6021821"/>
              <a:gd name="connsiteY2" fmla="*/ 5422900 h 542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1821" h="5422900">
                <a:moveTo>
                  <a:pt x="6021821" y="0"/>
                </a:moveTo>
                <a:lnTo>
                  <a:pt x="6021821" y="5422900"/>
                </a:lnTo>
                <a:lnTo>
                  <a:pt x="0" y="5422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rIns="457200" anchor="ctr">
            <a:noAutofit/>
          </a:bodyPr>
          <a:lstStyle>
            <a:lvl1pPr marL="0" indent="0" algn="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29540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352314" y="1185452"/>
            <a:ext cx="1839685" cy="1633948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496102"/>
            <a:ext cx="734262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19" name="Title 1" title="Title ">
            <a:extLst>
              <a:ext uri="{FF2B5EF4-FFF2-40B4-BE49-F238E27FC236}">
                <a16:creationId xmlns:a16="http://schemas.microsoft.com/office/drawing/2014/main" id="{2DB9D671-9FC8-4306-96B7-D9D585694B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1378" y="1241109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55A0B9-F639-8643-9C4D-B93B8EE21A7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29282-8AC7-494D-9A8E-A26C7F69948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24A5A7-66A2-7F43-9A7A-5E13F74F8C0E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</p:spTree>
    <p:extLst>
      <p:ext uri="{BB962C8B-B14F-4D97-AF65-F5344CB8AC3E}">
        <p14:creationId xmlns:p14="http://schemas.microsoft.com/office/powerpoint/2010/main" val="42831109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i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9111EB29-9262-4594-8717-356AB3816AA6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2E19FBD-2379-4B3B-910D-F51E007CB63F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520698" y="2104888"/>
            <a:ext cx="547529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3" title="Bullet Points">
            <a:extLst>
              <a:ext uri="{FF2B5EF4-FFF2-40B4-BE49-F238E27FC236}">
                <a16:creationId xmlns:a16="http://schemas.microsoft.com/office/drawing/2014/main" id="{8715E757-6584-4841-8154-C92E70E0CD6B}"/>
              </a:ext>
            </a:extLst>
          </p:cNvPr>
          <p:cNvSpPr>
            <a:spLocks noGrp="1"/>
          </p:cNvSpPr>
          <p:nvPr userDrawn="1">
            <p:ph sz="half" idx="13"/>
          </p:nvPr>
        </p:nvSpPr>
        <p:spPr>
          <a:xfrm>
            <a:off x="520698" y="2886076"/>
            <a:ext cx="547529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  <a:lvl2pPr>
              <a:defRPr lang="en-US" dirty="0">
                <a:solidFill>
                  <a:schemeClr val="bg1"/>
                </a:solidFill>
              </a:defRPr>
            </a:lvl2pPr>
            <a:lvl3pPr>
              <a:defRPr lang="en-US" dirty="0">
                <a:solidFill>
                  <a:schemeClr val="bg1"/>
                </a:solidFill>
              </a:defRPr>
            </a:lvl3pPr>
            <a:lvl4pPr>
              <a:defRPr lang="en-US" dirty="0">
                <a:solidFill>
                  <a:schemeClr val="bg1"/>
                </a:solidFill>
              </a:defRPr>
            </a:lvl4pPr>
            <a:lvl5pPr>
              <a:defRPr lang="en-IN" dirty="0">
                <a:solidFill>
                  <a:schemeClr val="bg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47CDC5A2-8836-4ED3-8E78-18C24853D882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186713" y="2104888"/>
            <a:ext cx="547560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1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5" title="Bullet Points">
            <a:extLst>
              <a:ext uri="{FF2B5EF4-FFF2-40B4-BE49-F238E27FC236}">
                <a16:creationId xmlns:a16="http://schemas.microsoft.com/office/drawing/2014/main" id="{D957FBD7-2C3C-4DD1-954F-DF1E007BE590}"/>
              </a:ext>
            </a:extLst>
          </p:cNvPr>
          <p:cNvSpPr>
            <a:spLocks noGrp="1"/>
          </p:cNvSpPr>
          <p:nvPr userDrawn="1">
            <p:ph sz="quarter" idx="15"/>
          </p:nvPr>
        </p:nvSpPr>
        <p:spPr>
          <a:xfrm>
            <a:off x="6186713" y="2886076"/>
            <a:ext cx="547560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  <a:lvl2pPr>
              <a:defRPr lang="en-US" dirty="0">
                <a:solidFill>
                  <a:schemeClr val="bg1"/>
                </a:solidFill>
              </a:defRPr>
            </a:lvl2pPr>
            <a:lvl3pPr>
              <a:defRPr lang="en-US" dirty="0">
                <a:solidFill>
                  <a:schemeClr val="bg1"/>
                </a:solidFill>
              </a:defRPr>
            </a:lvl3pPr>
            <a:lvl4pPr>
              <a:defRPr lang="en-US" dirty="0">
                <a:solidFill>
                  <a:schemeClr val="bg1"/>
                </a:solidFill>
              </a:defRPr>
            </a:lvl4pPr>
            <a:lvl5pPr>
              <a:defRPr lang="en-IN" dirty="0">
                <a:solidFill>
                  <a:schemeClr val="bg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24" name="Text Placeholder 4" title="Subtitle">
            <a:extLst>
              <a:ext uri="{FF2B5EF4-FFF2-40B4-BE49-F238E27FC236}">
                <a16:creationId xmlns:a16="http://schemas.microsoft.com/office/drawing/2014/main" id="{77DB65FF-A89E-4562-8251-2BB63EFDD28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</p:spTree>
    <p:extLst>
      <p:ext uri="{BB962C8B-B14F-4D97-AF65-F5344CB8AC3E}">
        <p14:creationId xmlns:p14="http://schemas.microsoft.com/office/powerpoint/2010/main" val="3256540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FB39FF5-7AF5-4963-9346-2640496A3302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F49194-9068-41AA-B460-962319BF96A4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806E656-313A-47B1-B381-D004200F7A01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9" name="Diagonal Stripe 28">
              <a:extLst>
                <a:ext uri="{FF2B5EF4-FFF2-40B4-BE49-F238E27FC236}">
                  <a16:creationId xmlns:a16="http://schemas.microsoft.com/office/drawing/2014/main" id="{65F8E2DA-4BB4-4421-9172-A11AF38DFEF4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EDB47F2-B6A7-40B4-8A2C-06719F75C08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Parallelogram 30">
              <a:extLst>
                <a:ext uri="{FF2B5EF4-FFF2-40B4-BE49-F238E27FC236}">
                  <a16:creationId xmlns:a16="http://schemas.microsoft.com/office/drawing/2014/main" id="{B188E7A9-2351-4B68-98B8-10099CB39CD2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Parallelogram 32">
            <a:extLst>
              <a:ext uri="{FF2B5EF4-FFF2-40B4-BE49-F238E27FC236}">
                <a16:creationId xmlns:a16="http://schemas.microsoft.com/office/drawing/2014/main" id="{F088C182-BF10-45B2-B159-7702E00D31D4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34" name="Text Placeholder 4" title="Subtitle">
            <a:extLst>
              <a:ext uri="{FF2B5EF4-FFF2-40B4-BE49-F238E27FC236}">
                <a16:creationId xmlns:a16="http://schemas.microsoft.com/office/drawing/2014/main" id="{FB561B16-2788-452A-B7AF-A482256DCD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990C03-1647-2044-B335-6F5F19E4E5F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03A7CC-E6DC-1544-BE55-15EC1718B77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BDEC780E-6412-1344-A62E-6B84E9CCB6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82AC85-33B6-2B49-8BF4-084144443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31814" y="2005762"/>
            <a:ext cx="5225764" cy="40838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Text here</a:t>
            </a:r>
          </a:p>
        </p:txBody>
      </p:sp>
      <p:sp>
        <p:nvSpPr>
          <p:cNvPr id="20" name="Chart Placeholder 2" title="Chart">
            <a:extLst>
              <a:ext uri="{FF2B5EF4-FFF2-40B4-BE49-F238E27FC236}">
                <a16:creationId xmlns:a16="http://schemas.microsoft.com/office/drawing/2014/main" id="{0EF0FD2A-B62A-4931-846D-2602DED26606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5796114" y="2005762"/>
            <a:ext cx="5719397" cy="4084470"/>
          </a:xfrm>
          <a:prstGeom prst="rect">
            <a:avLst/>
          </a:prstGeom>
        </p:spPr>
        <p:txBody>
          <a:bodyPr vert="horz" lIns="91420" tIns="45710" rIns="91420" bIns="45710">
            <a:noAutofit/>
          </a:bodyPr>
          <a:lstStyle>
            <a:lvl1pPr marL="0" indent="0" algn="ctr">
              <a:buNone/>
              <a:defRPr sz="2000" b="0" i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04770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9EF72CE-34D2-4581-98D2-89218BC1B4E4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4020D1-D35E-497E-97F1-84A6EA9D048E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6C8A74F-FDDF-48E8-AC2B-A5BD59D7D6A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2D5247F3-E6EB-4003-B1FD-F6200F0738E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9B7D995-9FB8-4461-8AAA-FA8B9A145B6B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Parallelogram 32">
              <a:extLst>
                <a:ext uri="{FF2B5EF4-FFF2-40B4-BE49-F238E27FC236}">
                  <a16:creationId xmlns:a16="http://schemas.microsoft.com/office/drawing/2014/main" id="{849B962F-68BC-4B89-B4D8-D862517534DF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8006416B-866C-47E5-8480-109B40F9EAA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7" name="Text Placeholder 4" title="Subtitle">
            <a:extLst>
              <a:ext uri="{FF2B5EF4-FFF2-40B4-BE49-F238E27FC236}">
                <a16:creationId xmlns:a16="http://schemas.microsoft.com/office/drawing/2014/main" id="{FE79FAE9-2A8C-46BA-8738-44CBCF7294A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50A33E-CEFE-4D43-9554-513B01B1D3D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960C75-8FA7-5740-9388-2B5112B2C5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0F525D04-A814-7A4D-9732-11097EA762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5" name="Table Placeholder 11" title="Table">
            <a:extLst>
              <a:ext uri="{FF2B5EF4-FFF2-40B4-BE49-F238E27FC236}">
                <a16:creationId xmlns:a16="http://schemas.microsoft.com/office/drawing/2014/main" id="{7CD3E31F-0AF8-4EB8-B6FA-BD95A2EDA63B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31378" y="2664803"/>
            <a:ext cx="10993375" cy="3433180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0" indent="0" algn="ctr">
              <a:buNone/>
              <a:defRPr sz="20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50609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AFD81C-E6E5-4292-828B-BD147E6DEAB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ight Triangle 3">
            <a:extLst>
              <a:ext uri="{FF2B5EF4-FFF2-40B4-BE49-F238E27FC236}">
                <a16:creationId xmlns:a16="http://schemas.microsoft.com/office/drawing/2014/main" id="{79ED029D-F488-47E5-B064-0E35B31D23A5}"/>
              </a:ext>
            </a:extLst>
          </p:cNvPr>
          <p:cNvSpPr/>
          <p:nvPr userDrawn="1"/>
        </p:nvSpPr>
        <p:spPr>
          <a:xfrm flipV="1">
            <a:off x="0" y="-5"/>
            <a:ext cx="11747500" cy="6299203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Picture Placeholder 31" title="Image">
            <a:extLst>
              <a:ext uri="{FF2B5EF4-FFF2-40B4-BE49-F238E27FC236}">
                <a16:creationId xmlns:a16="http://schemas.microsoft.com/office/drawing/2014/main" id="{D683190A-95C6-428D-AEE4-FC8350C3246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59229" y="326570"/>
            <a:ext cx="11473542" cy="620485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78F4957-6DDE-40CE-9D33-00B1434FA08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5344886"/>
            <a:ext cx="2362200" cy="1240972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 title="Title ">
            <a:extLst>
              <a:ext uri="{FF2B5EF4-FFF2-40B4-BE49-F238E27FC236}">
                <a16:creationId xmlns:a16="http://schemas.microsoft.com/office/drawing/2014/main" id="{D9A8085F-72C4-4DFB-813E-C5666B0CC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229" y="558802"/>
            <a:ext cx="8333222" cy="939798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lIns="288000" anchor="ctr">
            <a:normAutofit/>
          </a:bodyPr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Add Caption Here</a:t>
            </a:r>
          </a:p>
        </p:txBody>
      </p:sp>
    </p:spTree>
    <p:extLst>
      <p:ext uri="{BB962C8B-B14F-4D97-AF65-F5344CB8AC3E}">
        <p14:creationId xmlns:p14="http://schemas.microsoft.com/office/powerpoint/2010/main" val="42375767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0A6720D-B182-4290-BD91-1D1E4D93060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488AB73-8058-4FB5-9619-FCECCA9F39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22929" y="3461163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Name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59BE165-3EB5-4C11-8B53-6E98C0BC2E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22929" y="3839451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Phone Number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79D05293-35AD-495F-A7AE-942398090B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22928" y="4216669"/>
            <a:ext cx="3445783" cy="28907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Email </a:t>
            </a:r>
          </a:p>
        </p:txBody>
      </p:sp>
      <p:sp>
        <p:nvSpPr>
          <p:cNvPr id="13" name="Text Placeholder 21">
            <a:extLst>
              <a:ext uri="{FF2B5EF4-FFF2-40B4-BE49-F238E27FC236}">
                <a16:creationId xmlns:a16="http://schemas.microsoft.com/office/drawing/2014/main" id="{997A03F2-8D8A-4425-9F56-66DB33CE11A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22929" y="4594957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Company Website</a:t>
            </a:r>
          </a:p>
        </p:txBody>
      </p:sp>
      <p:sp>
        <p:nvSpPr>
          <p:cNvPr id="14" name="Shape 4157">
            <a:extLst>
              <a:ext uri="{FF2B5EF4-FFF2-40B4-BE49-F238E27FC236}">
                <a16:creationId xmlns:a16="http://schemas.microsoft.com/office/drawing/2014/main" id="{A30A8F28-98F4-425F-A750-78192A157DF4}"/>
              </a:ext>
            </a:extLst>
          </p:cNvPr>
          <p:cNvSpPr/>
          <p:nvPr userDrawn="1"/>
        </p:nvSpPr>
        <p:spPr>
          <a:xfrm>
            <a:off x="6458938" y="3505247"/>
            <a:ext cx="258875" cy="25887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958" y="17505"/>
                </a:moveTo>
                <a:cubicBezTo>
                  <a:pt x="17372" y="16944"/>
                  <a:pt x="16242" y="15945"/>
                  <a:pt x="15117" y="15413"/>
                </a:cubicBezTo>
                <a:cubicBezTo>
                  <a:pt x="14189" y="14975"/>
                  <a:pt x="13657" y="14531"/>
                  <a:pt x="13491" y="14057"/>
                </a:cubicBezTo>
                <a:cubicBezTo>
                  <a:pt x="13377" y="13728"/>
                  <a:pt x="13428" y="13351"/>
                  <a:pt x="13649" y="12904"/>
                </a:cubicBezTo>
                <a:cubicBezTo>
                  <a:pt x="13815" y="12567"/>
                  <a:pt x="13972" y="12286"/>
                  <a:pt x="14117" y="12028"/>
                </a:cubicBezTo>
                <a:cubicBezTo>
                  <a:pt x="14730" y="10934"/>
                  <a:pt x="15203" y="10145"/>
                  <a:pt x="15203" y="7348"/>
                </a:cubicBezTo>
                <a:cubicBezTo>
                  <a:pt x="15203" y="3162"/>
                  <a:pt x="12787" y="2951"/>
                  <a:pt x="12309" y="2951"/>
                </a:cubicBezTo>
                <a:cubicBezTo>
                  <a:pt x="11917" y="2951"/>
                  <a:pt x="11672" y="3037"/>
                  <a:pt x="11435" y="3121"/>
                </a:cubicBezTo>
                <a:cubicBezTo>
                  <a:pt x="11175" y="3213"/>
                  <a:pt x="10907" y="3309"/>
                  <a:pt x="10296" y="3319"/>
                </a:cubicBezTo>
                <a:cubicBezTo>
                  <a:pt x="9190" y="3337"/>
                  <a:pt x="6873" y="3375"/>
                  <a:pt x="6873" y="7226"/>
                </a:cubicBezTo>
                <a:cubicBezTo>
                  <a:pt x="6873" y="9919"/>
                  <a:pt x="7574" y="11156"/>
                  <a:pt x="8125" y="12150"/>
                </a:cubicBezTo>
                <a:cubicBezTo>
                  <a:pt x="8266" y="12404"/>
                  <a:pt x="8399" y="12645"/>
                  <a:pt x="8505" y="12885"/>
                </a:cubicBezTo>
                <a:cubicBezTo>
                  <a:pt x="8973" y="13949"/>
                  <a:pt x="8631" y="14693"/>
                  <a:pt x="7426" y="15224"/>
                </a:cubicBezTo>
                <a:cubicBezTo>
                  <a:pt x="5905" y="15897"/>
                  <a:pt x="5188" y="16247"/>
                  <a:pt x="3693" y="17562"/>
                </a:cubicBezTo>
                <a:cubicBezTo>
                  <a:pt x="2017" y="15800"/>
                  <a:pt x="982" y="134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95"/>
                  <a:pt x="19603" y="15749"/>
                  <a:pt x="17958" y="17505"/>
                </a:cubicBezTo>
                <a:moveTo>
                  <a:pt x="10800" y="20618"/>
                </a:moveTo>
                <a:cubicBezTo>
                  <a:pt x="8356" y="20618"/>
                  <a:pt x="6125" y="19720"/>
                  <a:pt x="4407" y="18242"/>
                </a:cubicBezTo>
                <a:cubicBezTo>
                  <a:pt x="5730" y="17084"/>
                  <a:pt x="6362" y="16767"/>
                  <a:pt x="7823" y="16122"/>
                </a:cubicBezTo>
                <a:cubicBezTo>
                  <a:pt x="9515" y="15375"/>
                  <a:pt x="10091" y="14051"/>
                  <a:pt x="9403" y="12489"/>
                </a:cubicBezTo>
                <a:cubicBezTo>
                  <a:pt x="9279" y="12208"/>
                  <a:pt x="9136" y="11949"/>
                  <a:pt x="8984" y="11674"/>
                </a:cubicBezTo>
                <a:cubicBezTo>
                  <a:pt x="8461" y="10732"/>
                  <a:pt x="7855" y="9665"/>
                  <a:pt x="7855" y="7226"/>
                </a:cubicBezTo>
                <a:cubicBezTo>
                  <a:pt x="7855" y="4341"/>
                  <a:pt x="9224" y="4318"/>
                  <a:pt x="10312" y="4300"/>
                </a:cubicBezTo>
                <a:cubicBezTo>
                  <a:pt x="11084" y="4287"/>
                  <a:pt x="11461" y="4154"/>
                  <a:pt x="11763" y="4047"/>
                </a:cubicBezTo>
                <a:cubicBezTo>
                  <a:pt x="11964" y="3975"/>
                  <a:pt x="12086" y="3933"/>
                  <a:pt x="12309" y="3933"/>
                </a:cubicBezTo>
                <a:cubicBezTo>
                  <a:pt x="13218" y="3933"/>
                  <a:pt x="14221" y="4830"/>
                  <a:pt x="14221" y="7348"/>
                </a:cubicBezTo>
                <a:cubicBezTo>
                  <a:pt x="14221" y="9888"/>
                  <a:pt x="13840" y="10513"/>
                  <a:pt x="13261" y="11548"/>
                </a:cubicBezTo>
                <a:cubicBezTo>
                  <a:pt x="13108" y="11820"/>
                  <a:pt x="12943" y="12115"/>
                  <a:pt x="12768" y="12470"/>
                </a:cubicBezTo>
                <a:cubicBezTo>
                  <a:pt x="12430" y="13155"/>
                  <a:pt x="12362" y="13798"/>
                  <a:pt x="12565" y="14380"/>
                </a:cubicBezTo>
                <a:cubicBezTo>
                  <a:pt x="12825" y="15126"/>
                  <a:pt x="13502" y="15737"/>
                  <a:pt x="14696" y="16302"/>
                </a:cubicBezTo>
                <a:cubicBezTo>
                  <a:pt x="15675" y="16764"/>
                  <a:pt x="16700" y="17667"/>
                  <a:pt x="17251" y="18189"/>
                </a:cubicBezTo>
                <a:cubicBezTo>
                  <a:pt x="15525" y="19697"/>
                  <a:pt x="13272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5" name="Shape 4186">
            <a:extLst>
              <a:ext uri="{FF2B5EF4-FFF2-40B4-BE49-F238E27FC236}">
                <a16:creationId xmlns:a16="http://schemas.microsoft.com/office/drawing/2014/main" id="{2F84D399-8148-4E86-A1E4-BE7D1D81383A}"/>
              </a:ext>
            </a:extLst>
          </p:cNvPr>
          <p:cNvSpPr/>
          <p:nvPr userDrawn="1"/>
        </p:nvSpPr>
        <p:spPr>
          <a:xfrm>
            <a:off x="6507622" y="3897986"/>
            <a:ext cx="161507" cy="2960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00" y="1473"/>
                </a:moveTo>
                <a:lnTo>
                  <a:pt x="9900" y="1473"/>
                </a:lnTo>
                <a:cubicBezTo>
                  <a:pt x="9403" y="1473"/>
                  <a:pt x="9000" y="1692"/>
                  <a:pt x="9000" y="1964"/>
                </a:cubicBezTo>
                <a:cubicBezTo>
                  <a:pt x="9000" y="2235"/>
                  <a:pt x="9403" y="2455"/>
                  <a:pt x="9900" y="2455"/>
                </a:cubicBezTo>
                <a:lnTo>
                  <a:pt x="11700" y="2455"/>
                </a:lnTo>
                <a:cubicBezTo>
                  <a:pt x="12197" y="2455"/>
                  <a:pt x="12600" y="2235"/>
                  <a:pt x="12600" y="1964"/>
                </a:cubicBezTo>
                <a:cubicBezTo>
                  <a:pt x="12600" y="1692"/>
                  <a:pt x="12197" y="1473"/>
                  <a:pt x="11700" y="1473"/>
                </a:cubicBezTo>
                <a:moveTo>
                  <a:pt x="19800" y="2945"/>
                </a:moveTo>
                <a:lnTo>
                  <a:pt x="1800" y="2945"/>
                </a:lnTo>
                <a:lnTo>
                  <a:pt x="1800" y="1964"/>
                </a:lnTo>
                <a:cubicBezTo>
                  <a:pt x="1800" y="1422"/>
                  <a:pt x="2605" y="982"/>
                  <a:pt x="3600" y="982"/>
                </a:cubicBezTo>
                <a:lnTo>
                  <a:pt x="18000" y="982"/>
                </a:lnTo>
                <a:cubicBezTo>
                  <a:pt x="18993" y="982"/>
                  <a:pt x="19800" y="1422"/>
                  <a:pt x="19800" y="1964"/>
                </a:cubicBezTo>
                <a:cubicBezTo>
                  <a:pt x="19800" y="1964"/>
                  <a:pt x="19800" y="2945"/>
                  <a:pt x="19800" y="2945"/>
                </a:cubicBezTo>
                <a:close/>
                <a:moveTo>
                  <a:pt x="19800" y="17673"/>
                </a:moveTo>
                <a:lnTo>
                  <a:pt x="1800" y="17673"/>
                </a:lnTo>
                <a:lnTo>
                  <a:pt x="1800" y="3927"/>
                </a:lnTo>
                <a:lnTo>
                  <a:pt x="19800" y="3927"/>
                </a:lnTo>
                <a:cubicBezTo>
                  <a:pt x="19800" y="3927"/>
                  <a:pt x="19800" y="17673"/>
                  <a:pt x="19800" y="17673"/>
                </a:cubicBezTo>
                <a:close/>
                <a:moveTo>
                  <a:pt x="19800" y="19636"/>
                </a:moveTo>
                <a:cubicBezTo>
                  <a:pt x="19800" y="20179"/>
                  <a:pt x="18993" y="20618"/>
                  <a:pt x="18000" y="20618"/>
                </a:cubicBezTo>
                <a:lnTo>
                  <a:pt x="3600" y="20618"/>
                </a:lnTo>
                <a:cubicBezTo>
                  <a:pt x="2605" y="20618"/>
                  <a:pt x="1800" y="20179"/>
                  <a:pt x="1800" y="19636"/>
                </a:cubicBezTo>
                <a:lnTo>
                  <a:pt x="1800" y="18655"/>
                </a:lnTo>
                <a:lnTo>
                  <a:pt x="19800" y="18655"/>
                </a:lnTo>
                <a:cubicBezTo>
                  <a:pt x="19800" y="18655"/>
                  <a:pt x="19800" y="19636"/>
                  <a:pt x="19800" y="19636"/>
                </a:cubicBezTo>
                <a:close/>
                <a:moveTo>
                  <a:pt x="18000" y="0"/>
                </a:moveTo>
                <a:lnTo>
                  <a:pt x="3600" y="0"/>
                </a:lnTo>
                <a:cubicBezTo>
                  <a:pt x="1612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612" y="21600"/>
                  <a:pt x="3600" y="21600"/>
                </a:cubicBezTo>
                <a:lnTo>
                  <a:pt x="18000" y="21600"/>
                </a:lnTo>
                <a:cubicBezTo>
                  <a:pt x="19988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19988" y="0"/>
                  <a:pt x="18000" y="0"/>
                </a:cubicBezTo>
                <a:moveTo>
                  <a:pt x="10800" y="20127"/>
                </a:moveTo>
                <a:cubicBezTo>
                  <a:pt x="11297" y="20127"/>
                  <a:pt x="11700" y="19908"/>
                  <a:pt x="11700" y="19636"/>
                </a:cubicBezTo>
                <a:cubicBezTo>
                  <a:pt x="11700" y="19366"/>
                  <a:pt x="11297" y="19145"/>
                  <a:pt x="10800" y="19145"/>
                </a:cubicBezTo>
                <a:cubicBezTo>
                  <a:pt x="10303" y="19145"/>
                  <a:pt x="9900" y="19366"/>
                  <a:pt x="9900" y="19636"/>
                </a:cubicBezTo>
                <a:cubicBezTo>
                  <a:pt x="9900" y="19908"/>
                  <a:pt x="10303" y="20127"/>
                  <a:pt x="10800" y="20127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9" name="Shape 4379">
            <a:extLst>
              <a:ext uri="{FF2B5EF4-FFF2-40B4-BE49-F238E27FC236}">
                <a16:creationId xmlns:a16="http://schemas.microsoft.com/office/drawing/2014/main" id="{E4408FF8-E342-42F8-BBE9-1220822B5E99}"/>
              </a:ext>
            </a:extLst>
          </p:cNvPr>
          <p:cNvSpPr/>
          <p:nvPr userDrawn="1"/>
        </p:nvSpPr>
        <p:spPr>
          <a:xfrm>
            <a:off x="6458938" y="4327945"/>
            <a:ext cx="258875" cy="1882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8900"/>
                </a:moveTo>
                <a:cubicBezTo>
                  <a:pt x="20618" y="18980"/>
                  <a:pt x="20611" y="19058"/>
                  <a:pt x="20601" y="19135"/>
                </a:cubicBezTo>
                <a:lnTo>
                  <a:pt x="14539" y="10800"/>
                </a:lnTo>
                <a:lnTo>
                  <a:pt x="20601" y="2465"/>
                </a:lnTo>
                <a:cubicBezTo>
                  <a:pt x="20611" y="2542"/>
                  <a:pt x="20618" y="2620"/>
                  <a:pt x="20618" y="2700"/>
                </a:cubicBezTo>
                <a:cubicBezTo>
                  <a:pt x="20618" y="2700"/>
                  <a:pt x="20618" y="18900"/>
                  <a:pt x="20618" y="18900"/>
                </a:cubicBezTo>
                <a:close/>
                <a:moveTo>
                  <a:pt x="19636" y="20250"/>
                </a:moveTo>
                <a:lnTo>
                  <a:pt x="1964" y="20250"/>
                </a:lnTo>
                <a:cubicBezTo>
                  <a:pt x="1849" y="20250"/>
                  <a:pt x="1739" y="20218"/>
                  <a:pt x="1637" y="20168"/>
                </a:cubicBezTo>
                <a:lnTo>
                  <a:pt x="7755" y="11754"/>
                </a:lnTo>
                <a:lnTo>
                  <a:pt x="9440" y="14072"/>
                </a:lnTo>
                <a:cubicBezTo>
                  <a:pt x="9816" y="14589"/>
                  <a:pt x="10308" y="14847"/>
                  <a:pt x="10800" y="14847"/>
                </a:cubicBezTo>
                <a:cubicBezTo>
                  <a:pt x="11292" y="14847"/>
                  <a:pt x="11784" y="14589"/>
                  <a:pt x="12159" y="14072"/>
                </a:cubicBezTo>
                <a:lnTo>
                  <a:pt x="13845" y="11754"/>
                </a:lnTo>
                <a:lnTo>
                  <a:pt x="19964" y="20168"/>
                </a:lnTo>
                <a:cubicBezTo>
                  <a:pt x="19861" y="20218"/>
                  <a:pt x="19752" y="20250"/>
                  <a:pt x="19636" y="20250"/>
                </a:cubicBezTo>
                <a:moveTo>
                  <a:pt x="982" y="18900"/>
                </a:moveTo>
                <a:lnTo>
                  <a:pt x="982" y="2700"/>
                </a:lnTo>
                <a:cubicBezTo>
                  <a:pt x="982" y="2620"/>
                  <a:pt x="989" y="2542"/>
                  <a:pt x="999" y="2465"/>
                </a:cubicBezTo>
                <a:lnTo>
                  <a:pt x="7061" y="10800"/>
                </a:lnTo>
                <a:lnTo>
                  <a:pt x="999" y="19135"/>
                </a:lnTo>
                <a:cubicBezTo>
                  <a:pt x="989" y="19058"/>
                  <a:pt x="982" y="18980"/>
                  <a:pt x="982" y="18900"/>
                </a:cubicBezTo>
                <a:moveTo>
                  <a:pt x="1964" y="1350"/>
                </a:moveTo>
                <a:lnTo>
                  <a:pt x="19636" y="1350"/>
                </a:lnTo>
                <a:cubicBezTo>
                  <a:pt x="19752" y="1350"/>
                  <a:pt x="19861" y="1382"/>
                  <a:pt x="19964" y="1433"/>
                </a:cubicBezTo>
                <a:lnTo>
                  <a:pt x="11465" y="13118"/>
                </a:lnTo>
                <a:cubicBezTo>
                  <a:pt x="11288" y="13362"/>
                  <a:pt x="11051" y="13497"/>
                  <a:pt x="10800" y="13497"/>
                </a:cubicBezTo>
                <a:cubicBezTo>
                  <a:pt x="10549" y="13497"/>
                  <a:pt x="10312" y="13362"/>
                  <a:pt x="10134" y="13118"/>
                </a:cubicBezTo>
                <a:lnTo>
                  <a:pt x="1637" y="1433"/>
                </a:lnTo>
                <a:cubicBezTo>
                  <a:pt x="1739" y="1382"/>
                  <a:pt x="1849" y="1350"/>
                  <a:pt x="1964" y="1350"/>
                </a:cubicBezTo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391"/>
                  <a:pt x="21600" y="18900"/>
                </a:cubicBezTo>
                <a:lnTo>
                  <a:pt x="21600" y="2700"/>
                </a:lnTo>
                <a:cubicBezTo>
                  <a:pt x="21600" y="1209"/>
                  <a:pt x="20721" y="0"/>
                  <a:pt x="19636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0" name="Shape 4487">
            <a:extLst>
              <a:ext uri="{FF2B5EF4-FFF2-40B4-BE49-F238E27FC236}">
                <a16:creationId xmlns:a16="http://schemas.microsoft.com/office/drawing/2014/main" id="{11D27456-C005-4109-9E74-0B692200A0B3}"/>
              </a:ext>
            </a:extLst>
          </p:cNvPr>
          <p:cNvSpPr/>
          <p:nvPr userDrawn="1"/>
        </p:nvSpPr>
        <p:spPr>
          <a:xfrm>
            <a:off x="6471716" y="4650082"/>
            <a:ext cx="233318" cy="2333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850" y="17620"/>
                </a:moveTo>
                <a:cubicBezTo>
                  <a:pt x="17270" y="17122"/>
                  <a:pt x="16604" y="16682"/>
                  <a:pt x="15855" y="16324"/>
                </a:cubicBezTo>
                <a:cubicBezTo>
                  <a:pt x="15868" y="16284"/>
                  <a:pt x="15882" y="16244"/>
                  <a:pt x="15896" y="16203"/>
                </a:cubicBezTo>
                <a:cubicBezTo>
                  <a:pt x="16131" y="15456"/>
                  <a:pt x="16320" y="14656"/>
                  <a:pt x="16454" y="13811"/>
                </a:cubicBezTo>
                <a:cubicBezTo>
                  <a:pt x="16471" y="13704"/>
                  <a:pt x="16484" y="13596"/>
                  <a:pt x="16499" y="13488"/>
                </a:cubicBezTo>
                <a:cubicBezTo>
                  <a:pt x="16544" y="13166"/>
                  <a:pt x="16581" y="12839"/>
                  <a:pt x="16610" y="12507"/>
                </a:cubicBezTo>
                <a:cubicBezTo>
                  <a:pt x="16621" y="12383"/>
                  <a:pt x="16632" y="12260"/>
                  <a:pt x="16641" y="12135"/>
                </a:cubicBezTo>
                <a:cubicBezTo>
                  <a:pt x="16660" y="11858"/>
                  <a:pt x="16664" y="11574"/>
                  <a:pt x="16673" y="11291"/>
                </a:cubicBezTo>
                <a:lnTo>
                  <a:pt x="20598" y="11291"/>
                </a:lnTo>
                <a:cubicBezTo>
                  <a:pt x="20476" y="13747"/>
                  <a:pt x="19450" y="15962"/>
                  <a:pt x="17850" y="17620"/>
                </a:cubicBezTo>
                <a:moveTo>
                  <a:pt x="13714" y="20178"/>
                </a:moveTo>
                <a:cubicBezTo>
                  <a:pt x="13925" y="19957"/>
                  <a:pt x="14127" y="19710"/>
                  <a:pt x="14321" y="19444"/>
                </a:cubicBezTo>
                <a:cubicBezTo>
                  <a:pt x="14339" y="19419"/>
                  <a:pt x="14357" y="19394"/>
                  <a:pt x="14375" y="19369"/>
                </a:cubicBezTo>
                <a:cubicBezTo>
                  <a:pt x="14764" y="18822"/>
                  <a:pt x="15116" y="18192"/>
                  <a:pt x="15420" y="17488"/>
                </a:cubicBezTo>
                <a:cubicBezTo>
                  <a:pt x="15436" y="17450"/>
                  <a:pt x="15451" y="17410"/>
                  <a:pt x="15467" y="17372"/>
                </a:cubicBezTo>
                <a:cubicBezTo>
                  <a:pt x="15485" y="17329"/>
                  <a:pt x="15499" y="17282"/>
                  <a:pt x="15517" y="17239"/>
                </a:cubicBezTo>
                <a:cubicBezTo>
                  <a:pt x="16123" y="17535"/>
                  <a:pt x="16665" y="17890"/>
                  <a:pt x="17142" y="18285"/>
                </a:cubicBezTo>
                <a:cubicBezTo>
                  <a:pt x="16149" y="19129"/>
                  <a:pt x="14989" y="19782"/>
                  <a:pt x="13714" y="20178"/>
                </a:cubicBezTo>
                <a:moveTo>
                  <a:pt x="11291" y="20569"/>
                </a:moveTo>
                <a:lnTo>
                  <a:pt x="11291" y="16221"/>
                </a:lnTo>
                <a:cubicBezTo>
                  <a:pt x="12498" y="16271"/>
                  <a:pt x="13638" y="16493"/>
                  <a:pt x="14652" y="16869"/>
                </a:cubicBezTo>
                <a:cubicBezTo>
                  <a:pt x="13850" y="18909"/>
                  <a:pt x="12654" y="20298"/>
                  <a:pt x="11291" y="20569"/>
                </a:cubicBezTo>
                <a:moveTo>
                  <a:pt x="11291" y="11291"/>
                </a:moveTo>
                <a:lnTo>
                  <a:pt x="15697" y="11291"/>
                </a:lnTo>
                <a:cubicBezTo>
                  <a:pt x="15655" y="12995"/>
                  <a:pt x="15392" y="14581"/>
                  <a:pt x="14971" y="15948"/>
                </a:cubicBezTo>
                <a:cubicBezTo>
                  <a:pt x="13855" y="15534"/>
                  <a:pt x="12608" y="15291"/>
                  <a:pt x="11291" y="15240"/>
                </a:cubicBezTo>
                <a:cubicBezTo>
                  <a:pt x="11291" y="15240"/>
                  <a:pt x="11291" y="11291"/>
                  <a:pt x="11291" y="11291"/>
                </a:cubicBezTo>
                <a:close/>
                <a:moveTo>
                  <a:pt x="11291" y="6360"/>
                </a:moveTo>
                <a:cubicBezTo>
                  <a:pt x="12608" y="6309"/>
                  <a:pt x="13855" y="6066"/>
                  <a:pt x="14971" y="5652"/>
                </a:cubicBezTo>
                <a:cubicBezTo>
                  <a:pt x="15392" y="7019"/>
                  <a:pt x="15655" y="8605"/>
                  <a:pt x="15697" y="10309"/>
                </a:cubicBezTo>
                <a:lnTo>
                  <a:pt x="11291" y="10309"/>
                </a:lnTo>
                <a:cubicBezTo>
                  <a:pt x="11291" y="10309"/>
                  <a:pt x="11291" y="6360"/>
                  <a:pt x="11291" y="6360"/>
                </a:cubicBezTo>
                <a:close/>
                <a:moveTo>
                  <a:pt x="11291" y="1031"/>
                </a:moveTo>
                <a:cubicBezTo>
                  <a:pt x="12654" y="1302"/>
                  <a:pt x="13850" y="2691"/>
                  <a:pt x="14652" y="4731"/>
                </a:cubicBezTo>
                <a:cubicBezTo>
                  <a:pt x="13638" y="5107"/>
                  <a:pt x="12498" y="5329"/>
                  <a:pt x="11291" y="5379"/>
                </a:cubicBezTo>
                <a:cubicBezTo>
                  <a:pt x="11291" y="5379"/>
                  <a:pt x="11291" y="1031"/>
                  <a:pt x="11291" y="1031"/>
                </a:cubicBezTo>
                <a:close/>
                <a:moveTo>
                  <a:pt x="17142" y="3315"/>
                </a:moveTo>
                <a:cubicBezTo>
                  <a:pt x="16665" y="3711"/>
                  <a:pt x="16123" y="4065"/>
                  <a:pt x="15517" y="4361"/>
                </a:cubicBezTo>
                <a:cubicBezTo>
                  <a:pt x="15499" y="4318"/>
                  <a:pt x="15485" y="4271"/>
                  <a:pt x="15467" y="4229"/>
                </a:cubicBezTo>
                <a:cubicBezTo>
                  <a:pt x="15451" y="4190"/>
                  <a:pt x="15436" y="4151"/>
                  <a:pt x="15420" y="4112"/>
                </a:cubicBezTo>
                <a:cubicBezTo>
                  <a:pt x="15116" y="3408"/>
                  <a:pt x="14764" y="2778"/>
                  <a:pt x="14375" y="2231"/>
                </a:cubicBezTo>
                <a:cubicBezTo>
                  <a:pt x="14357" y="2206"/>
                  <a:pt x="14339" y="2181"/>
                  <a:pt x="14321" y="2156"/>
                </a:cubicBezTo>
                <a:cubicBezTo>
                  <a:pt x="14127" y="1890"/>
                  <a:pt x="13925" y="1643"/>
                  <a:pt x="13714" y="1422"/>
                </a:cubicBezTo>
                <a:cubicBezTo>
                  <a:pt x="14989" y="1818"/>
                  <a:pt x="16149" y="2471"/>
                  <a:pt x="17142" y="3315"/>
                </a:cubicBezTo>
                <a:moveTo>
                  <a:pt x="20598" y="10309"/>
                </a:moveTo>
                <a:lnTo>
                  <a:pt x="16673" y="10309"/>
                </a:lnTo>
                <a:cubicBezTo>
                  <a:pt x="16664" y="10027"/>
                  <a:pt x="16660" y="9742"/>
                  <a:pt x="16641" y="9465"/>
                </a:cubicBezTo>
                <a:cubicBezTo>
                  <a:pt x="16632" y="9340"/>
                  <a:pt x="16621" y="9217"/>
                  <a:pt x="16610" y="9093"/>
                </a:cubicBezTo>
                <a:cubicBezTo>
                  <a:pt x="16581" y="8761"/>
                  <a:pt x="16544" y="8434"/>
                  <a:pt x="16499" y="8112"/>
                </a:cubicBezTo>
                <a:cubicBezTo>
                  <a:pt x="16484" y="8005"/>
                  <a:pt x="16471" y="7896"/>
                  <a:pt x="16454" y="7789"/>
                </a:cubicBezTo>
                <a:cubicBezTo>
                  <a:pt x="16320" y="6944"/>
                  <a:pt x="16131" y="6144"/>
                  <a:pt x="15896" y="5397"/>
                </a:cubicBezTo>
                <a:cubicBezTo>
                  <a:pt x="15882" y="5357"/>
                  <a:pt x="15868" y="5317"/>
                  <a:pt x="15855" y="5276"/>
                </a:cubicBezTo>
                <a:cubicBezTo>
                  <a:pt x="16604" y="4918"/>
                  <a:pt x="17270" y="4478"/>
                  <a:pt x="17850" y="3981"/>
                </a:cubicBezTo>
                <a:cubicBezTo>
                  <a:pt x="19450" y="5638"/>
                  <a:pt x="20476" y="7853"/>
                  <a:pt x="20598" y="10309"/>
                </a:cubicBezTo>
                <a:moveTo>
                  <a:pt x="10309" y="5379"/>
                </a:moveTo>
                <a:cubicBezTo>
                  <a:pt x="9101" y="5329"/>
                  <a:pt x="7961" y="5107"/>
                  <a:pt x="6947" y="4731"/>
                </a:cubicBezTo>
                <a:cubicBezTo>
                  <a:pt x="7749" y="2691"/>
                  <a:pt x="8945" y="1302"/>
                  <a:pt x="10309" y="1031"/>
                </a:cubicBezTo>
                <a:cubicBezTo>
                  <a:pt x="10309" y="1031"/>
                  <a:pt x="10309" y="5379"/>
                  <a:pt x="10309" y="5379"/>
                </a:cubicBezTo>
                <a:close/>
                <a:moveTo>
                  <a:pt x="10309" y="10309"/>
                </a:moveTo>
                <a:lnTo>
                  <a:pt x="5903" y="10309"/>
                </a:lnTo>
                <a:cubicBezTo>
                  <a:pt x="5945" y="8605"/>
                  <a:pt x="6207" y="7019"/>
                  <a:pt x="6629" y="5652"/>
                </a:cubicBezTo>
                <a:cubicBezTo>
                  <a:pt x="7745" y="6066"/>
                  <a:pt x="8991" y="6309"/>
                  <a:pt x="10309" y="6360"/>
                </a:cubicBezTo>
                <a:cubicBezTo>
                  <a:pt x="10309" y="6360"/>
                  <a:pt x="10309" y="10309"/>
                  <a:pt x="10309" y="10309"/>
                </a:cubicBezTo>
                <a:close/>
                <a:moveTo>
                  <a:pt x="10309" y="15240"/>
                </a:moveTo>
                <a:cubicBezTo>
                  <a:pt x="8991" y="15291"/>
                  <a:pt x="7745" y="15534"/>
                  <a:pt x="6629" y="15948"/>
                </a:cubicBezTo>
                <a:cubicBezTo>
                  <a:pt x="6207" y="14581"/>
                  <a:pt x="5945" y="12995"/>
                  <a:pt x="5903" y="11291"/>
                </a:cubicBezTo>
                <a:lnTo>
                  <a:pt x="10309" y="11291"/>
                </a:lnTo>
                <a:cubicBezTo>
                  <a:pt x="10309" y="11291"/>
                  <a:pt x="10309" y="15240"/>
                  <a:pt x="10309" y="15240"/>
                </a:cubicBezTo>
                <a:close/>
                <a:moveTo>
                  <a:pt x="10309" y="20569"/>
                </a:moveTo>
                <a:cubicBezTo>
                  <a:pt x="8945" y="20298"/>
                  <a:pt x="7749" y="18909"/>
                  <a:pt x="6947" y="16869"/>
                </a:cubicBezTo>
                <a:cubicBezTo>
                  <a:pt x="7961" y="16493"/>
                  <a:pt x="9101" y="16271"/>
                  <a:pt x="10309" y="16221"/>
                </a:cubicBezTo>
                <a:cubicBezTo>
                  <a:pt x="10309" y="16221"/>
                  <a:pt x="10309" y="20569"/>
                  <a:pt x="10309" y="20569"/>
                </a:cubicBezTo>
                <a:close/>
                <a:moveTo>
                  <a:pt x="4458" y="18285"/>
                </a:moveTo>
                <a:cubicBezTo>
                  <a:pt x="4934" y="17890"/>
                  <a:pt x="5476" y="17535"/>
                  <a:pt x="6083" y="17239"/>
                </a:cubicBezTo>
                <a:cubicBezTo>
                  <a:pt x="6100" y="17282"/>
                  <a:pt x="6115" y="17329"/>
                  <a:pt x="6132" y="17372"/>
                </a:cubicBezTo>
                <a:cubicBezTo>
                  <a:pt x="6149" y="17410"/>
                  <a:pt x="6163" y="17450"/>
                  <a:pt x="6180" y="17488"/>
                </a:cubicBezTo>
                <a:cubicBezTo>
                  <a:pt x="6484" y="18192"/>
                  <a:pt x="6835" y="18822"/>
                  <a:pt x="7224" y="19369"/>
                </a:cubicBezTo>
                <a:cubicBezTo>
                  <a:pt x="7242" y="19394"/>
                  <a:pt x="7261" y="19419"/>
                  <a:pt x="7279" y="19444"/>
                </a:cubicBezTo>
                <a:cubicBezTo>
                  <a:pt x="7472" y="19710"/>
                  <a:pt x="7674" y="19957"/>
                  <a:pt x="7886" y="20178"/>
                </a:cubicBezTo>
                <a:cubicBezTo>
                  <a:pt x="6610" y="19782"/>
                  <a:pt x="5451" y="19129"/>
                  <a:pt x="4458" y="18285"/>
                </a:cubicBezTo>
                <a:moveTo>
                  <a:pt x="1002" y="11291"/>
                </a:moveTo>
                <a:lnTo>
                  <a:pt x="4927" y="11291"/>
                </a:lnTo>
                <a:cubicBezTo>
                  <a:pt x="4935" y="11574"/>
                  <a:pt x="4940" y="11858"/>
                  <a:pt x="4958" y="12135"/>
                </a:cubicBezTo>
                <a:cubicBezTo>
                  <a:pt x="4967" y="12260"/>
                  <a:pt x="4979" y="12383"/>
                  <a:pt x="4989" y="12507"/>
                </a:cubicBezTo>
                <a:cubicBezTo>
                  <a:pt x="5018" y="12839"/>
                  <a:pt x="5055" y="13166"/>
                  <a:pt x="5100" y="13488"/>
                </a:cubicBezTo>
                <a:cubicBezTo>
                  <a:pt x="5116" y="13596"/>
                  <a:pt x="5129" y="13704"/>
                  <a:pt x="5146" y="13811"/>
                </a:cubicBezTo>
                <a:cubicBezTo>
                  <a:pt x="5280" y="14656"/>
                  <a:pt x="5468" y="15456"/>
                  <a:pt x="5704" y="16203"/>
                </a:cubicBezTo>
                <a:cubicBezTo>
                  <a:pt x="5718" y="16244"/>
                  <a:pt x="5731" y="16284"/>
                  <a:pt x="5744" y="16324"/>
                </a:cubicBezTo>
                <a:cubicBezTo>
                  <a:pt x="4996" y="16682"/>
                  <a:pt x="4330" y="17122"/>
                  <a:pt x="3749" y="17620"/>
                </a:cubicBezTo>
                <a:cubicBezTo>
                  <a:pt x="2150" y="15962"/>
                  <a:pt x="1123" y="13747"/>
                  <a:pt x="1002" y="11291"/>
                </a:cubicBezTo>
                <a:moveTo>
                  <a:pt x="3749" y="3981"/>
                </a:moveTo>
                <a:cubicBezTo>
                  <a:pt x="4330" y="4478"/>
                  <a:pt x="4996" y="4918"/>
                  <a:pt x="5744" y="5276"/>
                </a:cubicBezTo>
                <a:cubicBezTo>
                  <a:pt x="5731" y="5317"/>
                  <a:pt x="5718" y="5357"/>
                  <a:pt x="5704" y="5397"/>
                </a:cubicBezTo>
                <a:cubicBezTo>
                  <a:pt x="5469" y="6144"/>
                  <a:pt x="5280" y="6944"/>
                  <a:pt x="5146" y="7789"/>
                </a:cubicBezTo>
                <a:cubicBezTo>
                  <a:pt x="5129" y="7896"/>
                  <a:pt x="5116" y="8005"/>
                  <a:pt x="5100" y="8112"/>
                </a:cubicBezTo>
                <a:cubicBezTo>
                  <a:pt x="5055" y="8434"/>
                  <a:pt x="5018" y="8761"/>
                  <a:pt x="4989" y="9093"/>
                </a:cubicBezTo>
                <a:cubicBezTo>
                  <a:pt x="4979" y="9217"/>
                  <a:pt x="4967" y="9340"/>
                  <a:pt x="4958" y="9465"/>
                </a:cubicBezTo>
                <a:cubicBezTo>
                  <a:pt x="4940" y="9742"/>
                  <a:pt x="4935" y="10027"/>
                  <a:pt x="4927" y="10309"/>
                </a:cubicBezTo>
                <a:lnTo>
                  <a:pt x="1002" y="10309"/>
                </a:lnTo>
                <a:cubicBezTo>
                  <a:pt x="1123" y="7853"/>
                  <a:pt x="2150" y="5638"/>
                  <a:pt x="3749" y="3981"/>
                </a:cubicBezTo>
                <a:moveTo>
                  <a:pt x="7886" y="1422"/>
                </a:moveTo>
                <a:cubicBezTo>
                  <a:pt x="7674" y="1643"/>
                  <a:pt x="7472" y="1890"/>
                  <a:pt x="7279" y="2156"/>
                </a:cubicBezTo>
                <a:cubicBezTo>
                  <a:pt x="7261" y="2181"/>
                  <a:pt x="7242" y="2206"/>
                  <a:pt x="7224" y="2231"/>
                </a:cubicBezTo>
                <a:cubicBezTo>
                  <a:pt x="6835" y="2778"/>
                  <a:pt x="6484" y="3408"/>
                  <a:pt x="6180" y="4112"/>
                </a:cubicBezTo>
                <a:cubicBezTo>
                  <a:pt x="6163" y="4151"/>
                  <a:pt x="6149" y="4190"/>
                  <a:pt x="6132" y="4229"/>
                </a:cubicBezTo>
                <a:cubicBezTo>
                  <a:pt x="6115" y="4271"/>
                  <a:pt x="6100" y="4318"/>
                  <a:pt x="6083" y="4361"/>
                </a:cubicBezTo>
                <a:cubicBezTo>
                  <a:pt x="5476" y="4065"/>
                  <a:pt x="4934" y="3711"/>
                  <a:pt x="4458" y="3315"/>
                </a:cubicBezTo>
                <a:cubicBezTo>
                  <a:pt x="5451" y="2471"/>
                  <a:pt x="6610" y="1818"/>
                  <a:pt x="7886" y="142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FDDD2B84-3CB9-4567-8C91-C538E8A1C89F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4EF3020-1476-41B1-9FE7-B476A25C53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1B64EC3-B232-415D-8E27-EB3E24D13922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261CE2F-F199-4242-AC6C-692676B81FF1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id="{89C0506D-0CA6-4583-9D04-24E7F4D16AD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1821022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0512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1099AB-ABB9-4706-9E38-357EC2AB40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tx1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9204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3B31A5E-1244-4689-B513-C78E3C4E53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tx1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91791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  <p15:guide id="3" pos="143">
          <p15:clr>
            <a:srgbClr val="FBAE40"/>
          </p15:clr>
        </p15:guide>
        <p15:guide id="4" orient="horz" pos="4170">
          <p15:clr>
            <a:srgbClr val="FBAE40"/>
          </p15:clr>
        </p15:guide>
        <p15:guide id="5" pos="7537">
          <p15:clr>
            <a:srgbClr val="FBAE40"/>
          </p15:clr>
        </p15:guide>
        <p15:guide id="6" orient="horz" pos="14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9111EB29-9262-4594-8717-356AB3816AA6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1FAE0C34-9220-45F0-9FC2-9FE7C994E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78" y="1671924"/>
            <a:ext cx="10835122" cy="450503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74596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9111EB29-9262-4594-8717-356AB3816AA6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17F9213-0142-420B-A84D-C5627A0C81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687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8014328B-D576-4B5C-A4AE-CF9831892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473770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9111EB29-9262-4594-8717-356AB3816AA6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2BFF385-445D-4DBB-9773-F99669415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678" y="1681163"/>
            <a:ext cx="538250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lang="en-US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311B1CFE-1B35-4B5C-B40A-DC5ADF211B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CE840E8-D596-479D-AE97-E88F42DC1B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9A68D25-B19E-4E84-B65D-596EE8382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678" y="2505075"/>
            <a:ext cx="5391749" cy="3684588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06950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1099AB-ABB9-4706-9E38-357EC2AB40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9A1E80C-1A76-4D3E-92A1-846866867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1316" y="2290713"/>
            <a:ext cx="5803672" cy="4341862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06597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1099AB-ABB9-4706-9E38-357EC2AB403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22728E0A-430E-4C6A-BF56-06FA8510F2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9970" y="2271860"/>
            <a:ext cx="5715017" cy="436071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908403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7A5C384-78D0-4088-9411-AB6790574770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52C5C1-EC33-44C1-9D54-A1058BBF1812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A0030CD-8C9E-4AA5-8C5D-F9B2EDB7E17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872EE65E-EE50-4A3E-861E-1D6C241CB8EA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76AD1EF-E06C-4D3C-9693-26844D01C83C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Parallelogram 28">
              <a:extLst>
                <a:ext uri="{FF2B5EF4-FFF2-40B4-BE49-F238E27FC236}">
                  <a16:creationId xmlns:a16="http://schemas.microsoft.com/office/drawing/2014/main" id="{57D44C42-44C0-420A-A125-9B1A979D4F56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Parallelogram 29">
            <a:extLst>
              <a:ext uri="{FF2B5EF4-FFF2-40B4-BE49-F238E27FC236}">
                <a16:creationId xmlns:a16="http://schemas.microsoft.com/office/drawing/2014/main" id="{406089BB-36DC-4E23-B215-527A8A18FCF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8C43A6-50C6-704E-BADC-6D83BADE731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91439B-965F-3548-AF77-89501B24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99068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5BB0367-1AFD-4191-AB6F-E9815D136F6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8A2C98-F26E-415A-B931-1B89CA46C1CF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2FB48C-0C70-4DBE-B904-A134B6644DD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8" name="Diagonal Stripe 27">
              <a:extLst>
                <a:ext uri="{FF2B5EF4-FFF2-40B4-BE49-F238E27FC236}">
                  <a16:creationId xmlns:a16="http://schemas.microsoft.com/office/drawing/2014/main" id="{4F2E2158-1E6E-4E0D-BDAB-B20041C7361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6D62DB-3A5A-4DA1-BFA4-D9E58676E86A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F5A729A7-3A5C-405C-AE06-180E7529E477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1" name="Parallelogram 30">
            <a:extLst>
              <a:ext uri="{FF2B5EF4-FFF2-40B4-BE49-F238E27FC236}">
                <a16:creationId xmlns:a16="http://schemas.microsoft.com/office/drawing/2014/main" id="{41E23981-B12A-4AC3-A030-337BBBA5E45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B69A007-934D-7A4B-9EFA-82044EF4DC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154DC2-98C7-4D4B-A17A-AA4731217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D604A2-C574-42DB-B0C4-99715CAA1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9"/>
            <a:ext cx="8330184" cy="114796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84190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5BB0367-1AFD-4191-AB6F-E9815D136F6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E8A2C98-F26E-415A-B931-1B89CA46C1CF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bg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2FB48C-0C70-4DBE-B904-A134B6644DD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8" name="Diagonal Stripe 27">
              <a:extLst>
                <a:ext uri="{FF2B5EF4-FFF2-40B4-BE49-F238E27FC236}">
                  <a16:creationId xmlns:a16="http://schemas.microsoft.com/office/drawing/2014/main" id="{4F2E2158-1E6E-4E0D-BDAB-B20041C7361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6D62DB-3A5A-4DA1-BFA4-D9E58676E86A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F5A729A7-3A5C-405C-AE06-180E7529E477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1" name="Parallelogram 30">
            <a:extLst>
              <a:ext uri="{FF2B5EF4-FFF2-40B4-BE49-F238E27FC236}">
                <a16:creationId xmlns:a16="http://schemas.microsoft.com/office/drawing/2014/main" id="{41E23981-B12A-4AC3-A030-337BBBA5E45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B69A007-934D-7A4B-9EFA-82044EF4DC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154DC2-98C7-4D4B-A17A-AA4731217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D604A2-C574-42DB-B0C4-99715CAA1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9"/>
            <a:ext cx="8330184" cy="114796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A2D954-332B-47D0-BE9F-0F2BDE7795D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26131" y="1979613"/>
            <a:ext cx="9139738" cy="289877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3408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AB3FE-9015-40FD-A870-D81B5A86A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5891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16155-303B-403D-8B49-D4CEE47D68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53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5EF5-4ABE-4759-AC09-679CD6083A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6971" y="6356350"/>
            <a:ext cx="7402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fld id="{8699F50C-BE38-4BD0-BA84-9B090E1F2B9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AA2D2B61-D240-024D-AD60-4162EF15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9"/>
            <a:ext cx="10835122" cy="114796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4885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85" r:id="rId3"/>
    <p:sldLayoutId id="2147483706" r:id="rId4"/>
    <p:sldLayoutId id="2147483708" r:id="rId5"/>
    <p:sldLayoutId id="2147483704" r:id="rId6"/>
    <p:sldLayoutId id="2147483689" r:id="rId7"/>
    <p:sldLayoutId id="2147483668" r:id="rId8"/>
    <p:sldLayoutId id="2147483707" r:id="rId9"/>
    <p:sldLayoutId id="2147483710" r:id="rId10"/>
    <p:sldLayoutId id="2147483709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692" r:id="rId17"/>
    <p:sldLayoutId id="2147483697" r:id="rId18"/>
    <p:sldLayoutId id="2147483716" r:id="rId19"/>
    <p:sldLayoutId id="2147483674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IN"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2E7A40"/>
        </a:buClr>
        <a:buFont typeface="Arial" panose="020B0604020202020204" pitchFamily="34" charset="0"/>
        <a:buChar char="•"/>
        <a:defRPr lang="en-US" sz="24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20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600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IN" sz="1600" kern="1200" dirty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31147751_THE_IMPACT_OF_TRAINING_AND_DEVELOPMENT_ON_EMPLOYEES" TargetMode="External"/><Relationship Id="rId2" Type="http://schemas.openxmlformats.org/officeDocument/2006/relationships/hyperlink" Target="https://go.microsoft.com/fwlink/?linkid=2006808&amp;clcid=0x409" TargetMode="Externa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descr="Building image">
            <a:extLst>
              <a:ext uri="{FF2B5EF4-FFF2-40B4-BE49-F238E27FC236}">
                <a16:creationId xmlns:a16="http://schemas.microsoft.com/office/drawing/2014/main" id="{257F6BCE-75BB-4ECD-BEA5-21C36A9CC0E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0743" r="20743"/>
          <a:stretch>
            <a:fillRect/>
          </a:stretch>
        </p:blipFill>
        <p:spPr/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638ACE-163E-40EB-A458-E794C67EA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0595" y="1954489"/>
            <a:ext cx="5463765" cy="353187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 </a:t>
            </a:r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Analyse</a:t>
            </a:r>
            <a:b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/>
              <a:t>the benefits of technology-based training programmes </a:t>
            </a:r>
            <a:br>
              <a:rPr lang="en-GB" dirty="0"/>
            </a:br>
            <a:r>
              <a:rPr lang="en-GB" dirty="0"/>
              <a:t>for employers</a:t>
            </a:r>
            <a:br>
              <a:rPr lang="en-US" dirty="0"/>
            </a:br>
            <a:endParaRPr lang="en-US" b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794" y="1994113"/>
            <a:ext cx="4297730" cy="28707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80699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1CA16A-993E-43BA-BDDC-9E427CF95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090" y="-622894"/>
            <a:ext cx="4911633" cy="1789855"/>
          </a:xfrm>
        </p:spPr>
        <p:txBody>
          <a:bodyPr/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Content of Slides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63A021-7C19-4C85-B48B-EFEA732C1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57962" y="1428749"/>
            <a:ext cx="5611426" cy="46493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</a:p>
        </p:txBody>
      </p:sp>
      <p:sp>
        <p:nvSpPr>
          <p:cNvPr id="13" name="Flowchart: Data 12"/>
          <p:cNvSpPr/>
          <p:nvPr/>
        </p:nvSpPr>
        <p:spPr>
          <a:xfrm>
            <a:off x="2636691" y="1428749"/>
            <a:ext cx="6123261" cy="4649321"/>
          </a:xfrm>
          <a:prstGeom prst="flowChartInputOutp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Technological Training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Importance of technology in training and development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Analyse the benefits of technology-based training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Four examples of organizations for analysing the benefits of technology-based training programmes for employers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Conclusion 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943600" algn="r"/>
              </a:tabLst>
            </a:pPr>
            <a:r>
              <a:rPr lang="en-GB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661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ABE11BF-33A5-4653-A144-CCCBACF58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54" y="658368"/>
            <a:ext cx="4266538" cy="1629560"/>
          </a:xfrm>
        </p:spPr>
        <p:txBody>
          <a:bodyPr>
            <a:normAutofit fontScale="90000"/>
          </a:bodyPr>
          <a:lstStyle/>
          <a:p>
            <a:br>
              <a:rPr lang="en-US" sz="53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53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Technological </a:t>
            </a:r>
            <a:b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</a:t>
            </a:r>
            <a:endParaRPr lang="en-US" b="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82DBEC-EE72-4155-ACC5-87E80C560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54" y="2287928"/>
            <a:ext cx="6002422" cy="3783688"/>
          </a:xfrm>
        </p:spPr>
        <p:txBody>
          <a:bodyPr>
            <a:normAutofit fontScale="70000" lnSpcReduction="20000"/>
          </a:bodyPr>
          <a:lstStyle/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To deliver the content and facilitate learning instructional method that is employed is technology training.</a:t>
            </a: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In many forms, technology-based training is available. However, to facilitate the content training delivery it mostly includes consumes the technology.</a:t>
            </a: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 The e-learning courses, virtual simulations and webinars are the instances of the technological training.</a:t>
            </a: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For reaching learners in variant geographical areas the technology training could be effective.</a:t>
            </a: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 The specific learning object and the requirement of the learner are essential to consider while designing the technology-based training. </a:t>
            </a:r>
          </a:p>
          <a:p>
            <a:r>
              <a:rPr lang="en-GB" dirty="0">
                <a:solidFill>
                  <a:srgbClr val="002060"/>
                </a:solidFill>
                <a:latin typeface="Bell MT" panose="02020503060305020303" pitchFamily="18" charset="0"/>
                <a:cs typeface="Arial" panose="020B0604020202020204" pitchFamily="34" charset="0"/>
              </a:rPr>
              <a:t>It is crucial to maximize learning and facilitate the successful application of knowledge.</a:t>
            </a:r>
            <a:endParaRPr lang="en-US" dirty="0">
              <a:solidFill>
                <a:srgbClr val="002060"/>
              </a:solidFill>
              <a:latin typeface="Bell MT" panose="02020503060305020303" pitchFamily="18" charset="0"/>
              <a:cs typeface="Arial" panose="020B0604020202020204" pitchFamily="34" charset="0"/>
            </a:endParaRPr>
          </a:p>
          <a:p>
            <a:pPr lvl="0"/>
            <a:endParaRPr lang="en-US" dirty="0"/>
          </a:p>
        </p:txBody>
      </p:sp>
      <p:pic>
        <p:nvPicPr>
          <p:cNvPr id="13" name="Picture Placeholder 12" title="Skyline">
            <a:extLst>
              <a:ext uri="{FF2B5EF4-FFF2-40B4-BE49-F238E27FC236}">
                <a16:creationId xmlns:a16="http://schemas.microsoft.com/office/drawing/2014/main" id="{066FE296-3466-420F-AD6C-D3A37B973B7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23313" r="23313"/>
          <a:stretch/>
        </p:blipFill>
        <p:spPr>
          <a:xfrm>
            <a:off x="6604000" y="0"/>
            <a:ext cx="5588000" cy="6872249"/>
          </a:xfrm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7F4D2C2-B71A-4089-A3FE-603C32706CA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BA1BB58-7555-4382-B178-7ED04E137E7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005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3">
            <a:extLst>
              <a:ext uri="{FF2B5EF4-FFF2-40B4-BE49-F238E27FC236}">
                <a16:creationId xmlns:a16="http://schemas.microsoft.com/office/drawing/2014/main" id="{1ABD613F-111C-41D6-9F8E-8B2C42A5E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530" y="754380"/>
            <a:ext cx="7535470" cy="1702295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</a:t>
            </a:r>
            <a:br>
              <a:rPr lang="en-US" dirty="0"/>
            </a:br>
            <a:r>
              <a:rPr lang="en-US" sz="4000" dirty="0"/>
              <a:t>of Technology in </a:t>
            </a:r>
            <a:br>
              <a:rPr lang="en-US" sz="4000" dirty="0"/>
            </a:br>
            <a:r>
              <a:rPr lang="en-US" sz="4000" dirty="0"/>
              <a:t>Training and Development</a:t>
            </a:r>
            <a:endParaRPr lang="en-US" sz="4000" b="0" dirty="0"/>
          </a:p>
        </p:txBody>
      </p:sp>
      <p:sp>
        <p:nvSpPr>
          <p:cNvPr id="42" name="Content Placeholder 6">
            <a:extLst>
              <a:ext uri="{FF2B5EF4-FFF2-40B4-BE49-F238E27FC236}">
                <a16:creationId xmlns:a16="http://schemas.microsoft.com/office/drawing/2014/main" id="{55EACD59-7C51-4810-94C6-BCB4D1234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530" y="2331720"/>
            <a:ext cx="6668060" cy="4024631"/>
          </a:xfrm>
        </p:spPr>
        <p:txBody>
          <a:bodyPr>
            <a:normAutofit/>
          </a:bodyPr>
          <a:lstStyle/>
          <a:p>
            <a:pPr lvl="0"/>
            <a:endParaRPr lang="en-US" sz="2000" dirty="0"/>
          </a:p>
          <a:p>
            <a:pPr lvl="0"/>
            <a:r>
              <a:rPr lang="en-US" sz="2000" dirty="0"/>
              <a:t>To improve learning participation there is a huge significance of training and development. </a:t>
            </a:r>
          </a:p>
          <a:p>
            <a:pPr lvl="0"/>
            <a:r>
              <a:rPr lang="en-US" sz="2000" dirty="0"/>
              <a:t>For the engagement and encouragement of broader participation. </a:t>
            </a:r>
          </a:p>
          <a:p>
            <a:pPr lvl="0"/>
            <a:r>
              <a:rPr lang="en-US" sz="2000" dirty="0"/>
              <a:t>Accessible from nearly everywhere there is a good connection to the internet.</a:t>
            </a:r>
          </a:p>
          <a:p>
            <a:pPr lvl="0"/>
            <a:r>
              <a:rPr lang="en-US" sz="2000" dirty="0"/>
              <a:t>User-friendly </a:t>
            </a:r>
          </a:p>
          <a:p>
            <a:pPr lvl="0"/>
            <a:r>
              <a:rPr lang="en-US" sz="2000" dirty="0"/>
              <a:t>Cost-effective.</a:t>
            </a:r>
          </a:p>
          <a:p>
            <a:pPr lvl="0"/>
            <a:r>
              <a:rPr lang="en-US" sz="2000" dirty="0"/>
              <a:t>Enhanced by the technology in training and development.</a:t>
            </a:r>
          </a:p>
        </p:txBody>
      </p:sp>
      <p:pic>
        <p:nvPicPr>
          <p:cNvPr id="59" name="Picture Placeholder 58" title="Buildings">
            <a:extLst>
              <a:ext uri="{FF2B5EF4-FFF2-40B4-BE49-F238E27FC236}">
                <a16:creationId xmlns:a16="http://schemas.microsoft.com/office/drawing/2014/main" id="{3FCCC668-2247-4814-9CC5-9C5D4B447AA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3492" r="13492"/>
          <a:stretch>
            <a:fillRect/>
          </a:stretch>
        </p:blipFill>
        <p:spPr/>
      </p:pic>
      <p:sp>
        <p:nvSpPr>
          <p:cNvPr id="35" name="Footer Placeholder 34">
            <a:extLst>
              <a:ext uri="{FF2B5EF4-FFF2-40B4-BE49-F238E27FC236}">
                <a16:creationId xmlns:a16="http://schemas.microsoft.com/office/drawing/2014/main" id="{6390A22B-EC07-E942-A46F-F36FDD7FDB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267D224-5586-43DC-82CA-8605E158298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466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E3E5EE03-FBF6-46F5-8085-716AC6CE1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868" y="625439"/>
            <a:ext cx="8333222" cy="1664371"/>
          </a:xfrm>
        </p:spPr>
        <p:txBody>
          <a:bodyPr>
            <a:normAutofit fontScale="90000"/>
          </a:bodyPr>
          <a:lstStyle/>
          <a:p>
            <a:r>
              <a:rPr lang="en-US" sz="4900" dirty="0" err="1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Analyse</a:t>
            </a:r>
            <a:br>
              <a:rPr lang="en-US" dirty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benefits of </a:t>
            </a:r>
            <a:br>
              <a:rPr lang="en-US" dirty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dirty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technology-based training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1DCFA8A2-3FB8-48CA-933D-0800A9D2A2A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29308" y="2527935"/>
            <a:ext cx="5320032" cy="3828415"/>
          </a:xfrm>
        </p:spPr>
        <p:txBody>
          <a:bodyPr>
            <a:normAutofit fontScale="62500" lnSpcReduction="20000"/>
          </a:bodyPr>
          <a:lstStyle/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Technology-based training is the Intranet and extranet think of usage. 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Over an existing corporate infrastructure, the training is delivered. 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Technology is cross-platform. 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For multiple-media presentations,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The flexible and convenient training that is asynchronous communication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The employee training future and development is filled with exciting possibilities. 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Personalized training experiences will enable tailoring AI and machine learning content to individual requirements.</a:t>
            </a:r>
          </a:p>
          <a:p>
            <a:pPr>
              <a:buClr>
                <a:schemeClr val="accent2"/>
              </a:buClr>
            </a:pPr>
            <a:r>
              <a:rPr lang="en-US" dirty="0">
                <a:latin typeface="Bell MT" panose="02020503060305020303" pitchFamily="18" charset="0"/>
              </a:rPr>
              <a:t> Learning paths will provide customized adaptive learning systems and intelligent tutoring, and maximum skill development</a:t>
            </a:r>
            <a:endParaRPr lang="en-US" dirty="0"/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391D3201-20F9-4DD7-B4EB-F41AF17CA42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algn="l"/>
            <a:r>
              <a:rPr lang="en-US" dirty="0"/>
              <a:t>Add a footer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C7C65DDB-24F2-44CF-AE02-F3A6C8B1858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99F50C-BE38-4BD0-BA84-9B090E1F2B9B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340" y="2527935"/>
            <a:ext cx="5661660" cy="29832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9151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3">
            <a:extLst>
              <a:ext uri="{FF2B5EF4-FFF2-40B4-BE49-F238E27FC236}">
                <a16:creationId xmlns:a16="http://schemas.microsoft.com/office/drawing/2014/main" id="{92896B42-4638-40D0-8887-7AB8D1D86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88" y="303700"/>
            <a:ext cx="8333222" cy="1147969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  <a:endPara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7CFD0302-279C-8A48-9E27-AD5B08D6501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31814" y="2005762"/>
            <a:ext cx="6211886" cy="4350588"/>
          </a:xfrm>
        </p:spPr>
        <p:txBody>
          <a:bodyPr/>
          <a:lstStyle/>
          <a:p>
            <a:pPr>
              <a:buClr>
                <a:schemeClr val="accent2"/>
              </a:buClr>
            </a:pPr>
            <a:r>
              <a:rPr lang="en-US" dirty="0"/>
              <a:t>Here are the various examples of the organization for technology-based training </a:t>
            </a:r>
          </a:p>
          <a:p>
            <a:pPr>
              <a:buClr>
                <a:schemeClr val="accent2"/>
              </a:buClr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CPD sessions at various organizations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LMS for healthcare 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Mastering advertising essentials for employees at Amazon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ASPIRE programmed at Travelodge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Teach Computing for Teachers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4C11C9-3DF6-471E-87C0-4DCED41031D4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228214-87DB-4B3A-BD81-9A709A69BAA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591" y="1766367"/>
            <a:ext cx="6278363" cy="358763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10042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3">
            <a:extLst>
              <a:ext uri="{FF2B5EF4-FFF2-40B4-BE49-F238E27FC236}">
                <a16:creationId xmlns:a16="http://schemas.microsoft.com/office/drawing/2014/main" id="{F64048FA-1C7E-4BEF-8273-A6490A221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63" y="445250"/>
            <a:ext cx="9687697" cy="21449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Analyses</a:t>
            </a:r>
            <a:br>
              <a:rPr lang="en-US" dirty="0">
                <a:solidFill>
                  <a:srgbClr val="EAB200"/>
                </a:solidFill>
              </a:rPr>
            </a:br>
            <a:r>
              <a:rPr lang="en-US" sz="4000" dirty="0">
                <a:solidFill>
                  <a:srgbClr val="EAB200"/>
                </a:solidFill>
              </a:rPr>
              <a:t>the benefits of technology-based training programmer  for employers</a:t>
            </a:r>
            <a:br>
              <a:rPr lang="en-US" dirty="0"/>
            </a:br>
            <a:endParaRPr lang="en-US" sz="1800" b="0" dirty="0"/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FAA9D8EA-A7CA-4ED0-94D3-29382CDEBB3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0355" y="2590185"/>
            <a:ext cx="9829515" cy="376616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It is Budget-effective.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It assists your business go better it makes your staff better. For computer systems, handle customer enquiries or make a sale it is equipped to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It assists staff attain new skills that can increase their contribution to your business, as well as their self-esteem and personal development.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It enables staff to undertake new and different tasks - this can lead to job enhancements, promotion and increased motivation and job satisfaction.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It assists staff gain confidence in their use of IT - this can increase their productivity and efficiency.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New IT systems and technology transitions are made by it. For both your staff and customers it is easier.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pc="0" dirty="0">
                <a:latin typeface="Bell MT" panose="02020503060305020303" pitchFamily="18" charset="0"/>
              </a:rPr>
              <a:t>Your employee feel appreciated by it- they will see you devoting time and money to their professional development, so retention and assurance can rise</a:t>
            </a:r>
            <a:endParaRPr lang="en-US" sz="1600" spc="0" dirty="0">
              <a:latin typeface="Bell MT" panose="02020503060305020303" pitchFamily="18" charset="0"/>
            </a:endParaRPr>
          </a:p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764F18-9B71-4D59-80A4-C9436CB2F47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53D90E-F2EA-4BA1-ACBD-9D3D0EB22C8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707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title="Skyline">
            <a:extLst>
              <a:ext uri="{FF2B5EF4-FFF2-40B4-BE49-F238E27FC236}">
                <a16:creationId xmlns:a16="http://schemas.microsoft.com/office/drawing/2014/main" id="{6B070BD8-8610-4F64-A93A-41F46C39ECA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9408" b="9408"/>
          <a:stretch>
            <a:fillRect/>
          </a:stretch>
        </p:blipFill>
        <p:spPr/>
      </p:pic>
      <p:sp>
        <p:nvSpPr>
          <p:cNvPr id="2" name="Round Diagonal Corner Rectangle 1"/>
          <p:cNvSpPr/>
          <p:nvPr/>
        </p:nvSpPr>
        <p:spPr>
          <a:xfrm>
            <a:off x="585092" y="742950"/>
            <a:ext cx="9404728" cy="5474970"/>
          </a:xfrm>
          <a:prstGeom prst="round2DiagRect">
            <a:avLst>
              <a:gd name="adj1" fmla="val 16667"/>
              <a:gd name="adj2" fmla="val 4367"/>
            </a:avLst>
          </a:prstGeom>
          <a:solidFill>
            <a:srgbClr val="0B0D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>
              <a:solidFill>
                <a:srgbClr val="EAB2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92866" y="1028700"/>
            <a:ext cx="8023860" cy="8556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>
                <a:solidFill>
                  <a:srgbClr val="EAB200"/>
                </a:solidFill>
              </a:rPr>
              <a:t>Analyse</a:t>
            </a:r>
            <a:r>
              <a:rPr lang="en-US" sz="3200" b="1" dirty="0">
                <a:solidFill>
                  <a:srgbClr val="EAB200"/>
                </a:solidFill>
              </a:rPr>
              <a:t> the benefits of technology-based training </a:t>
            </a:r>
            <a:r>
              <a:rPr lang="en-US" sz="3200" b="1" dirty="0" err="1">
                <a:solidFill>
                  <a:srgbClr val="EAB200"/>
                </a:solidFill>
              </a:rPr>
              <a:t>programmes</a:t>
            </a:r>
            <a:r>
              <a:rPr lang="en-US" sz="3200" b="1" dirty="0">
                <a:solidFill>
                  <a:srgbClr val="EAB200"/>
                </a:solidFill>
              </a:rPr>
              <a:t> for employers</a:t>
            </a:r>
            <a:br>
              <a:rPr lang="en-US" sz="3200" b="1" dirty="0">
                <a:solidFill>
                  <a:srgbClr val="EAB200"/>
                </a:solidFill>
              </a:rPr>
            </a:br>
            <a:endParaRPr lang="en-US" b="1" dirty="0">
              <a:solidFill>
                <a:srgbClr val="EAB2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It allows self-paced progress and flexibility in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The vast range of learning materials and resources are accessible there.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job-specific skills and competencies are improved by technology-based training.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Training materials and resources are conveniently accessible.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best practices and better alignment with trends in the industry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To enhance their competitiveness and drive growth the organization is constantly searching for methods.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 To attain this aim spending in the development and training of the employee is the significant aspect.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The old and traditional ways of training are time-consuming and exclusive.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The employee mostly fails to engage with this method efficiently.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Technology plays a crucial role in revolutionizing the method organizations approach employee development and training.</a:t>
            </a: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b="1" dirty="0">
              <a:solidFill>
                <a:srgbClr val="EAB200"/>
              </a:solidFill>
            </a:endParaRPr>
          </a:p>
          <a:p>
            <a:endParaRPr lang="en-US" dirty="0">
              <a:solidFill>
                <a:srgbClr val="EAB2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224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3714">
              <a:srgbClr val="548CFF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  <a:alpha val="99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 descr="Company initials and name in grouped text">
            <a:extLst>
              <a:ext uri="{FF2B5EF4-FFF2-40B4-BE49-F238E27FC236}">
                <a16:creationId xmlns:a16="http://schemas.microsoft.com/office/drawing/2014/main" id="{82C4EAC6-3E04-4614-86BA-A23C851754D9}"/>
              </a:ext>
            </a:extLst>
          </p:cNvPr>
          <p:cNvGrpSpPr/>
          <p:nvPr/>
        </p:nvGrpSpPr>
        <p:grpSpPr>
          <a:xfrm>
            <a:off x="2814559" y="3141380"/>
            <a:ext cx="3209051" cy="2356449"/>
            <a:chOff x="2955850" y="2902286"/>
            <a:chExt cx="467309" cy="1118752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20626FA-81E3-4C45-BF2D-D52CF6D96238}"/>
                </a:ext>
              </a:extLst>
            </p:cNvPr>
            <p:cNvSpPr txBox="1"/>
            <p:nvPr/>
          </p:nvSpPr>
          <p:spPr>
            <a:xfrm>
              <a:off x="3238428" y="2902286"/>
              <a:ext cx="18473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sz="6000" b="1" dirty="0">
                <a:solidFill>
                  <a:schemeClr val="bg1"/>
                </a:solidFill>
                <a:latin typeface="Arial Black" panose="020B0A0402010202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6E86452-6AEA-4380-9682-AB26317ADB62}"/>
                </a:ext>
              </a:extLst>
            </p:cNvPr>
            <p:cNvSpPr txBox="1"/>
            <p:nvPr/>
          </p:nvSpPr>
          <p:spPr>
            <a:xfrm>
              <a:off x="2955850" y="3713261"/>
              <a:ext cx="18473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en-US" sz="1400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endParaRPr>
            </a:p>
          </p:txBody>
        </p:sp>
      </p:grpSp>
      <p:sp>
        <p:nvSpPr>
          <p:cNvPr id="8" name="Title 7">
            <a:extLst>
              <a:ext uri="{FF2B5EF4-FFF2-40B4-BE49-F238E27FC236}">
                <a16:creationId xmlns:a16="http://schemas.microsoft.com/office/drawing/2014/main" id="{8B6C5EAB-81FF-4827-A160-22F4363C6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08" y="-206090"/>
            <a:ext cx="4853573" cy="1616252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</a:schemeClr>
                </a:solidFill>
              </a:rPr>
              <a:t>Conclusion</a:t>
            </a:r>
            <a:endParaRPr lang="en-US" sz="4800" b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Pentagon 4"/>
          <p:cNvSpPr/>
          <p:nvPr/>
        </p:nvSpPr>
        <p:spPr>
          <a:xfrm>
            <a:off x="392279" y="1841860"/>
            <a:ext cx="8725533" cy="457833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7220" y="1731744"/>
            <a:ext cx="66865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way live and work is revolutionized by the technology. In the current days, It is significantly more crucial than before to acquire new skills efficiently and fast.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various aspect of our lives is undeniably modified by technology. However, for the employee, the role of technology and development in training has produced tons of benefits.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enable customized learning experiences by enhancing motivation and engagement, to gain knowledge insights and skills more effectively than ever previously.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e-platform learning, and training landscape transformed</a:t>
            </a:r>
          </a:p>
        </p:txBody>
      </p:sp>
      <p:pic>
        <p:nvPicPr>
          <p:cNvPr id="27" name="Picture Placeholder 26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7" r="26477"/>
          <a:stretch>
            <a:fillRect/>
          </a:stretch>
        </p:blipFill>
        <p:spPr>
          <a:xfrm>
            <a:off x="7303770" y="986252"/>
            <a:ext cx="4685039" cy="5738300"/>
          </a:xfrm>
        </p:spPr>
      </p:pic>
    </p:spTree>
    <p:extLst>
      <p:ext uri="{BB962C8B-B14F-4D97-AF65-F5344CB8AC3E}">
        <p14:creationId xmlns:p14="http://schemas.microsoft.com/office/powerpoint/2010/main" val="2260955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992BF91-1CA4-4DA0-9289-475AF6F142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1244" y="194332"/>
            <a:ext cx="8330184" cy="740816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66710D-28AC-4C32-9442-8DDD0E2A991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Template Editing Instructions and Feedback</a:t>
            </a:r>
            <a:endParaRPr lang="en-US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66751" y="935148"/>
            <a:ext cx="1085849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AutoNum type="arabicPeriod"/>
            </a:pP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Cropper, P., Robinson, D., Farrell, M., Webster, R., Germain, J., Cummings, K., Rosenthal, L., </a:t>
            </a:r>
            <a:r>
              <a:rPr lang="en-GB" sz="16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Kappil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, T., Souvanna, P. and Benson, V. (2023). </a:t>
            </a:r>
            <a:r>
              <a:rPr lang="en-GB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Technology-Based Learning in the Public Workforce System: Emerging Policy and Practices in States and American Job Centers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Available at: https://www.dol.gov/sites/dolgov/files/OASP/evaluation/pdf/ETA_TBLinPWSEmergingPolicyPracticesInStatesAndAJCs_Report_Aug2020.pdf [Accessed 19 Mar. </a:t>
            </a:r>
            <a:r>
              <a:rPr lang="en-GB" sz="1600" b="0" i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2024].</a:t>
            </a:r>
          </a:p>
          <a:p>
            <a:pPr algn="l"/>
            <a:endParaRPr lang="en-GB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‌2. ResearchGate. (n.d.). </a:t>
            </a:r>
            <a:r>
              <a:rPr lang="en-GB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(PDF) THE IMPACT OF TRAINING AND DEVELOPMENT ON EMPLOYEES’ PERFORMANCE: AN ANALYSIS OF QUANTITATIVE DATA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3"/>
              </a:rPr>
              <a:t>https://www.researchgate.net/publication/331147751_THE_IMPACT_OF_TRAINING_AND_DEVELOPMENT_ON_EMPLOYEES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‌3. Scheibel, G., Zimmerman, K.N. and Wills, H.P. (2022). Increasing On-Task Behaviour Using Technology-Based Self-Monitoring: A Meta-Analysis of I-Connect. </a:t>
            </a:r>
            <a:r>
              <a:rPr lang="en-GB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Journal of Special Education Technology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, p.016264342210855. Doi: HTTPs://doi.org/10.1177/01626434221085554.</a:t>
            </a:r>
          </a:p>
          <a:p>
            <a:pPr algn="l"/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4. www.continu.com. (n.d.). </a:t>
            </a:r>
            <a:r>
              <a:rPr lang="en-GB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9 Powerful Benefits of Employee Training &amp; Development - Continu</a:t>
            </a:r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Available at: https://www.continu.com/blog/employee-training-benefits#:~:text=9%20Powerful%20Benefits%20of%20Employee%20Training%20%26%20Development [Accessed 15 Mar. 2024].</a:t>
            </a:r>
          </a:p>
          <a:p>
            <a:pPr algn="l"/>
            <a:r>
              <a:rPr lang="en-GB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5.Ronda, L., Valor, C. and Abril, C., 2020. How small traditional businesses can become attractive employers: A means-end analysis. Journal of Small Business Management, 58(2), pp.362-389.</a:t>
            </a: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3F3F3F"/>
      </a:dk1>
      <a:lt1>
        <a:srgbClr val="FFFFFF"/>
      </a:lt1>
      <a:dk2>
        <a:srgbClr val="F2F2F2"/>
      </a:dk2>
      <a:lt2>
        <a:srgbClr val="A5A5A5"/>
      </a:lt2>
      <a:accent1>
        <a:srgbClr val="00194C"/>
      </a:accent1>
      <a:accent2>
        <a:srgbClr val="EAB200"/>
      </a:accent2>
      <a:accent3>
        <a:srgbClr val="F2F2F2"/>
      </a:accent3>
      <a:accent4>
        <a:srgbClr val="954F72"/>
      </a:accent4>
      <a:accent5>
        <a:srgbClr val="00843B"/>
      </a:accent5>
      <a:accent6>
        <a:srgbClr val="014067"/>
      </a:accent6>
      <a:hlink>
        <a:srgbClr val="00194C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89027928_Hexagon presentation dark_AAS_v4" id="{00715B48-F6B0-4FD0-BA2D-34714F23D55A}" vid="{445656DE-313E-4A78-B834-A775A8573B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759597-1FA4-4F46-9BA8-01240C56026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40343A-75DB-4E03-95EA-4A75BA0D7FF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9C3589D-EF2D-4AF3-8B55-088F4B14D6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dark</Template>
  <TotalTime>0</TotalTime>
  <Words>1081</Words>
  <Application>Microsoft Office PowerPoint</Application>
  <PresentationFormat>Widescreen</PresentationFormat>
  <Paragraphs>103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Arial Black</vt:lpstr>
      <vt:lpstr>Bell MT</vt:lpstr>
      <vt:lpstr>Calibri</vt:lpstr>
      <vt:lpstr>Calibri Light</vt:lpstr>
      <vt:lpstr>Times New Roman</vt:lpstr>
      <vt:lpstr>Office Theme</vt:lpstr>
      <vt:lpstr> Analyse the benefits of technology-based training programmes  for employers </vt:lpstr>
      <vt:lpstr>Content of Slides</vt:lpstr>
      <vt:lpstr> Technological  Training</vt:lpstr>
      <vt:lpstr>Importance  of Technology in  Training and Development</vt:lpstr>
      <vt:lpstr>Analyse the benefits of  technology-based training</vt:lpstr>
      <vt:lpstr>Example</vt:lpstr>
      <vt:lpstr>Analyses the benefits of technology-based training programmer  for employers 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2024-03-22T05:10:21Z</dcterms:created>
  <dcterms:modified xsi:type="dcterms:W3CDTF">2024-03-22T17:33:46Z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