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3" r:id="rId3"/>
    <p:sldId id="275" r:id="rId4"/>
    <p:sldId id="276" r:id="rId5"/>
    <p:sldId id="274" r:id="rId6"/>
    <p:sldId id="257" r:id="rId7"/>
    <p:sldId id="258" r:id="rId8"/>
    <p:sldId id="259" r:id="rId9"/>
    <p:sldId id="260" r:id="rId10"/>
    <p:sldId id="262" r:id="rId11"/>
    <p:sldId id="261" r:id="rId12"/>
    <p:sldId id="263" r:id="rId13"/>
    <p:sldId id="264" r:id="rId14"/>
    <p:sldId id="265" r:id="rId15"/>
    <p:sldId id="266" r:id="rId16"/>
    <p:sldId id="267" r:id="rId17"/>
    <p:sldId id="268" r:id="rId18"/>
    <p:sldId id="269" r:id="rId19"/>
    <p:sldId id="270" r:id="rId20"/>
    <p:sldId id="271" r:id="rId21"/>
    <p:sldId id="272"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AEC8F54-2769-4989-B784-DD83CA0B81F0}"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3903031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EC8F54-2769-4989-B784-DD83CA0B81F0}"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430246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AEC8F54-2769-4989-B784-DD83CA0B81F0}"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15811971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AEC8F54-2769-4989-B784-DD83CA0B81F0}" type="datetimeFigureOut">
              <a:rPr lang="en-GB" smtClean="0"/>
              <a:t>08/02/2018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1948586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AEC8F54-2769-4989-B784-DD83CA0B81F0}" type="datetimeFigureOut">
              <a:rPr lang="en-GB" smtClean="0"/>
              <a:t>08/02/2018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29307706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AEC8F54-2769-4989-B784-DD83CA0B81F0}" type="datetimeFigureOut">
              <a:rPr lang="en-GB" smtClean="0"/>
              <a:t>08/02/2018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6203141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EC8F54-2769-4989-B784-DD83CA0B81F0}" type="datetimeFigureOut">
              <a:rPr lang="en-GB" smtClean="0"/>
              <a:t>08/02/2018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4170765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EC8F54-2769-4989-B784-DD83CA0B81F0}" type="datetimeFigureOut">
              <a:rPr lang="en-GB" smtClean="0"/>
              <a:t>08/02/2018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13068227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EC8F54-2769-4989-B784-DD83CA0B81F0}" type="datetimeFigureOut">
              <a:rPr lang="en-GB" smtClean="0"/>
              <a:t>08/02/2018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1070602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EC8F54-2769-4989-B784-DD83CA0B81F0}"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2284884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EC8F54-2769-4989-B784-DD83CA0B81F0}"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1286577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EC8F54-2769-4989-B784-DD83CA0B81F0}" type="datetimeFigureOut">
              <a:rPr lang="en-GB" smtClean="0"/>
              <a:t>08/02/2018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D5B310F-561E-4644-843C-94AA95D2EDF2}" type="slidenum">
              <a:rPr lang="en-GB" smtClean="0"/>
              <a:t>‹#›</a:t>
            </a:fld>
            <a:endParaRPr lang="en-GB"/>
          </a:p>
        </p:txBody>
      </p:sp>
    </p:spTree>
    <p:extLst>
      <p:ext uri="{BB962C8B-B14F-4D97-AF65-F5344CB8AC3E}">
        <p14:creationId xmlns:p14="http://schemas.microsoft.com/office/powerpoint/2010/main" val="3079247565"/>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Origins of the Crusading Movement</a:t>
            </a:r>
            <a:endParaRPr lang="en-GB" dirty="0"/>
          </a:p>
        </p:txBody>
      </p:sp>
    </p:spTree>
    <p:extLst>
      <p:ext uri="{BB962C8B-B14F-4D97-AF65-F5344CB8AC3E}">
        <p14:creationId xmlns:p14="http://schemas.microsoft.com/office/powerpoint/2010/main" val="2710789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Setting the Scene</a:t>
            </a:r>
            <a:endParaRPr lang="en-GB" dirty="0"/>
          </a:p>
        </p:txBody>
      </p:sp>
      <p:pic>
        <p:nvPicPr>
          <p:cNvPr id="4" name="Content Placeholder 3"/>
          <p:cNvPicPr>
            <a:picLocks noGrp="1" noChangeAspect="1"/>
          </p:cNvPicPr>
          <p:nvPr>
            <p:ph idx="1"/>
          </p:nvPr>
        </p:nvPicPr>
        <p:blipFill>
          <a:blip r:embed="rId2"/>
          <a:stretch>
            <a:fillRect/>
          </a:stretch>
        </p:blipFill>
        <p:spPr>
          <a:xfrm>
            <a:off x="1562100" y="1886744"/>
            <a:ext cx="6019800" cy="3952875"/>
          </a:xfrm>
          <a:prstGeom prst="rect">
            <a:avLst/>
          </a:prstGeom>
        </p:spPr>
      </p:pic>
    </p:spTree>
    <p:extLst>
      <p:ext uri="{BB962C8B-B14F-4D97-AF65-F5344CB8AC3E}">
        <p14:creationId xmlns:p14="http://schemas.microsoft.com/office/powerpoint/2010/main" val="19880573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did the First Crusade happen?</a:t>
            </a:r>
            <a:endParaRPr lang="en-GB" dirty="0"/>
          </a:p>
        </p:txBody>
      </p:sp>
      <p:sp>
        <p:nvSpPr>
          <p:cNvPr id="3" name="Content Placeholder 2"/>
          <p:cNvSpPr>
            <a:spLocks noGrp="1"/>
          </p:cNvSpPr>
          <p:nvPr>
            <p:ph idx="1"/>
          </p:nvPr>
        </p:nvSpPr>
        <p:spPr/>
        <p:txBody>
          <a:bodyPr/>
          <a:lstStyle/>
          <a:p>
            <a:r>
              <a:rPr lang="en-GB" dirty="0" smtClean="0"/>
              <a:t>The papacy</a:t>
            </a:r>
          </a:p>
          <a:p>
            <a:r>
              <a:rPr lang="en-GB" dirty="0" smtClean="0"/>
              <a:t>Urban II</a:t>
            </a:r>
          </a:p>
          <a:p>
            <a:r>
              <a:rPr lang="en-GB" dirty="0" smtClean="0"/>
              <a:t>French support</a:t>
            </a:r>
          </a:p>
          <a:p>
            <a:r>
              <a:rPr lang="en-GB" dirty="0" smtClean="0"/>
              <a:t>THAT speech</a:t>
            </a:r>
          </a:p>
          <a:p>
            <a:r>
              <a:rPr lang="en-GB" dirty="0" smtClean="0"/>
              <a:t>Popularity of pilgrimage</a:t>
            </a:r>
          </a:p>
          <a:p>
            <a:r>
              <a:rPr lang="en-GB" dirty="0" smtClean="0"/>
              <a:t>The Indulgence</a:t>
            </a:r>
            <a:endParaRPr lang="en-GB" dirty="0"/>
          </a:p>
        </p:txBody>
      </p:sp>
      <p:pic>
        <p:nvPicPr>
          <p:cNvPr id="5" name="Picture 4"/>
          <p:cNvPicPr>
            <a:picLocks noChangeAspect="1"/>
          </p:cNvPicPr>
          <p:nvPr/>
        </p:nvPicPr>
        <p:blipFill>
          <a:blip r:embed="rId2"/>
          <a:stretch>
            <a:fillRect/>
          </a:stretch>
        </p:blipFill>
        <p:spPr>
          <a:xfrm>
            <a:off x="5724128" y="1422315"/>
            <a:ext cx="2837819" cy="5257800"/>
          </a:xfrm>
          <a:prstGeom prst="rect">
            <a:avLst/>
          </a:prstGeom>
        </p:spPr>
      </p:pic>
    </p:spTree>
    <p:extLst>
      <p:ext uri="{BB962C8B-B14F-4D97-AF65-F5344CB8AC3E}">
        <p14:creationId xmlns:p14="http://schemas.microsoft.com/office/powerpoint/2010/main" val="12576224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Papal Reform Movement and the Crusades</a:t>
            </a:r>
            <a:endParaRPr lang="en-GB" dirty="0"/>
          </a:p>
        </p:txBody>
      </p:sp>
      <p:sp>
        <p:nvSpPr>
          <p:cNvPr id="3" name="Content Placeholder 2"/>
          <p:cNvSpPr>
            <a:spLocks noGrp="1"/>
          </p:cNvSpPr>
          <p:nvPr>
            <p:ph idx="1"/>
          </p:nvPr>
        </p:nvSpPr>
        <p:spPr/>
        <p:txBody>
          <a:bodyPr/>
          <a:lstStyle/>
          <a:p>
            <a:r>
              <a:rPr lang="en-GB" dirty="0" smtClean="0"/>
              <a:t>Regeneration of the Church</a:t>
            </a:r>
          </a:p>
          <a:p>
            <a:r>
              <a:rPr lang="en-GB" dirty="0" smtClean="0"/>
              <a:t>Purification of society</a:t>
            </a:r>
          </a:p>
          <a:p>
            <a:r>
              <a:rPr lang="en-GB" dirty="0" smtClean="0"/>
              <a:t>Army of God</a:t>
            </a:r>
          </a:p>
          <a:p>
            <a:r>
              <a:rPr lang="en-GB" dirty="0" smtClean="0"/>
              <a:t>Flexible concept</a:t>
            </a:r>
          </a:p>
          <a:p>
            <a:r>
              <a:rPr lang="en-GB" dirty="0" smtClean="0"/>
              <a:t>Pilgrimage</a:t>
            </a:r>
          </a:p>
          <a:p>
            <a:r>
              <a:rPr lang="en-GB" dirty="0" smtClean="0"/>
              <a:t>Palestine</a:t>
            </a:r>
          </a:p>
          <a:p>
            <a:r>
              <a:rPr lang="en-GB" dirty="0" smtClean="0"/>
              <a:t>Peace of God movement</a:t>
            </a:r>
            <a:endParaRPr lang="en-GB" dirty="0"/>
          </a:p>
        </p:txBody>
      </p:sp>
    </p:spTree>
    <p:extLst>
      <p:ext uri="{BB962C8B-B14F-4D97-AF65-F5344CB8AC3E}">
        <p14:creationId xmlns:p14="http://schemas.microsoft.com/office/powerpoint/2010/main" val="14825980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smtClean="0"/>
              <a:t>First Crusade!</a:t>
            </a:r>
            <a:endParaRPr lang="en-GB"/>
          </a:p>
        </p:txBody>
      </p:sp>
      <p:pic>
        <p:nvPicPr>
          <p:cNvPr id="4" name="Content Placeholder 3"/>
          <p:cNvPicPr>
            <a:picLocks noGrp="1" noChangeAspect="1"/>
          </p:cNvPicPr>
          <p:nvPr>
            <p:ph idx="1"/>
          </p:nvPr>
        </p:nvPicPr>
        <p:blipFill>
          <a:blip r:embed="rId2"/>
          <a:stretch>
            <a:fillRect/>
          </a:stretch>
        </p:blipFill>
        <p:spPr>
          <a:xfrm>
            <a:off x="2504045" y="1600200"/>
            <a:ext cx="4135909" cy="4525963"/>
          </a:xfrm>
          <a:prstGeom prst="rect">
            <a:avLst/>
          </a:prstGeom>
        </p:spPr>
      </p:pic>
    </p:spTree>
    <p:extLst>
      <p:ext uri="{BB962C8B-B14F-4D97-AF65-F5344CB8AC3E}">
        <p14:creationId xmlns:p14="http://schemas.microsoft.com/office/powerpoint/2010/main" val="626320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476672"/>
            <a:ext cx="7848872" cy="5909310"/>
          </a:xfrm>
          <a:prstGeom prst="rect">
            <a:avLst/>
          </a:prstGeom>
        </p:spPr>
        <p:txBody>
          <a:bodyPr wrap="square">
            <a:spAutoFit/>
          </a:bodyPr>
          <a:lstStyle/>
          <a:p>
            <a:r>
              <a:rPr lang="en-GB" dirty="0" smtClean="0"/>
              <a:t>Leo IV (847-855):</a:t>
            </a:r>
          </a:p>
          <a:p>
            <a:r>
              <a:rPr lang="en-GB" dirty="0" smtClean="0"/>
              <a:t>Forgiveness of Sins for Those Who Dies in Battle With the Heathen Given to the Frankish Army</a:t>
            </a:r>
          </a:p>
          <a:p>
            <a:endParaRPr lang="en-GB" dirty="0" smtClean="0"/>
          </a:p>
          <a:p>
            <a:endParaRPr lang="en-GB" dirty="0" smtClean="0"/>
          </a:p>
          <a:p>
            <a:r>
              <a:rPr lang="en-GB" sz="3200" dirty="0" smtClean="0"/>
              <a:t>Now we hope that none of you will be slain, but we wish you to know that the kingdom of heaven will be given as a reward to those who shall be killed in this war. For the Omnipotent knows that they lost their lives fighting for the truth of the faith, for the preservation of their country, aid the defence of Christians. And therefore God will give then, the reward which we have named. </a:t>
            </a:r>
            <a:endParaRPr lang="en-GB" sz="3200" dirty="0"/>
          </a:p>
        </p:txBody>
      </p:sp>
    </p:spTree>
    <p:extLst>
      <p:ext uri="{BB962C8B-B14F-4D97-AF65-F5344CB8AC3E}">
        <p14:creationId xmlns:p14="http://schemas.microsoft.com/office/powerpoint/2010/main" val="35590366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97346"/>
            <a:ext cx="8496944" cy="5909310"/>
          </a:xfrm>
          <a:prstGeom prst="rect">
            <a:avLst/>
          </a:prstGeom>
        </p:spPr>
        <p:txBody>
          <a:bodyPr wrap="square">
            <a:spAutoFit/>
          </a:bodyPr>
          <a:lstStyle/>
          <a:p>
            <a:r>
              <a:rPr lang="en-GB" dirty="0" smtClean="0"/>
              <a:t>Pope John VIII: </a:t>
            </a:r>
          </a:p>
          <a:p>
            <a:r>
              <a:rPr lang="en-GB" dirty="0" smtClean="0"/>
              <a:t>Indulgence for Fighting the Heathen, 878</a:t>
            </a:r>
          </a:p>
          <a:p>
            <a:r>
              <a:rPr lang="en-GB" dirty="0" smtClean="0"/>
              <a:t>John VIII to the bishops in the realm of Louis II [the </a:t>
            </a:r>
            <a:r>
              <a:rPr lang="en-GB" dirty="0" err="1" smtClean="0"/>
              <a:t>Stammerer</a:t>
            </a:r>
            <a:r>
              <a:rPr lang="en-GB" dirty="0" smtClean="0"/>
              <a:t>].</a:t>
            </a:r>
          </a:p>
          <a:p>
            <a:endParaRPr lang="en-GB" dirty="0" smtClean="0"/>
          </a:p>
          <a:p>
            <a:endParaRPr lang="en-GB" dirty="0" smtClean="0"/>
          </a:p>
          <a:p>
            <a:r>
              <a:rPr lang="en-GB" sz="2400" dirty="0" smtClean="0"/>
              <a:t>You have modestly expressed a desire to know whether those who have recently died in war, fighting in defence of the church of God and for the preservation of the Christian religion and of the state, or those who may in 'he future fall in the same cause, may obtain indulgence for their sins. We confidently reply that those who, out of love to the Christian religion, shall die in battle fighting bravely against pagans or unbelievers, shall receive eternal life. For the Lord has said through his prophet: "In whatever hour a sinner shall be converted, I will remember his sins no longer." By the intercession of St. Peter, who has the power of binding and loosing in heaven and on the earth, we absolve, as far as is permissible, all such and commend them by our prayers to the Lord. </a:t>
            </a:r>
            <a:endParaRPr lang="en-GB" sz="2400" dirty="0"/>
          </a:p>
        </p:txBody>
      </p:sp>
    </p:spTree>
    <p:extLst>
      <p:ext uri="{BB962C8B-B14F-4D97-AF65-F5344CB8AC3E}">
        <p14:creationId xmlns:p14="http://schemas.microsoft.com/office/powerpoint/2010/main" val="40720290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92561"/>
            <a:ext cx="9144000" cy="6771084"/>
          </a:xfrm>
          <a:prstGeom prst="rect">
            <a:avLst/>
          </a:prstGeom>
        </p:spPr>
        <p:txBody>
          <a:bodyPr wrap="square">
            <a:spAutoFit/>
          </a:bodyPr>
          <a:lstStyle/>
          <a:p>
            <a:r>
              <a:rPr lang="en-GB" dirty="0" smtClean="0"/>
              <a:t>Ralph </a:t>
            </a:r>
            <a:r>
              <a:rPr lang="en-GB" dirty="0" err="1" smtClean="0"/>
              <a:t>Glaber</a:t>
            </a:r>
            <a:r>
              <a:rPr lang="en-GB" dirty="0" smtClean="0"/>
              <a:t>: On the First </a:t>
            </a:r>
            <a:r>
              <a:rPr lang="en-GB" dirty="0" err="1" smtClean="0"/>
              <a:t>Millenium</a:t>
            </a:r>
            <a:endParaRPr lang="en-GB" dirty="0" smtClean="0"/>
          </a:p>
          <a:p>
            <a:endParaRPr lang="en-GB" dirty="0" smtClean="0"/>
          </a:p>
          <a:p>
            <a:r>
              <a:rPr lang="en-GB" dirty="0" smtClean="0"/>
              <a:t>from Ralph </a:t>
            </a:r>
            <a:r>
              <a:rPr lang="en-GB" dirty="0" err="1" smtClean="0"/>
              <a:t>Glaber</a:t>
            </a:r>
            <a:r>
              <a:rPr lang="en-GB" dirty="0" smtClean="0"/>
              <a:t>, Miracles de Saint-Benoit (from </a:t>
            </a:r>
            <a:r>
              <a:rPr lang="en-GB" dirty="0" err="1" smtClean="0"/>
              <a:t>Migne</a:t>
            </a:r>
            <a:r>
              <a:rPr lang="en-GB" dirty="0" smtClean="0"/>
              <a:t>, PL 142:655ff)</a:t>
            </a:r>
          </a:p>
          <a:p>
            <a:endParaRPr lang="en-GB" dirty="0" smtClean="0"/>
          </a:p>
          <a:p>
            <a:endParaRPr lang="en-GB" dirty="0" smtClean="0"/>
          </a:p>
          <a:p>
            <a:r>
              <a:rPr lang="en-GB" sz="1400" dirty="0" smtClean="0"/>
              <a:t>For, in the seventh year before that date, Mount Vesuvius (which is also called Vulcan's Caldron) gaped far more often than his wont and belched forth a multitude of vast stones mingled with sulphurous flames which fell even to a distance of three miles around; and thus by the stench of his breath he began to make all the surrounding province uninhabitable.. . . It </a:t>
            </a:r>
            <a:r>
              <a:rPr lang="en-GB" sz="1400" dirty="0" err="1" smtClean="0"/>
              <a:t>befel</a:t>
            </a:r>
            <a:r>
              <a:rPr lang="en-GB" sz="1400" dirty="0" smtClean="0"/>
              <a:t> meanwhile that almost all the cities of Italy and Gaul were ravaged by flames of fire, and that the greater part even of the city of Rome was devoured by a conflagration. During which fire, the flames caught the beams of St Peter's church, beginning to-creep under the bronze tiles and lick the carpenters' work. When this became known to the whole multitude that stood by, then, finding no possible device for averting this disaster, they turned with one accord and, crying with a terrible voice, hastened to the Confession [</a:t>
            </a:r>
            <a:r>
              <a:rPr lang="en-GB" sz="1400" dirty="0" err="1" smtClean="0"/>
              <a:t>Coulton</a:t>
            </a:r>
            <a:r>
              <a:rPr lang="en-GB" sz="1400" dirty="0" smtClean="0"/>
              <a:t> note: The part of the choir in which the celebrant makes his confession before saying mass. See Dom </a:t>
            </a:r>
            <a:r>
              <a:rPr lang="en-GB" sz="1400" dirty="0" err="1" smtClean="0"/>
              <a:t>Martene</a:t>
            </a:r>
            <a:r>
              <a:rPr lang="en-GB" sz="1400" dirty="0" smtClean="0"/>
              <a:t>, De </a:t>
            </a:r>
            <a:r>
              <a:rPr lang="en-GB" sz="1400" dirty="0" err="1" smtClean="0"/>
              <a:t>Antiquis</a:t>
            </a:r>
            <a:r>
              <a:rPr lang="en-GB" sz="1400" dirty="0" smtClean="0"/>
              <a:t> Ecclesiae </a:t>
            </a:r>
            <a:r>
              <a:rPr lang="en-GB" sz="1400" dirty="0" err="1" smtClean="0"/>
              <a:t>Ritibus</a:t>
            </a:r>
            <a:r>
              <a:rPr lang="en-GB" sz="1400" dirty="0" smtClean="0"/>
              <a:t>, lib. </a:t>
            </a:r>
            <a:r>
              <a:rPr lang="en-GB" sz="1400" dirty="0" err="1" smtClean="0"/>
              <a:t>i</a:t>
            </a:r>
            <a:r>
              <a:rPr lang="en-GB" sz="1400" dirty="0" smtClean="0"/>
              <a:t>, c. iv, art. 2, ad fin. At St Peter's of Rome, this is the space eastward of the Saint's tomb]. even of the Chief of the Apostles, crying upon him with curses that, if he watched not over his own, nor showed himself a very present defender of his church, many throughout the world would fall away from their profession of faith. Whereupon the devouring flames straightway left those beams of pine and, died away.. . . At this same time a horrible plague raged among men, namely a hidden fire which, upon whatsoever limb it toned, consumed it and severed it from the body [</a:t>
            </a:r>
            <a:r>
              <a:rPr lang="en-GB" sz="1400" dirty="0" err="1" smtClean="0"/>
              <a:t>Coulton</a:t>
            </a:r>
            <a:r>
              <a:rPr lang="en-GB" sz="1400" dirty="0" smtClean="0"/>
              <a:t> note: this is St Anthony's fire, one of the curses of the Middle Ages, which modem medicine has traced to poisons generated in corrupt rye-bread.] Many were consumed even in the space of a single night by these devouring flames.. .. Moreover, about the same time, a most mighty famine raged for five years throughout the Roman world, so that no region could be beard of which was not hunger stricken for lack of bread, and many of the people were starved to death. In those days also, in many regions, the terrible famine compelled men to make their food not only of unclean beasts and creeping things, but even of men's, women's, and children's flesh, without regard even of kindred; for so fierce waxed this hunger that grown-up sons devoured their mothers, and mothers, forgetting their maternal love ate their babes. [</a:t>
            </a:r>
            <a:r>
              <a:rPr lang="en-GB" sz="1400" dirty="0" err="1" smtClean="0"/>
              <a:t>Coulton</a:t>
            </a:r>
            <a:r>
              <a:rPr lang="en-GB" sz="1400" dirty="0" smtClean="0"/>
              <a:t> note: The chronicler then goes on to speak of two heresies which arose in France and Italy, of the piety of King Robert of France, etc., etc.]</a:t>
            </a:r>
          </a:p>
          <a:p>
            <a:endParaRPr lang="en-GB" dirty="0" smtClean="0"/>
          </a:p>
          <a:p>
            <a:endParaRPr lang="en-GB" dirty="0"/>
          </a:p>
        </p:txBody>
      </p:sp>
    </p:spTree>
    <p:extLst>
      <p:ext uri="{BB962C8B-B14F-4D97-AF65-F5344CB8AC3E}">
        <p14:creationId xmlns:p14="http://schemas.microsoft.com/office/powerpoint/2010/main" val="12575365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155" y="8216"/>
            <a:ext cx="9144000" cy="6832640"/>
          </a:xfrm>
          <a:prstGeom prst="rect">
            <a:avLst/>
          </a:prstGeom>
        </p:spPr>
        <p:txBody>
          <a:bodyPr wrap="square">
            <a:spAutoFit/>
          </a:bodyPr>
          <a:lstStyle/>
          <a:p>
            <a:r>
              <a:rPr lang="en-GB" sz="1400" dirty="0" smtClean="0"/>
              <a:t>So on the threshold of the aforesaid thousandth year, some two or three years after it, it </a:t>
            </a:r>
            <a:r>
              <a:rPr lang="en-GB" sz="1400" dirty="0" err="1" smtClean="0"/>
              <a:t>befel</a:t>
            </a:r>
            <a:r>
              <a:rPr lang="en-GB" sz="1400" dirty="0" smtClean="0"/>
              <a:t> almost throughout the world, but especially in Italy and Gaul, that the fabrics of churches were rebuilt, although many of these were still seemly and needed no such care; but every nation of Christendom </a:t>
            </a:r>
            <a:r>
              <a:rPr lang="en-GB" sz="1400" dirty="0" err="1" smtClean="0"/>
              <a:t>rivaled</a:t>
            </a:r>
            <a:r>
              <a:rPr lang="en-GB" sz="1400" dirty="0" smtClean="0"/>
              <a:t> with the other, which should worship in the seemliest buildings. So it was as though the very world had shaken herself and cast off her old age, and were clothing herself everywhere in a white garment of churches. Then indeed the faithful rebuilt and bettered almost all the cathedral churches, and other monasteries dedicated to divers saints, and smaller parish churches.. . When therefore, as we have said, the whole world had been clad in new church buildings, then in the days following that is, in the eighth year following the aforesaid thousandth year after. the Incarnation of our Saviour - the relics of very many saints, which had long lain hid, were revealed by divers proofs and testimonies; for these, as if to decorate this revival, revealed themselves by God's will to the eyes of faithful, to whose minds also they brought much consolation. This revelation is known to have begun first in the city of </a:t>
            </a:r>
            <a:r>
              <a:rPr lang="en-GB" sz="1400" dirty="0" err="1" smtClean="0"/>
              <a:t>Sens</a:t>
            </a:r>
            <a:r>
              <a:rPr lang="en-GB" sz="1400" dirty="0" smtClean="0"/>
              <a:t> in ;Gaul, at the church of the blessed Stephen, ruled in those days by the archbishop </a:t>
            </a:r>
            <a:r>
              <a:rPr lang="en-GB" sz="1400" dirty="0" err="1" smtClean="0"/>
              <a:t>Leoteric</a:t>
            </a:r>
            <a:r>
              <a:rPr lang="en-GB" sz="1400" dirty="0" smtClean="0"/>
              <a:t>, who there discovered certain marvellous relics of ancient holy things; for, among very many other things which. lay hidden, he is said to have found a part of Moses' rod, at the report whereof all the faithful flocked together not only from the provinces of Gaul but even from well-nigh all Italy and from countries beyond the sea; and at the same time not a few sick folk returned thence whole and sound, by the intervention of the saints. But, as most frequently befalls, from that source whence profit springs to men, there they are wont to rush to their ruin by the vicious impulse of covetousness; for the aforesaid city having, as we have related, waxed most wealthy by reason of the people who resorted thither through the grace of piety, its inhabitants conceived an excessive insolence in return for so great benefits.. . At that time, moreover, that is in the ninth year after the aforesaid thousandth anniversary, the church at Jerusalem which contained the sepulchre of our Lord and Saviour was utterly overthrown at the command of the prince of Babylon.. . . After that it had been overthrown, as we have said, then within a brief space it became full evident that this great iniquity had been done by the wickedness of the Jews. When therefore this was spread abroad through the whole world, it was decreed by the common consent of Christian folk that all Jews should utterly driven forth from their lands or cities. Thus they were held up to universal hatred and driven forth from the cities; some were Slain with the sword or cut off by manifold kinds of death, and some even slew themselves in divers fashions; so that, after this well-deserved vengeance had been wreaked, scarce any were found in the Roman world. Then also the bishops published decrees forbidding all Christians to associate themselves with Jews in an matter whatsoever; and ordaining that, whosoever would be converted to baptismal grace and utterly eschew the Customs or manners of the Jews, he alone should be received. Which indeed was done by very many of them for love of this present life, and impelled rather by fear of death than by the joys of the life everlasting; for all such of them as simulated this conversion returned impudently within a brief while to their former way of life.. . .</a:t>
            </a:r>
          </a:p>
          <a:p>
            <a:endParaRPr lang="en-GB" dirty="0" smtClean="0"/>
          </a:p>
        </p:txBody>
      </p:sp>
    </p:spTree>
    <p:extLst>
      <p:ext uri="{BB962C8B-B14F-4D97-AF65-F5344CB8AC3E}">
        <p14:creationId xmlns:p14="http://schemas.microsoft.com/office/powerpoint/2010/main" val="42346209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332656"/>
            <a:ext cx="9144000" cy="6463308"/>
          </a:xfrm>
          <a:prstGeom prst="rect">
            <a:avLst/>
          </a:prstGeom>
        </p:spPr>
        <p:txBody>
          <a:bodyPr wrap="square">
            <a:spAutoFit/>
          </a:bodyPr>
          <a:lstStyle/>
          <a:p>
            <a:r>
              <a:rPr lang="en-GB" dirty="0" smtClean="0"/>
              <a:t>After the manifold signs and prodigies which came to pass in the world, some earlier and some later, about the thousandth year from our Lord's birth, it is certain that there were many careful and sagacious men who foretold other prodigies as great when the thousandth year from His Passion should draw nigh. [</a:t>
            </a:r>
            <a:r>
              <a:rPr lang="en-GB" dirty="0" err="1" smtClean="0"/>
              <a:t>Coulton</a:t>
            </a:r>
            <a:r>
              <a:rPr lang="en-GB" dirty="0" smtClean="0"/>
              <a:t> note: </a:t>
            </a:r>
            <a:r>
              <a:rPr lang="en-GB" dirty="0" err="1" smtClean="0"/>
              <a:t>Glaber</a:t>
            </a:r>
            <a:r>
              <a:rPr lang="en-GB" dirty="0" smtClean="0"/>
              <a:t> here goes on to. relate the rival claims of the Greek Church, the growth of heresy in Italy, the success of false miracles wrought by evil spirits, and another three years of famine and cannibalism; after which a series of church councils were held for peace and reform.] Then were innumerable sick folk healed in those conclaves of Holy men; and, lest men should think lightly of mere </a:t>
            </a:r>
            <a:r>
              <a:rPr lang="en-GB" dirty="0" err="1" smtClean="0"/>
              <a:t>bursten</a:t>
            </a:r>
            <a:r>
              <a:rPr lang="en-GB" dirty="0" smtClean="0"/>
              <a:t> skin or rent flesh in the straightening of arms and legs, much blood flowed forth also when the crooked limbs were restored; which gave faith to the rest who might have doubted. At this all were inflamed with such ardour that through the hands of their bishops they raised the pastoral staff to heaven, while themselves with outspread palms and with one voice cried to God: Peace, peace, peace! -that this might be a sign of perpetual covenant for that which they had promised between themselves and God; on condition that, after the lapse of five years, the same covenant should marvellously be repeated by all men in the world in confirmation of that peace. That same year, moreover, so great was the plenty and abundance of corn and wine and other fruits of the earth, that men dared not hope to have so much during all the five years next to come; for no human food was aught accounted of save flesh or choice Victuals, an4 this year was like unto the great Jubilee of ancient Mosaic times. Next year again, and again in the third and fourth years, the fruits were no less abundant. But, alas for shame! the human race, forgetful of God's loving kindness and prone from its very beginning to evil, like the dog returning to his own vomit again or the sow that was washed to her wallowing in the mire, made the covenant of their own promise of none effect in many ways; and, as it is written, they waxed fat, and grew thick, and kicked. </a:t>
            </a:r>
            <a:endParaRPr lang="en-GB" dirty="0"/>
          </a:p>
        </p:txBody>
      </p:sp>
    </p:spTree>
    <p:extLst>
      <p:ext uri="{BB962C8B-B14F-4D97-AF65-F5344CB8AC3E}">
        <p14:creationId xmlns:p14="http://schemas.microsoft.com/office/powerpoint/2010/main" val="34213246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404664"/>
            <a:ext cx="9144000" cy="6247864"/>
          </a:xfrm>
          <a:prstGeom prst="rect">
            <a:avLst/>
          </a:prstGeom>
        </p:spPr>
        <p:txBody>
          <a:bodyPr wrap="square">
            <a:spAutoFit/>
          </a:bodyPr>
          <a:lstStyle/>
          <a:p>
            <a:r>
              <a:rPr lang="en-GB" sz="1600" dirty="0" smtClean="0"/>
              <a:t>For even the princes of both orders, spiritual and secular, turned to covetousness and began to sin in theft and greed as grievously as before, or even worse. Then those of middle rank and the poorer people, following the example of the greater, declined into horrible Crime. For who ere now had heard of such </a:t>
            </a:r>
            <a:r>
              <a:rPr lang="en-GB" sz="1600" dirty="0" err="1" smtClean="0"/>
              <a:t>incests</a:t>
            </a:r>
            <a:r>
              <a:rPr lang="en-GB" sz="1600" dirty="0" smtClean="0"/>
              <a:t>, adulteries, and illicit alliances between close kindred, such mockery of concubines and such emulation of evil men? Moreover, to fill up the measure of so great wickedness, since there were few or none among the people to correct the rest, and to rebuke such crimes, therefore the prophecy was fulfilled which says, "And it shall be as with the people, so with the priest"; seeing especially that all the rulers in those days, both secular and spiritual were mere boys. For in those days through the that saying of Solomon's was fulfilled: "Woe to you, O land, when your king is a child." For even the universal Pope of Rome himself, the nephew of the two popes Benedict and John who had preceded him was a boy scarce ten years old, whose money and treasures had procured his election by the Romans; by whom in process of time he was dishonourably treated and oftentimes cast forth, so that he had no power. [</a:t>
            </a:r>
            <a:r>
              <a:rPr lang="en-GB" sz="1600" dirty="0" err="1" smtClean="0"/>
              <a:t>Coulton</a:t>
            </a:r>
            <a:r>
              <a:rPr lang="en-GB" sz="1600" dirty="0" smtClean="0"/>
              <a:t> note: "The foulness of his conversation and life is horrible to relate," notes </a:t>
            </a:r>
            <a:r>
              <a:rPr lang="en-GB" sz="1600" dirty="0" err="1" smtClean="0"/>
              <a:t>Glaber</a:t>
            </a:r>
            <a:r>
              <a:rPr lang="en-GB" sz="1600" dirty="0" smtClean="0"/>
              <a:t> about same Pope on a later page (698). This was the lowest ebb reached by the papacy until t6 fifteenth and sixteenth centuries.] Moreover, as we have already said, the rest of the prelates in those days owed their promotion rather to their gold and silver than to their merit. Alas for shame! It is of such that the Scripture says - -nay rather God's own mouth - "They have been princes, and I knew not." At this same time so innumerable a multitude began to </a:t>
            </a:r>
            <a:r>
              <a:rPr lang="en-GB" sz="1600" dirty="0" err="1" smtClean="0"/>
              <a:t>to</a:t>
            </a:r>
            <a:r>
              <a:rPr lang="en-GB" sz="1600" dirty="0" smtClean="0"/>
              <a:t> flock from all parts of the world to the sepulchre of our Saviour at Jerusalem, as no man could before have expected; for the lower orders of people led the way, after whom came those of middle rank, and then all the greatest kings and counts and bishops; lastly (a thing which had never come, to pass before), many noble ladies and poorer women journeyed thither. For many purposed and desired to die before they should see their homes again.. . . Moreover, some of those were then most concerned in these matters, being consulted by many concerning the signification of this concourse to Jerusalem, greater than the past age had ever heard of, answered with some caution that it portended no other than advent of that reprobate Antichrist, whose coming at the of this World is prophesied in Holy Scripture.</a:t>
            </a:r>
            <a:endParaRPr lang="en-GB" sz="1600" dirty="0"/>
          </a:p>
        </p:txBody>
      </p:sp>
    </p:spTree>
    <p:extLst>
      <p:ext uri="{BB962C8B-B14F-4D97-AF65-F5344CB8AC3E}">
        <p14:creationId xmlns:p14="http://schemas.microsoft.com/office/powerpoint/2010/main" val="22606451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88640"/>
            <a:ext cx="9144000" cy="6463308"/>
          </a:xfrm>
          <a:prstGeom prst="rect">
            <a:avLst/>
          </a:prstGeom>
        </p:spPr>
        <p:txBody>
          <a:bodyPr wrap="square">
            <a:spAutoFit/>
          </a:bodyPr>
          <a:lstStyle/>
          <a:p>
            <a:r>
              <a:rPr lang="en-GB" dirty="0" smtClean="0"/>
              <a:t>Gregory VII: Call for a "Crusade", 1074</a:t>
            </a:r>
          </a:p>
          <a:p>
            <a:endParaRPr lang="en-GB" dirty="0" smtClean="0"/>
          </a:p>
          <a:p>
            <a:r>
              <a:rPr lang="en-GB" dirty="0" smtClean="0"/>
              <a:t>Gregory, bishop, servant of the servants of God, to all who are willing to defend the Christian faith, greeting and apostolic benediction.</a:t>
            </a:r>
          </a:p>
          <a:p>
            <a:endParaRPr lang="en-GB" dirty="0" smtClean="0"/>
          </a:p>
          <a:p>
            <a:r>
              <a:rPr lang="en-GB" dirty="0" smtClean="0"/>
              <a:t>We hereby inform you that the bearer of this letter, on his recent return from across the sea [from Palestine], came to Rome to visit us. He repeated what we had heard from many others, that a pagan race had overcome the Christians and with horrible cruelty had devastated everything almost to the walls of Constantinople, and were now governing the conquered lands with tyrannical violence, and that they had slain many thousands of Christians as if they were but sheep. If we love God and wish to be recognized as Christians, we should be filled with grief at the misfortune of this great empire [the Greek] and the murder of so many Christians. But simply to grieve is not our whole duty. The example of our Redeemer and the bond of fraternal love demand that we should lay down our lives to liberate them. "Because he has laid down his life for us: and we ought to lay down our lives for the brethren," [1 John 3:16]. Know, therefore, that we are trusting in the mercy of God and in the power of his might and that we are striving in all possible ways and making preparations to render aid to the Christian empire [the Greek] as quickly as possible. Therefore we beseech you by the faith in which you are united through Christ in the adoption of the sons of God, and by the authority of St. Peter, prince of apostles, we admonish you that you be moved to proper compassion by the wounds and blood of your brethren and the danger of the aforesaid empire and that, for the sake of Christ, you undertake the difficult task of bearing aid to your brethren [the Greeks]. Send messengers to us at once inform us of what God may inspire you to do in this matter.</a:t>
            </a:r>
            <a:endParaRPr lang="en-GB" dirty="0"/>
          </a:p>
        </p:txBody>
      </p:sp>
    </p:spTree>
    <p:extLst>
      <p:ext uri="{BB962C8B-B14F-4D97-AF65-F5344CB8AC3E}">
        <p14:creationId xmlns:p14="http://schemas.microsoft.com/office/powerpoint/2010/main" val="41088927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085" y="-30700"/>
            <a:ext cx="9144000" cy="6740307"/>
          </a:xfrm>
          <a:prstGeom prst="rect">
            <a:avLst/>
          </a:prstGeom>
        </p:spPr>
        <p:txBody>
          <a:bodyPr wrap="square">
            <a:spAutoFit/>
          </a:bodyPr>
          <a:lstStyle/>
          <a:p>
            <a:r>
              <a:rPr lang="en-GB" dirty="0" smtClean="0"/>
              <a:t>Annalist of </a:t>
            </a:r>
            <a:r>
              <a:rPr lang="en-GB" dirty="0" err="1" smtClean="0"/>
              <a:t>Nieder-Altaich</a:t>
            </a:r>
            <a:r>
              <a:rPr lang="en-GB" dirty="0" smtClean="0"/>
              <a:t>:</a:t>
            </a:r>
          </a:p>
          <a:p>
            <a:r>
              <a:rPr lang="en-GB" dirty="0" smtClean="0"/>
              <a:t>The Great German Pilgrimage of 1064-65</a:t>
            </a:r>
          </a:p>
          <a:p>
            <a:endParaRPr lang="en-GB" dirty="0" smtClean="0"/>
          </a:p>
          <a:p>
            <a:r>
              <a:rPr lang="en-GB" dirty="0" smtClean="0"/>
              <a:t>[#1] An almost incredible multitude set out for Jerusalem this year to worship at the </a:t>
            </a:r>
            <a:r>
              <a:rPr lang="en-GB" dirty="0" err="1" smtClean="0"/>
              <a:t>sepulcher</a:t>
            </a:r>
            <a:r>
              <a:rPr lang="en-GB" dirty="0" smtClean="0"/>
              <a:t> of the Lord. So many people took part in the pilgrimage and so much has been said about it that, lest its omission seem serious, we should briefly summarize here what transpired.</a:t>
            </a:r>
          </a:p>
          <a:p>
            <a:endParaRPr lang="en-GB" dirty="0" smtClean="0"/>
          </a:p>
          <a:p>
            <a:r>
              <a:rPr lang="en-GB" dirty="0" smtClean="0"/>
              <a:t>[#2] The leading personages who took part in the pilgrimage were Archbishop Siegfried of Mainz [*see note below], Bishop William of Utrecht, Bishop Otto of </a:t>
            </a:r>
            <a:r>
              <a:rPr lang="en-GB" dirty="0" err="1" smtClean="0"/>
              <a:t>Ratisbon</a:t>
            </a:r>
            <a:r>
              <a:rPr lang="en-GB" dirty="0" smtClean="0"/>
              <a:t>, and Bishop Gunther of Bamberg. Bishop Gunther, though younger than the others, was not inferior to the rest in wisdom and strength of spirit. Although now, after his death, we can scarcely record it without sorrowful groans Gunther was at that time the glory and pillar of the whole realm. Those who were acquainted with his secrets used to say that in many virtues he was perfection itself, down to the most minute details.</a:t>
            </a:r>
          </a:p>
          <a:p>
            <a:endParaRPr lang="en-GB" dirty="0" smtClean="0"/>
          </a:p>
          <a:p>
            <a:r>
              <a:rPr lang="en-GB" dirty="0" smtClean="0"/>
              <a:t>[#3] These leaders were followed by a multitude of counts and princes, rich and poor, whose numbers seemed to exceed twelve thousand. As soon as they had crossed the river known as the Morava, they fell at once into constant danger from thieves and brigands. Prudently avoiding these dangers, they cautiously made their way to the city of Constantinople. There they conducted themselves so </a:t>
            </a:r>
            <a:r>
              <a:rPr lang="en-GB" dirty="0" err="1" smtClean="0"/>
              <a:t>honorably</a:t>
            </a:r>
            <a:r>
              <a:rPr lang="en-GB" dirty="0" smtClean="0"/>
              <a:t> in every way that even the imperial arrogance of the Greeks was taken aback by them. The Greeks were so astounded by the noble appearance of Bishop Gunther that they took him to be, not a bishop, but the King of the Romans. [i.e. The King of Germany] They believed that he had disguised himself as a bishop, because be could not otherwise pass through these kingdoms to the </a:t>
            </a:r>
            <a:r>
              <a:rPr lang="en-GB" dirty="0" err="1" smtClean="0"/>
              <a:t>sepulcher</a:t>
            </a:r>
            <a:r>
              <a:rPr lang="en-GB" dirty="0" smtClean="0"/>
              <a:t> of the Lord. </a:t>
            </a:r>
            <a:endParaRPr lang="en-GB" dirty="0"/>
          </a:p>
        </p:txBody>
      </p:sp>
    </p:spTree>
    <p:extLst>
      <p:ext uri="{BB962C8B-B14F-4D97-AF65-F5344CB8AC3E}">
        <p14:creationId xmlns:p14="http://schemas.microsoft.com/office/powerpoint/2010/main" val="39368956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815" y="548680"/>
            <a:ext cx="9144000" cy="5632311"/>
          </a:xfrm>
          <a:prstGeom prst="rect">
            <a:avLst/>
          </a:prstGeom>
        </p:spPr>
        <p:txBody>
          <a:bodyPr wrap="square">
            <a:spAutoFit/>
          </a:bodyPr>
          <a:lstStyle/>
          <a:p>
            <a:r>
              <a:rPr lang="en-GB" dirty="0" smtClean="0"/>
              <a:t>[#4] They left Constantinople a few days later and, after passing through various difficulties and tribulations, came to </a:t>
            </a:r>
            <a:r>
              <a:rPr lang="en-GB" dirty="0" err="1" smtClean="0"/>
              <a:t>Latakia</a:t>
            </a:r>
            <a:r>
              <a:rPr lang="en-GB" dirty="0" smtClean="0"/>
              <a:t>. Bishop Gunther made their troubles clear when he wrote from </a:t>
            </a:r>
            <a:r>
              <a:rPr lang="en-GB" dirty="0" err="1" smtClean="0"/>
              <a:t>Latakia</a:t>
            </a:r>
            <a:r>
              <a:rPr lang="en-GB" dirty="0" smtClean="0"/>
              <a:t> to his people who were still at home. He said, among other things: "Brethren, we have truly passed through fire and water and at length the Lord has brought us to </a:t>
            </a:r>
            <a:r>
              <a:rPr lang="en-GB" dirty="0" err="1" smtClean="0"/>
              <a:t>Latakia</a:t>
            </a:r>
            <a:r>
              <a:rPr lang="en-GB" dirty="0" smtClean="0"/>
              <a:t>, which is mentioned in the Holy Scriptures as Laodicea. We have had the Hungarians serve us without faith and we have had the Bulgarians prey secretly upon us; we have fled from the open raging of the </a:t>
            </a:r>
            <a:r>
              <a:rPr lang="en-GB" dirty="0" err="1" smtClean="0"/>
              <a:t>Uzes</a:t>
            </a:r>
            <a:r>
              <a:rPr lang="en-GB" dirty="0" smtClean="0"/>
              <a:t> [i.e. The Byzantine name for the Oghuz Turks] and we have seen the Greek and imperial arrogance of the citizens of Constantinople; we have suffered in Asia Minor, but worse things are yet to come."</a:t>
            </a:r>
          </a:p>
          <a:p>
            <a:endParaRPr lang="en-GB" dirty="0" smtClean="0"/>
          </a:p>
          <a:p>
            <a:r>
              <a:rPr lang="en-GB" dirty="0" smtClean="0"/>
              <a:t>[#5] While they were staying for a few days in </a:t>
            </a:r>
            <a:r>
              <a:rPr lang="en-GB" dirty="0" err="1" smtClean="0"/>
              <a:t>Latakia</a:t>
            </a:r>
            <a:r>
              <a:rPr lang="en-GB" dirty="0" smtClean="0"/>
              <a:t>, they began to meet each day many people returning from Jerusalem. The returning parties told of the deaths of an uncounted number of their companions. They also shouted about and displayed their own recent and still bloody wounds. They bore witness publicly that no one could pass along that route because the whole land was occupied by a most ferocious tribe of Arabs who thirsted for human blood.</a:t>
            </a:r>
          </a:p>
          <a:p>
            <a:endParaRPr lang="en-GB" dirty="0" smtClean="0"/>
          </a:p>
          <a:p>
            <a:r>
              <a:rPr lang="en-GB" dirty="0" smtClean="0"/>
              <a:t>[#6] The question before the pilgrims was what to do and where to turn. First of all, they quickly agreed in council to deny their own wishes and to put all hope in the Lord. They knew that, living or dying, they belonged to the Lord and so, with all their wits about them, they set out through the pagan territory toward the holy city. </a:t>
            </a:r>
            <a:endParaRPr lang="en-GB" dirty="0"/>
          </a:p>
        </p:txBody>
      </p:sp>
    </p:spTree>
    <p:extLst>
      <p:ext uri="{BB962C8B-B14F-4D97-AF65-F5344CB8AC3E}">
        <p14:creationId xmlns:p14="http://schemas.microsoft.com/office/powerpoint/2010/main" val="15967794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9144000" cy="6032421"/>
          </a:xfrm>
          <a:prstGeom prst="rect">
            <a:avLst/>
          </a:prstGeom>
        </p:spPr>
        <p:txBody>
          <a:bodyPr wrap="square">
            <a:spAutoFit/>
          </a:bodyPr>
          <a:lstStyle/>
          <a:p>
            <a:r>
              <a:rPr lang="en-GB" sz="1600" dirty="0" smtClean="0"/>
              <a:t>[#7] They soon came to a city called Tripoli. When the barbarian commander of the city saw such a multitude he ordered that all of them, without exception, be slaughtered cruelly with the sword; he hoped thereby to acquire an infinite sum of money. Immediately there arose from the sea (which beats against one side of the city) a dark cloud, from which there issued a great many lightning flashes, accompanied by terrifying claps of thunder. When this storm had lasted until noon of the next day and the waves of the sea had reached unusual heights, the pagans, united by the urgency of the situation, shouted to one another that the Christian God was fighting for his people and was going to cast the city and its people into the abyss. The commander, fearing death, changed his mind. The Christians were given leave to depart and at once the disturbance of the sea was calmed.</a:t>
            </a:r>
          </a:p>
          <a:p>
            <a:endParaRPr lang="en-GB" sz="1600" dirty="0" smtClean="0"/>
          </a:p>
          <a:p>
            <a:r>
              <a:rPr lang="en-GB" sz="1600" dirty="0" smtClean="0"/>
              <a:t>[#8] Harassed by various trials and tribulations, the pilgrims at last made their way through the whole country to the city called Caesarea. There they celebrated Holy Thursday, which fell that year on March 24. They even congratulated themselves on having escaped all danger, since it was reckoned that the journey from there to Jerusalem would take no more than two days.</a:t>
            </a:r>
          </a:p>
          <a:p>
            <a:endParaRPr lang="en-GB" sz="1600" dirty="0" smtClean="0"/>
          </a:p>
          <a:p>
            <a:r>
              <a:rPr lang="en-GB" sz="1600" dirty="0" smtClean="0"/>
              <a:t>[#9] On the following day, Good Friday [March 25. 1065] about the second hour of the day, [about 6.30-8 am] just as they were leaving </a:t>
            </a:r>
            <a:r>
              <a:rPr lang="en-GB" sz="1600" dirty="0" err="1" smtClean="0"/>
              <a:t>Kafar</a:t>
            </a:r>
            <a:r>
              <a:rPr lang="en-GB" sz="1600" dirty="0" smtClean="0"/>
              <a:t> </a:t>
            </a:r>
            <a:r>
              <a:rPr lang="en-GB" sz="1600" dirty="0" err="1" smtClean="0"/>
              <a:t>Sallam</a:t>
            </a:r>
            <a:r>
              <a:rPr lang="en-GB" sz="1600" dirty="0" smtClean="0"/>
              <a:t>, they suddenly fell into the hands of the Arabs who leaped on them like famished wolves on long awaited prey. They slaughtered the first pilgrims pitiably, tearing them to pieces. At first our people tried to fight back, but they were quickly forced, as poor men, to take refuge in the village. After they had fled, who can explain in words how many men were killed there, how many types of death there were, or how much calamity and grief there was? Bishop William of Utrecht, badly wounded and stripped of his clothes, was left lying on the ground with many others to die a miserable death. The three remaining bishops, together with a considerable crowd of various kinds of people, occupied a </a:t>
            </a:r>
            <a:r>
              <a:rPr lang="en-GB" dirty="0" smtClean="0"/>
              <a:t>certain </a:t>
            </a:r>
            <a:r>
              <a:rPr lang="en-GB" sz="1600" dirty="0" smtClean="0"/>
              <a:t>walled building with two stone towers. Here they prepared to defend themselves, so long as God allowed it. </a:t>
            </a:r>
            <a:endParaRPr lang="en-GB" sz="1600" dirty="0"/>
          </a:p>
        </p:txBody>
      </p:sp>
    </p:spTree>
    <p:extLst>
      <p:ext uri="{BB962C8B-B14F-4D97-AF65-F5344CB8AC3E}">
        <p14:creationId xmlns:p14="http://schemas.microsoft.com/office/powerpoint/2010/main" val="4597687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906" y="188640"/>
            <a:ext cx="9144000" cy="6494085"/>
          </a:xfrm>
          <a:prstGeom prst="rect">
            <a:avLst/>
          </a:prstGeom>
        </p:spPr>
        <p:txBody>
          <a:bodyPr wrap="square">
            <a:spAutoFit/>
          </a:bodyPr>
          <a:lstStyle/>
          <a:p>
            <a:r>
              <a:rPr lang="en-GB" sz="1600" dirty="0" smtClean="0"/>
              <a:t>[#10] The gate of the building was extremely narrow and, since the enemy was so close, they could not unload the packs carried by their horses. They lost, therefore, their horses and mules and everything that the animals were carrying. The enemy divided these things among themselves and soon hastened to destroy the owners of the wealth. The pilgrims, on the other hand, decided to take up arms" and with weapons in hand they courageously fought back. The enemy more indignant than ever, pressed the attack more vigorously, for they saw that the pilgrims, who they had thought would not attempt anything against them, were resisting manfully. For three whole days both sides fought with full force. Our men, though handicapped by hunger, thirst, and lack of sleep, were fighting for their salvation and their lives. The enemy gnashed their teeth like ravening wolves, since it seemed that they were not to be allowed to swallow the prey which they bad grasped in their jaws.</a:t>
            </a:r>
          </a:p>
          <a:p>
            <a:endParaRPr lang="en-GB" sz="1600" dirty="0" smtClean="0"/>
          </a:p>
          <a:p>
            <a:r>
              <a:rPr lang="en-GB" sz="1600" dirty="0" smtClean="0"/>
              <a:t>[#11] At last, on Easter Sunday," about the ninth hour of the day, [i.e. mid afternoon] a truce was called and eight pagan leaders were allowed to climb up into the tower, where the bishops were, to find out how much money the bishops would pay for their lives and for permission to leave.</a:t>
            </a:r>
          </a:p>
          <a:p>
            <a:endParaRPr lang="en-GB" sz="1600" dirty="0" smtClean="0"/>
          </a:p>
          <a:p>
            <a:r>
              <a:rPr lang="en-GB" sz="1600" dirty="0" smtClean="0"/>
              <a:t>[#12] As soon as they had climbed up, the one who seemed to be their chief approached Bishop Gunther, whom he took to be the leader of the pilgrims. The sheik removed the linen cloth with which his head was covered, and wrapped it around the neck of the seated bishop. "Now that I have taken you," be said, "all of these men are in my power and I shall hang you and as many of the others as I wish from a tree." Gunther acted as be did because the just man was fearless as a lion." As soon as the interpreter made known what he sheik had done and said, Gunther, who was not at all terrified by the numerical strength of the surrounding enemy, immediately leaped up and knocked the pagan to the ground with a single blow of his fist. The venerable man brought his foot down on the sheik's neck; then he said to his men: "Quick now! Set to and cast all these men into chains and put them out naked to ward off the missiles which their men are throwing at us." There was no delay; as soon as he had spoken his orders were carried off. Thus the assault of the attacking pagans was quelled for that day. </a:t>
            </a:r>
            <a:endParaRPr lang="en-GB" sz="1600" dirty="0"/>
          </a:p>
        </p:txBody>
      </p:sp>
    </p:spTree>
    <p:extLst>
      <p:ext uri="{BB962C8B-B14F-4D97-AF65-F5344CB8AC3E}">
        <p14:creationId xmlns:p14="http://schemas.microsoft.com/office/powerpoint/2010/main" val="10164753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4287" y="0"/>
            <a:ext cx="9144000" cy="7017306"/>
          </a:xfrm>
          <a:prstGeom prst="rect">
            <a:avLst/>
          </a:prstGeom>
        </p:spPr>
        <p:txBody>
          <a:bodyPr wrap="square">
            <a:spAutoFit/>
          </a:bodyPr>
          <a:lstStyle/>
          <a:p>
            <a:r>
              <a:rPr lang="en-GB" dirty="0" smtClean="0"/>
              <a:t>[#13] On the following day, about the ninth hour, the governor of the King of Babylon [i.e. Al-</a:t>
            </a:r>
            <a:r>
              <a:rPr lang="en-GB" dirty="0" err="1" smtClean="0"/>
              <a:t>Mustansir</a:t>
            </a:r>
            <a:r>
              <a:rPr lang="en-GB" dirty="0" smtClean="0"/>
              <a:t>, the </a:t>
            </a:r>
            <a:r>
              <a:rPr lang="en-GB" dirty="0" err="1" smtClean="0"/>
              <a:t>Fatamid</a:t>
            </a:r>
            <a:r>
              <a:rPr lang="en-GB" dirty="0" smtClean="0"/>
              <a:t> Caliph of Cairo] who ruled the city of </a:t>
            </a:r>
            <a:r>
              <a:rPr lang="en-GB" dirty="0" err="1" smtClean="0"/>
              <a:t>Ramla</a:t>
            </a:r>
            <a:r>
              <a:rPr lang="en-GB" dirty="0" smtClean="0"/>
              <a:t>, came at last with a large host to liberate our men. The governor, who had heard what the Arabs, like heathen, were doing, had calculated that if these pilgrims were to perish such a miserable death, then no one would come through this territory for religious purposes and thus he and his people would suffer seriously. When the Arabs learned of his approach, they dispersed and fled. The governor took charge of those who had been captured and tied up by the pilgrims and opened the gate so that our men could leave. They made their way, after leaving, to </a:t>
            </a:r>
            <a:r>
              <a:rPr lang="en-GB" dirty="0" err="1" smtClean="0"/>
              <a:t>Ramla</a:t>
            </a:r>
            <a:r>
              <a:rPr lang="en-GB" dirty="0" smtClean="0"/>
              <a:t>, where, at the invitation of the governor and townspeople, they rested for two weeks. They were finally allowed to leave and on April 12 they entered the holy city.</a:t>
            </a:r>
          </a:p>
          <a:p>
            <a:endParaRPr lang="en-GB" dirty="0" smtClean="0"/>
          </a:p>
          <a:p>
            <a:r>
              <a:rPr lang="en-GB" dirty="0" smtClean="0"/>
              <a:t>[#14] One cannot describe with words the fountain of tears which as shed there, the number and purity of the prayers and consecrated hosts which were sacrificed to God, or the joyful spirit with which, after many sighs, the pilgrims now chanted: "We hall now pay reverence at his foot stool." [Ps. 131;1]</a:t>
            </a:r>
          </a:p>
          <a:p>
            <a:endParaRPr lang="en-GB" dirty="0" smtClean="0"/>
          </a:p>
          <a:p>
            <a:r>
              <a:rPr lang="en-GB" dirty="0" smtClean="0"/>
              <a:t>[#15] After they had spent thirteen days there, fulfilling with intimate devotion their vows to the Lord, they finally returned in exultation to </a:t>
            </a:r>
            <a:r>
              <a:rPr lang="en-GB" dirty="0" err="1" smtClean="0"/>
              <a:t>Ramla</a:t>
            </a:r>
            <a:r>
              <a:rPr lang="en-GB" dirty="0" smtClean="0"/>
              <a:t>. Large numbers of Arabs gathered together at many places along the route, lying in ambush at all the entrances to the road, for they still sorrowed over the prey which had been snatched from their jaws. Our men, however, were not unaware of this. They presently gave passage money to the merchants. When they saw a </a:t>
            </a:r>
            <a:r>
              <a:rPr lang="en-GB" dirty="0" err="1" smtClean="0"/>
              <a:t>favorable</a:t>
            </a:r>
            <a:r>
              <a:rPr lang="en-GB" dirty="0" smtClean="0"/>
              <a:t> wind they boarded the ship. After a prosperous voyage they landed on the eighth day at the port of the city of </a:t>
            </a:r>
            <a:r>
              <a:rPr lang="en-GB" dirty="0" err="1" smtClean="0"/>
              <a:t>Latakia</a:t>
            </a:r>
            <a:r>
              <a:rPr lang="en-GB" dirty="0" smtClean="0"/>
              <a:t>. Leaving there a few days later, they joyfully arrived at last, though not without great difficulty and travail, at the Hungarian border and the banks of the Danube river.</a:t>
            </a:r>
            <a:endParaRPr lang="en-GB" dirty="0"/>
          </a:p>
        </p:txBody>
      </p:sp>
    </p:spTree>
    <p:extLst>
      <p:ext uri="{BB962C8B-B14F-4D97-AF65-F5344CB8AC3E}">
        <p14:creationId xmlns:p14="http://schemas.microsoft.com/office/powerpoint/2010/main" val="39084513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159" y="117693"/>
            <a:ext cx="9144000" cy="6740307"/>
          </a:xfrm>
          <a:prstGeom prst="rect">
            <a:avLst/>
          </a:prstGeom>
        </p:spPr>
        <p:txBody>
          <a:bodyPr wrap="square">
            <a:spAutoFit/>
          </a:bodyPr>
          <a:lstStyle/>
          <a:p>
            <a:r>
              <a:rPr lang="en-GB" sz="1600" dirty="0" smtClean="0"/>
              <a:t> 1. Fulcher of Chartres</a:t>
            </a:r>
          </a:p>
          <a:p>
            <a:endParaRPr lang="en-GB" sz="1600" dirty="0"/>
          </a:p>
          <a:p>
            <a:r>
              <a:rPr lang="en-GB" sz="1600" dirty="0" smtClean="0"/>
              <a:t>Here is the one by the chronicler Fulcher of Chartres. Note how the traditions of the peace and truce of God - aimed at bringing about peace in Christendom - ties in directly with the call for a Crusade. </a:t>
            </a:r>
          </a:p>
          <a:p>
            <a:r>
              <a:rPr lang="en-GB" sz="1600" b="1" u="sng" dirty="0" smtClean="0"/>
              <a:t>Does this amount to the export of violence?</a:t>
            </a:r>
          </a:p>
          <a:p>
            <a:endParaRPr lang="en-GB" sz="1600" dirty="0" smtClean="0"/>
          </a:p>
          <a:p>
            <a:r>
              <a:rPr lang="en-GB" sz="1600" dirty="0" smtClean="0"/>
              <a:t>Most beloved brethren: Urged by necessity, I, Urban, by the permission of God chief bishop and prelate over the whole world, have come into these parts as an ambassador with a divine admonition to you, the servants of God. I hoped to find you as faithful and as zealous in the service of God as I had supposed you to be. But if there is in you any deformity or crookedness contrary to God's law, with divine help I will do my best to remove it. For God has put you as stewards over his family to minister to it. Happy indeed will you be if he finds you faithful in your stewardship. You are called shepherds; see that you do not act as hirelings. But be true shepherds, with your crooks always in your hands. Do not go to sleep, but guard on all sides the flock committed to you. For if through your carelessness or negligence a wolf carries away one of your sheep, you will surely lose the reward laid up for you with God. And after you have been bitterly scourged with remorse for your faults-, you will be fiercely overwhelmed in hell, the abode of death. For according to the gospel you are the salt of the earth [Matt. 5:13]. But if you fall short in your duty, how, it may be asked, can it be salted? O how great the need of salting! It is indeed necessary for you to correct with the salt of wisdom this foolish people which is so devoted to the pleasures of this -world, lest the Lord, when He may wish to speak to them, find them putrefied by their sins unsalted and stinking. For if He, shall find worms, that is, sins, In them, because you have been negligent in your duty, He will command them as worthless to be thrown into the abyss of unclean things. And because you cannot restore to Him His great loss, He will surely condemn you and drive you from His loving presence. But the man who applies this salt should be prudent, provident, modest, learned, peaceable, watchful, pious, just, equitable, and pure. For how can the ignorant teach others? How can the licentious make others modest? And how can the impure make others pure? If anyone hates peace, how can he make others peaceable ? Or if anyone has soiled his hands with baseness, how can he cleanse the impurities of another?</a:t>
            </a:r>
            <a:endParaRPr lang="en-GB" sz="1600" dirty="0"/>
          </a:p>
        </p:txBody>
      </p:sp>
    </p:spTree>
    <p:extLst>
      <p:ext uri="{BB962C8B-B14F-4D97-AF65-F5344CB8AC3E}">
        <p14:creationId xmlns:p14="http://schemas.microsoft.com/office/powerpoint/2010/main" val="19709347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196752"/>
            <a:ext cx="9144000" cy="4524315"/>
          </a:xfrm>
          <a:prstGeom prst="rect">
            <a:avLst/>
          </a:prstGeom>
        </p:spPr>
        <p:txBody>
          <a:bodyPr wrap="square">
            <a:spAutoFit/>
          </a:bodyPr>
          <a:lstStyle/>
          <a:p>
            <a:r>
              <a:rPr lang="en-GB" dirty="0" smtClean="0"/>
              <a:t>We read also that if the blind lead the blind, both will fall into the ditch [Matt. 15:14]. But first correct yourselves, in order that, free from blame , you may be able to correct those who are subject to you. If you wish to be the friends of God, gladly do the things which you know will please Him. You must especially let all matters that pertain to the church be controlled by the law of the church. And be careful that simony does not take root among you, lest both those who buy and those who sell [church offices] be beaten with the scourges of the Lord through narrow streets and driven into the place of destruction and confusion. Keep the church and the clergy in all its grades entirely free from the secular power. See that the tithes that belong to God are faithfully paid from all the produce of the land; let them not be sold or withheld. If anyone seizes a bishop let him be treated as an outlaw. If anyone seizes or robs monks, or clergymen, or nuns, or their servants, or pilgrims, or merchants, let him be anathema [that is, cursed]. Let robbers and incendiaries and all their accomplices be expelled from the church and </a:t>
            </a:r>
            <a:r>
              <a:rPr lang="en-GB" dirty="0" err="1" smtClean="0"/>
              <a:t>anthematized</a:t>
            </a:r>
            <a:r>
              <a:rPr lang="en-GB" dirty="0" smtClean="0"/>
              <a:t>. If a man who does not give a part of his goods as alms is punished with the damnation of hell, how should he be punished who robs another of his goods? For thus it happened to the rich man in the gospel [Luke 16:19]; he was not punished because he had stolen the goods of another, but because he had not used well the things which were his. </a:t>
            </a:r>
            <a:endParaRPr lang="en-GB" dirty="0"/>
          </a:p>
        </p:txBody>
      </p:sp>
    </p:spTree>
    <p:extLst>
      <p:ext uri="{BB962C8B-B14F-4D97-AF65-F5344CB8AC3E}">
        <p14:creationId xmlns:p14="http://schemas.microsoft.com/office/powerpoint/2010/main" val="14118641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509" y="25293"/>
            <a:ext cx="9144000" cy="6740307"/>
          </a:xfrm>
          <a:prstGeom prst="rect">
            <a:avLst/>
          </a:prstGeom>
        </p:spPr>
        <p:txBody>
          <a:bodyPr wrap="square">
            <a:spAutoFit/>
          </a:bodyPr>
          <a:lstStyle/>
          <a:p>
            <a:r>
              <a:rPr lang="en-GB" sz="1600" dirty="0" smtClean="0"/>
              <a:t> "You have seen for a long time the great disorder in the world caused by these crimes. It is so bad in some of your provinces, I am told, and you are so weak in the administration of justice, that one can hardly go along the road by day or night without being attacked by robbers; and whether at home or abroad one is in danger of being despoiled either by force or fraud. Therefore it is necessary to </a:t>
            </a:r>
            <a:r>
              <a:rPr lang="en-GB" sz="1600" dirty="0" err="1" smtClean="0"/>
              <a:t>reenact</a:t>
            </a:r>
            <a:r>
              <a:rPr lang="en-GB" sz="1600" dirty="0" smtClean="0"/>
              <a:t> the truce, as it is commonly called, which was proclaimed a long time ago by our holy fathers. I exhort and demand that you, each, try hard to have the truce kept in your diocese. And if anyone shall be led by his cupidity or arrogance to break this truce, by the authority of God and with the sanction of this council he shall be anathematized."</a:t>
            </a:r>
          </a:p>
          <a:p>
            <a:endParaRPr lang="en-GB" sz="1600" dirty="0" smtClean="0"/>
          </a:p>
          <a:p>
            <a:r>
              <a:rPr lang="en-GB" sz="1600" dirty="0" smtClean="0"/>
              <a:t>After these and various other matters had been attended to, all who were present, clergy and people, gave thanks to God and agreed to the pope's proposition. They all faithfully promised to keep the decrees. Then the pope said that in another part of the world Christianity was suffering from a state of affairs that was worse than the one just mentioned. He continued:</a:t>
            </a:r>
          </a:p>
          <a:p>
            <a:endParaRPr lang="en-GB" sz="1600" dirty="0" smtClean="0"/>
          </a:p>
          <a:p>
            <a:r>
              <a:rPr lang="en-GB" sz="1600" dirty="0" smtClean="0"/>
              <a:t>"Although, O sons of God, you have promised more firmly than ever to keep the peace among yourselves and to preserve the rights of the church, there remains still an important work for you to do. Freshly quickened by the divine correction, you must apply the strength of your righteousness to another matter which concerns you as well as God. For your brethren who live in the east are in urgent need of your help, and you must hasten to give them the aid which has often been promised them. For, as the most of you have heard, the Turks and Arabs have attacked them and have conquered the territory of Romania [the Greek empire] as far west as the shore of the Mediterranean and the Hellespont, which is called the Arm of St. George. They have occupied more and more of the lands of those Christians, and have overcome them in seven battles. They have killed and captured many, and have destroyed the churches and devastated the empire. If you permit them to continue thus for awhile with impurity, the faithful of God will be much more widely attacked by them. On this account I, or rather the Lord, beseech you as Christ's heralds to publish this everywhere and to persuade all people of whatever rank, foot-soldiers and knights, poor and rich, to carry aid promptly to those Christians and to destroy that vile race from the lands of our friends. I say this to those who are present, it meant also for those who are absent. Moreover, Christ commands it. </a:t>
            </a:r>
            <a:endParaRPr lang="en-GB" sz="1600" dirty="0"/>
          </a:p>
        </p:txBody>
      </p:sp>
    </p:spTree>
    <p:extLst>
      <p:ext uri="{BB962C8B-B14F-4D97-AF65-F5344CB8AC3E}">
        <p14:creationId xmlns:p14="http://schemas.microsoft.com/office/powerpoint/2010/main" val="28169297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213008"/>
            <a:ext cx="9144000" cy="4524315"/>
          </a:xfrm>
          <a:prstGeom prst="rect">
            <a:avLst/>
          </a:prstGeom>
        </p:spPr>
        <p:txBody>
          <a:bodyPr wrap="square">
            <a:spAutoFit/>
          </a:bodyPr>
          <a:lstStyle/>
          <a:p>
            <a:r>
              <a:rPr lang="en-GB" dirty="0" smtClean="0"/>
              <a:t>"All who die by the way, whether by land or by sea, or in battle against the pagans, shall have immediate remission of sins. This I grant them through the power of God with which I am invested. O what a disgrace if such a despised and base race, which worships demons, should conquer a people which has the faith of omnipotent God and is made glorious with the name of Christ! With what reproaches will the Lord overwhelm us if you do not aid those who, with us, profess the Christian religion! Let those who have been accustomed unjustly to wage private warfare against the faithful now go against the infidels and end with victory this war which should have been begun long ago. Let those who for a long time, have been robbers, now become knights. Let those who have been fighting against their brothers and relatives now fight in a proper way against the barbarians. Let those who have been serving as mercenaries for small pay now obtain the eternal reward. Let those who have been wearing themselves out in both body and soul now work for a double </a:t>
            </a:r>
            <a:r>
              <a:rPr lang="en-GB" dirty="0" err="1" smtClean="0"/>
              <a:t>honor</a:t>
            </a:r>
            <a:r>
              <a:rPr lang="en-GB" dirty="0" smtClean="0"/>
              <a:t>. Behold! on this side will be the sorrowful and poor, on that, the rich; on this side, the enemies of the Lord, on that, his friends. Let those who go not put off the journey, but rent their lands and collect money for their expenses; and as soon as winter is over and spring comes, let hem eagerly set out on the way with God as their guide."</a:t>
            </a:r>
            <a:endParaRPr lang="en-GB" dirty="0"/>
          </a:p>
        </p:txBody>
      </p:sp>
    </p:spTree>
    <p:extLst>
      <p:ext uri="{BB962C8B-B14F-4D97-AF65-F5344CB8AC3E}">
        <p14:creationId xmlns:p14="http://schemas.microsoft.com/office/powerpoint/2010/main" val="36876376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TotalTime>
  <Words>6579</Words>
  <Application>Microsoft Office PowerPoint</Application>
  <PresentationFormat>On-screen Show (4:3)</PresentationFormat>
  <Paragraphs>84</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Calibri</vt:lpstr>
      <vt:lpstr>Office Theme</vt:lpstr>
      <vt:lpstr>Origins of the Crusading Movement</vt:lpstr>
      <vt:lpstr>Setting the Scene</vt:lpstr>
      <vt:lpstr>Why did the First Crusade happen?</vt:lpstr>
      <vt:lpstr>The Papal Reform Movement and the Crusades</vt:lpstr>
      <vt:lpstr>The First Crusade!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Origins of the Crusading Movement</dc:title>
  <dc:creator>Administrator</dc:creator>
  <cp:lastModifiedBy>Harriet Webster</cp:lastModifiedBy>
  <cp:revision>4</cp:revision>
  <dcterms:created xsi:type="dcterms:W3CDTF">2015-02-02T11:13:22Z</dcterms:created>
  <dcterms:modified xsi:type="dcterms:W3CDTF">2018-02-08T08:22:31Z</dcterms:modified>
</cp:coreProperties>
</file>