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4" r:id="rId3"/>
    <p:sldId id="257" r:id="rId4"/>
    <p:sldId id="259" r:id="rId5"/>
    <p:sldId id="270" r:id="rId6"/>
    <p:sldId id="263" r:id="rId7"/>
    <p:sldId id="262" r:id="rId8"/>
    <p:sldId id="265" r:id="rId9"/>
    <p:sldId id="266" r:id="rId10"/>
    <p:sldId id="267" r:id="rId11"/>
    <p:sldId id="268" r:id="rId12"/>
    <p:sldId id="27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D956EB-49C3-419A-87DF-AD71F4255AB3}" v="47" dt="2023-03-13T21:33:33.9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6F990-E365-4835-A19B-EFA6BCC77CB5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ADB82C-B66D-4FE5-9DEE-A27C175CFB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267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6F854-928C-47D5-9C9D-B581FD957772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97361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A5EE7-2E80-45C9-B917-DC968CD389C5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21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3447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12029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DB421-45C6-4821-A6E8-03E8743F4B37}" type="datetime1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25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B90EC-8650-4815-B0B0-3AECA6F1137C}" type="datetime1">
              <a:rPr lang="en-GB" smtClean="0"/>
              <a:t>13/03/2023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56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53421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F3909-BB74-489E-B155-51C5640801F4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835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16520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68657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114430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960250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698736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494319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0797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636165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9D22A-0C34-9DEB-A483-E0A060D51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7A25C-CB89-4F17-BC36-5D50FBFA0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AAF602-5F85-7929-F210-5122C670E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21FA1-885E-4CF4-A541-37359F74D58C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904E9-949F-8701-DEE1-4B87693C8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12709-E2D5-1C6A-D75F-8D9C6CEA7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0A68FB2-7FFE-42EF-8CA1-23BA2BEE64A5}" type="datetime1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DDFFA8A-C39D-47E6-8F21-569DECAD4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2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fulcolin.com/2012/04/worry-bath-overflowing/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rookedbrains.net/2013/07/creative-bathroom-and-kitchen-faucets.html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court-hammer-png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ctuaries.digital/2015/06/04/project-management-skills-your-career/" TargetMode="External"/><Relationship Id="rId5" Type="http://schemas.openxmlformats.org/officeDocument/2006/relationships/image" Target="../media/image10.jpg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08/the-steps-in-business-growth-ladder-you-shouldnt-mis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-principlesofmanagement/chapter/common-frameworks-for-evaluating-the-business-environment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b/business-funding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management/pestel-analysis/" TargetMode="External"/><Relationship Id="rId2" Type="http://schemas.openxmlformats.org/officeDocument/2006/relationships/hyperlink" Target="https://assets.publishing.service.gov.uk/government/uploads/system/uploads/attachment_data/file/31676/11-1399-guide-legal-forms-for-business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nvestopedia.com/terms/f/four-ps.asp" TargetMode="External"/><Relationship Id="rId4" Type="http://schemas.openxmlformats.org/officeDocument/2006/relationships/hyperlink" Target="https://www.gov.uk/guidance/find-funding-to-help-your-business-become-green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" name="Rectangle 1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2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DDB346-79EE-43F8-A3A5-7BD610A257BA}"/>
              </a:ext>
            </a:extLst>
          </p:cNvPr>
          <p:cNvSpPr txBox="1"/>
          <p:nvPr/>
        </p:nvSpPr>
        <p:spPr>
          <a:xfrm>
            <a:off x="643507" y="2484118"/>
            <a:ext cx="2661920" cy="18897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000" b="1" cap="all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6C4289-F96D-3DB2-FC75-3C01B5A8E0EB}"/>
              </a:ext>
            </a:extLst>
          </p:cNvPr>
          <p:cNvSpPr txBox="1"/>
          <p:nvPr/>
        </p:nvSpPr>
        <p:spPr>
          <a:xfrm>
            <a:off x="4701008" y="1193576"/>
            <a:ext cx="6576591" cy="4470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Module Code and name: BMSW 4006 Managing enterprise in the 21st century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Name of the students and ID numbers: </a:t>
            </a:r>
          </a:p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Mohammed Miah 2129058,  (</a:t>
            </a:r>
            <a:r>
              <a:rPr kumimoji="0" lang="en-US" sz="1200" i="0" u="none" strike="noStrike" cap="all" spc="0" normalizeH="0" noProof="0" dirty="0">
                <a:ln>
                  <a:noFill/>
                </a:ln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Overview of the business idea, product </a:t>
            </a: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en-US" sz="1200" i="0" u="none" strike="noStrike" cap="all" spc="0" normalizeH="0" noProof="0" dirty="0">
                <a:ln>
                  <a:noFill/>
                </a:ln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service, </a:t>
            </a: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Legal format and management)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2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JAbir Ahsan 2132612, (PESTLE Analysis and </a:t>
            </a:r>
            <a:r>
              <a:rPr lang="en-US" alt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4Ps Of Marketing )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endParaRPr lang="en-US" sz="12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Boyd Malcolm 2128536  (target Market and Marketing strategies, Swot analysis)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endParaRPr lang="en-US" sz="12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Mohammed Miah, Boyd Malcolm and Jabir Ahsan ( Funding, Cash flow profit and loss)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endParaRPr lang="en-US" sz="12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Group Name: Team 1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Lecturer: Umar </a:t>
            </a:r>
            <a:r>
              <a:rPr lang="en-US" sz="1200" cap="all" dirty="0" err="1">
                <a:latin typeface="Arial" panose="020B0604020202020204" pitchFamily="34" charset="0"/>
                <a:cs typeface="Arial" panose="020B0604020202020204" pitchFamily="34" charset="0"/>
              </a:rPr>
              <a:t>Sadaat</a:t>
            </a:r>
            <a:endParaRPr lang="en-US" sz="12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Business Name: BMJ Smart </a:t>
            </a:r>
            <a:r>
              <a:rPr lang="en-US" sz="1200" cap="all" dirty="0" err="1">
                <a:latin typeface="Arial" panose="020B0604020202020204" pitchFamily="34" charset="0"/>
                <a:cs typeface="Arial" panose="020B0604020202020204" pitchFamily="34" charset="0"/>
              </a:rPr>
              <a:t>TapS</a:t>
            </a:r>
            <a:r>
              <a:rPr lang="en-US" sz="1200" cap="all" dirty="0">
                <a:latin typeface="Arial" panose="020B0604020202020204" pitchFamily="34" charset="0"/>
                <a:cs typeface="Arial" panose="020B0604020202020204" pitchFamily="34" charset="0"/>
              </a:rPr>
              <a:t> Ltd </a:t>
            </a:r>
          </a:p>
        </p:txBody>
      </p:sp>
      <p:pic>
        <p:nvPicPr>
          <p:cNvPr id="32" name="Picture 2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19AE35A-1DE3-A882-32E6-2CC6A4984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6421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DDFFA8A-C39D-47E6-8F21-569DECAD4905}" type="slidenum"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1</a:t>
            </a:fld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194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F596FD-53C1-4E34-2E1E-555DE5B86621}"/>
              </a:ext>
            </a:extLst>
          </p:cNvPr>
          <p:cNvSpPr txBox="1"/>
          <p:nvPr/>
        </p:nvSpPr>
        <p:spPr>
          <a:xfrm>
            <a:off x="8165928" y="2946306"/>
            <a:ext cx="3352128" cy="9653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US" b="1" cap="all" dirty="0"/>
              <a:t>Table of Contents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B2FA2-33E4-7277-39E7-AFCD320AB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265130"/>
            <a:ext cx="76421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EDDFFA8A-C39D-47E6-8F21-569DECAD4905}" type="slidenum">
              <a:rPr lang="en-US" smtClean="0"/>
              <a:pPr defTabSz="914400"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9743DEE-D2CC-392C-3404-CC3D5364F0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595843"/>
              </p:ext>
            </p:extLst>
          </p:nvPr>
        </p:nvGraphicFramePr>
        <p:xfrm>
          <a:off x="1218016" y="998997"/>
          <a:ext cx="5940431" cy="5050976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4401284">
                  <a:extLst>
                    <a:ext uri="{9D8B030D-6E8A-4147-A177-3AD203B41FA5}">
                      <a16:colId xmlns:a16="http://schemas.microsoft.com/office/drawing/2014/main" val="1866533272"/>
                    </a:ext>
                  </a:extLst>
                </a:gridCol>
                <a:gridCol w="1539147">
                  <a:extLst>
                    <a:ext uri="{9D8B030D-6E8A-4147-A177-3AD203B41FA5}">
                      <a16:colId xmlns:a16="http://schemas.microsoft.com/office/drawing/2014/main" val="2583401374"/>
                    </a:ext>
                  </a:extLst>
                </a:gridCol>
              </a:tblGrid>
              <a:tr h="398240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Title </a:t>
                      </a:r>
                      <a:endParaRPr lang="en-GB" sz="1200" b="1" i="0" u="none" strike="noStrike" cap="all" spc="6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87712" marB="87712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</a:t>
                      </a:r>
                      <a:endParaRPr lang="en-GB" sz="1200" b="1" i="0" u="none" strike="noStrike" cap="all" spc="6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87712" marB="87712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9639178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Table of Contents</a:t>
                      </a:r>
                      <a:endParaRPr lang="en-GB" sz="12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2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2693909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3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050643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Overview of the Business idea product and service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4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0647846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Legal format and management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5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5633132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Target market and marketing strategies 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6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1471195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SWOT analysis </a:t>
                      </a:r>
                      <a:endParaRPr lang="en-GB" sz="12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7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393655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PESTLE analysis</a:t>
                      </a:r>
                      <a:endParaRPr lang="en-GB" sz="12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8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2748072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4Ps of marketing</a:t>
                      </a:r>
                      <a:endParaRPr lang="en-GB" sz="12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9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2242205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Funding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10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0768684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Cash flow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11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7120745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Profit and Loss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12</a:t>
                      </a:r>
                      <a:endParaRPr lang="en-GB" sz="15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1188370"/>
                  </a:ext>
                </a:extLst>
              </a:tr>
              <a:tr h="38772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References </a:t>
                      </a:r>
                      <a:endParaRPr lang="en-GB" sz="12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13</a:t>
                      </a:r>
                      <a:endParaRPr lang="en-GB" sz="15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443" marR="105443" marT="14645" marB="877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8829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74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Freeform: Shape 2056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055" name="Picture 2058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0F84A4-1BB9-8558-E1CA-F6CA6058BB5F}"/>
              </a:ext>
            </a:extLst>
          </p:cNvPr>
          <p:cNvSpPr txBox="1"/>
          <p:nvPr/>
        </p:nvSpPr>
        <p:spPr>
          <a:xfrm>
            <a:off x="4347516" y="1204018"/>
            <a:ext cx="21365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79476">
              <a:spcAft>
                <a:spcPts val="600"/>
              </a:spcAft>
            </a:pPr>
            <a:r>
              <a:rPr lang="en-GB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BF4F37-CF8B-63A3-496B-4D6268E80984}"/>
              </a:ext>
            </a:extLst>
          </p:cNvPr>
          <p:cNvSpPr txBox="1"/>
          <p:nvPr/>
        </p:nvSpPr>
        <p:spPr>
          <a:xfrm>
            <a:off x="2997137" y="4456716"/>
            <a:ext cx="5112412" cy="477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79476">
              <a:lnSpc>
                <a:spcPct val="107000"/>
              </a:lnSpc>
              <a:spcAft>
                <a:spcPts val="664"/>
              </a:spcAft>
            </a:pPr>
            <a:r>
              <a:rPr lang="en-GB" sz="1200" kern="1200" dirty="0">
                <a:solidFill>
                  <a:srgbClr val="202124"/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We would like to thank everyone for coming and providing us this opportunity to present our business plan for a ground-breaking smart tap.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2D4439FB-F35B-2ABF-0808-CB5625C581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84268" y="2562981"/>
            <a:ext cx="1081417" cy="811063"/>
          </a:xfrm>
          <a:prstGeom prst="rect">
            <a:avLst/>
          </a:prstGeom>
        </p:spPr>
      </p:pic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E0AF0134-EAB2-A4A3-A87A-03F043B43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800" y="2417279"/>
            <a:ext cx="811063" cy="108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preview">
            <a:extLst>
              <a:ext uri="{FF2B5EF4-FFF2-40B4-BE49-F238E27FC236}">
                <a16:creationId xmlns:a16="http://schemas.microsoft.com/office/drawing/2014/main" id="{17DD4E8D-9D95-2F4D-46B9-81141B7A4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155" y="2512038"/>
            <a:ext cx="857394" cy="109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7B1E8EB-F297-543E-22B2-20B3221A2210}"/>
              </a:ext>
            </a:extLst>
          </p:cNvPr>
          <p:cNvSpPr txBox="1"/>
          <p:nvPr/>
        </p:nvSpPr>
        <p:spPr>
          <a:xfrm>
            <a:off x="2389239" y="3608367"/>
            <a:ext cx="1704137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79476">
              <a:lnSpc>
                <a:spcPct val="107000"/>
              </a:lnSpc>
              <a:spcAft>
                <a:spcPts val="664"/>
              </a:spcAft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Mohammed Miah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6A02A-095D-1886-B4BF-74FF0746BF3B}"/>
              </a:ext>
            </a:extLst>
          </p:cNvPr>
          <p:cNvSpPr txBox="1"/>
          <p:nvPr/>
        </p:nvSpPr>
        <p:spPr>
          <a:xfrm>
            <a:off x="4805787" y="3608366"/>
            <a:ext cx="1220056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79476">
              <a:lnSpc>
                <a:spcPct val="107000"/>
              </a:lnSpc>
              <a:spcAft>
                <a:spcPts val="664"/>
              </a:spcAft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Jabir Ahsan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5C4AEA-17B8-BF25-8203-DA2BE78BC2E6}"/>
              </a:ext>
            </a:extLst>
          </p:cNvPr>
          <p:cNvSpPr txBox="1"/>
          <p:nvPr/>
        </p:nvSpPr>
        <p:spPr>
          <a:xfrm>
            <a:off x="7092643" y="3619990"/>
            <a:ext cx="1626111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79476">
              <a:lnSpc>
                <a:spcPct val="107000"/>
              </a:lnSpc>
              <a:spcAft>
                <a:spcPts val="664"/>
              </a:spcAft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Boyd Malcolm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BE5C705-A29B-40DB-AB50-B443649A2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61852" y="5305135"/>
            <a:ext cx="640909" cy="306212"/>
          </a:xfrm>
        </p:spPr>
        <p:txBody>
          <a:bodyPr/>
          <a:lstStyle/>
          <a:p>
            <a:pPr defTabSz="379476">
              <a:spcAft>
                <a:spcPts val="600"/>
              </a:spcAft>
            </a:pPr>
            <a:fld id="{EDDFFA8A-C39D-47E6-8F21-569DECAD4905}" type="slidenum">
              <a:rPr lang="en-GB" sz="83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379476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31C75-446F-1670-8035-3254C0863E48}"/>
              </a:ext>
            </a:extLst>
          </p:cNvPr>
          <p:cNvSpPr txBox="1"/>
          <p:nvPr/>
        </p:nvSpPr>
        <p:spPr>
          <a:xfrm>
            <a:off x="2178043" y="480048"/>
            <a:ext cx="8229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en-US" sz="2000" b="1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BUSINESS IDEA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PRODUCT </a:t>
            </a:r>
            <a:r>
              <a:rPr lang="en-US" sz="2000" b="1" noProof="0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 SERVICE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D2A1A5-9C37-1B80-11EC-18627583C685}"/>
              </a:ext>
            </a:extLst>
          </p:cNvPr>
          <p:cNvSpPr txBox="1"/>
          <p:nvPr/>
        </p:nvSpPr>
        <p:spPr>
          <a:xfrm>
            <a:off x="740402" y="4227714"/>
            <a:ext cx="8351520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our research, hotels lose a lot of money when guests fail to turn off the bath taps.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959013-DADD-E09F-EC2E-076697F0CA89}"/>
              </a:ext>
            </a:extLst>
          </p:cNvPr>
          <p:cNvSpPr txBox="1"/>
          <p:nvPr/>
        </p:nvSpPr>
        <p:spPr>
          <a:xfrm>
            <a:off x="740402" y="5245084"/>
            <a:ext cx="81788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is also a problem that affects homeowners all throughout the </a:t>
            </a: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ountry, not just hotels, and it is a problem that can be readily solved with technology.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E2CC29-D4ED-DD4D-591B-B1936A52B121}"/>
              </a:ext>
            </a:extLst>
          </p:cNvPr>
          <p:cNvSpPr txBox="1"/>
          <p:nvPr/>
        </p:nvSpPr>
        <p:spPr>
          <a:xfrm>
            <a:off x="740402" y="5769551"/>
            <a:ext cx="8178800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account for this and prevent the waste of this precious resource, the Smart taps were designed with a timer that turns off once the bath is filled.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080B39-22C0-4961-51AF-2A0B5168AC6C}"/>
              </a:ext>
            </a:extLst>
          </p:cNvPr>
          <p:cNvSpPr txBox="1"/>
          <p:nvPr/>
        </p:nvSpPr>
        <p:spPr>
          <a:xfrm>
            <a:off x="740402" y="4711077"/>
            <a:ext cx="8255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seek to address this issue by providing hotels and households with our smart taps. A gap in the market indicates that smart taps are only used on wash hand basins and not for baths.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1F05CF2B-9EFA-B398-0C28-8E3B3C2B9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4</a:t>
            </a:fld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4306F4A-750F-726D-1F95-C75AA1D00FA4}"/>
              </a:ext>
            </a:extLst>
          </p:cNvPr>
          <p:cNvSpPr txBox="1"/>
          <p:nvPr/>
        </p:nvSpPr>
        <p:spPr>
          <a:xfrm>
            <a:off x="756920" y="3546733"/>
            <a:ext cx="6096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BMJ team has developed a cutting-edge product to reduce water waste.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Azmy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Diandra, and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Azmy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(2020)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picture containing indoor, bathtub&#10;&#10;Description automatically generated">
            <a:extLst>
              <a:ext uri="{FF2B5EF4-FFF2-40B4-BE49-F238E27FC236}">
                <a16:creationId xmlns:a16="http://schemas.microsoft.com/office/drawing/2014/main" id="{FF7FCD6A-51DC-AC4E-40AA-07F4135E28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18323" y="1400915"/>
            <a:ext cx="2470158" cy="13870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BB5332-9B01-E8FF-FCC6-54A6C702F17B}"/>
              </a:ext>
            </a:extLst>
          </p:cNvPr>
          <p:cNvSpPr txBox="1"/>
          <p:nvPr/>
        </p:nvSpPr>
        <p:spPr>
          <a:xfrm>
            <a:off x="1881950" y="2921683"/>
            <a:ext cx="1922970" cy="171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60604">
              <a:spcAft>
                <a:spcPts val="600"/>
              </a:spcAft>
            </a:pP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https://helpfulcolin.com/2012/04/worry-bath-overflowing/"/>
              </a:rPr>
              <a:t>This Photo</a:t>
            </a: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4" name="Picture 13" descr="A picture containing game, table&#10;&#10;Description automatically generated">
            <a:extLst>
              <a:ext uri="{FF2B5EF4-FFF2-40B4-BE49-F238E27FC236}">
                <a16:creationId xmlns:a16="http://schemas.microsoft.com/office/drawing/2014/main" id="{6F4F8BB7-259E-6907-61BB-7C9F2A6AA0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40241" y="1318978"/>
            <a:ext cx="3026965" cy="146904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E9170E8-4F71-A936-1011-85C40A54604C}"/>
              </a:ext>
            </a:extLst>
          </p:cNvPr>
          <p:cNvSpPr txBox="1"/>
          <p:nvPr/>
        </p:nvSpPr>
        <p:spPr>
          <a:xfrm>
            <a:off x="6740241" y="2848756"/>
            <a:ext cx="3026965" cy="171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60604">
              <a:spcAft>
                <a:spcPts val="600"/>
              </a:spcAft>
            </a:pP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6" tooltip="https://www.crookedbrains.net/2013/07/creative-bathroom-and-kitchen-faucets.html"/>
              </a:rPr>
              <a:t>This Photo</a:t>
            </a: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513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7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FCCEBA-F95A-0A54-3F2D-22009FA22D2D}"/>
              </a:ext>
            </a:extLst>
          </p:cNvPr>
          <p:cNvSpPr txBox="1"/>
          <p:nvPr/>
        </p:nvSpPr>
        <p:spPr>
          <a:xfrm>
            <a:off x="6652883" y="1034933"/>
            <a:ext cx="1718957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Smart Tap</a:t>
            </a:r>
          </a:p>
        </p:txBody>
      </p:sp>
    </p:spTree>
    <p:extLst>
      <p:ext uri="{BB962C8B-B14F-4D97-AF65-F5344CB8AC3E}">
        <p14:creationId xmlns:p14="http://schemas.microsoft.com/office/powerpoint/2010/main" val="246004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3" grpId="0"/>
      <p:bldP spid="24" grpId="0"/>
      <p:bldP spid="6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6FA912-CB52-75E6-0137-01167459A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5</a:t>
            </a:fld>
            <a:endParaRPr lang="en-GB"/>
          </a:p>
        </p:txBody>
      </p:sp>
      <p:pic>
        <p:nvPicPr>
          <p:cNvPr id="3" name="Picture 2" descr="A picture containing dark, light&#10;&#10;Description automatically generated">
            <a:extLst>
              <a:ext uri="{FF2B5EF4-FFF2-40B4-BE49-F238E27FC236}">
                <a16:creationId xmlns:a16="http://schemas.microsoft.com/office/drawing/2014/main" id="{EFC1BF9C-C2B0-9004-32C1-6D64455ADD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34759" y="1696541"/>
            <a:ext cx="2302983" cy="13374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564537-80FF-7B1C-CDE7-EDD217834317}"/>
              </a:ext>
            </a:extLst>
          </p:cNvPr>
          <p:cNvSpPr txBox="1"/>
          <p:nvPr/>
        </p:nvSpPr>
        <p:spPr>
          <a:xfrm>
            <a:off x="834758" y="3238307"/>
            <a:ext cx="2302983" cy="190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4612">
              <a:spcAft>
                <a:spcPts val="600"/>
              </a:spcAft>
            </a:pPr>
            <a:r>
              <a:rPr lang="en-GB" sz="639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https://www.pngall.com/court-hammer-png"/>
              </a:rPr>
              <a:t>This Photo</a:t>
            </a:r>
            <a:r>
              <a:rPr lang="en-GB" sz="639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639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5" name="Picture 4" descr="A picture containing text, accessory&#10;&#10;Description automatically generated">
            <a:extLst>
              <a:ext uri="{FF2B5EF4-FFF2-40B4-BE49-F238E27FC236}">
                <a16:creationId xmlns:a16="http://schemas.microsoft.com/office/drawing/2014/main" id="{0EA25A71-4368-4323-C9C2-3AFC9B806A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4758" y="3823979"/>
            <a:ext cx="2281509" cy="13924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35904A-2AD8-F8FC-D6F4-E455D7762512}"/>
              </a:ext>
            </a:extLst>
          </p:cNvPr>
          <p:cNvSpPr txBox="1"/>
          <p:nvPr/>
        </p:nvSpPr>
        <p:spPr>
          <a:xfrm>
            <a:off x="744472" y="5323635"/>
            <a:ext cx="2281509" cy="1740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69748">
              <a:spcAft>
                <a:spcPts val="600"/>
              </a:spcAft>
            </a:pPr>
            <a:r>
              <a:rPr lang="en-GB" sz="531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6" tooltip="http://www.actuaries.digital/2015/06/04/project-management-skills-your-career/"/>
              </a:rPr>
              <a:t>This Photo</a:t>
            </a:r>
            <a:r>
              <a:rPr lang="en-GB" sz="53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531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947B0F-A49A-2519-4A09-645ABD98F9B6}"/>
              </a:ext>
            </a:extLst>
          </p:cNvPr>
          <p:cNvSpPr txBox="1"/>
          <p:nvPr/>
        </p:nvSpPr>
        <p:spPr>
          <a:xfrm>
            <a:off x="3921760" y="786672"/>
            <a:ext cx="4795520" cy="367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24612">
              <a:lnSpc>
                <a:spcPct val="107000"/>
              </a:lnSpc>
              <a:spcAft>
                <a:spcPts val="568"/>
              </a:spcAft>
            </a:pPr>
            <a:r>
              <a:rPr lang="en-GB" sz="18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LEGAL FORMAT AND MANAGEMENT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8D59FE-A9BE-AA77-8AEC-227B3AF222EE}"/>
              </a:ext>
            </a:extLst>
          </p:cNvPr>
          <p:cNvSpPr txBox="1"/>
          <p:nvPr/>
        </p:nvSpPr>
        <p:spPr>
          <a:xfrm>
            <a:off x="3434080" y="2409710"/>
            <a:ext cx="6096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2883" indent="-202883" defTabSz="324612">
              <a:lnSpc>
                <a:spcPct val="107000"/>
              </a:lnSpc>
              <a:spcAft>
                <a:spcPts val="568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Being the most popular legal structure for operating a business, we have picked a Limited Company. (GOV.UK 2011)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2C9B37-A484-9FE7-EA8E-AF566983E255}"/>
              </a:ext>
            </a:extLst>
          </p:cNvPr>
          <p:cNvSpPr txBox="1"/>
          <p:nvPr/>
        </p:nvSpPr>
        <p:spPr>
          <a:xfrm>
            <a:off x="3352800" y="3975019"/>
            <a:ext cx="6096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8593" indent="-168593" defTabSz="269748">
              <a:lnSpc>
                <a:spcPct val="107000"/>
              </a:lnSpc>
              <a:spcAft>
                <a:spcPts val="472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Mohammed Miah own 60%, Jabir Ahsan will own 20%, and Malcolm Boyd will own 20% of the company.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7EA22C-E8F1-4185-9A6F-473D8094D5D6}"/>
              </a:ext>
            </a:extLst>
          </p:cNvPr>
          <p:cNvSpPr txBox="1"/>
          <p:nvPr/>
        </p:nvSpPr>
        <p:spPr>
          <a:xfrm>
            <a:off x="3352800" y="4531009"/>
            <a:ext cx="6096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8593" indent="-168593" defTabSz="269748">
              <a:lnSpc>
                <a:spcPct val="107000"/>
              </a:lnSpc>
              <a:spcAft>
                <a:spcPts val="472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Mohammed Miah serves as CEO, Jabir Ahsan as the sales director, and Boyd Malcolm as the logistic and marketing director.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51F646-1466-EE76-A23E-2FBEE2F29FAE}"/>
              </a:ext>
            </a:extLst>
          </p:cNvPr>
          <p:cNvSpPr txBox="1"/>
          <p:nvPr/>
        </p:nvSpPr>
        <p:spPr>
          <a:xfrm>
            <a:off x="3352800" y="5086999"/>
            <a:ext cx="6096000" cy="473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8593" indent="-168593" defTabSz="269748">
              <a:lnSpc>
                <a:spcPct val="107000"/>
              </a:lnSpc>
              <a:spcAft>
                <a:spcPts val="472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order to limit its carbon footprint, the company will operate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single office in the UK and create and sell its goods straight from the manufacturer.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393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4" grpId="0"/>
      <p:bldP spid="16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030684-48AA-EA7E-B87B-A206B82BBCD6}"/>
              </a:ext>
            </a:extLst>
          </p:cNvPr>
          <p:cNvSpPr txBox="1"/>
          <p:nvPr/>
        </p:nvSpPr>
        <p:spPr>
          <a:xfrm>
            <a:off x="2838450" y="516713"/>
            <a:ext cx="6685280" cy="8040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TARGET MARKET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TRATAGIES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B3BE73-B873-A098-3DC4-A485A7E44405}"/>
              </a:ext>
            </a:extLst>
          </p:cNvPr>
          <p:cNvSpPr txBox="1"/>
          <p:nvPr/>
        </p:nvSpPr>
        <p:spPr>
          <a:xfrm>
            <a:off x="5110480" y="307706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Age is 25 and over, homeowners, hotels, hostels, council house contractors and any house hold that uses a bathtub.</a:t>
            </a:r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CC6902-95A4-7769-7301-C5AC2F9CB209}"/>
              </a:ext>
            </a:extLst>
          </p:cNvPr>
          <p:cNvSpPr txBox="1"/>
          <p:nvPr/>
        </p:nvSpPr>
        <p:spPr>
          <a:xfrm>
            <a:off x="5110480" y="3674246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Our location base will start in Birmingham City Centre in the United Kingdom.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E66F31-A23B-DA9C-4123-CF01A53CB8DA}"/>
              </a:ext>
            </a:extLst>
          </p:cNvPr>
          <p:cNvSpPr txBox="1"/>
          <p:nvPr/>
        </p:nvSpPr>
        <p:spPr>
          <a:xfrm>
            <a:off x="5110480" y="417909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 order to build our brand, we will engage customers through Facebook, Twitter and Instagram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GB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023FE0-D87A-95B7-137E-EF093BC6A6A2}"/>
              </a:ext>
            </a:extLst>
          </p:cNvPr>
          <p:cNvSpPr txBox="1"/>
          <p:nvPr/>
        </p:nvSpPr>
        <p:spPr>
          <a:xfrm>
            <a:off x="5110480" y="48194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orming alliances with other eco-friendly product distributors and do dual adverts. 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55E430-E68A-E87B-4121-D22C87EE4C45}"/>
              </a:ext>
            </a:extLst>
          </p:cNvPr>
          <p:cNvSpPr txBox="1"/>
          <p:nvPr/>
        </p:nvSpPr>
        <p:spPr>
          <a:xfrm>
            <a:off x="5110480" y="5092612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Utilise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influencers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 a promo video using our product.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9C9AF701-5392-8034-736F-AA1FBA08A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59A234-8547-2FD5-9744-B345694EB8FB}"/>
              </a:ext>
            </a:extLst>
          </p:cNvPr>
          <p:cNvSpPr txBox="1"/>
          <p:nvPr/>
        </p:nvSpPr>
        <p:spPr>
          <a:xfrm>
            <a:off x="5110480" y="254515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have created and put into action a solid marketing plan. As stated by (Hogarth-Scott. Et al. 1996)</a:t>
            </a:r>
          </a:p>
        </p:txBody>
      </p:sp>
      <p:pic>
        <p:nvPicPr>
          <p:cNvPr id="18" name="Picture 17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6816D82-302E-F143-6564-2B4EA9077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5520" y="2134553"/>
            <a:ext cx="3467101" cy="280835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A05B3D2-018D-1ECC-02AA-6B9B6621BF14}"/>
              </a:ext>
            </a:extLst>
          </p:cNvPr>
          <p:cNvSpPr txBox="1"/>
          <p:nvPr/>
        </p:nvSpPr>
        <p:spPr>
          <a:xfrm>
            <a:off x="1104900" y="4941413"/>
            <a:ext cx="34671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technofaq.org/posts/2018/08/the-steps-in-business-growth-ladder-you-shouldnt-mis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5747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  <p:bldP spid="16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52FDD18-4BFD-1EED-457C-5B96DF9D8D54}"/>
              </a:ext>
            </a:extLst>
          </p:cNvPr>
          <p:cNvSpPr txBox="1"/>
          <p:nvPr/>
        </p:nvSpPr>
        <p:spPr>
          <a:xfrm>
            <a:off x="4602480" y="756384"/>
            <a:ext cx="2702560" cy="405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 ANALYSIS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888C6B-401E-CF3E-36A5-3DF8508B54A4}"/>
              </a:ext>
            </a:extLst>
          </p:cNvPr>
          <p:cNvSpPr txBox="1"/>
          <p:nvPr/>
        </p:nvSpPr>
        <p:spPr>
          <a:xfrm>
            <a:off x="2847343" y="1628121"/>
            <a:ext cx="6728456" cy="275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strengths, weaknesses, opportunities, and threat analysis is shown below. D. Leigh (2009)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F566DF6-5034-B54B-3AF6-AF59012386D6}"/>
              </a:ext>
            </a:extLst>
          </p:cNvPr>
          <p:cNvCxnSpPr/>
          <p:nvPr/>
        </p:nvCxnSpPr>
        <p:spPr>
          <a:xfrm>
            <a:off x="6217920" y="2733040"/>
            <a:ext cx="0" cy="36982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9377876-6A5D-6722-DE1D-362FE26121FC}"/>
              </a:ext>
            </a:extLst>
          </p:cNvPr>
          <p:cNvCxnSpPr/>
          <p:nvPr/>
        </p:nvCxnSpPr>
        <p:spPr>
          <a:xfrm>
            <a:off x="2661920" y="4500880"/>
            <a:ext cx="72237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9A3A82C-4462-C614-5143-BDEB8FDFED34}"/>
              </a:ext>
            </a:extLst>
          </p:cNvPr>
          <p:cNvSpPr txBox="1"/>
          <p:nvPr/>
        </p:nvSpPr>
        <p:spPr>
          <a:xfrm>
            <a:off x="3972560" y="2570481"/>
            <a:ext cx="1635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Strengths</a:t>
            </a:r>
            <a:endParaRPr lang="en-GB" sz="1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75E6CC-818B-CBC8-C67E-76FABC5AAE68}"/>
              </a:ext>
            </a:extLst>
          </p:cNvPr>
          <p:cNvSpPr txBox="1"/>
          <p:nvPr/>
        </p:nvSpPr>
        <p:spPr>
          <a:xfrm>
            <a:off x="6827521" y="2570481"/>
            <a:ext cx="135128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Weakness</a:t>
            </a:r>
            <a:endParaRPr lang="en-GB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902791-666E-F808-37C9-79D79749D171}"/>
              </a:ext>
            </a:extLst>
          </p:cNvPr>
          <p:cNvSpPr txBox="1"/>
          <p:nvPr/>
        </p:nvSpPr>
        <p:spPr>
          <a:xfrm>
            <a:off x="3825240" y="4618473"/>
            <a:ext cx="1554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Opportunities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65E2BC4-E5EE-CE3F-B547-4E4355217544}"/>
              </a:ext>
            </a:extLst>
          </p:cNvPr>
          <p:cNvSpPr txBox="1"/>
          <p:nvPr/>
        </p:nvSpPr>
        <p:spPr>
          <a:xfrm>
            <a:off x="7025641" y="4741584"/>
            <a:ext cx="1635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Threats</a:t>
            </a:r>
            <a:endParaRPr lang="en-GB" sz="1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404E2F-4313-D378-FFAD-B7E47B6273D1}"/>
              </a:ext>
            </a:extLst>
          </p:cNvPr>
          <p:cNvSpPr txBox="1"/>
          <p:nvPr/>
        </p:nvSpPr>
        <p:spPr>
          <a:xfrm>
            <a:off x="3103881" y="3135410"/>
            <a:ext cx="2921000" cy="1046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Unique Product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Plugging a Gap in the market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Environmentally </a:t>
            </a:r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friendly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Appetite for eco-friendly products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4DF61D5-41F2-D570-9030-0C782E990D7A}"/>
              </a:ext>
            </a:extLst>
          </p:cNvPr>
          <p:cNvSpPr txBox="1"/>
          <p:nvPr/>
        </p:nvSpPr>
        <p:spPr>
          <a:xfrm>
            <a:off x="6410960" y="3139629"/>
            <a:ext cx="3164838" cy="779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Distribution and outsourcing cost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Similar product and competition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Sourcing extra funding and capital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C4B92C6-DFF8-C279-B853-ECA22E5B7406}"/>
              </a:ext>
            </a:extLst>
          </p:cNvPr>
          <p:cNvSpPr txBox="1"/>
          <p:nvPr/>
        </p:nvSpPr>
        <p:spPr>
          <a:xfrm>
            <a:off x="3065782" y="5105397"/>
            <a:ext cx="2669538" cy="1211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Export and import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Capture market share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Potential to expand and develop the product further</a:t>
            </a: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3411B67-7CF3-4712-09F4-1705083BAE95}"/>
              </a:ext>
            </a:extLst>
          </p:cNvPr>
          <p:cNvSpPr txBox="1"/>
          <p:nvPr/>
        </p:nvSpPr>
        <p:spPr>
          <a:xfrm>
            <a:off x="6700521" y="5105397"/>
            <a:ext cx="3362961" cy="779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Development and material cost 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Tariff cost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Supply chain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BDE867BD-4F4A-14D9-A708-78F5A7643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02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5" grpId="0"/>
      <p:bldP spid="17" grpId="0"/>
      <p:bldP spid="19" grpId="0"/>
      <p:bldP spid="21" grpId="0"/>
      <p:bldP spid="23" grpId="0"/>
      <p:bldP spid="25" grpId="0"/>
      <p:bldP spid="27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A9D200-5A4C-793B-0BDF-34815356CA97}"/>
              </a:ext>
            </a:extLst>
          </p:cNvPr>
          <p:cNvSpPr txBox="1"/>
          <p:nvPr/>
        </p:nvSpPr>
        <p:spPr>
          <a:xfrm>
            <a:off x="4135121" y="648830"/>
            <a:ext cx="2540000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20040">
              <a:spcAft>
                <a:spcPts val="600"/>
              </a:spcAft>
            </a:pPr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PESTLE ANALYSIS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7DA1B7-E906-6D90-DD2B-B451E2732F13}"/>
              </a:ext>
            </a:extLst>
          </p:cNvPr>
          <p:cNvSpPr txBox="1"/>
          <p:nvPr/>
        </p:nvSpPr>
        <p:spPr>
          <a:xfrm>
            <a:off x="4685420" y="1607794"/>
            <a:ext cx="51681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 our company, PESTEL has identified political, economic, and social aspects. Kyle Peterdy on February 24, 2023, [ONLINE]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F8FD57-8F05-D958-799B-7846B29152FD}"/>
              </a:ext>
            </a:extLst>
          </p:cNvPr>
          <p:cNvSpPr txBox="1"/>
          <p:nvPr/>
        </p:nvSpPr>
        <p:spPr>
          <a:xfrm>
            <a:off x="4685421" y="2212061"/>
            <a:ext cx="4283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Political Factors: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Changes in Government Policy, International Trade Agreements, and Brexit.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66170D-1045-E4C4-893F-62A48B16CB16}"/>
              </a:ext>
            </a:extLst>
          </p:cNvPr>
          <p:cNvSpPr txBox="1"/>
          <p:nvPr/>
        </p:nvSpPr>
        <p:spPr>
          <a:xfrm>
            <a:off x="4685421" y="2744241"/>
            <a:ext cx="4283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Effect: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result of leaving the EU is a weakened pound and potential trade restrictions with Europe.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284BBD-BBD3-FC56-3017-D9DC1B9E820A}"/>
              </a:ext>
            </a:extLst>
          </p:cNvPr>
          <p:cNvSpPr txBox="1"/>
          <p:nvPr/>
        </p:nvSpPr>
        <p:spPr>
          <a:xfrm>
            <a:off x="4685420" y="3383639"/>
            <a:ext cx="4283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Economic: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Living expenses, high interest rates, and decreased consumer purchasing power.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9D6F28B-CCC7-EB72-0D96-38386861F7E7}"/>
              </a:ext>
            </a:extLst>
          </p:cNvPr>
          <p:cNvSpPr txBox="1"/>
          <p:nvPr/>
        </p:nvSpPr>
        <p:spPr>
          <a:xfrm>
            <a:off x="4685420" y="4023289"/>
            <a:ext cx="49176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Effect: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Exchange rates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constantly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fluctuate, which affects negotiations with suppliers. Due to a reduction in purchasing power, consumers are spending less and only purchasing necessities.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A7F15C-A7CD-2C25-538D-EC6C925441C8}"/>
              </a:ext>
            </a:extLst>
          </p:cNvPr>
          <p:cNvSpPr txBox="1"/>
          <p:nvPr/>
        </p:nvSpPr>
        <p:spPr>
          <a:xfrm>
            <a:off x="4685420" y="4733422"/>
            <a:ext cx="50699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+mn-cs"/>
              </a:rPr>
              <a:t>Social Factor: </a:t>
            </a:r>
            <a:r>
              <a:rPr lang="en-GB" sz="1200" kern="1200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+mn-cs"/>
              </a:rPr>
              <a:t>Working from home is now the norm because </a:t>
            </a:r>
            <a:r>
              <a:rPr lang="en-GB" sz="12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+mn-cs"/>
              </a:rPr>
              <a:t>of COVID-19 </a:t>
            </a:r>
            <a:r>
              <a:rPr lang="en-GB" sz="1200" kern="1200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+mn-cs"/>
              </a:rPr>
              <a:t>and consumer attitudes towards greener and ethical products.</a:t>
            </a:r>
            <a:endParaRPr lang="en-GB" sz="1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56646E-7F7E-3A57-9D3F-36D8A3C127F7}"/>
              </a:ext>
            </a:extLst>
          </p:cNvPr>
          <p:cNvSpPr txBox="1"/>
          <p:nvPr/>
        </p:nvSpPr>
        <p:spPr>
          <a:xfrm>
            <a:off x="4685420" y="5516642"/>
            <a:ext cx="50699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" indent="-12001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 : 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Certain products are viewed as unethical by consumers due to their negative environmental effects, and the current trend has shifted towards online shopping as a result of people working from home.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4E68271-6327-D22A-6F87-8BCD3D87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5706" y="5175707"/>
            <a:ext cx="537055" cy="256593"/>
          </a:xfrm>
        </p:spPr>
        <p:txBody>
          <a:bodyPr/>
          <a:lstStyle/>
          <a:p>
            <a:pPr defTabSz="320040">
              <a:spcAft>
                <a:spcPts val="600"/>
              </a:spcAft>
            </a:pPr>
            <a:fld id="{EDDFFA8A-C39D-47E6-8F21-569DECAD4905}" type="slidenum">
              <a:rPr lang="en-GB" sz="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320040">
                <a:spcAft>
                  <a:spcPts val="600"/>
                </a:spcAft>
              </a:pPr>
              <a:t>8</a:t>
            </a:fld>
            <a:endParaRPr lang="en-GB"/>
          </a:p>
        </p:txBody>
      </p:sp>
      <p:pic>
        <p:nvPicPr>
          <p:cNvPr id="23" name="Picture 2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A8F94D3-55F7-211D-99FE-F426AB23DA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847669" y="2185419"/>
            <a:ext cx="2279171" cy="168440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921B9B9-72D2-BD8E-D75E-E15047EEEF73}"/>
              </a:ext>
            </a:extLst>
          </p:cNvPr>
          <p:cNvSpPr txBox="1"/>
          <p:nvPr/>
        </p:nvSpPr>
        <p:spPr>
          <a:xfrm>
            <a:off x="1947574" y="3907782"/>
            <a:ext cx="2393678" cy="189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0040">
              <a:spcAft>
                <a:spcPts val="600"/>
              </a:spcAft>
            </a:pPr>
            <a:r>
              <a:rPr lang="en-GB" sz="63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https://courses.lumenlearning.com/wm-principlesofmanagement/chapter/common-frameworks-for-evaluating-the-business-environment/"/>
              </a:rPr>
              <a:t>This Photo</a:t>
            </a:r>
            <a:r>
              <a:rPr lang="en-GB" sz="63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63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8290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2" grpId="0"/>
      <p:bldP spid="14" grpId="0"/>
      <p:bldP spid="16" grpId="0"/>
      <p:bldP spid="18" grpId="0"/>
      <p:bldP spid="20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5B7AF4-4814-EBAF-8378-65B91DEFB818}"/>
              </a:ext>
            </a:extLst>
          </p:cNvPr>
          <p:cNvSpPr txBox="1"/>
          <p:nvPr/>
        </p:nvSpPr>
        <p:spPr>
          <a:xfrm>
            <a:off x="3928369" y="721914"/>
            <a:ext cx="31258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15468">
              <a:spcAft>
                <a:spcPts val="600"/>
              </a:spcAft>
            </a:pPr>
            <a:r>
              <a:rPr lang="en-GB" altLang="en-US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4PS OF MARKETING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8" descr="The Four Ps of Marketing Explained | Campaign Monitor">
            <a:extLst>
              <a:ext uri="{FF2B5EF4-FFF2-40B4-BE49-F238E27FC236}">
                <a16:creationId xmlns:a16="http://schemas.microsoft.com/office/drawing/2014/main" id="{67650708-76C3-A9E3-FC79-BF9F10D75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959" y="2164793"/>
            <a:ext cx="2193308" cy="231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4280B-6A40-BAD1-171E-CE82D86CA137}"/>
              </a:ext>
            </a:extLst>
          </p:cNvPr>
          <p:cNvSpPr txBox="1"/>
          <p:nvPr/>
        </p:nvSpPr>
        <p:spPr>
          <a:xfrm>
            <a:off x="4408180" y="1980253"/>
            <a:ext cx="52116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defTabSz="31546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have created 4PS marketing techniques to increase consumer involvement. Twin</a:t>
            </a:r>
            <a:r>
              <a:rPr lang="en-GB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Alexandra December 14, 2022 [ONLINE]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ACB415-4C40-CA0E-3149-ED5D21C1F046}"/>
              </a:ext>
            </a:extLst>
          </p:cNvPr>
          <p:cNvSpPr txBox="1"/>
          <p:nvPr/>
        </p:nvSpPr>
        <p:spPr>
          <a:xfrm>
            <a:off x="4408180" y="2536685"/>
            <a:ext cx="47345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defTabSz="31546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Influencers and social media sites like Facebook and Instagram will be used to market our goods.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9B4CB3-6750-863F-515B-C0A7D01DB0E4}"/>
              </a:ext>
            </a:extLst>
          </p:cNvPr>
          <p:cNvSpPr txBox="1"/>
          <p:nvPr/>
        </p:nvSpPr>
        <p:spPr>
          <a:xfrm>
            <a:off x="4408180" y="3041877"/>
            <a:ext cx="49174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301" indent="-118301" defTabSz="31546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product is a smart bath tap that shuts off automatically once the tub is full.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C40826-A7E0-3CED-CFCE-D27D08DF37C4}"/>
              </a:ext>
            </a:extLst>
          </p:cNvPr>
          <p:cNvSpPr txBox="1"/>
          <p:nvPr/>
        </p:nvSpPr>
        <p:spPr>
          <a:xfrm>
            <a:off x="4408180" y="3677737"/>
            <a:ext cx="53543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defTabSz="31546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smart tap will be available for purchase from us online as well as through e-commerce websites like eBay and Amazon for businesses and consumers.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C01A7F-E8F7-72CD-C7FB-070615CBBC6B}"/>
              </a:ext>
            </a:extLst>
          </p:cNvPr>
          <p:cNvSpPr txBox="1"/>
          <p:nvPr/>
        </p:nvSpPr>
        <p:spPr>
          <a:xfrm>
            <a:off x="4413642" y="4369355"/>
            <a:ext cx="485756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301" indent="-118301" defTabSz="31546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Each unit costs £100 to produce and will be sold for £150 plus 20% VAT to retail customers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and £160 plus 20% VAT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businesses. This product has limited competition since it is unique.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F71D125-94AD-687D-565D-4BACA99A5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71209" y="5182297"/>
            <a:ext cx="531552" cy="253964"/>
          </a:xfrm>
        </p:spPr>
        <p:txBody>
          <a:bodyPr/>
          <a:lstStyle/>
          <a:p>
            <a:pPr defTabSz="315468">
              <a:spcAft>
                <a:spcPts val="600"/>
              </a:spcAft>
            </a:pPr>
            <a:fld id="{EDDFFA8A-C39D-47E6-8F21-569DECAD4905}" type="slidenum">
              <a:rPr lang="en-GB" sz="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315468"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9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F870A8-D7CE-8F86-1684-83312C3132C1}"/>
              </a:ext>
            </a:extLst>
          </p:cNvPr>
          <p:cNvSpPr txBox="1"/>
          <p:nvPr/>
        </p:nvSpPr>
        <p:spPr>
          <a:xfrm>
            <a:off x="5628640" y="694174"/>
            <a:ext cx="203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48F086-762C-6327-09BC-E626C86A88AE}"/>
              </a:ext>
            </a:extLst>
          </p:cNvPr>
          <p:cNvSpPr txBox="1"/>
          <p:nvPr/>
        </p:nvSpPr>
        <p:spPr>
          <a:xfrm>
            <a:off x="4695718" y="1919851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will consider government grants for additional funding. Department for Energy and Security, [ONLINE], 19 April 2021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C9D1A7-3DD9-090E-2646-10DAC64277A6}"/>
              </a:ext>
            </a:extLst>
          </p:cNvPr>
          <p:cNvSpPr txBox="1"/>
          <p:nvPr/>
        </p:nvSpPr>
        <p:spPr>
          <a:xfrm>
            <a:off x="4695718" y="263579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will start with an initial £50000 of our own capital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to buy assets such as office furniture.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8F68CA-C37D-405B-8188-E54C12559F5C}"/>
              </a:ext>
            </a:extLst>
          </p:cNvPr>
          <p:cNvSpPr txBox="1"/>
          <p:nvPr/>
        </p:nvSpPr>
        <p:spPr>
          <a:xfrm>
            <a:off x="4817638" y="3392816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 a last option, we'll also take into account bank loans and crowd funding..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FE09BC-D8E2-ABD5-876F-5F4D4E590107}"/>
              </a:ext>
            </a:extLst>
          </p:cNvPr>
          <p:cNvSpPr txBox="1"/>
          <p:nvPr/>
        </p:nvSpPr>
        <p:spPr>
          <a:xfrm>
            <a:off x="4817638" y="3877922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next slides shows our anticipated cash flow for the next 12 months as well as our profit/loss statement for the year.</a:t>
            </a:r>
          </a:p>
        </p:txBody>
      </p:sp>
      <p:pic>
        <p:nvPicPr>
          <p:cNvPr id="17" name="Picture 16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5CB41304-2E89-3E48-187B-D06169C965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150" y="1919851"/>
            <a:ext cx="3779214" cy="251947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6CE2742-D1DA-067D-5EE2-A8E546EDC6C0}"/>
              </a:ext>
            </a:extLst>
          </p:cNvPr>
          <p:cNvSpPr txBox="1"/>
          <p:nvPr/>
        </p:nvSpPr>
        <p:spPr>
          <a:xfrm>
            <a:off x="547150" y="4602949"/>
            <a:ext cx="29363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icpedia.org/suspension-file/b/business-funding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2BC2E7B8-484A-CC57-F0D6-6F5B47CDA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04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6C7D48-B299-0D24-20F3-02D60F8F62FA}"/>
              </a:ext>
            </a:extLst>
          </p:cNvPr>
          <p:cNvSpPr txBox="1"/>
          <p:nvPr/>
        </p:nvSpPr>
        <p:spPr>
          <a:xfrm>
            <a:off x="5105230" y="506562"/>
            <a:ext cx="1981540" cy="405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CASH FLOW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FDEED3-470B-62F9-6065-4B7544E28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35761FF-3D78-445E-EAD6-8FCDEF3425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" t="37823" r="68000" b="10327"/>
          <a:stretch/>
        </p:blipFill>
        <p:spPr>
          <a:xfrm>
            <a:off x="1524000" y="1341120"/>
            <a:ext cx="9093200" cy="501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109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AAF9B2-7544-2692-7ECF-AC50CC4C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CE666-A1DC-DFC7-D8BD-7A2EE2B8B84A}"/>
              </a:ext>
            </a:extLst>
          </p:cNvPr>
          <p:cNvSpPr txBox="1"/>
          <p:nvPr/>
        </p:nvSpPr>
        <p:spPr>
          <a:xfrm>
            <a:off x="4693920" y="497456"/>
            <a:ext cx="3048000" cy="397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PROFIT AND LOSS</a:t>
            </a:r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C1A1E1AF-2DCB-1FF2-FAC5-15C5E6B1EA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18" t="29653" r="38916" b="6399"/>
          <a:stretch/>
        </p:blipFill>
        <p:spPr>
          <a:xfrm>
            <a:off x="2499360" y="1473200"/>
            <a:ext cx="6939280" cy="488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216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DB3A0A-2A6B-EB0D-35A6-2B412341DB87}"/>
              </a:ext>
            </a:extLst>
          </p:cNvPr>
          <p:cNvSpPr txBox="1"/>
          <p:nvPr/>
        </p:nvSpPr>
        <p:spPr>
          <a:xfrm>
            <a:off x="4714240" y="895161"/>
            <a:ext cx="2164080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D83AE1-B793-CC40-359F-5765C2CC8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FA8A-C39D-47E6-8F21-569DECAD4905}" type="slidenum">
              <a:rPr lang="en-GB" smtClean="0"/>
              <a:t>13</a:t>
            </a:fld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92075CF-39D6-F790-8D83-5AB06F123BBD}"/>
              </a:ext>
            </a:extLst>
          </p:cNvPr>
          <p:cNvSpPr txBox="1"/>
          <p:nvPr/>
        </p:nvSpPr>
        <p:spPr>
          <a:xfrm>
            <a:off x="1940560" y="2206269"/>
            <a:ext cx="7904480" cy="2844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A guide to legal forms for business (publishing.service.gov.uk)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6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March 2023).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Hogarth‐Scott, S., Watson, K. and Wilson, N., 1996. Do small businesses have to practise marketing to survive and grow?. Marketing intelligence &amp; planning, 14(1), 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Hribar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Rajterič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I., 2010. Overview of business intelligence maturity models.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Management: journal of contemporary management issues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pp.47-67. Business overview 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Leigh, D., 2009. SWOT analysis. Handbook of Improving Performance in the Workplace: Volumes 1‐3, pp.115-140. 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Peterdy, Kyle (24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2023), [ONLINE] Available at;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https://corporatefinanceinstitute.com/resources/management/pestel-analysis/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Department for Energy Security and Net Zero and Department for Business, Energy &amp; Industrial Strategy, (19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2021), [ONLINE] Available at;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https://www.gov.uk/guidance/find-funding-to-help-your-business-become-greener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Twin, Alexandra, (14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December 2022), {ONLINE] Available at;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https://www.investopedia.com/terms/f/four-ps.asp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1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6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3</TotalTime>
  <Words>1305</Words>
  <Application>Microsoft Office PowerPoint</Application>
  <PresentationFormat>Widescreen</PresentationFormat>
  <Paragraphs>135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7</cp:revision>
  <dcterms:created xsi:type="dcterms:W3CDTF">2023-03-03T19:25:15Z</dcterms:created>
  <dcterms:modified xsi:type="dcterms:W3CDTF">2023-03-13T21:39:44Z</dcterms:modified>
</cp:coreProperties>
</file>