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83" r:id="rId5"/>
    <p:sldId id="441" r:id="rId6"/>
    <p:sldId id="284" r:id="rId7"/>
    <p:sldId id="435" r:id="rId8"/>
    <p:sldId id="286" r:id="rId9"/>
    <p:sldId id="553" r:id="rId10"/>
    <p:sldId id="552" r:id="rId11"/>
    <p:sldId id="285" r:id="rId12"/>
    <p:sldId id="558" r:id="rId13"/>
    <p:sldId id="559" r:id="rId14"/>
    <p:sldId id="313" r:id="rId15"/>
    <p:sldId id="394" r:id="rId16"/>
    <p:sldId id="395" r:id="rId17"/>
    <p:sldId id="545" r:id="rId18"/>
    <p:sldId id="561" r:id="rId19"/>
    <p:sldId id="560" r:id="rId20"/>
    <p:sldId id="261" r:id="rId21"/>
    <p:sldId id="263" r:id="rId22"/>
    <p:sldId id="562" r:id="rId23"/>
    <p:sldId id="259" r:id="rId24"/>
    <p:sldId id="274" r:id="rId25"/>
    <p:sldId id="264" r:id="rId26"/>
    <p:sldId id="266" r:id="rId27"/>
    <p:sldId id="563" r:id="rId28"/>
    <p:sldId id="267" r:id="rId29"/>
    <p:sldId id="268" r:id="rId30"/>
    <p:sldId id="269" r:id="rId31"/>
    <p:sldId id="260" r:id="rId32"/>
    <p:sldId id="262" r:id="rId33"/>
    <p:sldId id="564" r:id="rId34"/>
    <p:sldId id="275" r:id="rId35"/>
    <p:sldId id="273" r:id="rId36"/>
    <p:sldId id="271" r:id="rId37"/>
    <p:sldId id="276" r:id="rId38"/>
    <p:sldId id="277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63"/>
    <p:restoredTop sz="76710"/>
  </p:normalViewPr>
  <p:slideViewPr>
    <p:cSldViewPr snapToGrid="0" snapToObjects="1">
      <p:cViewPr varScale="1">
        <p:scale>
          <a:sx n="79" d="100"/>
          <a:sy n="79" d="100"/>
        </p:scale>
        <p:origin x="152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337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#344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3800A9-F0CF-4DD3-B33B-43AD43D10265}" type="doc">
      <dgm:prSet loTypeId="urn:microsoft.com/office/officeart/2016/7/layout/BasicLinearProcessNumbered" loCatId="process" qsTypeId="urn:microsoft.com/office/officeart/2005/8/quickstyle/simple1#2512" qsCatId="simple" csTypeId="urn:microsoft.com/office/officeart/2005/8/colors/colorful2#337" csCatId="colorful"/>
      <dgm:spPr/>
      <dgm:t>
        <a:bodyPr/>
        <a:lstStyle/>
        <a:p>
          <a:endParaRPr lang="en-US"/>
        </a:p>
      </dgm:t>
    </dgm:pt>
    <dgm:pt modelId="{DA9D4B2A-3D00-4F53-B308-A28DC03F9308}">
      <dgm:prSet/>
      <dgm:spPr/>
      <dgm:t>
        <a:bodyPr/>
        <a:lstStyle/>
        <a:p>
          <a:r>
            <a:rPr lang="en-US"/>
            <a:t>Start with something real.</a:t>
          </a:r>
        </a:p>
      </dgm:t>
    </dgm:pt>
    <dgm:pt modelId="{ADEB022B-38FD-4036-A323-13D400BA8471}" type="parTrans" cxnId="{EB3D972A-8EB1-41EF-BFE0-5BD27E00543F}">
      <dgm:prSet/>
      <dgm:spPr/>
      <dgm:t>
        <a:bodyPr/>
        <a:lstStyle/>
        <a:p>
          <a:endParaRPr lang="en-US"/>
        </a:p>
      </dgm:t>
    </dgm:pt>
    <dgm:pt modelId="{AD6B516A-28A7-4F0E-A973-EA4701F80F85}" type="sibTrans" cxnId="{EB3D972A-8EB1-41EF-BFE0-5BD27E00543F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D2EB5883-9D0F-41CE-B40A-28D400AF229A}">
      <dgm:prSet/>
      <dgm:spPr/>
      <dgm:t>
        <a:bodyPr/>
        <a:lstStyle/>
        <a:p>
          <a:r>
            <a:rPr lang="en-US"/>
            <a:t>Identify a question, change or tension.</a:t>
          </a:r>
        </a:p>
      </dgm:t>
    </dgm:pt>
    <dgm:pt modelId="{5693B33D-6EE8-4598-B2ED-E9E6A3B8DCE9}" type="parTrans" cxnId="{EAAD5049-9569-4288-B300-61DF5B1BA211}">
      <dgm:prSet/>
      <dgm:spPr/>
      <dgm:t>
        <a:bodyPr/>
        <a:lstStyle/>
        <a:p>
          <a:endParaRPr lang="en-US"/>
        </a:p>
      </dgm:t>
    </dgm:pt>
    <dgm:pt modelId="{C6B2F25C-59C1-461E-B23E-E00588AE6311}" type="sibTrans" cxnId="{EAAD5049-9569-4288-B300-61DF5B1BA211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5C5B818C-469A-4DD1-9D87-143D41D9F4C1}">
      <dgm:prSet/>
      <dgm:spPr/>
      <dgm:t>
        <a:bodyPr/>
        <a:lstStyle/>
        <a:p>
          <a:r>
            <a:rPr lang="en-US"/>
            <a:t>Turn it into a speculative question.</a:t>
          </a:r>
        </a:p>
      </dgm:t>
    </dgm:pt>
    <dgm:pt modelId="{FEA054FB-2DAA-4DFF-A31A-75FC3F32758B}" type="parTrans" cxnId="{C695125D-CDEB-4479-86A8-BCE22F8E25CE}">
      <dgm:prSet/>
      <dgm:spPr/>
      <dgm:t>
        <a:bodyPr/>
        <a:lstStyle/>
        <a:p>
          <a:endParaRPr lang="en-US"/>
        </a:p>
      </dgm:t>
    </dgm:pt>
    <dgm:pt modelId="{3104EC28-78C7-4882-A321-4E53AAC6F303}" type="sibTrans" cxnId="{C695125D-CDEB-4479-86A8-BCE22F8E25CE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897CC7BB-46C1-40EF-802F-A3A0A14B9FD7}">
      <dgm:prSet/>
      <dgm:spPr/>
      <dgm:t>
        <a:bodyPr/>
        <a:lstStyle/>
        <a:p>
          <a:r>
            <a:rPr lang="en-US"/>
            <a:t>Begin developing possible futures.</a:t>
          </a:r>
        </a:p>
      </dgm:t>
    </dgm:pt>
    <dgm:pt modelId="{D7763234-2DE0-4333-A7FA-2AC622403EC9}" type="parTrans" cxnId="{C484AFEF-EA06-42BF-8AE3-3D96F2AEBD33}">
      <dgm:prSet/>
      <dgm:spPr/>
      <dgm:t>
        <a:bodyPr/>
        <a:lstStyle/>
        <a:p>
          <a:endParaRPr lang="en-US"/>
        </a:p>
      </dgm:t>
    </dgm:pt>
    <dgm:pt modelId="{272FC5B9-93E0-4A3A-9FDE-FF043D21A552}" type="sibTrans" cxnId="{C484AFEF-EA06-42BF-8AE3-3D96F2AEBD33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FFBAA9AA-B558-E747-9C9E-C65CC3282341}" type="pres">
      <dgm:prSet presAssocID="{823800A9-F0CF-4DD3-B33B-43AD43D10265}" presName="Name0" presStyleCnt="0">
        <dgm:presLayoutVars>
          <dgm:animLvl val="lvl"/>
          <dgm:resizeHandles val="exact"/>
        </dgm:presLayoutVars>
      </dgm:prSet>
      <dgm:spPr/>
    </dgm:pt>
    <dgm:pt modelId="{E40552BF-D8B5-C446-A17C-E1F49DF95CAA}" type="pres">
      <dgm:prSet presAssocID="{DA9D4B2A-3D00-4F53-B308-A28DC03F9308}" presName="compositeNode" presStyleCnt="0">
        <dgm:presLayoutVars>
          <dgm:bulletEnabled val="1"/>
        </dgm:presLayoutVars>
      </dgm:prSet>
      <dgm:spPr/>
    </dgm:pt>
    <dgm:pt modelId="{FF24DC1D-8368-1946-A722-FBDC831E54BD}" type="pres">
      <dgm:prSet presAssocID="{DA9D4B2A-3D00-4F53-B308-A28DC03F9308}" presName="bgRect" presStyleLbl="bgAccFollowNode1" presStyleIdx="0" presStyleCnt="4"/>
      <dgm:spPr/>
    </dgm:pt>
    <dgm:pt modelId="{B02DC242-3BF8-A54D-A8DA-C2F0615F3E5F}" type="pres">
      <dgm:prSet presAssocID="{AD6B516A-28A7-4F0E-A973-EA4701F80F85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F3DC30B8-8C8D-1549-8BD0-07D76485D9F2}" type="pres">
      <dgm:prSet presAssocID="{DA9D4B2A-3D00-4F53-B308-A28DC03F9308}" presName="bottomLine" presStyleLbl="alignNode1" presStyleIdx="1" presStyleCnt="8">
        <dgm:presLayoutVars/>
      </dgm:prSet>
      <dgm:spPr/>
    </dgm:pt>
    <dgm:pt modelId="{D939086F-1E6E-444E-ADB0-063B2A0EFC33}" type="pres">
      <dgm:prSet presAssocID="{DA9D4B2A-3D00-4F53-B308-A28DC03F9308}" presName="nodeText" presStyleLbl="bgAccFollowNode1" presStyleIdx="0" presStyleCnt="4">
        <dgm:presLayoutVars>
          <dgm:bulletEnabled val="1"/>
        </dgm:presLayoutVars>
      </dgm:prSet>
      <dgm:spPr/>
    </dgm:pt>
    <dgm:pt modelId="{35810B1F-F5EB-264E-9E78-C2F40D9DABAE}" type="pres">
      <dgm:prSet presAssocID="{AD6B516A-28A7-4F0E-A973-EA4701F80F85}" presName="sibTrans" presStyleCnt="0"/>
      <dgm:spPr/>
    </dgm:pt>
    <dgm:pt modelId="{CEC4A798-7FB8-A947-81B1-71A0CFB1B46F}" type="pres">
      <dgm:prSet presAssocID="{D2EB5883-9D0F-41CE-B40A-28D400AF229A}" presName="compositeNode" presStyleCnt="0">
        <dgm:presLayoutVars>
          <dgm:bulletEnabled val="1"/>
        </dgm:presLayoutVars>
      </dgm:prSet>
      <dgm:spPr/>
    </dgm:pt>
    <dgm:pt modelId="{EF98ED1B-1A50-5946-83E2-FE631EDAC30F}" type="pres">
      <dgm:prSet presAssocID="{D2EB5883-9D0F-41CE-B40A-28D400AF229A}" presName="bgRect" presStyleLbl="bgAccFollowNode1" presStyleIdx="1" presStyleCnt="4"/>
      <dgm:spPr/>
    </dgm:pt>
    <dgm:pt modelId="{2F5B6D74-50D7-1346-A919-658CD78D2238}" type="pres">
      <dgm:prSet presAssocID="{C6B2F25C-59C1-461E-B23E-E00588AE6311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F81B03CD-1396-4347-9B35-0012925AFE1B}" type="pres">
      <dgm:prSet presAssocID="{D2EB5883-9D0F-41CE-B40A-28D400AF229A}" presName="bottomLine" presStyleLbl="alignNode1" presStyleIdx="3" presStyleCnt="8">
        <dgm:presLayoutVars/>
      </dgm:prSet>
      <dgm:spPr/>
    </dgm:pt>
    <dgm:pt modelId="{5C918ABE-E08E-814A-B013-95EE3A036458}" type="pres">
      <dgm:prSet presAssocID="{D2EB5883-9D0F-41CE-B40A-28D400AF229A}" presName="nodeText" presStyleLbl="bgAccFollowNode1" presStyleIdx="1" presStyleCnt="4">
        <dgm:presLayoutVars>
          <dgm:bulletEnabled val="1"/>
        </dgm:presLayoutVars>
      </dgm:prSet>
      <dgm:spPr/>
    </dgm:pt>
    <dgm:pt modelId="{0A7F2C7E-B69E-B246-9C25-5CFF136FDCCE}" type="pres">
      <dgm:prSet presAssocID="{C6B2F25C-59C1-461E-B23E-E00588AE6311}" presName="sibTrans" presStyleCnt="0"/>
      <dgm:spPr/>
    </dgm:pt>
    <dgm:pt modelId="{A8BD22EF-0BEF-1B4B-8E7A-05F36A38C2A1}" type="pres">
      <dgm:prSet presAssocID="{5C5B818C-469A-4DD1-9D87-143D41D9F4C1}" presName="compositeNode" presStyleCnt="0">
        <dgm:presLayoutVars>
          <dgm:bulletEnabled val="1"/>
        </dgm:presLayoutVars>
      </dgm:prSet>
      <dgm:spPr/>
    </dgm:pt>
    <dgm:pt modelId="{0122E768-63D3-F140-AF2E-1C6C6097BFDA}" type="pres">
      <dgm:prSet presAssocID="{5C5B818C-469A-4DD1-9D87-143D41D9F4C1}" presName="bgRect" presStyleLbl="bgAccFollowNode1" presStyleIdx="2" presStyleCnt="4"/>
      <dgm:spPr/>
    </dgm:pt>
    <dgm:pt modelId="{3DC85D6D-1033-9B4C-895B-3E45B6A737B1}" type="pres">
      <dgm:prSet presAssocID="{3104EC28-78C7-4882-A321-4E53AAC6F303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48E7FBC9-03B4-8841-A0D7-CEDB09CAC9E3}" type="pres">
      <dgm:prSet presAssocID="{5C5B818C-469A-4DD1-9D87-143D41D9F4C1}" presName="bottomLine" presStyleLbl="alignNode1" presStyleIdx="5" presStyleCnt="8">
        <dgm:presLayoutVars/>
      </dgm:prSet>
      <dgm:spPr/>
    </dgm:pt>
    <dgm:pt modelId="{B83D044D-1395-7447-8980-F76E6AA6EF88}" type="pres">
      <dgm:prSet presAssocID="{5C5B818C-469A-4DD1-9D87-143D41D9F4C1}" presName="nodeText" presStyleLbl="bgAccFollowNode1" presStyleIdx="2" presStyleCnt="4">
        <dgm:presLayoutVars>
          <dgm:bulletEnabled val="1"/>
        </dgm:presLayoutVars>
      </dgm:prSet>
      <dgm:spPr/>
    </dgm:pt>
    <dgm:pt modelId="{A8E447AC-D768-5F4B-8969-582D2211B195}" type="pres">
      <dgm:prSet presAssocID="{3104EC28-78C7-4882-A321-4E53AAC6F303}" presName="sibTrans" presStyleCnt="0"/>
      <dgm:spPr/>
    </dgm:pt>
    <dgm:pt modelId="{DF9FC4D5-0F81-334F-834A-CE0F90A7C5A2}" type="pres">
      <dgm:prSet presAssocID="{897CC7BB-46C1-40EF-802F-A3A0A14B9FD7}" presName="compositeNode" presStyleCnt="0">
        <dgm:presLayoutVars>
          <dgm:bulletEnabled val="1"/>
        </dgm:presLayoutVars>
      </dgm:prSet>
      <dgm:spPr/>
    </dgm:pt>
    <dgm:pt modelId="{AA48983D-B5B7-F549-BA34-8AC28399D3AC}" type="pres">
      <dgm:prSet presAssocID="{897CC7BB-46C1-40EF-802F-A3A0A14B9FD7}" presName="bgRect" presStyleLbl="bgAccFollowNode1" presStyleIdx="3" presStyleCnt="4"/>
      <dgm:spPr/>
    </dgm:pt>
    <dgm:pt modelId="{71164149-D100-5C4A-8C93-781EFE637359}" type="pres">
      <dgm:prSet presAssocID="{272FC5B9-93E0-4A3A-9FDE-FF043D21A552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00E7464D-45F9-164E-AC01-3A80C8DD4C1C}" type="pres">
      <dgm:prSet presAssocID="{897CC7BB-46C1-40EF-802F-A3A0A14B9FD7}" presName="bottomLine" presStyleLbl="alignNode1" presStyleIdx="7" presStyleCnt="8">
        <dgm:presLayoutVars/>
      </dgm:prSet>
      <dgm:spPr/>
    </dgm:pt>
    <dgm:pt modelId="{69D73724-4CA4-F04C-86AA-3171F05856AF}" type="pres">
      <dgm:prSet presAssocID="{897CC7BB-46C1-40EF-802F-A3A0A14B9FD7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18381B12-8745-A14B-AF99-ED0E2D69E352}" type="presOf" srcId="{AD6B516A-28A7-4F0E-A973-EA4701F80F85}" destId="{B02DC242-3BF8-A54D-A8DA-C2F0615F3E5F}" srcOrd="0" destOrd="0" presId="urn:microsoft.com/office/officeart/2016/7/layout/BasicLinearProcessNumbered"/>
    <dgm:cxn modelId="{4FB00A26-3C37-6146-A64B-3B10A574FBC8}" type="presOf" srcId="{3104EC28-78C7-4882-A321-4E53AAC6F303}" destId="{3DC85D6D-1033-9B4C-895B-3E45B6A737B1}" srcOrd="0" destOrd="0" presId="urn:microsoft.com/office/officeart/2016/7/layout/BasicLinearProcessNumbered"/>
    <dgm:cxn modelId="{EB3D972A-8EB1-41EF-BFE0-5BD27E00543F}" srcId="{823800A9-F0CF-4DD3-B33B-43AD43D10265}" destId="{DA9D4B2A-3D00-4F53-B308-A28DC03F9308}" srcOrd="0" destOrd="0" parTransId="{ADEB022B-38FD-4036-A323-13D400BA8471}" sibTransId="{AD6B516A-28A7-4F0E-A973-EA4701F80F85}"/>
    <dgm:cxn modelId="{CD2C2E3C-CFB6-DC4D-83D0-9C87639E2091}" type="presOf" srcId="{823800A9-F0CF-4DD3-B33B-43AD43D10265}" destId="{FFBAA9AA-B558-E747-9C9E-C65CC3282341}" srcOrd="0" destOrd="0" presId="urn:microsoft.com/office/officeart/2016/7/layout/BasicLinearProcessNumbered"/>
    <dgm:cxn modelId="{EAAD5049-9569-4288-B300-61DF5B1BA211}" srcId="{823800A9-F0CF-4DD3-B33B-43AD43D10265}" destId="{D2EB5883-9D0F-41CE-B40A-28D400AF229A}" srcOrd="1" destOrd="0" parTransId="{5693B33D-6EE8-4598-B2ED-E9E6A3B8DCE9}" sibTransId="{C6B2F25C-59C1-461E-B23E-E00588AE6311}"/>
    <dgm:cxn modelId="{C695125D-CDEB-4479-86A8-BCE22F8E25CE}" srcId="{823800A9-F0CF-4DD3-B33B-43AD43D10265}" destId="{5C5B818C-469A-4DD1-9D87-143D41D9F4C1}" srcOrd="2" destOrd="0" parTransId="{FEA054FB-2DAA-4DFF-A31A-75FC3F32758B}" sibTransId="{3104EC28-78C7-4882-A321-4E53AAC6F303}"/>
    <dgm:cxn modelId="{34A5226D-6323-F048-A273-9EA68FE3AB88}" type="presOf" srcId="{DA9D4B2A-3D00-4F53-B308-A28DC03F9308}" destId="{D939086F-1E6E-444E-ADB0-063B2A0EFC33}" srcOrd="1" destOrd="0" presId="urn:microsoft.com/office/officeart/2016/7/layout/BasicLinearProcessNumbered"/>
    <dgm:cxn modelId="{47AEF679-2367-F443-AAD2-C12C26907813}" type="presOf" srcId="{D2EB5883-9D0F-41CE-B40A-28D400AF229A}" destId="{EF98ED1B-1A50-5946-83E2-FE631EDAC30F}" srcOrd="0" destOrd="0" presId="urn:microsoft.com/office/officeart/2016/7/layout/BasicLinearProcessNumbered"/>
    <dgm:cxn modelId="{AA63A196-F90E-484C-9236-167AE47869F0}" type="presOf" srcId="{897CC7BB-46C1-40EF-802F-A3A0A14B9FD7}" destId="{AA48983D-B5B7-F549-BA34-8AC28399D3AC}" srcOrd="0" destOrd="0" presId="urn:microsoft.com/office/officeart/2016/7/layout/BasicLinearProcessNumbered"/>
    <dgm:cxn modelId="{B4AB60A7-EA6F-0D41-BFF1-623C80F3CC3A}" type="presOf" srcId="{D2EB5883-9D0F-41CE-B40A-28D400AF229A}" destId="{5C918ABE-E08E-814A-B013-95EE3A036458}" srcOrd="1" destOrd="0" presId="urn:microsoft.com/office/officeart/2016/7/layout/BasicLinearProcessNumbered"/>
    <dgm:cxn modelId="{A3D16EB2-ADE0-C743-A5C2-3B665603FE63}" type="presOf" srcId="{272FC5B9-93E0-4A3A-9FDE-FF043D21A552}" destId="{71164149-D100-5C4A-8C93-781EFE637359}" srcOrd="0" destOrd="0" presId="urn:microsoft.com/office/officeart/2016/7/layout/BasicLinearProcessNumbered"/>
    <dgm:cxn modelId="{B2DD56BE-6E55-AD4C-9B4A-625E7CA63512}" type="presOf" srcId="{897CC7BB-46C1-40EF-802F-A3A0A14B9FD7}" destId="{69D73724-4CA4-F04C-86AA-3171F05856AF}" srcOrd="1" destOrd="0" presId="urn:microsoft.com/office/officeart/2016/7/layout/BasicLinearProcessNumbered"/>
    <dgm:cxn modelId="{5D5E19C4-0D0D-F042-A110-039304DF8830}" type="presOf" srcId="{C6B2F25C-59C1-461E-B23E-E00588AE6311}" destId="{2F5B6D74-50D7-1346-A919-658CD78D2238}" srcOrd="0" destOrd="0" presId="urn:microsoft.com/office/officeart/2016/7/layout/BasicLinearProcessNumbered"/>
    <dgm:cxn modelId="{A5FAE6D5-9AFB-9B43-B9C0-EFDE284E39B6}" type="presOf" srcId="{5C5B818C-469A-4DD1-9D87-143D41D9F4C1}" destId="{0122E768-63D3-F140-AF2E-1C6C6097BFDA}" srcOrd="0" destOrd="0" presId="urn:microsoft.com/office/officeart/2016/7/layout/BasicLinearProcessNumbered"/>
    <dgm:cxn modelId="{F1870CD6-62B6-5847-BD88-1D6D204B8FAF}" type="presOf" srcId="{DA9D4B2A-3D00-4F53-B308-A28DC03F9308}" destId="{FF24DC1D-8368-1946-A722-FBDC831E54BD}" srcOrd="0" destOrd="0" presId="urn:microsoft.com/office/officeart/2016/7/layout/BasicLinearProcessNumbered"/>
    <dgm:cxn modelId="{5F5847EF-69F9-C248-BBA8-7F3BB29713E3}" type="presOf" srcId="{5C5B818C-469A-4DD1-9D87-143D41D9F4C1}" destId="{B83D044D-1395-7447-8980-F76E6AA6EF88}" srcOrd="1" destOrd="0" presId="urn:microsoft.com/office/officeart/2016/7/layout/BasicLinearProcessNumbered"/>
    <dgm:cxn modelId="{C484AFEF-EA06-42BF-8AE3-3D96F2AEBD33}" srcId="{823800A9-F0CF-4DD3-B33B-43AD43D10265}" destId="{897CC7BB-46C1-40EF-802F-A3A0A14B9FD7}" srcOrd="3" destOrd="0" parTransId="{D7763234-2DE0-4333-A7FA-2AC622403EC9}" sibTransId="{272FC5B9-93E0-4A3A-9FDE-FF043D21A552}"/>
    <dgm:cxn modelId="{EB5F183A-8D57-5B46-B125-27120F4D3D53}" type="presParOf" srcId="{FFBAA9AA-B558-E747-9C9E-C65CC3282341}" destId="{E40552BF-D8B5-C446-A17C-E1F49DF95CAA}" srcOrd="0" destOrd="0" presId="urn:microsoft.com/office/officeart/2016/7/layout/BasicLinearProcessNumbered"/>
    <dgm:cxn modelId="{BC40DE8A-F5EC-654F-9AF3-F929F06B1318}" type="presParOf" srcId="{E40552BF-D8B5-C446-A17C-E1F49DF95CAA}" destId="{FF24DC1D-8368-1946-A722-FBDC831E54BD}" srcOrd="0" destOrd="0" presId="urn:microsoft.com/office/officeart/2016/7/layout/BasicLinearProcessNumbered"/>
    <dgm:cxn modelId="{223BB941-D790-4D4A-974F-5D65DA2A0D70}" type="presParOf" srcId="{E40552BF-D8B5-C446-A17C-E1F49DF95CAA}" destId="{B02DC242-3BF8-A54D-A8DA-C2F0615F3E5F}" srcOrd="1" destOrd="0" presId="urn:microsoft.com/office/officeart/2016/7/layout/BasicLinearProcessNumbered"/>
    <dgm:cxn modelId="{D1D87985-AB26-8F48-8069-CB0F1432526F}" type="presParOf" srcId="{E40552BF-D8B5-C446-A17C-E1F49DF95CAA}" destId="{F3DC30B8-8C8D-1549-8BD0-07D76485D9F2}" srcOrd="2" destOrd="0" presId="urn:microsoft.com/office/officeart/2016/7/layout/BasicLinearProcessNumbered"/>
    <dgm:cxn modelId="{6347C0ED-B38C-4141-BF34-9D7F52F22A43}" type="presParOf" srcId="{E40552BF-D8B5-C446-A17C-E1F49DF95CAA}" destId="{D939086F-1E6E-444E-ADB0-063B2A0EFC33}" srcOrd="3" destOrd="0" presId="urn:microsoft.com/office/officeart/2016/7/layout/BasicLinearProcessNumbered"/>
    <dgm:cxn modelId="{B495BB69-A194-F244-AF53-2D1E3C682D79}" type="presParOf" srcId="{FFBAA9AA-B558-E747-9C9E-C65CC3282341}" destId="{35810B1F-F5EB-264E-9E78-C2F40D9DABAE}" srcOrd="1" destOrd="0" presId="urn:microsoft.com/office/officeart/2016/7/layout/BasicLinearProcessNumbered"/>
    <dgm:cxn modelId="{2F53D909-51DD-5D40-A5BE-D44EC74BC803}" type="presParOf" srcId="{FFBAA9AA-B558-E747-9C9E-C65CC3282341}" destId="{CEC4A798-7FB8-A947-81B1-71A0CFB1B46F}" srcOrd="2" destOrd="0" presId="urn:microsoft.com/office/officeart/2016/7/layout/BasicLinearProcessNumbered"/>
    <dgm:cxn modelId="{0A0DB8FC-0C18-0949-9018-651306BAE8F9}" type="presParOf" srcId="{CEC4A798-7FB8-A947-81B1-71A0CFB1B46F}" destId="{EF98ED1B-1A50-5946-83E2-FE631EDAC30F}" srcOrd="0" destOrd="0" presId="urn:microsoft.com/office/officeart/2016/7/layout/BasicLinearProcessNumbered"/>
    <dgm:cxn modelId="{76F43550-4C7A-4849-BBBC-00630DB39632}" type="presParOf" srcId="{CEC4A798-7FB8-A947-81B1-71A0CFB1B46F}" destId="{2F5B6D74-50D7-1346-A919-658CD78D2238}" srcOrd="1" destOrd="0" presId="urn:microsoft.com/office/officeart/2016/7/layout/BasicLinearProcessNumbered"/>
    <dgm:cxn modelId="{39D6CA94-3817-FB49-BD8D-004215232A0B}" type="presParOf" srcId="{CEC4A798-7FB8-A947-81B1-71A0CFB1B46F}" destId="{F81B03CD-1396-4347-9B35-0012925AFE1B}" srcOrd="2" destOrd="0" presId="urn:microsoft.com/office/officeart/2016/7/layout/BasicLinearProcessNumbered"/>
    <dgm:cxn modelId="{687410DC-5848-564C-A4D6-A67716A817C8}" type="presParOf" srcId="{CEC4A798-7FB8-A947-81B1-71A0CFB1B46F}" destId="{5C918ABE-E08E-814A-B013-95EE3A036458}" srcOrd="3" destOrd="0" presId="urn:microsoft.com/office/officeart/2016/7/layout/BasicLinearProcessNumbered"/>
    <dgm:cxn modelId="{908C5BB1-A8D1-F045-B6A1-7F06D016A04C}" type="presParOf" srcId="{FFBAA9AA-B558-E747-9C9E-C65CC3282341}" destId="{0A7F2C7E-B69E-B246-9C25-5CFF136FDCCE}" srcOrd="3" destOrd="0" presId="urn:microsoft.com/office/officeart/2016/7/layout/BasicLinearProcessNumbered"/>
    <dgm:cxn modelId="{452F26C7-D43B-7340-B961-B2AB424067CB}" type="presParOf" srcId="{FFBAA9AA-B558-E747-9C9E-C65CC3282341}" destId="{A8BD22EF-0BEF-1B4B-8E7A-05F36A38C2A1}" srcOrd="4" destOrd="0" presId="urn:microsoft.com/office/officeart/2016/7/layout/BasicLinearProcessNumbered"/>
    <dgm:cxn modelId="{7FF98D03-51C2-A740-9967-5B419918710E}" type="presParOf" srcId="{A8BD22EF-0BEF-1B4B-8E7A-05F36A38C2A1}" destId="{0122E768-63D3-F140-AF2E-1C6C6097BFDA}" srcOrd="0" destOrd="0" presId="urn:microsoft.com/office/officeart/2016/7/layout/BasicLinearProcessNumbered"/>
    <dgm:cxn modelId="{6AC502CF-0303-8C4E-A806-F660CED16791}" type="presParOf" srcId="{A8BD22EF-0BEF-1B4B-8E7A-05F36A38C2A1}" destId="{3DC85D6D-1033-9B4C-895B-3E45B6A737B1}" srcOrd="1" destOrd="0" presId="urn:microsoft.com/office/officeart/2016/7/layout/BasicLinearProcessNumbered"/>
    <dgm:cxn modelId="{0AF2795D-113D-6A4E-9C27-E3055CCA8BB1}" type="presParOf" srcId="{A8BD22EF-0BEF-1B4B-8E7A-05F36A38C2A1}" destId="{48E7FBC9-03B4-8841-A0D7-CEDB09CAC9E3}" srcOrd="2" destOrd="0" presId="urn:microsoft.com/office/officeart/2016/7/layout/BasicLinearProcessNumbered"/>
    <dgm:cxn modelId="{88D29F59-B765-AC48-BA1D-615F0A4B964D}" type="presParOf" srcId="{A8BD22EF-0BEF-1B4B-8E7A-05F36A38C2A1}" destId="{B83D044D-1395-7447-8980-F76E6AA6EF88}" srcOrd="3" destOrd="0" presId="urn:microsoft.com/office/officeart/2016/7/layout/BasicLinearProcessNumbered"/>
    <dgm:cxn modelId="{6E4F8FA2-3774-A84F-8E48-3BE9030BC771}" type="presParOf" srcId="{FFBAA9AA-B558-E747-9C9E-C65CC3282341}" destId="{A8E447AC-D768-5F4B-8969-582D2211B195}" srcOrd="5" destOrd="0" presId="urn:microsoft.com/office/officeart/2016/7/layout/BasicLinearProcessNumbered"/>
    <dgm:cxn modelId="{E9E28916-FDC0-7948-94A5-6714DC1B0CFF}" type="presParOf" srcId="{FFBAA9AA-B558-E747-9C9E-C65CC3282341}" destId="{DF9FC4D5-0F81-334F-834A-CE0F90A7C5A2}" srcOrd="6" destOrd="0" presId="urn:microsoft.com/office/officeart/2016/7/layout/BasicLinearProcessNumbered"/>
    <dgm:cxn modelId="{C74DF4D6-BA04-5442-A401-CED9DFE0BF9C}" type="presParOf" srcId="{DF9FC4D5-0F81-334F-834A-CE0F90A7C5A2}" destId="{AA48983D-B5B7-F549-BA34-8AC28399D3AC}" srcOrd="0" destOrd="0" presId="urn:microsoft.com/office/officeart/2016/7/layout/BasicLinearProcessNumbered"/>
    <dgm:cxn modelId="{2DC09BA4-9A52-4747-BF07-A8B02A984293}" type="presParOf" srcId="{DF9FC4D5-0F81-334F-834A-CE0F90A7C5A2}" destId="{71164149-D100-5C4A-8C93-781EFE637359}" srcOrd="1" destOrd="0" presId="urn:microsoft.com/office/officeart/2016/7/layout/BasicLinearProcessNumbered"/>
    <dgm:cxn modelId="{274C9BE1-C67C-7749-B254-C69C75BC7D6A}" type="presParOf" srcId="{DF9FC4D5-0F81-334F-834A-CE0F90A7C5A2}" destId="{00E7464D-45F9-164E-AC01-3A80C8DD4C1C}" srcOrd="2" destOrd="0" presId="urn:microsoft.com/office/officeart/2016/7/layout/BasicLinearProcessNumbered"/>
    <dgm:cxn modelId="{37CF35EC-A168-7441-8BA3-A46893245D4D}" type="presParOf" srcId="{DF9FC4D5-0F81-334F-834A-CE0F90A7C5A2}" destId="{69D73724-4CA4-F04C-86AA-3171F05856AF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9261CD-A720-4B37-9484-DB76B93E174A}" type="doc">
      <dgm:prSet loTypeId="urn:microsoft.com/office/officeart/2005/8/layout/vProcess5" loCatId="process" qsTypeId="urn:microsoft.com/office/officeart/2005/8/quickstyle/simple1#2548" qsCatId="simple" csTypeId="urn:microsoft.com/office/officeart/2005/8/colors/colorful2#344" csCatId="colorful" phldr="1"/>
      <dgm:spPr/>
      <dgm:t>
        <a:bodyPr/>
        <a:lstStyle/>
        <a:p>
          <a:endParaRPr lang="en-US"/>
        </a:p>
      </dgm:t>
    </dgm:pt>
    <dgm:pt modelId="{51DD7FEC-A089-4ABF-8EC5-84AD3BD2A746}">
      <dgm:prSet/>
      <dgm:spPr/>
      <dgm:t>
        <a:bodyPr/>
        <a:lstStyle/>
        <a:p>
          <a:r>
            <a:rPr lang="en-US"/>
            <a:t>What would people do differently?</a:t>
          </a:r>
        </a:p>
      </dgm:t>
    </dgm:pt>
    <dgm:pt modelId="{D49F15BF-38E2-4FB7-811E-C509D5DDA003}" type="parTrans" cxnId="{8465608B-3984-4BD5-8DC6-D58FC02D460C}">
      <dgm:prSet/>
      <dgm:spPr/>
      <dgm:t>
        <a:bodyPr/>
        <a:lstStyle/>
        <a:p>
          <a:endParaRPr lang="en-US"/>
        </a:p>
      </dgm:t>
    </dgm:pt>
    <dgm:pt modelId="{01F6D964-84F9-47D4-9EE3-69106A27EFF3}" type="sibTrans" cxnId="{8465608B-3984-4BD5-8DC6-D58FC02D460C}">
      <dgm:prSet/>
      <dgm:spPr/>
      <dgm:t>
        <a:bodyPr/>
        <a:lstStyle/>
        <a:p>
          <a:endParaRPr lang="en-US"/>
        </a:p>
      </dgm:t>
    </dgm:pt>
    <dgm:pt modelId="{5FBC2C46-E07F-4BCC-8057-11F36A75E010}">
      <dgm:prSet/>
      <dgm:spPr/>
      <dgm:t>
        <a:bodyPr/>
        <a:lstStyle/>
        <a:p>
          <a:r>
            <a:rPr lang="en-US"/>
            <a:t>What would institutions change?</a:t>
          </a:r>
        </a:p>
      </dgm:t>
    </dgm:pt>
    <dgm:pt modelId="{413F9DCD-5117-45D3-837C-4B1647966191}" type="parTrans" cxnId="{2853192D-17E6-4C70-8D91-E9D7B2592699}">
      <dgm:prSet/>
      <dgm:spPr/>
      <dgm:t>
        <a:bodyPr/>
        <a:lstStyle/>
        <a:p>
          <a:endParaRPr lang="en-US"/>
        </a:p>
      </dgm:t>
    </dgm:pt>
    <dgm:pt modelId="{6A486C45-F875-4971-885D-C06FEF97ED16}" type="sibTrans" cxnId="{2853192D-17E6-4C70-8D91-E9D7B2592699}">
      <dgm:prSet/>
      <dgm:spPr/>
      <dgm:t>
        <a:bodyPr/>
        <a:lstStyle/>
        <a:p>
          <a:endParaRPr lang="en-US"/>
        </a:p>
      </dgm:t>
    </dgm:pt>
    <dgm:pt modelId="{BE3ADD24-D88D-4A4A-9312-354CA92A0604}">
      <dgm:prSet/>
      <dgm:spPr/>
      <dgm:t>
        <a:bodyPr/>
        <a:lstStyle/>
        <a:p>
          <a:r>
            <a:rPr lang="en-US"/>
            <a:t>What would become normal?</a:t>
          </a:r>
        </a:p>
      </dgm:t>
    </dgm:pt>
    <dgm:pt modelId="{859C933B-C8D8-489C-9C0F-AABA31D23004}" type="parTrans" cxnId="{37B409C6-D608-474D-823D-6F2E11CB80CD}">
      <dgm:prSet/>
      <dgm:spPr/>
      <dgm:t>
        <a:bodyPr/>
        <a:lstStyle/>
        <a:p>
          <a:endParaRPr lang="en-US"/>
        </a:p>
      </dgm:t>
    </dgm:pt>
    <dgm:pt modelId="{B35B833F-E650-4946-BF4F-E86459B64C0B}" type="sibTrans" cxnId="{37B409C6-D608-474D-823D-6F2E11CB80CD}">
      <dgm:prSet/>
      <dgm:spPr/>
      <dgm:t>
        <a:bodyPr/>
        <a:lstStyle/>
        <a:p>
          <a:endParaRPr lang="en-US"/>
        </a:p>
      </dgm:t>
    </dgm:pt>
    <dgm:pt modelId="{2547A1AF-59A7-4118-A0D4-1B107D6C4EEA}">
      <dgm:prSet/>
      <dgm:spPr/>
      <dgm:t>
        <a:bodyPr/>
        <a:lstStyle/>
        <a:p>
          <a:r>
            <a:rPr lang="en-US"/>
            <a:t>What might disappear?</a:t>
          </a:r>
        </a:p>
      </dgm:t>
    </dgm:pt>
    <dgm:pt modelId="{2ADA29D8-2C64-40D9-B9E5-AD9DE9D01355}" type="parTrans" cxnId="{85D644F7-A457-409F-92BE-21C08AA61501}">
      <dgm:prSet/>
      <dgm:spPr/>
      <dgm:t>
        <a:bodyPr/>
        <a:lstStyle/>
        <a:p>
          <a:endParaRPr lang="en-US"/>
        </a:p>
      </dgm:t>
    </dgm:pt>
    <dgm:pt modelId="{148912DB-579A-4CCB-A518-60DB8422FB3E}" type="sibTrans" cxnId="{85D644F7-A457-409F-92BE-21C08AA61501}">
      <dgm:prSet/>
      <dgm:spPr/>
      <dgm:t>
        <a:bodyPr/>
        <a:lstStyle/>
        <a:p>
          <a:endParaRPr lang="en-US"/>
        </a:p>
      </dgm:t>
    </dgm:pt>
    <dgm:pt modelId="{95A69E08-C328-6241-9E86-196C50311383}" type="pres">
      <dgm:prSet presAssocID="{739261CD-A720-4B37-9484-DB76B93E174A}" presName="outerComposite" presStyleCnt="0">
        <dgm:presLayoutVars>
          <dgm:chMax val="5"/>
          <dgm:dir/>
          <dgm:resizeHandles val="exact"/>
        </dgm:presLayoutVars>
      </dgm:prSet>
      <dgm:spPr/>
    </dgm:pt>
    <dgm:pt modelId="{6FEDF650-5C54-5C43-AAE4-B65518A8AC7D}" type="pres">
      <dgm:prSet presAssocID="{739261CD-A720-4B37-9484-DB76B93E174A}" presName="dummyMaxCanvas" presStyleCnt="0">
        <dgm:presLayoutVars/>
      </dgm:prSet>
      <dgm:spPr/>
    </dgm:pt>
    <dgm:pt modelId="{F57A0C88-02AC-9443-BC77-B1440943B459}" type="pres">
      <dgm:prSet presAssocID="{739261CD-A720-4B37-9484-DB76B93E174A}" presName="FourNodes_1" presStyleLbl="node1" presStyleIdx="0" presStyleCnt="4" custLinFactNeighborX="36" custLinFactNeighborY="-26658">
        <dgm:presLayoutVars>
          <dgm:bulletEnabled val="1"/>
        </dgm:presLayoutVars>
      </dgm:prSet>
      <dgm:spPr/>
    </dgm:pt>
    <dgm:pt modelId="{E1D0D35F-475E-DA46-BB73-F091B23365E1}" type="pres">
      <dgm:prSet presAssocID="{739261CD-A720-4B37-9484-DB76B93E174A}" presName="FourNodes_2" presStyleLbl="node1" presStyleIdx="1" presStyleCnt="4">
        <dgm:presLayoutVars>
          <dgm:bulletEnabled val="1"/>
        </dgm:presLayoutVars>
      </dgm:prSet>
      <dgm:spPr/>
    </dgm:pt>
    <dgm:pt modelId="{FA3F5F62-BC19-0445-AF64-17009B19F97E}" type="pres">
      <dgm:prSet presAssocID="{739261CD-A720-4B37-9484-DB76B93E174A}" presName="FourNodes_3" presStyleLbl="node1" presStyleIdx="2" presStyleCnt="4">
        <dgm:presLayoutVars>
          <dgm:bulletEnabled val="1"/>
        </dgm:presLayoutVars>
      </dgm:prSet>
      <dgm:spPr/>
    </dgm:pt>
    <dgm:pt modelId="{CEEDEEF8-B9D1-C54B-A24C-75035BF34674}" type="pres">
      <dgm:prSet presAssocID="{739261CD-A720-4B37-9484-DB76B93E174A}" presName="FourNodes_4" presStyleLbl="node1" presStyleIdx="3" presStyleCnt="4">
        <dgm:presLayoutVars>
          <dgm:bulletEnabled val="1"/>
        </dgm:presLayoutVars>
      </dgm:prSet>
      <dgm:spPr/>
    </dgm:pt>
    <dgm:pt modelId="{E93AEE96-F7B4-0547-8C17-8C90138048AC}" type="pres">
      <dgm:prSet presAssocID="{739261CD-A720-4B37-9484-DB76B93E174A}" presName="FourConn_1-2" presStyleLbl="fgAccFollowNode1" presStyleIdx="0" presStyleCnt="3">
        <dgm:presLayoutVars>
          <dgm:bulletEnabled val="1"/>
        </dgm:presLayoutVars>
      </dgm:prSet>
      <dgm:spPr/>
    </dgm:pt>
    <dgm:pt modelId="{7DB94FC6-CFFA-9F44-9203-947BF1922FC9}" type="pres">
      <dgm:prSet presAssocID="{739261CD-A720-4B37-9484-DB76B93E174A}" presName="FourConn_2-3" presStyleLbl="fgAccFollowNode1" presStyleIdx="1" presStyleCnt="3">
        <dgm:presLayoutVars>
          <dgm:bulletEnabled val="1"/>
        </dgm:presLayoutVars>
      </dgm:prSet>
      <dgm:spPr/>
    </dgm:pt>
    <dgm:pt modelId="{0C1B6739-C01D-9D44-8C17-6E497261D196}" type="pres">
      <dgm:prSet presAssocID="{739261CD-A720-4B37-9484-DB76B93E174A}" presName="FourConn_3-4" presStyleLbl="fgAccFollowNode1" presStyleIdx="2" presStyleCnt="3">
        <dgm:presLayoutVars>
          <dgm:bulletEnabled val="1"/>
        </dgm:presLayoutVars>
      </dgm:prSet>
      <dgm:spPr/>
    </dgm:pt>
    <dgm:pt modelId="{17E9F5D1-F59C-3446-BE01-2DF9F77035C7}" type="pres">
      <dgm:prSet presAssocID="{739261CD-A720-4B37-9484-DB76B93E174A}" presName="FourNodes_1_text" presStyleLbl="node1" presStyleIdx="3" presStyleCnt="4">
        <dgm:presLayoutVars>
          <dgm:bulletEnabled val="1"/>
        </dgm:presLayoutVars>
      </dgm:prSet>
      <dgm:spPr/>
    </dgm:pt>
    <dgm:pt modelId="{E6CC5DDB-9854-8249-9E36-3FABF7349BB3}" type="pres">
      <dgm:prSet presAssocID="{739261CD-A720-4B37-9484-DB76B93E174A}" presName="FourNodes_2_text" presStyleLbl="node1" presStyleIdx="3" presStyleCnt="4">
        <dgm:presLayoutVars>
          <dgm:bulletEnabled val="1"/>
        </dgm:presLayoutVars>
      </dgm:prSet>
      <dgm:spPr/>
    </dgm:pt>
    <dgm:pt modelId="{692D3CB4-730A-6C4B-8269-91559C3449E5}" type="pres">
      <dgm:prSet presAssocID="{739261CD-A720-4B37-9484-DB76B93E174A}" presName="FourNodes_3_text" presStyleLbl="node1" presStyleIdx="3" presStyleCnt="4">
        <dgm:presLayoutVars>
          <dgm:bulletEnabled val="1"/>
        </dgm:presLayoutVars>
      </dgm:prSet>
      <dgm:spPr/>
    </dgm:pt>
    <dgm:pt modelId="{181E0ECC-8505-E244-82D5-43B207C1ACEF}" type="pres">
      <dgm:prSet presAssocID="{739261CD-A720-4B37-9484-DB76B93E174A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A45F1406-61AE-1843-838F-8BE44C9B9F9C}" type="presOf" srcId="{5FBC2C46-E07F-4BCC-8057-11F36A75E010}" destId="{E1D0D35F-475E-DA46-BB73-F091B23365E1}" srcOrd="0" destOrd="0" presId="urn:microsoft.com/office/officeart/2005/8/layout/vProcess5"/>
    <dgm:cxn modelId="{1A799615-0AD1-F243-9084-CD6546829F42}" type="presOf" srcId="{6A486C45-F875-4971-885D-C06FEF97ED16}" destId="{7DB94FC6-CFFA-9F44-9203-947BF1922FC9}" srcOrd="0" destOrd="0" presId="urn:microsoft.com/office/officeart/2005/8/layout/vProcess5"/>
    <dgm:cxn modelId="{E6065C29-6173-F742-9DB4-9518D830C283}" type="presOf" srcId="{B35B833F-E650-4946-BF4F-E86459B64C0B}" destId="{0C1B6739-C01D-9D44-8C17-6E497261D196}" srcOrd="0" destOrd="0" presId="urn:microsoft.com/office/officeart/2005/8/layout/vProcess5"/>
    <dgm:cxn modelId="{2853192D-17E6-4C70-8D91-E9D7B2592699}" srcId="{739261CD-A720-4B37-9484-DB76B93E174A}" destId="{5FBC2C46-E07F-4BCC-8057-11F36A75E010}" srcOrd="1" destOrd="0" parTransId="{413F9DCD-5117-45D3-837C-4B1647966191}" sibTransId="{6A486C45-F875-4971-885D-C06FEF97ED16}"/>
    <dgm:cxn modelId="{5D9B5C2E-5E6A-1A4A-95CD-CC1127024406}" type="presOf" srcId="{01F6D964-84F9-47D4-9EE3-69106A27EFF3}" destId="{E93AEE96-F7B4-0547-8C17-8C90138048AC}" srcOrd="0" destOrd="0" presId="urn:microsoft.com/office/officeart/2005/8/layout/vProcess5"/>
    <dgm:cxn modelId="{D89B8930-ABD7-5442-9DDA-364E3F48E521}" type="presOf" srcId="{5FBC2C46-E07F-4BCC-8057-11F36A75E010}" destId="{E6CC5DDB-9854-8249-9E36-3FABF7349BB3}" srcOrd="1" destOrd="0" presId="urn:microsoft.com/office/officeart/2005/8/layout/vProcess5"/>
    <dgm:cxn modelId="{19E33778-3ACE-3347-BE03-C9D4A378B6D5}" type="presOf" srcId="{51DD7FEC-A089-4ABF-8EC5-84AD3BD2A746}" destId="{F57A0C88-02AC-9443-BC77-B1440943B459}" srcOrd="0" destOrd="0" presId="urn:microsoft.com/office/officeart/2005/8/layout/vProcess5"/>
    <dgm:cxn modelId="{75895580-E564-FA46-923C-E688DF9FF6D4}" type="presOf" srcId="{2547A1AF-59A7-4118-A0D4-1B107D6C4EEA}" destId="{181E0ECC-8505-E244-82D5-43B207C1ACEF}" srcOrd="1" destOrd="0" presId="urn:microsoft.com/office/officeart/2005/8/layout/vProcess5"/>
    <dgm:cxn modelId="{F06BCF84-8F59-864E-8EC5-F533223B7F87}" type="presOf" srcId="{BE3ADD24-D88D-4A4A-9312-354CA92A0604}" destId="{692D3CB4-730A-6C4B-8269-91559C3449E5}" srcOrd="1" destOrd="0" presId="urn:microsoft.com/office/officeart/2005/8/layout/vProcess5"/>
    <dgm:cxn modelId="{8465608B-3984-4BD5-8DC6-D58FC02D460C}" srcId="{739261CD-A720-4B37-9484-DB76B93E174A}" destId="{51DD7FEC-A089-4ABF-8EC5-84AD3BD2A746}" srcOrd="0" destOrd="0" parTransId="{D49F15BF-38E2-4FB7-811E-C509D5DDA003}" sibTransId="{01F6D964-84F9-47D4-9EE3-69106A27EFF3}"/>
    <dgm:cxn modelId="{2ADB11B0-CFCF-294C-A412-D374656ED65F}" type="presOf" srcId="{BE3ADD24-D88D-4A4A-9312-354CA92A0604}" destId="{FA3F5F62-BC19-0445-AF64-17009B19F97E}" srcOrd="0" destOrd="0" presId="urn:microsoft.com/office/officeart/2005/8/layout/vProcess5"/>
    <dgm:cxn modelId="{9F74D5B2-B9CB-0D4B-9445-CA3FFC2D53BC}" type="presOf" srcId="{51DD7FEC-A089-4ABF-8EC5-84AD3BD2A746}" destId="{17E9F5D1-F59C-3446-BE01-2DF9F77035C7}" srcOrd="1" destOrd="0" presId="urn:microsoft.com/office/officeart/2005/8/layout/vProcess5"/>
    <dgm:cxn modelId="{3A2278B5-9D8F-B04A-8F99-B39FD17E1685}" type="presOf" srcId="{739261CD-A720-4B37-9484-DB76B93E174A}" destId="{95A69E08-C328-6241-9E86-196C50311383}" srcOrd="0" destOrd="0" presId="urn:microsoft.com/office/officeart/2005/8/layout/vProcess5"/>
    <dgm:cxn modelId="{8B5451B6-26BF-4C46-AFE6-26B168C1B874}" type="presOf" srcId="{2547A1AF-59A7-4118-A0D4-1B107D6C4EEA}" destId="{CEEDEEF8-B9D1-C54B-A24C-75035BF34674}" srcOrd="0" destOrd="0" presId="urn:microsoft.com/office/officeart/2005/8/layout/vProcess5"/>
    <dgm:cxn modelId="{37B409C6-D608-474D-823D-6F2E11CB80CD}" srcId="{739261CD-A720-4B37-9484-DB76B93E174A}" destId="{BE3ADD24-D88D-4A4A-9312-354CA92A0604}" srcOrd="2" destOrd="0" parTransId="{859C933B-C8D8-489C-9C0F-AABA31D23004}" sibTransId="{B35B833F-E650-4946-BF4F-E86459B64C0B}"/>
    <dgm:cxn modelId="{85D644F7-A457-409F-92BE-21C08AA61501}" srcId="{739261CD-A720-4B37-9484-DB76B93E174A}" destId="{2547A1AF-59A7-4118-A0D4-1B107D6C4EEA}" srcOrd="3" destOrd="0" parTransId="{2ADA29D8-2C64-40D9-B9E5-AD9DE9D01355}" sibTransId="{148912DB-579A-4CCB-A518-60DB8422FB3E}"/>
    <dgm:cxn modelId="{0A693471-E77D-1C4B-A566-B23D261F01DA}" type="presParOf" srcId="{95A69E08-C328-6241-9E86-196C50311383}" destId="{6FEDF650-5C54-5C43-AAE4-B65518A8AC7D}" srcOrd="0" destOrd="0" presId="urn:microsoft.com/office/officeart/2005/8/layout/vProcess5"/>
    <dgm:cxn modelId="{0EBA65AF-293B-7E43-8B26-2528669FCA09}" type="presParOf" srcId="{95A69E08-C328-6241-9E86-196C50311383}" destId="{F57A0C88-02AC-9443-BC77-B1440943B459}" srcOrd="1" destOrd="0" presId="urn:microsoft.com/office/officeart/2005/8/layout/vProcess5"/>
    <dgm:cxn modelId="{42A3521B-422D-6149-BF56-861FBE6E3216}" type="presParOf" srcId="{95A69E08-C328-6241-9E86-196C50311383}" destId="{E1D0D35F-475E-DA46-BB73-F091B23365E1}" srcOrd="2" destOrd="0" presId="urn:microsoft.com/office/officeart/2005/8/layout/vProcess5"/>
    <dgm:cxn modelId="{5CA7FB81-53E9-4143-89EC-8428A6208BAC}" type="presParOf" srcId="{95A69E08-C328-6241-9E86-196C50311383}" destId="{FA3F5F62-BC19-0445-AF64-17009B19F97E}" srcOrd="3" destOrd="0" presId="urn:microsoft.com/office/officeart/2005/8/layout/vProcess5"/>
    <dgm:cxn modelId="{0AF81B0B-32B8-074D-8971-F74DDBB23BDE}" type="presParOf" srcId="{95A69E08-C328-6241-9E86-196C50311383}" destId="{CEEDEEF8-B9D1-C54B-A24C-75035BF34674}" srcOrd="4" destOrd="0" presId="urn:microsoft.com/office/officeart/2005/8/layout/vProcess5"/>
    <dgm:cxn modelId="{2BA685A3-D73F-5B40-8095-CD9C98E96FE9}" type="presParOf" srcId="{95A69E08-C328-6241-9E86-196C50311383}" destId="{E93AEE96-F7B4-0547-8C17-8C90138048AC}" srcOrd="5" destOrd="0" presId="urn:microsoft.com/office/officeart/2005/8/layout/vProcess5"/>
    <dgm:cxn modelId="{C9387582-2DA3-9647-B50C-A9C57BD762A3}" type="presParOf" srcId="{95A69E08-C328-6241-9E86-196C50311383}" destId="{7DB94FC6-CFFA-9F44-9203-947BF1922FC9}" srcOrd="6" destOrd="0" presId="urn:microsoft.com/office/officeart/2005/8/layout/vProcess5"/>
    <dgm:cxn modelId="{D89B4C7D-232D-BE46-BE21-5051743DF6C9}" type="presParOf" srcId="{95A69E08-C328-6241-9E86-196C50311383}" destId="{0C1B6739-C01D-9D44-8C17-6E497261D196}" srcOrd="7" destOrd="0" presId="urn:microsoft.com/office/officeart/2005/8/layout/vProcess5"/>
    <dgm:cxn modelId="{AD80383B-7B63-1244-83CC-987781375357}" type="presParOf" srcId="{95A69E08-C328-6241-9E86-196C50311383}" destId="{17E9F5D1-F59C-3446-BE01-2DF9F77035C7}" srcOrd="8" destOrd="0" presId="urn:microsoft.com/office/officeart/2005/8/layout/vProcess5"/>
    <dgm:cxn modelId="{EE9A53CD-0D90-304F-BA0F-900F593BEF95}" type="presParOf" srcId="{95A69E08-C328-6241-9E86-196C50311383}" destId="{E6CC5DDB-9854-8249-9E36-3FABF7349BB3}" srcOrd="9" destOrd="0" presId="urn:microsoft.com/office/officeart/2005/8/layout/vProcess5"/>
    <dgm:cxn modelId="{2D53914F-3E99-1F49-815E-2E0E22ADC230}" type="presParOf" srcId="{95A69E08-C328-6241-9E86-196C50311383}" destId="{692D3CB4-730A-6C4B-8269-91559C3449E5}" srcOrd="10" destOrd="0" presId="urn:microsoft.com/office/officeart/2005/8/layout/vProcess5"/>
    <dgm:cxn modelId="{CB6E46DD-D042-1441-9C85-54B5A7E1819D}" type="presParOf" srcId="{95A69E08-C328-6241-9E86-196C50311383}" destId="{181E0ECC-8505-E244-82D5-43B207C1ACE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24DC1D-8368-1946-A722-FBDC831E54BD}">
      <dsp:nvSpPr>
        <dsp:cNvPr id="0" name=""/>
        <dsp:cNvSpPr/>
      </dsp:nvSpPr>
      <dsp:spPr>
        <a:xfrm>
          <a:off x="3080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Start with something real.</a:t>
          </a:r>
        </a:p>
      </dsp:txBody>
      <dsp:txXfrm>
        <a:off x="3080" y="1563836"/>
        <a:ext cx="2444055" cy="2053006"/>
      </dsp:txXfrm>
    </dsp:sp>
    <dsp:sp modelId="{B02DC242-3BF8-A54D-A8DA-C2F0615F3E5F}">
      <dsp:nvSpPr>
        <dsp:cNvPr id="0" name=""/>
        <dsp:cNvSpPr/>
      </dsp:nvSpPr>
      <dsp:spPr>
        <a:xfrm>
          <a:off x="711856" y="605766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756094"/>
        <a:ext cx="725847" cy="725847"/>
      </dsp:txXfrm>
    </dsp:sp>
    <dsp:sp modelId="{F3DC30B8-8C8D-1549-8BD0-07D76485D9F2}">
      <dsp:nvSpPr>
        <dsp:cNvPr id="0" name=""/>
        <dsp:cNvSpPr/>
      </dsp:nvSpPr>
      <dsp:spPr>
        <a:xfrm>
          <a:off x="3080" y="3685204"/>
          <a:ext cx="2444055" cy="72"/>
        </a:xfrm>
        <a:prstGeom prst="rect">
          <a:avLst/>
        </a:prstGeom>
        <a:solidFill>
          <a:schemeClr val="accent2">
            <a:hueOff val="668789"/>
            <a:satOff val="-834"/>
            <a:lumOff val="196"/>
            <a:alphaOff val="0"/>
          </a:schemeClr>
        </a:solidFill>
        <a:ln w="25400" cap="flat" cmpd="sng" algn="ctr">
          <a:solidFill>
            <a:schemeClr val="accent2">
              <a:hueOff val="668789"/>
              <a:satOff val="-834"/>
              <a:lumOff val="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98ED1B-1A50-5946-83E2-FE631EDAC30F}">
      <dsp:nvSpPr>
        <dsp:cNvPr id="0" name=""/>
        <dsp:cNvSpPr/>
      </dsp:nvSpPr>
      <dsp:spPr>
        <a:xfrm>
          <a:off x="2691541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Identify a question, change or tension.</a:t>
          </a:r>
        </a:p>
      </dsp:txBody>
      <dsp:txXfrm>
        <a:off x="2691541" y="1563836"/>
        <a:ext cx="2444055" cy="2053006"/>
      </dsp:txXfrm>
    </dsp:sp>
    <dsp:sp modelId="{2F5B6D74-50D7-1346-A919-658CD78D2238}">
      <dsp:nvSpPr>
        <dsp:cNvPr id="0" name=""/>
        <dsp:cNvSpPr/>
      </dsp:nvSpPr>
      <dsp:spPr>
        <a:xfrm>
          <a:off x="3400317" y="605766"/>
          <a:ext cx="1026503" cy="1026503"/>
        </a:xfrm>
        <a:prstGeom prst="ellipse">
          <a:avLst/>
        </a:prstGeom>
        <a:solidFill>
          <a:schemeClr val="accent2">
            <a:hueOff val="1337577"/>
            <a:satOff val="-1668"/>
            <a:lumOff val="392"/>
            <a:alphaOff val="0"/>
          </a:schemeClr>
        </a:solidFill>
        <a:ln w="25400" cap="flat" cmpd="sng" algn="ctr">
          <a:solidFill>
            <a:schemeClr val="accent2">
              <a:hueOff val="1337577"/>
              <a:satOff val="-1668"/>
              <a:lumOff val="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756094"/>
        <a:ext cx="725847" cy="725847"/>
      </dsp:txXfrm>
    </dsp:sp>
    <dsp:sp modelId="{F81B03CD-1396-4347-9B35-0012925AFE1B}">
      <dsp:nvSpPr>
        <dsp:cNvPr id="0" name=""/>
        <dsp:cNvSpPr/>
      </dsp:nvSpPr>
      <dsp:spPr>
        <a:xfrm>
          <a:off x="2691541" y="3685204"/>
          <a:ext cx="2444055" cy="72"/>
        </a:xfrm>
        <a:prstGeom prst="rect">
          <a:avLst/>
        </a:prstGeom>
        <a:solidFill>
          <a:schemeClr val="accent2">
            <a:hueOff val="2006366"/>
            <a:satOff val="-2502"/>
            <a:lumOff val="588"/>
            <a:alphaOff val="0"/>
          </a:schemeClr>
        </a:solidFill>
        <a:ln w="25400" cap="flat" cmpd="sng" algn="ctr">
          <a:solidFill>
            <a:schemeClr val="accent2">
              <a:hueOff val="2006366"/>
              <a:satOff val="-2502"/>
              <a:lumOff val="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22E768-63D3-F140-AF2E-1C6C6097BFDA}">
      <dsp:nvSpPr>
        <dsp:cNvPr id="0" name=""/>
        <dsp:cNvSpPr/>
      </dsp:nvSpPr>
      <dsp:spPr>
        <a:xfrm>
          <a:off x="5380002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Turn it into a speculative question.</a:t>
          </a:r>
        </a:p>
      </dsp:txBody>
      <dsp:txXfrm>
        <a:off x="5380002" y="1563836"/>
        <a:ext cx="2444055" cy="2053006"/>
      </dsp:txXfrm>
    </dsp:sp>
    <dsp:sp modelId="{3DC85D6D-1033-9B4C-895B-3E45B6A737B1}">
      <dsp:nvSpPr>
        <dsp:cNvPr id="0" name=""/>
        <dsp:cNvSpPr/>
      </dsp:nvSpPr>
      <dsp:spPr>
        <a:xfrm>
          <a:off x="6088778" y="605766"/>
          <a:ext cx="1026503" cy="1026503"/>
        </a:xfrm>
        <a:prstGeom prst="ellipse">
          <a:avLst/>
        </a:prstGeom>
        <a:solidFill>
          <a:schemeClr val="accent2">
            <a:hueOff val="2675154"/>
            <a:satOff val="-3337"/>
            <a:lumOff val="785"/>
            <a:alphaOff val="0"/>
          </a:schemeClr>
        </a:solidFill>
        <a:ln w="25400" cap="flat" cmpd="sng" algn="ctr">
          <a:solidFill>
            <a:schemeClr val="accent2">
              <a:hueOff val="2675154"/>
              <a:satOff val="-3337"/>
              <a:lumOff val="7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756094"/>
        <a:ext cx="725847" cy="725847"/>
      </dsp:txXfrm>
    </dsp:sp>
    <dsp:sp modelId="{48E7FBC9-03B4-8841-A0D7-CEDB09CAC9E3}">
      <dsp:nvSpPr>
        <dsp:cNvPr id="0" name=""/>
        <dsp:cNvSpPr/>
      </dsp:nvSpPr>
      <dsp:spPr>
        <a:xfrm>
          <a:off x="5380002" y="3685204"/>
          <a:ext cx="2444055" cy="72"/>
        </a:xfrm>
        <a:prstGeom prst="rect">
          <a:avLst/>
        </a:prstGeom>
        <a:solidFill>
          <a:schemeClr val="accent2">
            <a:hueOff val="3343943"/>
            <a:satOff val="-4171"/>
            <a:lumOff val="981"/>
            <a:alphaOff val="0"/>
          </a:schemeClr>
        </a:solidFill>
        <a:ln w="25400" cap="flat" cmpd="sng" algn="ctr">
          <a:solidFill>
            <a:schemeClr val="accent2">
              <a:hueOff val="3343943"/>
              <a:satOff val="-4171"/>
              <a:lumOff val="9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48983D-B5B7-F549-BA34-8AC28399D3AC}">
      <dsp:nvSpPr>
        <dsp:cNvPr id="0" name=""/>
        <dsp:cNvSpPr/>
      </dsp:nvSpPr>
      <dsp:spPr>
        <a:xfrm>
          <a:off x="8068463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Begin developing possible futures.</a:t>
          </a:r>
        </a:p>
      </dsp:txBody>
      <dsp:txXfrm>
        <a:off x="8068463" y="1563836"/>
        <a:ext cx="2444055" cy="2053006"/>
      </dsp:txXfrm>
    </dsp:sp>
    <dsp:sp modelId="{71164149-D100-5C4A-8C93-781EFE637359}">
      <dsp:nvSpPr>
        <dsp:cNvPr id="0" name=""/>
        <dsp:cNvSpPr/>
      </dsp:nvSpPr>
      <dsp:spPr>
        <a:xfrm>
          <a:off x="8777239" y="605766"/>
          <a:ext cx="1026503" cy="1026503"/>
        </a:xfrm>
        <a:prstGeom prst="ellipse">
          <a:avLst/>
        </a:prstGeom>
        <a:solidFill>
          <a:schemeClr val="accent2">
            <a:hueOff val="4012731"/>
            <a:satOff val="-5005"/>
            <a:lumOff val="1177"/>
            <a:alphaOff val="0"/>
          </a:schemeClr>
        </a:solidFill>
        <a:ln w="25400" cap="flat" cmpd="sng" algn="ctr">
          <a:solidFill>
            <a:schemeClr val="accent2">
              <a:hueOff val="4012731"/>
              <a:satOff val="-5005"/>
              <a:lumOff val="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756094"/>
        <a:ext cx="725847" cy="725847"/>
      </dsp:txXfrm>
    </dsp:sp>
    <dsp:sp modelId="{00E7464D-45F9-164E-AC01-3A80C8DD4C1C}">
      <dsp:nvSpPr>
        <dsp:cNvPr id="0" name=""/>
        <dsp:cNvSpPr/>
      </dsp:nvSpPr>
      <dsp:spPr>
        <a:xfrm>
          <a:off x="8068463" y="3685204"/>
          <a:ext cx="2444055" cy="72"/>
        </a:xfrm>
        <a:prstGeom prst="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7A0C88-02AC-9443-BC77-B1440943B459}">
      <dsp:nvSpPr>
        <dsp:cNvPr id="0" name=""/>
        <dsp:cNvSpPr/>
      </dsp:nvSpPr>
      <dsp:spPr>
        <a:xfrm>
          <a:off x="3194" y="0"/>
          <a:ext cx="8874760" cy="91468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What would people do differently?</a:t>
          </a:r>
        </a:p>
      </dsp:txBody>
      <dsp:txXfrm>
        <a:off x="29984" y="26790"/>
        <a:ext cx="7810451" cy="861106"/>
      </dsp:txXfrm>
    </dsp:sp>
    <dsp:sp modelId="{E1D0D35F-475E-DA46-BB73-F091B23365E1}">
      <dsp:nvSpPr>
        <dsp:cNvPr id="0" name=""/>
        <dsp:cNvSpPr/>
      </dsp:nvSpPr>
      <dsp:spPr>
        <a:xfrm>
          <a:off x="743261" y="1080992"/>
          <a:ext cx="8874760" cy="914686"/>
        </a:xfrm>
        <a:prstGeom prst="roundRect">
          <a:avLst>
            <a:gd name="adj" fmla="val 10000"/>
          </a:avLst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What would institutions change?</a:t>
          </a:r>
        </a:p>
      </dsp:txBody>
      <dsp:txXfrm>
        <a:off x="770051" y="1107782"/>
        <a:ext cx="7483372" cy="861106"/>
      </dsp:txXfrm>
    </dsp:sp>
    <dsp:sp modelId="{FA3F5F62-BC19-0445-AF64-17009B19F97E}">
      <dsp:nvSpPr>
        <dsp:cNvPr id="0" name=""/>
        <dsp:cNvSpPr/>
      </dsp:nvSpPr>
      <dsp:spPr>
        <a:xfrm>
          <a:off x="1475428" y="2161985"/>
          <a:ext cx="8874760" cy="914686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What would become normal?</a:t>
          </a:r>
        </a:p>
      </dsp:txBody>
      <dsp:txXfrm>
        <a:off x="1502218" y="2188775"/>
        <a:ext cx="7494466" cy="861106"/>
      </dsp:txXfrm>
    </dsp:sp>
    <dsp:sp modelId="{CEEDEEF8-B9D1-C54B-A24C-75035BF34674}">
      <dsp:nvSpPr>
        <dsp:cNvPr id="0" name=""/>
        <dsp:cNvSpPr/>
      </dsp:nvSpPr>
      <dsp:spPr>
        <a:xfrm>
          <a:off x="2218689" y="3242977"/>
          <a:ext cx="8874760" cy="914686"/>
        </a:xfrm>
        <a:prstGeom prst="roundRect">
          <a:avLst>
            <a:gd name="adj" fmla="val 10000"/>
          </a:avLst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What might disappear?</a:t>
          </a:r>
        </a:p>
      </dsp:txBody>
      <dsp:txXfrm>
        <a:off x="2245479" y="3269767"/>
        <a:ext cx="7483372" cy="861106"/>
      </dsp:txXfrm>
    </dsp:sp>
    <dsp:sp modelId="{E93AEE96-F7B4-0547-8C17-8C90138048AC}">
      <dsp:nvSpPr>
        <dsp:cNvPr id="0" name=""/>
        <dsp:cNvSpPr/>
      </dsp:nvSpPr>
      <dsp:spPr>
        <a:xfrm>
          <a:off x="8280214" y="700566"/>
          <a:ext cx="594545" cy="59454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8413987" y="700566"/>
        <a:ext cx="326999" cy="447395"/>
      </dsp:txXfrm>
    </dsp:sp>
    <dsp:sp modelId="{7DB94FC6-CFFA-9F44-9203-947BF1922FC9}">
      <dsp:nvSpPr>
        <dsp:cNvPr id="0" name=""/>
        <dsp:cNvSpPr/>
      </dsp:nvSpPr>
      <dsp:spPr>
        <a:xfrm>
          <a:off x="9023475" y="1781559"/>
          <a:ext cx="594545" cy="59454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9157248" y="1781559"/>
        <a:ext cx="326999" cy="447395"/>
      </dsp:txXfrm>
    </dsp:sp>
    <dsp:sp modelId="{0C1B6739-C01D-9D44-8C17-6E497261D196}">
      <dsp:nvSpPr>
        <dsp:cNvPr id="0" name=""/>
        <dsp:cNvSpPr/>
      </dsp:nvSpPr>
      <dsp:spPr>
        <a:xfrm>
          <a:off x="9755642" y="2862551"/>
          <a:ext cx="594545" cy="59454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9889415" y="2862551"/>
        <a:ext cx="326999" cy="4473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51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54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7F9D4-3C6A-7C45-B148-CEB80ABA478A}" type="datetimeFigureOut">
              <a:rPr lang="en-US" smtClean="0"/>
              <a:t>10/2/26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B5619-CAD1-6D47-9E45-3B56A07CAD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7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0AC6C-F7CB-A741-B874-79022374692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772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AB123-7200-3844-A595-A0151492964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57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BEC259-07D1-594F-99C0-8B9167C6F49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423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8394D-5972-1949-BC0F-3AABC4FA120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6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15DC7A-7320-6A40-AB9F-7D4583D628E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582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SzPts val="1000"/>
              <a:buFont typeface="Courier New" panose="02070309020205020404" pitchFamily="49" charset="0"/>
              <a:buNone/>
              <a:tabLst>
                <a:tab pos="914400" algn="l"/>
              </a:tabLst>
            </a:pPr>
            <a:endParaRPr lang="en-GB" sz="1200" kern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15DC7A-7320-6A40-AB9F-7D4583D628E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62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B5619-CAD1-6D47-9E45-3B56A07CAD7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620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B5619-CAD1-6D47-9E45-3B56A07CAD7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784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B5619-CAD1-6D47-9E45-3B56A07CAD7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208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B5619-CAD1-6D47-9E45-3B56A07CAD7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56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B5619-CAD1-6D47-9E45-3B56A07CAD7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520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1B5619-CAD1-6D47-9E45-3B56A07CAD7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404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jpeg"/><Relationship Id="rId7" Type="http://schemas.openxmlformats.org/officeDocument/2006/relationships/hyperlink" Target="https://www.bbc.co.uk/news/articles/cg7zxgxdggjo" TargetMode="Externa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u858jn0Qzc?feature=oembed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vox.com/future-perfect/367188/love-addicted-ai-voice-human-gpt4-emot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news.sky.com/story/we-all-want-to-live-forever-the-tech-letting-people-create-avatars-for-loved-ones-to-meet-after-they-die-13101996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HU7Ga7qTLDU?feature=oembed" TargetMode="External"/><Relationship Id="rId6" Type="http://schemas.openxmlformats.org/officeDocument/2006/relationships/image" Target="../media/image12.png"/><Relationship Id="rId5" Type="http://schemas.openxmlformats.org/officeDocument/2006/relationships/hyperlink" Target="https://www.bbc.co.uk/news/av/uk-politics-63221954" TargetMode="Externa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jpeg"/><Relationship Id="rId5" Type="http://schemas.openxmlformats.org/officeDocument/2006/relationships/image" Target="../media/image17.png"/><Relationship Id="rId10" Type="http://schemas.openxmlformats.org/officeDocument/2006/relationships/image" Target="../media/image22.jp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neurosciencenews.com/ai-creativity-23585/" TargetMode="External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FunqTjCZE8o?feature=oembed" TargetMode="Externa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www.festival-cannes.com/en/medialibrary/immersive-competition-2025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45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gif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s://www.tesla.com/en_eu/A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jpe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68.png"/><Relationship Id="rId12" Type="http://schemas.openxmlformats.org/officeDocument/2006/relationships/image" Target="../media/image60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0.jpeg"/><Relationship Id="rId5" Type="http://schemas.openxmlformats.org/officeDocument/2006/relationships/image" Target="../media/image6.png"/><Relationship Id="rId15" Type="http://schemas.openxmlformats.org/officeDocument/2006/relationships/image" Target="../media/image34.jpeg"/><Relationship Id="rId10" Type="http://schemas.openxmlformats.org/officeDocument/2006/relationships/image" Target="../media/image66.jpeg"/><Relationship Id="rId4" Type="http://schemas.openxmlformats.org/officeDocument/2006/relationships/image" Target="../media/image3.png"/><Relationship Id="rId9" Type="http://schemas.openxmlformats.org/officeDocument/2006/relationships/image" Target="../media/image64.png"/><Relationship Id="rId1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12.png"/><Relationship Id="rId18" Type="http://schemas.openxmlformats.org/officeDocument/2006/relationships/image" Target="../media/image72.png"/><Relationship Id="rId3" Type="http://schemas.openxmlformats.org/officeDocument/2006/relationships/image" Target="../media/image15.png"/><Relationship Id="rId7" Type="http://schemas.openxmlformats.org/officeDocument/2006/relationships/image" Target="../media/image68.png"/><Relationship Id="rId12" Type="http://schemas.openxmlformats.org/officeDocument/2006/relationships/image" Target="../media/image60.jpeg"/><Relationship Id="rId17" Type="http://schemas.openxmlformats.org/officeDocument/2006/relationships/image" Target="../media/image71.png"/><Relationship Id="rId2" Type="http://schemas.openxmlformats.org/officeDocument/2006/relationships/image" Target="../media/image41.png"/><Relationship Id="rId16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0.jpeg"/><Relationship Id="rId5" Type="http://schemas.openxmlformats.org/officeDocument/2006/relationships/image" Target="../media/image6.png"/><Relationship Id="rId15" Type="http://schemas.openxmlformats.org/officeDocument/2006/relationships/image" Target="../media/image34.jpeg"/><Relationship Id="rId10" Type="http://schemas.openxmlformats.org/officeDocument/2006/relationships/image" Target="../media/image66.jpeg"/><Relationship Id="rId4" Type="http://schemas.openxmlformats.org/officeDocument/2006/relationships/image" Target="../media/image3.png"/><Relationship Id="rId9" Type="http://schemas.openxmlformats.org/officeDocument/2006/relationships/image" Target="../media/image64.png"/><Relationship Id="rId1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12.png"/><Relationship Id="rId18" Type="http://schemas.openxmlformats.org/officeDocument/2006/relationships/image" Target="../media/image71.png"/><Relationship Id="rId3" Type="http://schemas.openxmlformats.org/officeDocument/2006/relationships/image" Target="../media/image15.png"/><Relationship Id="rId7" Type="http://schemas.openxmlformats.org/officeDocument/2006/relationships/image" Target="../media/image68.png"/><Relationship Id="rId12" Type="http://schemas.openxmlformats.org/officeDocument/2006/relationships/image" Target="../media/image60.jpeg"/><Relationship Id="rId17" Type="http://schemas.openxmlformats.org/officeDocument/2006/relationships/image" Target="../media/image72.png"/><Relationship Id="rId2" Type="http://schemas.openxmlformats.org/officeDocument/2006/relationships/image" Target="../media/image41.png"/><Relationship Id="rId16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0.jpeg"/><Relationship Id="rId5" Type="http://schemas.openxmlformats.org/officeDocument/2006/relationships/image" Target="../media/image6.png"/><Relationship Id="rId15" Type="http://schemas.openxmlformats.org/officeDocument/2006/relationships/image" Target="../media/image34.jpeg"/><Relationship Id="rId10" Type="http://schemas.openxmlformats.org/officeDocument/2006/relationships/image" Target="../media/image66.jpeg"/><Relationship Id="rId4" Type="http://schemas.openxmlformats.org/officeDocument/2006/relationships/image" Target="../media/image3.png"/><Relationship Id="rId9" Type="http://schemas.openxmlformats.org/officeDocument/2006/relationships/image" Target="../media/image64.png"/><Relationship Id="rId1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pn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803409" y="1128486"/>
            <a:ext cx="4156512" cy="17082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600" dirty="0">
                <a:latin typeface="+mj-lt"/>
                <a:ea typeface="+mj-ea"/>
                <a:cs typeface="+mj-cs"/>
              </a:rPr>
              <a:t>Session 2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4800" dirty="0">
                <a:latin typeface="+mj-lt"/>
                <a:ea typeface="+mj-ea"/>
                <a:cs typeface="+mj-cs"/>
              </a:rPr>
              <a:t>From Reality to Speculation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BCC26A-F8E1-DD75-769F-3B7FDBCD8D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224" r="3887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03409" y="3965216"/>
            <a:ext cx="4156512" cy="37698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</a:rPr>
              <a:t>Week 2 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</a:rPr>
              <a:t>Speculative Design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Today’s focus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42E57E4E-1780-59F4-069B-9781A8629C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062531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95C1F4-AE7F-44E4-8693-40D3D6831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34DDD3-F723-4DD3-8ABE-EC0B2AC87D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22324" y="-15978"/>
            <a:ext cx="7147352" cy="5876916"/>
            <a:chOff x="329184" y="-99107"/>
            <a:chExt cx="524256" cy="5876916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C8EA93-3210-4C62-99E9-153C275E3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3824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EB7D2A2-F448-44D4-938C-DC84CBCB3B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-99107"/>
              <a:ext cx="524256" cy="563122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1055718"/>
            <a:ext cx="10999072" cy="3358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21055" y="1878211"/>
            <a:ext cx="9144000" cy="25518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Start with reality</a:t>
            </a: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6600" dirty="0"/>
              <a:t>Where are we?</a:t>
            </a: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1" descr="Her (2013) ─ Staircase Scene (SPOILERS!)">
            <a:hlinkClick r:id="" action="ppaction://media"/>
            <a:extLst>
              <a:ext uri="{FF2B5EF4-FFF2-40B4-BE49-F238E27FC236}">
                <a16:creationId xmlns:a16="http://schemas.microsoft.com/office/drawing/2014/main" id="{5CA50209-C44E-05DD-0B3F-32EEE89E0F3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42775" y="3203260"/>
            <a:ext cx="5225774" cy="29525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142FA2-EC83-B9BE-DE93-4677D810B4B4}"/>
              </a:ext>
            </a:extLst>
          </p:cNvPr>
          <p:cNvSpPr txBox="1"/>
          <p:nvPr/>
        </p:nvSpPr>
        <p:spPr>
          <a:xfrm>
            <a:off x="642775" y="6155823"/>
            <a:ext cx="28216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err="1"/>
              <a:t>www.youtube.com</a:t>
            </a:r>
            <a:r>
              <a:rPr lang="en-US" sz="1000" dirty="0"/>
              <a:t>/</a:t>
            </a:r>
            <a:r>
              <a:rPr lang="en-US" sz="1000" dirty="0" err="1"/>
              <a:t>watch?v</a:t>
            </a:r>
            <a:r>
              <a:rPr lang="en-US" sz="1000" dirty="0"/>
              <a:t>=Ku858jn0Qzc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345E9C-14BA-2C08-6A7A-23DC02B26022}"/>
              </a:ext>
            </a:extLst>
          </p:cNvPr>
          <p:cNvSpPr txBox="1"/>
          <p:nvPr/>
        </p:nvSpPr>
        <p:spPr>
          <a:xfrm>
            <a:off x="9540485" y="2844076"/>
            <a:ext cx="1516794" cy="71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hlinkClick r:id="rId4"/>
              </a:rPr>
              <a:t>https://www.vox.com/future-perfect/367188/love-addicted-ai-voice-human-gpt4-emotion</a:t>
            </a:r>
            <a:r>
              <a:rPr lang="en-US" sz="1000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68CA4C-09FE-9E5A-5D69-4BBC99764707}"/>
              </a:ext>
            </a:extLst>
          </p:cNvPr>
          <p:cNvSpPr txBox="1"/>
          <p:nvPr/>
        </p:nvSpPr>
        <p:spPr>
          <a:xfrm>
            <a:off x="6138819" y="143061"/>
            <a:ext cx="5409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i="0" u="none" strike="noStrike" dirty="0">
                <a:effectLst/>
              </a:rPr>
              <a:t>People are falling in love with — and getting addicted to — AI voices</a:t>
            </a:r>
          </a:p>
          <a:p>
            <a:pPr algn="l"/>
            <a:r>
              <a:rPr lang="en-GB" b="0" i="0" u="none" strike="noStrike" dirty="0">
                <a:effectLst/>
              </a:rPr>
              <a:t>Even OpenAI warns that chatting with an AI voice can breed “emotional reliance.”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6FDA47-2BEC-8059-A260-CEC4A9BFC6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8819" y="1275768"/>
            <a:ext cx="3401666" cy="2286676"/>
          </a:xfrm>
          <a:prstGeom prst="rect">
            <a:avLst/>
          </a:prstGeom>
        </p:spPr>
      </p:pic>
      <p:pic>
        <p:nvPicPr>
          <p:cNvPr id="8" name="Picture 7" descr="A hand holding a phone&#10;&#10;AI-generated content may be incorrect.">
            <a:extLst>
              <a:ext uri="{FF2B5EF4-FFF2-40B4-BE49-F238E27FC236}">
                <a16:creationId xmlns:a16="http://schemas.microsoft.com/office/drawing/2014/main" id="{A76EEDD1-C8BF-3803-7622-89C8939692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917" y="331089"/>
            <a:ext cx="5166632" cy="22866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FF546A-073F-6D11-7B1D-784F69427CBB}"/>
              </a:ext>
            </a:extLst>
          </p:cNvPr>
          <p:cNvSpPr txBox="1"/>
          <p:nvPr/>
        </p:nvSpPr>
        <p:spPr>
          <a:xfrm>
            <a:off x="642775" y="2617765"/>
            <a:ext cx="4021840" cy="24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hlinkClick r:id="rId7"/>
              </a:rPr>
              <a:t>https://www.bbc.co.uk/news/articles/cg7zxgxdggjo</a:t>
            </a:r>
            <a:r>
              <a:rPr lang="en-US" sz="1000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B39C37-0225-5050-270C-3B4980EEA1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2287" y="3780175"/>
            <a:ext cx="5225774" cy="293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8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870166-7B77-9BA0-75F4-63E76B647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4498" y="1211298"/>
            <a:ext cx="4582566" cy="30550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2F4147B-998D-51DF-611F-ECD3F3DE517D}"/>
              </a:ext>
            </a:extLst>
          </p:cNvPr>
          <p:cNvSpPr txBox="1"/>
          <p:nvPr/>
        </p:nvSpPr>
        <p:spPr>
          <a:xfrm>
            <a:off x="7995903" y="4446373"/>
            <a:ext cx="3891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a South Korean documentary, a grieving mother named Jang Ji-sung was reunited with a virtual reality recreation of her deceased daughter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DDD207-5A2E-4A6B-5390-6C49DA67A32A}"/>
              </a:ext>
            </a:extLst>
          </p:cNvPr>
          <p:cNvSpPr txBox="1"/>
          <p:nvPr/>
        </p:nvSpPr>
        <p:spPr>
          <a:xfrm>
            <a:off x="750186" y="315517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hlinkClick r:id="rId4"/>
              </a:rPr>
              <a:t>https://news.sky.com/story/we-all-want-to-live-forever-the-tech-letting-people-create-avatars-for-loved-ones-to-meet-after-they-die-13101996</a:t>
            </a:r>
            <a:r>
              <a:rPr lang="en-US" sz="1800" dirty="0"/>
              <a:t> 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EEB1BE23-5BB6-7251-321E-C356372CE0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6194" t="-2618" r="17198" b="2619"/>
          <a:stretch/>
        </p:blipFill>
        <p:spPr>
          <a:xfrm>
            <a:off x="-397114" y="-1969"/>
            <a:ext cx="8007828" cy="2969304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5" name="Picture 4" descr="A logo with letters and numbers&#10;&#10;AI-generated content may be incorrect.">
            <a:extLst>
              <a:ext uri="{FF2B5EF4-FFF2-40B4-BE49-F238E27FC236}">
                <a16:creationId xmlns:a16="http://schemas.microsoft.com/office/drawing/2014/main" id="{0B8E505D-CD59-1B8F-EEE5-5889A0486A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186" y="4446373"/>
            <a:ext cx="3691185" cy="20425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E3D3FC-1958-13BB-13E7-DCBC45FAF2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98186" y="4368342"/>
            <a:ext cx="3584054" cy="222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37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7B0FB06-2E5B-11B9-9579-AD9010965E49}"/>
              </a:ext>
            </a:extLst>
          </p:cNvPr>
          <p:cNvSpPr txBox="1"/>
          <p:nvPr/>
        </p:nvSpPr>
        <p:spPr>
          <a:xfrm>
            <a:off x="911054" y="249305"/>
            <a:ext cx="2408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Actress Tilly Norwood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7CCEE2-3532-6C42-73B8-FAC293EC84D2}"/>
              </a:ext>
            </a:extLst>
          </p:cNvPr>
          <p:cNvSpPr txBox="1"/>
          <p:nvPr/>
        </p:nvSpPr>
        <p:spPr>
          <a:xfrm>
            <a:off x="7353235" y="6093936"/>
            <a:ext cx="292259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err="1"/>
              <a:t>www.bbc.co.uk</a:t>
            </a:r>
            <a:r>
              <a:rPr lang="en-US" sz="1000" dirty="0"/>
              <a:t>/news/articles/c99glvn5870o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4AF3C7-9031-369B-802F-4F6FB9CB51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9537" y="249305"/>
            <a:ext cx="2912704" cy="2912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A050FA-368B-4154-DE4E-CF24976A1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644" y="622087"/>
            <a:ext cx="2368869" cy="15792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AF2FF2-EE36-6737-AE29-2EB8E6C7B674}"/>
              </a:ext>
            </a:extLst>
          </p:cNvPr>
          <p:cNvSpPr txBox="1"/>
          <p:nvPr/>
        </p:nvSpPr>
        <p:spPr>
          <a:xfrm>
            <a:off x="308175" y="2291313"/>
            <a:ext cx="30604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hlinkClick r:id="rId5"/>
              </a:rPr>
              <a:t>https://www.bbc.co.uk/news/av/uk-politics-63221954</a:t>
            </a:r>
            <a:r>
              <a:rPr lang="en-US" sz="1000" dirty="0"/>
              <a:t> </a:t>
            </a:r>
          </a:p>
        </p:txBody>
      </p:sp>
      <p:pic>
        <p:nvPicPr>
          <p:cNvPr id="8" name="Picture 7" descr="A person with a mannequin&#10;&#10;Description automatically generated">
            <a:extLst>
              <a:ext uri="{FF2B5EF4-FFF2-40B4-BE49-F238E27FC236}">
                <a16:creationId xmlns:a16="http://schemas.microsoft.com/office/drawing/2014/main" id="{097ED0B6-8738-ECBA-DE53-9D49F120CC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3235" y="3417644"/>
            <a:ext cx="4537714" cy="25274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052B8D-9094-1BB5-BB12-3A489BE979EB}"/>
              </a:ext>
            </a:extLst>
          </p:cNvPr>
          <p:cNvSpPr txBox="1"/>
          <p:nvPr/>
        </p:nvSpPr>
        <p:spPr>
          <a:xfrm>
            <a:off x="7353235" y="3058707"/>
            <a:ext cx="16530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err="1"/>
              <a:t>www.moltbook.com</a:t>
            </a:r>
            <a:endParaRPr lang="en-US" sz="1000" dirty="0"/>
          </a:p>
        </p:txBody>
      </p:sp>
      <p:pic>
        <p:nvPicPr>
          <p:cNvPr id="11" name="Picture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4A97F86-5C63-4F1D-2482-F67F1ACC92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4470" y="249305"/>
            <a:ext cx="4597241" cy="27732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44E619F-A057-70B1-3453-B0B7D67C3473}"/>
              </a:ext>
            </a:extLst>
          </p:cNvPr>
          <p:cNvSpPr txBox="1"/>
          <p:nvPr/>
        </p:nvSpPr>
        <p:spPr>
          <a:xfrm>
            <a:off x="664705" y="6369564"/>
            <a:ext cx="38367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err="1"/>
              <a:t>www.youtube.com</a:t>
            </a:r>
            <a:r>
              <a:rPr lang="en-US" sz="1000" dirty="0"/>
              <a:t>/</a:t>
            </a:r>
            <a:r>
              <a:rPr lang="en-US" sz="1000" dirty="0" err="1"/>
              <a:t>watch?v</a:t>
            </a:r>
            <a:r>
              <a:rPr lang="en-US" sz="1000" dirty="0"/>
              <a:t>=HU7Ga7qTLDU</a:t>
            </a:r>
          </a:p>
        </p:txBody>
      </p:sp>
      <p:pic>
        <p:nvPicPr>
          <p:cNvPr id="13" name="Online Media 2" descr="Tears in the Rain - Blade Runner (9/10) Movie CLIP (1982) HD">
            <a:hlinkClick r:id="" action="ppaction://media"/>
            <a:extLst>
              <a:ext uri="{FF2B5EF4-FFF2-40B4-BE49-F238E27FC236}">
                <a16:creationId xmlns:a16="http://schemas.microsoft.com/office/drawing/2014/main" id="{9FBE85DF-533F-7E5A-E57B-86E0FB700C5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494441" y="3456860"/>
            <a:ext cx="5155229" cy="291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27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4A3EE3-612D-11AC-BC45-9093EE8AE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49" y="173619"/>
            <a:ext cx="4465844" cy="2980951"/>
          </a:xfrm>
          <a:prstGeom prst="rect">
            <a:avLst/>
          </a:prstGeom>
        </p:spPr>
      </p:pic>
      <p:pic>
        <p:nvPicPr>
          <p:cNvPr id="4" name="Picture 3" descr="A screenshot of a person wearing a hat&#10;&#10;AI-generated content may be incorrect.">
            <a:extLst>
              <a:ext uri="{FF2B5EF4-FFF2-40B4-BE49-F238E27FC236}">
                <a16:creationId xmlns:a16="http://schemas.microsoft.com/office/drawing/2014/main" id="{F280B009-5B5F-67E8-4CB6-5B6C4D9030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749" y="3172186"/>
            <a:ext cx="2065477" cy="3228975"/>
          </a:xfrm>
          <a:prstGeom prst="rect">
            <a:avLst/>
          </a:prstGeom>
        </p:spPr>
      </p:pic>
      <p:pic>
        <p:nvPicPr>
          <p:cNvPr id="10" name="Picture 9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3FA4A26B-4741-DF08-3EE1-6A82C3E123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9259" y="4802202"/>
            <a:ext cx="985933" cy="1005851"/>
          </a:xfrm>
          <a:prstGeom prst="rect">
            <a:avLst/>
          </a:prstGeom>
        </p:spPr>
      </p:pic>
      <p:pic>
        <p:nvPicPr>
          <p:cNvPr id="13" name="Picture 12" descr="A person in a garment on a beach&#10;&#10;Description automatically generated">
            <a:extLst>
              <a:ext uri="{FF2B5EF4-FFF2-40B4-BE49-F238E27FC236}">
                <a16:creationId xmlns:a16="http://schemas.microsoft.com/office/drawing/2014/main" id="{5A9B2FBF-EE26-844B-2F14-F28B7284B1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2103" y="3394769"/>
            <a:ext cx="2552777" cy="32896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C769CDC-7CD5-AA92-5FD2-FEDB193E3B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2227" y="2016985"/>
            <a:ext cx="2507544" cy="14120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9940DB-5EFC-A85F-3CDD-89105E7001B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609" r="14142" b="-3"/>
          <a:stretch/>
        </p:blipFill>
        <p:spPr>
          <a:xfrm>
            <a:off x="8119504" y="240518"/>
            <a:ext cx="3038545" cy="2504404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B5625715-0E0E-E6BE-2C0B-B9F669FF68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45390" y="173619"/>
            <a:ext cx="3101219" cy="1341276"/>
          </a:xfrm>
          <a:prstGeom prst="rect">
            <a:avLst/>
          </a:prstGeom>
        </p:spPr>
      </p:pic>
      <p:pic>
        <p:nvPicPr>
          <p:cNvPr id="7" name="Picture 6" descr="1956c682-7ced-4565-be8f-b839d5887092.jpg">
            <a:extLst>
              <a:ext uri="{FF2B5EF4-FFF2-40B4-BE49-F238E27FC236}">
                <a16:creationId xmlns:a16="http://schemas.microsoft.com/office/drawing/2014/main" id="{875DDE8B-D29F-92C0-7C12-002B77088B2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06" r="-1" b="-1"/>
          <a:stretch/>
        </p:blipFill>
        <p:spPr>
          <a:xfrm>
            <a:off x="9448800" y="2448562"/>
            <a:ext cx="2676970" cy="3816488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</p:spPr>
      </p:pic>
      <p:pic>
        <p:nvPicPr>
          <p:cNvPr id="9" name="Picture 8" descr="image-asset.jpeg">
            <a:extLst>
              <a:ext uri="{FF2B5EF4-FFF2-40B4-BE49-F238E27FC236}">
                <a16:creationId xmlns:a16="http://schemas.microsoft.com/office/drawing/2014/main" id="{5E22A283-9B20-16B3-721D-EF52A78E186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0" r="1" b="43207"/>
          <a:stretch/>
        </p:blipFill>
        <p:spPr>
          <a:xfrm>
            <a:off x="8247846" y="3532905"/>
            <a:ext cx="2845922" cy="1944161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15713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74310D-50C2-066E-2CAD-2C153F276F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94" r="2" b="7896"/>
          <a:stretch>
            <a:fillRect/>
          </a:stretch>
        </p:blipFill>
        <p:spPr>
          <a:xfrm>
            <a:off x="20" y="1"/>
            <a:ext cx="6050258" cy="3400925"/>
          </a:xfrm>
          <a:custGeom>
            <a:avLst/>
            <a:gdLst/>
            <a:ahLst/>
            <a:cxnLst/>
            <a:rect l="l" t="t" r="r" b="b"/>
            <a:pathLst>
              <a:path w="6050278" h="3400925">
                <a:moveTo>
                  <a:pt x="0" y="0"/>
                </a:moveTo>
                <a:lnTo>
                  <a:pt x="6050278" y="0"/>
                </a:lnTo>
                <a:lnTo>
                  <a:pt x="6050278" y="1827306"/>
                </a:lnTo>
                <a:lnTo>
                  <a:pt x="3892296" y="1827306"/>
                </a:lnTo>
                <a:lnTo>
                  <a:pt x="3892296" y="3400925"/>
                </a:lnTo>
                <a:lnTo>
                  <a:pt x="0" y="3400925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0B91EA-9FB0-DB98-AEFD-DF3349A201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5" r="-3" b="-3"/>
          <a:stretch>
            <a:fillRect/>
          </a:stretch>
        </p:blipFill>
        <p:spPr>
          <a:xfrm>
            <a:off x="6141722" y="1"/>
            <a:ext cx="6050278" cy="3400925"/>
          </a:xfrm>
          <a:custGeom>
            <a:avLst/>
            <a:gdLst/>
            <a:ahLst/>
            <a:cxnLst/>
            <a:rect l="l" t="t" r="r" b="b"/>
            <a:pathLst>
              <a:path w="6050278" h="3400925">
                <a:moveTo>
                  <a:pt x="0" y="0"/>
                </a:moveTo>
                <a:lnTo>
                  <a:pt x="6050278" y="0"/>
                </a:lnTo>
                <a:lnTo>
                  <a:pt x="6050278" y="3400925"/>
                </a:lnTo>
                <a:lnTo>
                  <a:pt x="2157982" y="3400925"/>
                </a:lnTo>
                <a:lnTo>
                  <a:pt x="2157982" y="1827306"/>
                </a:lnTo>
                <a:lnTo>
                  <a:pt x="0" y="1827306"/>
                </a:ln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F1D283-C1D7-CAE1-0B2D-1A5F9D4CD0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348"/>
          <a:stretch>
            <a:fillRect/>
          </a:stretch>
        </p:blipFill>
        <p:spPr>
          <a:xfrm>
            <a:off x="20" y="3489159"/>
            <a:ext cx="6050258" cy="3368841"/>
          </a:xfrm>
          <a:custGeom>
            <a:avLst/>
            <a:gdLst/>
            <a:ahLst/>
            <a:cxnLst/>
            <a:rect l="l" t="t" r="r" b="b"/>
            <a:pathLst>
              <a:path w="6050278" h="3368841">
                <a:moveTo>
                  <a:pt x="0" y="0"/>
                </a:moveTo>
                <a:lnTo>
                  <a:pt x="3892296" y="0"/>
                </a:lnTo>
                <a:lnTo>
                  <a:pt x="3892296" y="1541535"/>
                </a:lnTo>
                <a:lnTo>
                  <a:pt x="6050278" y="1541535"/>
                </a:lnTo>
                <a:lnTo>
                  <a:pt x="6050278" y="3368841"/>
                </a:lnTo>
                <a:lnTo>
                  <a:pt x="0" y="3368841"/>
                </a:lnTo>
                <a:close/>
              </a:path>
            </a:pathLst>
          </a:cu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67B5EEC-E8CB-1DCC-8296-8472284AF57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6810" r="2" b="2"/>
          <a:stretch>
            <a:fillRect/>
          </a:stretch>
        </p:blipFill>
        <p:spPr>
          <a:xfrm>
            <a:off x="6141722" y="3489159"/>
            <a:ext cx="6050278" cy="3368841"/>
          </a:xfrm>
          <a:custGeom>
            <a:avLst/>
            <a:gdLst/>
            <a:ahLst/>
            <a:cxnLst/>
            <a:rect l="l" t="t" r="r" b="b"/>
            <a:pathLst>
              <a:path w="6050278" h="3368841">
                <a:moveTo>
                  <a:pt x="2157982" y="0"/>
                </a:moveTo>
                <a:lnTo>
                  <a:pt x="6050278" y="0"/>
                </a:lnTo>
                <a:lnTo>
                  <a:pt x="6050278" y="3368841"/>
                </a:lnTo>
                <a:lnTo>
                  <a:pt x="0" y="3368841"/>
                </a:lnTo>
                <a:lnTo>
                  <a:pt x="0" y="1541535"/>
                </a:lnTo>
                <a:lnTo>
                  <a:pt x="2157982" y="1541535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241DF8-8B45-4E57-1182-293270C977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64" r="7164" b="-1"/>
          <a:stretch>
            <a:fillRect/>
          </a:stretch>
        </p:blipFill>
        <p:spPr>
          <a:xfrm>
            <a:off x="3983736" y="1918638"/>
            <a:ext cx="4224528" cy="302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907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6295A1-5179-5942-13B0-AFB4950E7B93}"/>
              </a:ext>
            </a:extLst>
          </p:cNvPr>
          <p:cNvSpPr txBox="1"/>
          <p:nvPr/>
        </p:nvSpPr>
        <p:spPr>
          <a:xfrm>
            <a:off x="761802" y="2743200"/>
            <a:ext cx="4646905" cy="36131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000" dirty="0">
              <a:solidFill>
                <a:srgbClr val="333333"/>
              </a:solidFill>
              <a:highlight>
                <a:srgbClr val="FFFFFF"/>
              </a:highlight>
              <a:latin typeface="Helvetica Neue" panose="02000503000000020004" pitchFamily="2" charset="0"/>
              <a:hlinkClick r:id="rId3"/>
            </a:endParaRP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94B4B366-088B-63D6-7909-39954CB19B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732" t="393" r="21547" b="522"/>
          <a:stretch/>
        </p:blipFill>
        <p:spPr>
          <a:xfrm>
            <a:off x="395289" y="659490"/>
            <a:ext cx="5834742" cy="56025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9B1C6E-51E0-0EDC-7F8E-5BEBB211AF2C}"/>
              </a:ext>
            </a:extLst>
          </p:cNvPr>
          <p:cNvSpPr txBox="1"/>
          <p:nvPr/>
        </p:nvSpPr>
        <p:spPr>
          <a:xfrm>
            <a:off x="484694" y="6356349"/>
            <a:ext cx="3079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hlinkClick r:id="rId3"/>
              </a:rPr>
              <a:t>https://neurosciencenews.com/ai-creativity-23585/</a:t>
            </a:r>
            <a:r>
              <a:rPr lang="en-US" sz="1000" dirty="0"/>
              <a:t> </a:t>
            </a:r>
          </a:p>
          <a:p>
            <a:endParaRPr lang="en-US" sz="1000" dirty="0"/>
          </a:p>
        </p:txBody>
      </p:sp>
      <p:pic>
        <p:nvPicPr>
          <p:cNvPr id="6" name="Picture 5" descr="A group of men singing and playing guitars&#10;&#10;AI-generated content may be incorrect.">
            <a:extLst>
              <a:ext uri="{FF2B5EF4-FFF2-40B4-BE49-F238E27FC236}">
                <a16:creationId xmlns:a16="http://schemas.microsoft.com/office/drawing/2014/main" id="{E1D85ECC-EA87-FB1E-9D44-C861B25B88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3711" y="0"/>
            <a:ext cx="3946845" cy="4315505"/>
          </a:xfrm>
          <a:prstGeom prst="rect">
            <a:avLst/>
          </a:prstGeom>
        </p:spPr>
      </p:pic>
      <p:pic>
        <p:nvPicPr>
          <p:cNvPr id="8" name="Picture 7" descr="A person with her hand on her shoulder&#10;&#10;Description automatically generated">
            <a:extLst>
              <a:ext uri="{FF2B5EF4-FFF2-40B4-BE49-F238E27FC236}">
                <a16:creationId xmlns:a16="http://schemas.microsoft.com/office/drawing/2014/main" id="{613D3DB8-B6C6-E628-B543-51251D428F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4163" y="4549774"/>
            <a:ext cx="1910163" cy="1917773"/>
          </a:xfrm>
          <a:prstGeom prst="rect">
            <a:avLst/>
          </a:prstGeom>
        </p:spPr>
      </p:pic>
      <p:pic>
        <p:nvPicPr>
          <p:cNvPr id="9" name="Picture 8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E9F86AE-04EC-7AC1-1B6F-22A80008D9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8458" y="2067145"/>
            <a:ext cx="3303542" cy="419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0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BA027F-7F73-AB1A-12A5-603050B75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63" y="401584"/>
            <a:ext cx="4123875" cy="29832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07C1D7-ACA8-D633-60EC-24AC4D190F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67" y="3579431"/>
            <a:ext cx="4379495" cy="24634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6C0732-EEE2-04B3-66A0-0DCA26BB5EAB}"/>
              </a:ext>
            </a:extLst>
          </p:cNvPr>
          <p:cNvSpPr txBox="1"/>
          <p:nvPr/>
        </p:nvSpPr>
        <p:spPr>
          <a:xfrm>
            <a:off x="5363410" y="4666644"/>
            <a:ext cx="31868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=FunqTjCZE8o</a:t>
            </a:r>
          </a:p>
        </p:txBody>
      </p:sp>
      <p:pic>
        <p:nvPicPr>
          <p:cNvPr id="7" name="Online Media 6" descr="Episode I Ai Tom Cruise versus Ai Brad Pitt in the new Epstein Series clip.">
            <a:hlinkClick r:id="" action="ppaction://media"/>
            <a:extLst>
              <a:ext uri="{FF2B5EF4-FFF2-40B4-BE49-F238E27FC236}">
                <a16:creationId xmlns:a16="http://schemas.microsoft.com/office/drawing/2014/main" id="{2DB38D47-015A-CE6B-E9F7-F7341B3FA79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178855" y="1132114"/>
            <a:ext cx="5885368" cy="33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2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EEB7EE-56EB-5A61-F4D2-26DBC2C097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1354" r="-735" b="-990"/>
          <a:stretch>
            <a:fillRect/>
          </a:stretch>
        </p:blipFill>
        <p:spPr>
          <a:xfrm>
            <a:off x="6959600" y="-1"/>
            <a:ext cx="4419600" cy="68963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CBC45B-26C8-7F00-4F9F-8276B06F09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058" b="23836"/>
          <a:stretch/>
        </p:blipFill>
        <p:spPr>
          <a:xfrm>
            <a:off x="279418" y="817700"/>
            <a:ext cx="6400781" cy="1948064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7FC8C1-93B7-6CC4-FDC4-B3DE16CBBB60}"/>
              </a:ext>
            </a:extLst>
          </p:cNvPr>
          <p:cNvSpPr txBox="1"/>
          <p:nvPr/>
        </p:nvSpPr>
        <p:spPr>
          <a:xfrm>
            <a:off x="499988" y="3164897"/>
            <a:ext cx="5875412" cy="808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800" b="1" i="1" dirty="0">
                <a:effectLst/>
              </a:rPr>
              <a:t>"Whereof one cannot speak, thereof one must be silent."</a:t>
            </a:r>
            <a:endParaRPr lang="en-US" sz="480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7E2E36-CB7E-338A-476B-00FB8355E1FA}"/>
              </a:ext>
            </a:extLst>
          </p:cNvPr>
          <p:cNvSpPr txBox="1"/>
          <p:nvPr/>
        </p:nvSpPr>
        <p:spPr>
          <a:xfrm>
            <a:off x="499988" y="3680284"/>
            <a:ext cx="6180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Simply, this expresses the notion that the limit of ones language is the limit of ones world.</a:t>
            </a:r>
          </a:p>
        </p:txBody>
      </p:sp>
    </p:spTree>
    <p:extLst>
      <p:ext uri="{BB962C8B-B14F-4D97-AF65-F5344CB8AC3E}">
        <p14:creationId xmlns:p14="http://schemas.microsoft.com/office/powerpoint/2010/main" val="172631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6B869D4-1EEF-4B5F-AD70-79AACBAEE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0B6B89-0F0C-F78C-103E-D5A8304C54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4" t="6898" r="5" b="18312"/>
          <a:stretch>
            <a:fillRect/>
          </a:stretch>
        </p:blipFill>
        <p:spPr>
          <a:xfrm>
            <a:off x="0" y="-15828"/>
            <a:ext cx="7995504" cy="59798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5D94E0-842B-CFD7-D036-801B4729F4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783" r="1" b="8827"/>
          <a:stretch>
            <a:fillRect/>
          </a:stretch>
        </p:blipFill>
        <p:spPr>
          <a:xfrm>
            <a:off x="8188032" y="10"/>
            <a:ext cx="4003968" cy="22287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0F49ED-C9EB-ED8F-2C9E-BD29EEE6437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29" r="1" b="7338"/>
          <a:stretch>
            <a:fillRect/>
          </a:stretch>
        </p:blipFill>
        <p:spPr>
          <a:xfrm>
            <a:off x="8188029" y="2400472"/>
            <a:ext cx="4003969" cy="20570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E075EA-E68B-B363-54E2-895C7E47594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522" r="1" b="20627"/>
          <a:stretch>
            <a:fillRect/>
          </a:stretch>
        </p:blipFill>
        <p:spPr>
          <a:xfrm>
            <a:off x="8188029" y="4629229"/>
            <a:ext cx="4003969" cy="22287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4453B6-4CC9-E3D4-9501-8205CFD18B9B}"/>
              </a:ext>
            </a:extLst>
          </p:cNvPr>
          <p:cNvSpPr txBox="1"/>
          <p:nvPr/>
        </p:nvSpPr>
        <p:spPr>
          <a:xfrm>
            <a:off x="113767" y="6087864"/>
            <a:ext cx="77679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https://</a:t>
            </a:r>
            <a:r>
              <a:rPr lang="en-US" sz="900" dirty="0" err="1"/>
              <a:t>frameless.com</a:t>
            </a:r>
            <a:r>
              <a:rPr lang="en-US" sz="900" dirty="0"/>
              <a:t>/?</a:t>
            </a:r>
            <a:r>
              <a:rPr lang="en-US" sz="900" dirty="0" err="1"/>
              <a:t>tduid</a:t>
            </a:r>
            <a:r>
              <a:rPr lang="en-US" sz="900" dirty="0"/>
              <a:t>=Cj0KCQjwjIPSBhCCARIsABGyK7sXO1HIV5eUVDdls6v-fxR2kCNerxQI9syDNOyUVENovBmVewV0hrEaAlTSEALw_wcB_deviceid&amp;progId=402565&amp;affId=653270&amp;utm_source=</a:t>
            </a:r>
            <a:r>
              <a:rPr lang="en-US" sz="900" dirty="0" err="1"/>
              <a:t>tradedoubler&amp;utm_medium</a:t>
            </a:r>
            <a:r>
              <a:rPr lang="en-US" sz="900" dirty="0"/>
              <a:t>=</a:t>
            </a:r>
            <a:r>
              <a:rPr lang="en-US" sz="900" dirty="0" err="1"/>
              <a:t>affiliate&amp;utm_campaign</a:t>
            </a:r>
            <a:r>
              <a:rPr lang="en-US" sz="900" dirty="0"/>
              <a:t>=</a:t>
            </a:r>
            <a:r>
              <a:rPr lang="en-US" sz="900" dirty="0" err="1"/>
              <a:t>Bargainarena&amp;balocal</a:t>
            </a:r>
            <a:r>
              <a:rPr lang="en-US" sz="900" dirty="0"/>
              <a:t>=1007460&amp;baint=9045999&amp;gad_source=1&amp;gad_campaignid=23931258476&amp;gbraid=0AAAAAD-qld1CUZqooiPnAiampb-KSMIdK&amp;gclid=Cj0KCQjwjIPSBhCCARIsABGyK7sXO1HIV5eUVDdls6v-fxR2kCNerxQI9syDNOyUVENovBmVewV0hrEaAlTSEALw_wcB </a:t>
            </a:r>
          </a:p>
        </p:txBody>
      </p:sp>
    </p:spTree>
    <p:extLst>
      <p:ext uri="{BB962C8B-B14F-4D97-AF65-F5344CB8AC3E}">
        <p14:creationId xmlns:p14="http://schemas.microsoft.com/office/powerpoint/2010/main" val="1553659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0B4DCF6-5A86-DA98-3A9A-3BF4202E3054}"/>
              </a:ext>
            </a:extLst>
          </p:cNvPr>
          <p:cNvSpPr txBox="1"/>
          <p:nvPr/>
        </p:nvSpPr>
        <p:spPr>
          <a:xfrm>
            <a:off x="113001" y="125977"/>
            <a:ext cx="11915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u="none" strike="noStrike" dirty="0">
                <a:solidFill>
                  <a:srgbClr val="001D35"/>
                </a:solidFill>
                <a:effectLst/>
                <a:latin typeface="Google Sans"/>
              </a:rPr>
              <a:t>The Cannes Film Festival typically attracts </a:t>
            </a:r>
            <a:r>
              <a:rPr lang="en-GB" sz="1600" dirty="0"/>
              <a:t>between 35,000 and 40,000</a:t>
            </a:r>
            <a:r>
              <a:rPr lang="en-GB" sz="1600" b="0" i="0" u="none" strike="noStrike" dirty="0">
                <a:solidFill>
                  <a:srgbClr val="001D35"/>
                </a:solidFill>
                <a:effectLst/>
                <a:latin typeface="Google Sans"/>
              </a:rPr>
              <a:t>attendees each year.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3EBA4F-3F0D-D891-E923-46F7C68E837E}"/>
              </a:ext>
            </a:extLst>
          </p:cNvPr>
          <p:cNvSpPr txBox="1"/>
          <p:nvPr/>
        </p:nvSpPr>
        <p:spPr>
          <a:xfrm>
            <a:off x="339968" y="6177281"/>
            <a:ext cx="103514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https://www.festival-cannes.com/en/medialibrary/immersive-competition-2025/</a:t>
            </a:r>
            <a:r>
              <a:rPr lang="en-US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C00E679-92D0-9F0D-E974-B56A0125D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68" y="1964774"/>
            <a:ext cx="6429304" cy="29584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52F3BD-CAC3-A6E1-82C9-9FE419736A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301" y="599122"/>
            <a:ext cx="4628213" cy="23141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51F5ED-CC10-71B6-4B62-02D9ED82A2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301" y="3079654"/>
            <a:ext cx="4628213" cy="293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914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7F9B14-7738-3C81-0A3B-CA713E1400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284" r="5915" b="2"/>
          <a:stretch/>
        </p:blipFill>
        <p:spPr>
          <a:xfrm>
            <a:off x="53057" y="810292"/>
            <a:ext cx="3287620" cy="28985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4C7FC0-9A49-A3A0-2D5D-B6D7614E3C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734" r="14836" b="2"/>
          <a:stretch/>
        </p:blipFill>
        <p:spPr>
          <a:xfrm>
            <a:off x="3581678" y="810292"/>
            <a:ext cx="3320053" cy="28985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DDF238-DBBF-5B70-D71B-571121A96B7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839" r="10086" b="3"/>
          <a:stretch/>
        </p:blipFill>
        <p:spPr>
          <a:xfrm>
            <a:off x="53056" y="3818379"/>
            <a:ext cx="3287619" cy="28733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D83365-0965-5FEB-207C-60A8EDC5B3E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609" r="21302"/>
          <a:stretch/>
        </p:blipFill>
        <p:spPr>
          <a:xfrm>
            <a:off x="3581677" y="3815971"/>
            <a:ext cx="3287619" cy="28841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B685CC-DFE3-3046-64D7-BB52FFB83E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60318" y="4654090"/>
            <a:ext cx="3902755" cy="22039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1FA4EB-1E4A-5A2C-CA99-83ADA244B4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2720" y="2355742"/>
            <a:ext cx="3902755" cy="21465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8B5726-7629-68E7-39D0-F3CDC5F622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05124" y="0"/>
            <a:ext cx="3857949" cy="227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50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A9C1DE-6295-CA94-A2BE-1171E1CD6D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2240" y="1507624"/>
            <a:ext cx="6737641" cy="50532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441CCF-DF3D-568C-C798-43338ADDB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799" y="3579904"/>
            <a:ext cx="3974601" cy="29809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0FCD02-D22E-F03B-AB74-1038BD476E9A}"/>
              </a:ext>
            </a:extLst>
          </p:cNvPr>
          <p:cNvSpPr txBox="1"/>
          <p:nvPr/>
        </p:nvSpPr>
        <p:spPr>
          <a:xfrm>
            <a:off x="4588465" y="195546"/>
            <a:ext cx="7105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Sphere. Las Vegas</a:t>
            </a:r>
          </a:p>
          <a:p>
            <a:r>
              <a:rPr lang="en-GB" sz="2400" dirty="0"/>
              <a:t>Designers claim, created to challenge audiences' perception of reality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5EF598-5406-F8B9-FD15-22AEFAD375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799" y="1044240"/>
            <a:ext cx="3974600" cy="238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492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1774D5-A5AD-7310-ABD1-E67EEC278415}"/>
              </a:ext>
            </a:extLst>
          </p:cNvPr>
          <p:cNvSpPr txBox="1"/>
          <p:nvPr/>
        </p:nvSpPr>
        <p:spPr>
          <a:xfrm>
            <a:off x="910632" y="2704009"/>
            <a:ext cx="3816096" cy="3694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Apple Vision Pro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Users describe the experience as reliving a memory.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AA4BE-E536-561E-AD36-748D1BCA3B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939" b="4939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0D8E9E-452E-4350-AC9B-44FC3E3202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912" b="8080"/>
          <a:stretch/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7535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80B056-15CE-1C2C-9E60-8FA1BE8D5C33}"/>
              </a:ext>
            </a:extLst>
          </p:cNvPr>
          <p:cNvSpPr txBox="1"/>
          <p:nvPr/>
        </p:nvSpPr>
        <p:spPr>
          <a:xfrm>
            <a:off x="5326743" y="3765039"/>
            <a:ext cx="3482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2"/>
              </a:rPr>
              <a:t>https://www.tesla.com/en_eu/AI</a:t>
            </a:r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CAA4E4-644D-819B-2841-E3A8B273B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8519" y="373102"/>
            <a:ext cx="5446983" cy="32409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6E0D7E-3381-9634-8376-5C5E24F5FFF1}"/>
              </a:ext>
            </a:extLst>
          </p:cNvPr>
          <p:cNvSpPr txBox="1"/>
          <p:nvPr/>
        </p:nvSpPr>
        <p:spPr>
          <a:xfrm>
            <a:off x="505958" y="889843"/>
            <a:ext cx="43215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Inside Elon Musk’s Optimus Robot Project</a:t>
            </a:r>
          </a:p>
          <a:p>
            <a:endParaRPr lang="en-GB" dirty="0"/>
          </a:p>
          <a:p>
            <a:r>
              <a:rPr lang="en-GB" dirty="0"/>
              <a:t>The future of Tesla is an army of humanoid robots that Elon Musk says could </a:t>
            </a:r>
            <a:r>
              <a:rPr lang="en-GB" b="1" dirty="0"/>
              <a:t>eliminate poverty and the need for work. </a:t>
            </a:r>
            <a:r>
              <a:rPr lang="en-GB" dirty="0"/>
              <a:t>He has told investors the robots could generate “infinite” revenue for Tesla and have potential to be “the biggest product of all time.”</a:t>
            </a:r>
          </a:p>
          <a:p>
            <a:r>
              <a:rPr lang="en-GB" dirty="0"/>
              <a:t>Musk has bet the company and his personal fortune on this vision of the world in which </a:t>
            </a:r>
            <a:r>
              <a:rPr lang="en-GB" b="1" dirty="0"/>
              <a:t>Optimus, as it is known, works in factories, handles domestic chores, performs surgeries</a:t>
            </a:r>
            <a:r>
              <a:rPr lang="en-GB" dirty="0"/>
              <a:t> and travels to Mars to help humans colonize the planet. Though today each robot is made by hand, Musk has proposed</a:t>
            </a: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C13E240-C513-D6DD-0E3E-1E9061740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0937" y="4423903"/>
            <a:ext cx="4134794" cy="231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646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B056D1-EDE6-2A12-CBB3-F0B67A4635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1" r="5011" b="-1"/>
          <a:stretch/>
        </p:blipFill>
        <p:spPr>
          <a:xfrm>
            <a:off x="1" y="-1"/>
            <a:ext cx="3719750" cy="22250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BFEC29-0985-6F14-7467-DB024965F8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238" r="-4" b="-4"/>
          <a:stretch/>
        </p:blipFill>
        <p:spPr>
          <a:xfrm>
            <a:off x="3811189" y="-16426"/>
            <a:ext cx="3719752" cy="22670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EFE0F61-E916-9F09-90F7-59CECE010BA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226" r="-3" b="-3"/>
          <a:stretch/>
        </p:blipFill>
        <p:spPr>
          <a:xfrm>
            <a:off x="20" y="2316480"/>
            <a:ext cx="3719729" cy="22086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4A6FD3-9BC3-2FDC-3A42-44F2EB879D4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805" r="-3" b="-3"/>
          <a:stretch/>
        </p:blipFill>
        <p:spPr>
          <a:xfrm>
            <a:off x="3811189" y="2316480"/>
            <a:ext cx="3719748" cy="22086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1BAABE-17E5-6364-AB30-2BB4CB27F83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18" r="6533" b="-1"/>
          <a:stretch/>
        </p:blipFill>
        <p:spPr>
          <a:xfrm>
            <a:off x="1" y="4616536"/>
            <a:ext cx="3719748" cy="22414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05C130-8454-BA75-2430-5CA1353935F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011" r="3023" b="3"/>
          <a:stretch/>
        </p:blipFill>
        <p:spPr>
          <a:xfrm>
            <a:off x="3811189" y="4607394"/>
            <a:ext cx="3719752" cy="22506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D05FFB-4816-76AC-01F0-D90990066A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2379" y="0"/>
            <a:ext cx="4038746" cy="22670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7FF466-4792-A891-1230-12C2D2F2FE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2377" y="2316480"/>
            <a:ext cx="2311694" cy="30822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26EDD9-AAD4-0C6F-3AEB-551B6A58B6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2377" y="5448187"/>
            <a:ext cx="3173960" cy="136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4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EB564-09C5-4BBB-5692-8C2F01DA6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4B7E546-27A8-597B-C7E2-D286FF58786A}"/>
              </a:ext>
            </a:extLst>
          </p:cNvPr>
          <p:cNvSpPr txBox="1"/>
          <p:nvPr/>
        </p:nvSpPr>
        <p:spPr>
          <a:xfrm>
            <a:off x="903227" y="674857"/>
            <a:ext cx="340984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sz="3600" dirty="0"/>
              <a:t>Start with reality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C28C46-5D22-E4EE-242A-196D3F714AEF}"/>
              </a:ext>
            </a:extLst>
          </p:cNvPr>
          <p:cNvSpPr txBox="1"/>
          <p:nvPr/>
        </p:nvSpPr>
        <p:spPr>
          <a:xfrm>
            <a:off x="808084" y="1551123"/>
            <a:ext cx="5520947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sz="2400" dirty="0"/>
              <a:t>Speculative design does not begin with a completely imaginary world.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It often begins with something happening now: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• a new technology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• a social or cultural change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• an environmental issue</a:t>
            </a:r>
            <a:endParaRPr lang="en-GB" sz="24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social issue</a:t>
            </a:r>
            <a:endParaRPr sz="2400" dirty="0"/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• a political or economic condition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• something changing in your own practice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66D6723-3795-3EC7-7E33-A292321C9C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514"/>
          <a:stretch>
            <a:fillRect/>
          </a:stretch>
        </p:blipFill>
        <p:spPr>
          <a:xfrm>
            <a:off x="7807665" y="3592391"/>
            <a:ext cx="2821273" cy="17069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AC92FC-4E4C-25DD-962C-C9FC57B84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3781" y="74748"/>
            <a:ext cx="1483950" cy="9905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A4BC7F-B322-FCCA-3259-6A1BB29074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4916" y="1086337"/>
            <a:ext cx="1504991" cy="10116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0E58854-597A-3625-F124-50D0741BAA4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9244"/>
          <a:stretch>
            <a:fillRect/>
          </a:stretch>
        </p:blipFill>
        <p:spPr>
          <a:xfrm>
            <a:off x="7807664" y="92939"/>
            <a:ext cx="2821274" cy="1706990"/>
          </a:xfrm>
          <a:prstGeom prst="rect">
            <a:avLst/>
          </a:prstGeom>
        </p:spPr>
      </p:pic>
      <p:pic>
        <p:nvPicPr>
          <p:cNvPr id="11" name="Picture 10" descr="A logo with letters and numbers&#10;&#10;AI-generated content may be incorrect.">
            <a:extLst>
              <a:ext uri="{FF2B5EF4-FFF2-40B4-BE49-F238E27FC236}">
                <a16:creationId xmlns:a16="http://schemas.microsoft.com/office/drawing/2014/main" id="{067B0BE6-F5E6-2DDA-4990-824DD4D5DA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1956" y="236190"/>
            <a:ext cx="1206573" cy="667652"/>
          </a:xfrm>
          <a:prstGeom prst="rect">
            <a:avLst/>
          </a:prstGeom>
        </p:spPr>
      </p:pic>
      <p:pic>
        <p:nvPicPr>
          <p:cNvPr id="12" name="Picture 11" descr="A church with people sitting in chairs&#10;&#10;AI-generated content may be incorrect.">
            <a:extLst>
              <a:ext uri="{FF2B5EF4-FFF2-40B4-BE49-F238E27FC236}">
                <a16:creationId xmlns:a16="http://schemas.microsoft.com/office/drawing/2014/main" id="{FFB48885-D09F-DD7A-3376-56A839F627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3834" y="5335622"/>
            <a:ext cx="2815105" cy="15673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9EDFDA8-0D49-11B2-81D6-97B97E612C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84916" y="4164774"/>
            <a:ext cx="1504991" cy="11287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AB546E-5FF7-738D-40B6-FA2AE6E2804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4011" r="3023" b="3"/>
          <a:stretch/>
        </p:blipFill>
        <p:spPr>
          <a:xfrm>
            <a:off x="7807664" y="1843295"/>
            <a:ext cx="2821274" cy="17069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B73CE2-6E45-9C77-EA12-AC4E7EB34F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85929" y="2133600"/>
            <a:ext cx="1491802" cy="19890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F6FC80-B140-2BBC-AEAD-8F939E2A85A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84916" y="5335622"/>
            <a:ext cx="1522378" cy="15223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12FE7DA-0FFF-CCD7-D7C0-B7E19B1E607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6238" r="-4" b="-4"/>
          <a:stretch/>
        </p:blipFill>
        <p:spPr>
          <a:xfrm>
            <a:off x="9688137" y="5115609"/>
            <a:ext cx="1283553" cy="782271"/>
          </a:xfrm>
          <a:prstGeom prst="rect">
            <a:avLst/>
          </a:prstGeom>
        </p:spPr>
      </p:pic>
      <p:pic>
        <p:nvPicPr>
          <p:cNvPr id="9" name="Picture 8" descr="A person with a mannequin&#10;&#10;Description automatically generated">
            <a:extLst>
              <a:ext uri="{FF2B5EF4-FFF2-40B4-BE49-F238E27FC236}">
                <a16:creationId xmlns:a16="http://schemas.microsoft.com/office/drawing/2014/main" id="{CA2874F5-F228-2F59-1D42-705DEBD36F5E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20835" r="15341" b="7982"/>
          <a:stretch>
            <a:fillRect/>
          </a:stretch>
        </p:blipFill>
        <p:spPr>
          <a:xfrm>
            <a:off x="9718401" y="2907809"/>
            <a:ext cx="1369684" cy="1099920"/>
          </a:xfrm>
          <a:prstGeom prst="rect">
            <a:avLst/>
          </a:prstGeom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F28841E-15D4-7F98-2A23-3DD6CD077B8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7387" y="4759875"/>
            <a:ext cx="1737270" cy="10480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A4B1C3-EBF9-FDFB-2CD6-8CAC3A8F913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88308" y="3178157"/>
            <a:ext cx="1634949" cy="919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94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89560" y="856180"/>
            <a:ext cx="4560584" cy="11280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700">
                <a:latin typeface="+mj-lt"/>
                <a:ea typeface="+mj-ea"/>
                <a:cs typeface="+mj-cs"/>
              </a:rPr>
              <a:t>From topic to question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90719" y="2330505"/>
            <a:ext cx="4559425" cy="39795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A topic is not yet a research question.</a:t>
            </a:r>
          </a:p>
          <a:p>
            <a:pPr defTabSz="914400">
              <a:lnSpc>
                <a:spcPct val="90000"/>
              </a:lnSpc>
            </a:pPr>
            <a:endParaRPr lang="en-US" sz="2400" b="1" dirty="0"/>
          </a:p>
          <a:p>
            <a:pPr marL="342900" indent="-3429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Question: </a:t>
            </a:r>
            <a:r>
              <a:rPr lang="en-US" sz="2400" dirty="0"/>
              <a:t>What will gaming look like in the future?</a:t>
            </a:r>
          </a:p>
          <a:p>
            <a:pPr defTabSz="914400">
              <a:lnSpc>
                <a:spcPct val="90000"/>
              </a:lnSpc>
            </a:pP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b="1" dirty="0"/>
              <a:t>Speculative question: </a:t>
            </a:r>
            <a:r>
              <a:rPr lang="en-US" sz="2400" dirty="0"/>
              <a:t>What if immersive gaming became the norm and players could not tell the game from reality?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endParaRPr lang="en-US" sz="20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1FD3E7-1E2F-259F-7F68-468DECC453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154" r="20561" b="-1"/>
          <a:stretch>
            <a:fillRect/>
          </a:stretch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411480"/>
            <a:ext cx="495251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dirty="0"/>
              <a:t>Example:</a:t>
            </a:r>
            <a:r>
              <a:rPr lang="en-GB" dirty="0"/>
              <a:t> Immersive Technology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489130" y="1174931"/>
            <a:ext cx="3763555" cy="4755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b="1" dirty="0"/>
              <a:t>Current condition:</a:t>
            </a:r>
          </a:p>
          <a:p>
            <a:pPr>
              <a:spcAft>
                <a:spcPts val="1200"/>
              </a:spcAft>
              <a:defRPr sz="2100"/>
            </a:pPr>
            <a:r>
              <a:rPr lang="en-GB" dirty="0"/>
              <a:t>Immersive technology is </a:t>
            </a:r>
            <a:r>
              <a:rPr dirty="0"/>
              <a:t>increasingly </a:t>
            </a:r>
            <a:r>
              <a:rPr lang="en-GB" dirty="0"/>
              <a:t>becoming more common and used for a variety of purposes (gaming, entertainment, meetings, film, art exhibitions to name a few)</a:t>
            </a:r>
            <a:endParaRPr dirty="0"/>
          </a:p>
          <a:p>
            <a:pPr>
              <a:spcAft>
                <a:spcPts val="1200"/>
              </a:spcAft>
              <a:defRPr sz="2100"/>
            </a:pPr>
            <a:r>
              <a:rPr b="1" dirty="0"/>
              <a:t>Speculative question:</a:t>
            </a:r>
          </a:p>
          <a:p>
            <a:pPr>
              <a:spcAft>
                <a:spcPts val="1200"/>
              </a:spcAft>
              <a:defRPr sz="2100"/>
            </a:pPr>
            <a:r>
              <a:rPr lang="en-GB" dirty="0"/>
              <a:t>What if this technology was integrated into all parts of life and augmented reality (a blend between the virtual world and ‘real’ world) became the norm?  </a:t>
            </a: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EC22B9-3E23-5E15-33AF-B5EEF39F6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396534"/>
            <a:ext cx="7772400" cy="437362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EC9D8-0394-986D-7B44-A30D763BE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025034-1D4F-9F46-EC4A-846DB5D5A0C2}"/>
              </a:ext>
            </a:extLst>
          </p:cNvPr>
          <p:cNvSpPr txBox="1"/>
          <p:nvPr/>
        </p:nvSpPr>
        <p:spPr>
          <a:xfrm>
            <a:off x="332470" y="437724"/>
            <a:ext cx="5498385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/>
            </a:pPr>
            <a:r>
              <a:rPr lang="en-GB" sz="2400" dirty="0"/>
              <a:t>Go back to a topic that interests you</a:t>
            </a:r>
          </a:p>
          <a:p>
            <a:pPr marL="342900" indent="-342900">
              <a:buFont typeface="Arial" panose="020B0604020202020204" pitchFamily="34" charset="0"/>
              <a:buChar char="•"/>
              <a:defRPr sz="2800" b="1"/>
            </a:pPr>
            <a:endParaRPr lang="en-GB" sz="2400" dirty="0"/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new technology</a:t>
            </a:r>
          </a:p>
          <a:p>
            <a:pPr lvl="1">
              <a:spcAft>
                <a:spcPts val="1200"/>
              </a:spcAft>
              <a:defRPr sz="2100"/>
            </a:pPr>
            <a:r>
              <a:rPr lang="en-GB" sz="2400" dirty="0"/>
              <a:t>• a social or cultural change</a:t>
            </a:r>
          </a:p>
          <a:p>
            <a:pPr lvl="1">
              <a:spcAft>
                <a:spcPts val="1200"/>
              </a:spcAft>
              <a:defRPr sz="2100"/>
            </a:pPr>
            <a:r>
              <a:rPr lang="en-GB" sz="2400" dirty="0"/>
              <a:t>• an environmental issue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social issue</a:t>
            </a:r>
          </a:p>
          <a:p>
            <a:pPr lvl="1">
              <a:spcAft>
                <a:spcPts val="1200"/>
              </a:spcAft>
              <a:defRPr sz="2100"/>
            </a:pPr>
            <a:r>
              <a:rPr lang="en-GB" sz="2400" dirty="0"/>
              <a:t>• a political or economic condition</a:t>
            </a:r>
          </a:p>
          <a:p>
            <a:pPr lvl="1">
              <a:spcAft>
                <a:spcPts val="1200"/>
              </a:spcAft>
              <a:defRPr sz="2100"/>
            </a:pPr>
            <a:r>
              <a:rPr lang="en-GB" sz="2400" dirty="0"/>
              <a:t>• something changing in your own practice</a:t>
            </a:r>
          </a:p>
          <a:p>
            <a:pPr lvl="1">
              <a:spcAft>
                <a:spcPts val="1200"/>
              </a:spcAft>
              <a:defRPr sz="2100"/>
            </a:pPr>
            <a:endParaRPr lang="en-GB" sz="2400" dirty="0"/>
          </a:p>
          <a:p>
            <a:pPr algn="ctr">
              <a:spcAft>
                <a:spcPts val="1200"/>
              </a:spcAft>
              <a:defRPr sz="2100"/>
            </a:pPr>
            <a:r>
              <a:rPr lang="en-GB" sz="2000" i="1" dirty="0"/>
              <a:t>Think about art or design, technology, fashion, media, identity, environment, society, everyday life.</a:t>
            </a:r>
            <a:endParaRPr lang="en-GB" sz="2400" dirty="0"/>
          </a:p>
          <a:p>
            <a:pPr algn="ctr">
              <a:spcAft>
                <a:spcPts val="1200"/>
              </a:spcAft>
              <a:defRPr sz="2100"/>
            </a:pPr>
            <a:r>
              <a:rPr lang="en-GB" sz="2400" b="1" dirty="0"/>
              <a:t>What's changing what's becoming possible.</a:t>
            </a:r>
            <a:endParaRPr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CEC79E-5043-7048-590A-BB3A83434F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514"/>
          <a:stretch>
            <a:fillRect/>
          </a:stretch>
        </p:blipFill>
        <p:spPr>
          <a:xfrm>
            <a:off x="7807665" y="3592391"/>
            <a:ext cx="2821273" cy="1706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4FD7FB-BB29-9F52-1AE2-E3AF2F1EF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3781" y="74748"/>
            <a:ext cx="1483950" cy="9905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F5B23A-4ED4-E108-BE81-C83FA0AC68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4916" y="1086337"/>
            <a:ext cx="1504991" cy="10116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C6BAC9-C789-44F0-98CF-1A0864912F2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9244"/>
          <a:stretch>
            <a:fillRect/>
          </a:stretch>
        </p:blipFill>
        <p:spPr>
          <a:xfrm>
            <a:off x="7807664" y="92939"/>
            <a:ext cx="2821274" cy="1706990"/>
          </a:xfrm>
          <a:prstGeom prst="rect">
            <a:avLst/>
          </a:prstGeom>
        </p:spPr>
      </p:pic>
      <p:pic>
        <p:nvPicPr>
          <p:cNvPr id="9" name="Picture 8" descr="A logo with letters and numbers&#10;&#10;AI-generated content may be incorrect.">
            <a:extLst>
              <a:ext uri="{FF2B5EF4-FFF2-40B4-BE49-F238E27FC236}">
                <a16:creationId xmlns:a16="http://schemas.microsoft.com/office/drawing/2014/main" id="{911D64FC-EA2E-AAA6-1391-5168BE00C5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1956" y="236190"/>
            <a:ext cx="1206573" cy="667652"/>
          </a:xfrm>
          <a:prstGeom prst="rect">
            <a:avLst/>
          </a:prstGeom>
        </p:spPr>
      </p:pic>
      <p:pic>
        <p:nvPicPr>
          <p:cNvPr id="10" name="Picture 9" descr="A church with people sitting in chairs&#10;&#10;AI-generated content may be incorrect.">
            <a:extLst>
              <a:ext uri="{FF2B5EF4-FFF2-40B4-BE49-F238E27FC236}">
                <a16:creationId xmlns:a16="http://schemas.microsoft.com/office/drawing/2014/main" id="{717D5FAE-BEAE-4F73-A6F9-7E22922C5D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3834" y="5335622"/>
            <a:ext cx="2815105" cy="15673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92CFB3-9EBD-58EA-7281-E9B9818890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84916" y="4164774"/>
            <a:ext cx="1504991" cy="1128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9C0AE8-9230-0AFB-9A24-CFBB87F4474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4011" r="3023" b="3"/>
          <a:stretch/>
        </p:blipFill>
        <p:spPr>
          <a:xfrm>
            <a:off x="7807664" y="1843295"/>
            <a:ext cx="2821274" cy="1706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DE77C9-553D-6326-EDBE-C7C5042986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85929" y="2133600"/>
            <a:ext cx="1491802" cy="19890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E04411D-5D93-7BB1-C74B-86F17DCB6E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84916" y="5335622"/>
            <a:ext cx="1522378" cy="15223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E98B83-B30B-6BC7-2588-54EF1B9FCF5D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6238" r="-4" b="-4"/>
          <a:stretch/>
        </p:blipFill>
        <p:spPr>
          <a:xfrm>
            <a:off x="9688137" y="5115609"/>
            <a:ext cx="1283553" cy="782271"/>
          </a:xfrm>
          <a:prstGeom prst="rect">
            <a:avLst/>
          </a:prstGeom>
        </p:spPr>
      </p:pic>
      <p:pic>
        <p:nvPicPr>
          <p:cNvPr id="16" name="Picture 15" descr="A person with a mannequin&#10;&#10;Description automatically generated">
            <a:extLst>
              <a:ext uri="{FF2B5EF4-FFF2-40B4-BE49-F238E27FC236}">
                <a16:creationId xmlns:a16="http://schemas.microsoft.com/office/drawing/2014/main" id="{2B3EB266-23E6-8F3D-BFF8-1E0C50551825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20835" r="15341" b="7982"/>
          <a:stretch>
            <a:fillRect/>
          </a:stretch>
        </p:blipFill>
        <p:spPr>
          <a:xfrm>
            <a:off x="9718401" y="2907809"/>
            <a:ext cx="1369684" cy="1099920"/>
          </a:xfrm>
          <a:prstGeom prst="rect">
            <a:avLst/>
          </a:prstGeom>
        </p:spPr>
      </p:pic>
      <p:pic>
        <p:nvPicPr>
          <p:cNvPr id="17" name="Picture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5518A6B-FD66-3357-2BA6-506BBFF3DF0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7387" y="4759875"/>
            <a:ext cx="1737270" cy="10480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0FE7040-6CAA-5FB5-9548-2E54524D31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88308" y="3178157"/>
            <a:ext cx="1634949" cy="91965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3BC139B-FC3A-C8D4-4645-429715B9BD53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6723" r="11135"/>
          <a:stretch>
            <a:fillRect/>
          </a:stretch>
        </p:blipFill>
        <p:spPr>
          <a:xfrm>
            <a:off x="6232595" y="1202555"/>
            <a:ext cx="2269414" cy="15900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99023CE-150B-033E-A650-5C4BAC081F47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5120" r="17311" b="3"/>
          <a:stretch>
            <a:fillRect/>
          </a:stretch>
        </p:blipFill>
        <p:spPr>
          <a:xfrm>
            <a:off x="6010882" y="5495401"/>
            <a:ext cx="1746975" cy="14075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F332EE0-FAA4-356D-BC59-CDB438C29A5B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l="11696" t="-1" r="7939" b="-1"/>
          <a:stretch>
            <a:fillRect/>
          </a:stretch>
        </p:blipFill>
        <p:spPr>
          <a:xfrm>
            <a:off x="5732973" y="-9451"/>
            <a:ext cx="1453830" cy="117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07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1330582"/>
            <a:ext cx="322325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sz="3600" dirty="0"/>
              <a:t>Look for change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378995"/>
            <a:ext cx="10515600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sz="2400" dirty="0"/>
              <a:t>Ask: </a:t>
            </a:r>
            <a:endParaRPr lang="en-GB" sz="24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What is changing?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What is becoming more common?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What is disappearing?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What is becoming possible?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What is becoming difficult or uncertain?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D003D7-6F0C-D51A-0F3F-A5A647F1AF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514"/>
          <a:stretch>
            <a:fillRect/>
          </a:stretch>
        </p:blipFill>
        <p:spPr>
          <a:xfrm>
            <a:off x="7807665" y="3592391"/>
            <a:ext cx="2821273" cy="1706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D3B2B2-6F5B-F3D3-F63D-AC8CCC27B9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3781" y="74748"/>
            <a:ext cx="1483950" cy="9905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3CC19B-AB86-E16C-9CE5-F524318AE7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4916" y="1086337"/>
            <a:ext cx="1504991" cy="10116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4128B8-9934-21AA-20D3-37AFA73729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9244"/>
          <a:stretch>
            <a:fillRect/>
          </a:stretch>
        </p:blipFill>
        <p:spPr>
          <a:xfrm>
            <a:off x="7807664" y="92939"/>
            <a:ext cx="2821274" cy="1706990"/>
          </a:xfrm>
          <a:prstGeom prst="rect">
            <a:avLst/>
          </a:prstGeom>
        </p:spPr>
      </p:pic>
      <p:pic>
        <p:nvPicPr>
          <p:cNvPr id="9" name="Picture 8" descr="A logo with letters and numbers&#10;&#10;AI-generated content may be incorrect.">
            <a:extLst>
              <a:ext uri="{FF2B5EF4-FFF2-40B4-BE49-F238E27FC236}">
                <a16:creationId xmlns:a16="http://schemas.microsoft.com/office/drawing/2014/main" id="{BA8BA654-D3ED-BC46-2138-87674BA385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1956" y="236190"/>
            <a:ext cx="1206573" cy="667652"/>
          </a:xfrm>
          <a:prstGeom prst="rect">
            <a:avLst/>
          </a:prstGeom>
        </p:spPr>
      </p:pic>
      <p:pic>
        <p:nvPicPr>
          <p:cNvPr id="10" name="Picture 9" descr="A church with people sitting in chairs&#10;&#10;AI-generated content may be incorrect.">
            <a:extLst>
              <a:ext uri="{FF2B5EF4-FFF2-40B4-BE49-F238E27FC236}">
                <a16:creationId xmlns:a16="http://schemas.microsoft.com/office/drawing/2014/main" id="{262369C6-A5B4-08E9-07A6-CAF933E4B2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3834" y="5335622"/>
            <a:ext cx="2815105" cy="15673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2A6B93-4044-8C72-0B92-3E7E6B1397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84916" y="4164774"/>
            <a:ext cx="1504991" cy="1128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52D34A-C076-CA25-62FF-C68E80C4C2CB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4011" r="3023" b="3"/>
          <a:stretch/>
        </p:blipFill>
        <p:spPr>
          <a:xfrm>
            <a:off x="7807664" y="1843295"/>
            <a:ext cx="2821274" cy="1706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64DEBC3-D8DF-6EBA-86B3-F6AA2EFA18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85929" y="2133600"/>
            <a:ext cx="1491802" cy="19890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4271D5A-5F3B-BB34-B083-E5B3CD0880F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84916" y="5335622"/>
            <a:ext cx="1522378" cy="15223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5615C50-1C78-5F94-32D2-80551D199C3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6238" r="-4" b="-4"/>
          <a:stretch/>
        </p:blipFill>
        <p:spPr>
          <a:xfrm>
            <a:off x="9688137" y="5115609"/>
            <a:ext cx="1283553" cy="782271"/>
          </a:xfrm>
          <a:prstGeom prst="rect">
            <a:avLst/>
          </a:prstGeom>
        </p:spPr>
      </p:pic>
      <p:pic>
        <p:nvPicPr>
          <p:cNvPr id="16" name="Picture 15" descr="A person with a mannequin&#10;&#10;Description automatically generated">
            <a:extLst>
              <a:ext uri="{FF2B5EF4-FFF2-40B4-BE49-F238E27FC236}">
                <a16:creationId xmlns:a16="http://schemas.microsoft.com/office/drawing/2014/main" id="{2828B1F2-41F5-F411-AB3D-3070B63F86ED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20835" r="15341" b="7982"/>
          <a:stretch>
            <a:fillRect/>
          </a:stretch>
        </p:blipFill>
        <p:spPr>
          <a:xfrm>
            <a:off x="9718401" y="2907809"/>
            <a:ext cx="1369684" cy="1099920"/>
          </a:xfrm>
          <a:prstGeom prst="rect">
            <a:avLst/>
          </a:prstGeom>
        </p:spPr>
      </p:pic>
      <p:pic>
        <p:nvPicPr>
          <p:cNvPr id="17" name="Picture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C2872A7-5695-22B4-E6C3-0820EDE3CF9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7387" y="4759875"/>
            <a:ext cx="1737270" cy="10480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895FE8F-2275-18A6-C55B-4508F83BB69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88308" y="3178157"/>
            <a:ext cx="1634949" cy="91965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9CD07F-4627-A615-643B-E3C3710A0A17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6723" r="11135"/>
          <a:stretch>
            <a:fillRect/>
          </a:stretch>
        </p:blipFill>
        <p:spPr>
          <a:xfrm>
            <a:off x="6232595" y="1202555"/>
            <a:ext cx="2269414" cy="15900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03E7D1-9EB2-3E14-1D56-5F9A7BD0739C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11696" t="-1" r="7939" b="-1"/>
          <a:stretch>
            <a:fillRect/>
          </a:stretch>
        </p:blipFill>
        <p:spPr>
          <a:xfrm>
            <a:off x="5732973" y="-9451"/>
            <a:ext cx="1453830" cy="117136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5D82E2-E89D-7427-CE31-C40FE3D8B2B2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l="5120" r="17311" b="3"/>
          <a:stretch>
            <a:fillRect/>
          </a:stretch>
        </p:blipFill>
        <p:spPr>
          <a:xfrm>
            <a:off x="6010882" y="5495401"/>
            <a:ext cx="1746975" cy="1407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43631" y="809898"/>
            <a:ext cx="9942716" cy="1554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Studio exercise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5028" y="3017522"/>
            <a:ext cx="9941319" cy="3124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1. Choose a current issue, change or tension.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2. Write one sentence describing the current condition.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3. Turn it into a “What if…?” question.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4. Imagine one possible future.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5. List five things that would be different in that future.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38F59A4-4431-460D-8E49-6E65C189A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A919B9C-5C01-47E4-B2F2-45F589208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85A82CE-D835-4542-BE8D-62A8F5A94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63D7EF0-3AC8-4029-B55D-EBDD733D3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50863" y="365125"/>
            <a:ext cx="11090274" cy="1768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defRPr sz="2100"/>
            </a:pPr>
            <a:r>
              <a:rPr lang="en-US" sz="3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Push the idea further</a:t>
            </a:r>
            <a:r>
              <a:rPr lang="en-US" sz="3100" b="1" dirty="0">
                <a:latin typeface="+mj-lt"/>
                <a:ea typeface="+mj-ea"/>
                <a:cs typeface="+mj-cs"/>
              </a:rPr>
              <a:t> and build a world</a:t>
            </a:r>
            <a:endParaRPr lang="en-US" sz="31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defRPr sz="2100"/>
            </a:pPr>
            <a:r>
              <a:rPr lang="en-US" sz="3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Ask what would have to change for this future to exist</a:t>
            </a:r>
            <a: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defRPr sz="2800" b="1"/>
            </a:pPr>
            <a:endParaRPr lang="en-US" sz="3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2DDCB837-035C-4367-16E3-4DD5EA63A8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2409026"/>
              </p:ext>
            </p:extLst>
          </p:nvPr>
        </p:nvGraphicFramePr>
        <p:xfrm>
          <a:off x="547688" y="1605280"/>
          <a:ext cx="11093450" cy="4157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C749E58-536C-E08E-AC58-4C484232AEC6}"/>
              </a:ext>
            </a:extLst>
          </p:cNvPr>
          <p:cNvSpPr txBox="1"/>
          <p:nvPr/>
        </p:nvSpPr>
        <p:spPr>
          <a:xfrm>
            <a:off x="1262063" y="6079639"/>
            <a:ext cx="10929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lang="en-GB" sz="2400" dirty="0"/>
              <a:t>Think about: people, places, technologies, institutions, habits, rules, values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41148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t>Evidence from an imagined future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dirty="0"/>
              <a:t>How could you show that this future exists?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You might create: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• advertisements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• products or objects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• clothing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• interfaces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• documents</a:t>
            </a:r>
            <a:endParaRPr lang="en-GB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photographs</a:t>
            </a:r>
            <a:endParaRPr dirty="0"/>
          </a:p>
          <a:p>
            <a:pPr>
              <a:spcAft>
                <a:spcPts val="1200"/>
              </a:spcAft>
              <a:defRPr sz="2100"/>
            </a:pPr>
            <a:r>
              <a:rPr dirty="0"/>
              <a:t>• moving image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• environments or installations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DCA26B-75E4-0935-E016-6D7FE44034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83" r="21750"/>
          <a:stretch>
            <a:fillRect/>
          </a:stretch>
        </p:blipFill>
        <p:spPr>
          <a:xfrm>
            <a:off x="8338563" y="0"/>
            <a:ext cx="3609597" cy="3763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7F1807-B289-FA65-194D-03DE1C1C88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4464" y="3668888"/>
            <a:ext cx="1967536" cy="17616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9DF290-0290-E821-D508-73E35B5CBF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254" r="21522" b="14879"/>
          <a:stretch>
            <a:fillRect/>
          </a:stretch>
        </p:blipFill>
        <p:spPr>
          <a:xfrm>
            <a:off x="8609024" y="3668887"/>
            <a:ext cx="1524000" cy="17616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F068CD-B0EB-3EDC-EA28-DDE9EDDA8E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8064" y="5430520"/>
            <a:ext cx="2543936" cy="14298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E08473-5A4C-2F47-0A73-DA1BABD4B18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6013" r="23571"/>
          <a:stretch>
            <a:fillRect/>
          </a:stretch>
        </p:blipFill>
        <p:spPr>
          <a:xfrm>
            <a:off x="8026145" y="5464951"/>
            <a:ext cx="1536957" cy="143187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2352C7-BB8B-F119-7F38-08D025251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DC8D31-8127-1DA8-3E29-3B25CD5C3357}"/>
              </a:ext>
            </a:extLst>
          </p:cNvPr>
          <p:cNvSpPr txBox="1"/>
          <p:nvPr/>
        </p:nvSpPr>
        <p:spPr>
          <a:xfrm>
            <a:off x="1156851" y="637762"/>
            <a:ext cx="9888496" cy="9001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Studio exercise - Visualise Your Speculative Question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4F64DE-C675-9CED-E990-944F9FA385EF}"/>
              </a:ext>
            </a:extLst>
          </p:cNvPr>
          <p:cNvSpPr txBox="1"/>
          <p:nvPr/>
        </p:nvSpPr>
        <p:spPr>
          <a:xfrm>
            <a:off x="711200" y="1981931"/>
            <a:ext cx="11054080" cy="463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000" b="1" dirty="0"/>
              <a:t>Create a quick visual response to your speculative question.</a:t>
            </a:r>
            <a:endParaRPr lang="en-US" sz="2000" dirty="0"/>
          </a:p>
          <a:p>
            <a:pPr defTabSz="914400">
              <a:lnSpc>
                <a:spcPct val="90000"/>
              </a:lnSpc>
            </a:pPr>
            <a:r>
              <a:rPr lang="en-US" sz="2000" dirty="0"/>
              <a:t>Use your response to begin imagining </a:t>
            </a:r>
            <a:r>
              <a:rPr lang="en-US" sz="2000" b="1" dirty="0"/>
              <a:t>what this future could look, feel or function like.</a:t>
            </a:r>
          </a:p>
          <a:p>
            <a:pPr defTabSz="914400">
              <a:lnSpc>
                <a:spcPct val="90000"/>
              </a:lnSpc>
            </a:pPr>
            <a:endParaRPr lang="en-US" sz="2000" b="1" dirty="0"/>
          </a:p>
          <a:p>
            <a:pPr defTabSz="914400">
              <a:lnSpc>
                <a:spcPct val="90000"/>
              </a:lnSpc>
            </a:pPr>
            <a:r>
              <a:rPr lang="en-US" sz="2000" dirty="0"/>
              <a:t>Your response could take the form of initial design ideas for: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an advertisement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product or object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clothing or fashion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an interface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document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photography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moving image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an environment or installation </a:t>
            </a:r>
          </a:p>
          <a:p>
            <a:pPr marL="800100" lvl="1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or another creative form relevant to your practice </a:t>
            </a:r>
          </a:p>
          <a:p>
            <a:pPr defTabSz="914400">
              <a:lnSpc>
                <a:spcPct val="90000"/>
              </a:lnSpc>
            </a:pPr>
            <a:endParaRPr lang="en-US" sz="2000" b="1" dirty="0"/>
          </a:p>
          <a:p>
            <a:pPr defTabSz="914400">
              <a:lnSpc>
                <a:spcPct val="90000"/>
              </a:lnSpc>
            </a:pPr>
            <a:r>
              <a:rPr lang="en-US" sz="2000" b="1" dirty="0"/>
              <a:t>Don't worry about making a finished piece. </a:t>
            </a:r>
            <a:r>
              <a:rPr lang="en-US" sz="2000" dirty="0"/>
              <a:t>The aim is to quickly explore and communicate an idea about your imagined future.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047776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85240" y="858689"/>
            <a:ext cx="8074815" cy="16184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Make the future believable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85240" y="2209889"/>
            <a:ext cx="8074815" cy="28003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You do not need to predict the future.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But you do need to make the imagined world understandable.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Think about details: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Who uses it?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How does it work?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does it look like?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has become normal?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85240" y="1050595"/>
            <a:ext cx="8074815" cy="16184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But don't make it too complete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85240" y="2969469"/>
            <a:ext cx="8074815" cy="28003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A speculative future does not need every detail worked out.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Leave space for questions.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The aim is not to build a perfect fictional world.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The aim is to use the imagined world to examine an idea.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55320" y="978475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dirty="0"/>
              <a:t>From one future to two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2159000"/>
            <a:ext cx="400812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Y</a:t>
            </a:r>
            <a:r>
              <a:rPr sz="2400" dirty="0" err="1"/>
              <a:t>ou</a:t>
            </a:r>
            <a:r>
              <a:rPr sz="2400" dirty="0"/>
              <a:t> will</a:t>
            </a:r>
            <a:r>
              <a:rPr lang="en-GB" sz="2400" dirty="0"/>
              <a:t> now</a:t>
            </a:r>
            <a:r>
              <a:rPr sz="2400" dirty="0"/>
              <a:t> begin moving towards TWO contradictory futures.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Both futures should respond to the same question.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sz="2400" dirty="0"/>
              <a:t>But they should make different assumptions.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289408-E0DB-FEDA-6B93-BA95AB88B6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123" r="9020"/>
          <a:stretch>
            <a:fillRect/>
          </a:stretch>
        </p:blipFill>
        <p:spPr>
          <a:xfrm>
            <a:off x="5217160" y="1344235"/>
            <a:ext cx="6517640" cy="436981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6693" y="-245580"/>
            <a:ext cx="3351679" cy="16162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Look for tensions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0098" y="2035865"/>
            <a:ext cx="5167086" cy="34478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A useful starting point often contains a tension or contradiction.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For example: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• convenience vs privacy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• technology vs human contact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• abundance vs sustainability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• individual freedom vs social control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• access vs exclusion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6949F5-AB1D-0FD4-9B50-79D2E177AE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723" r="11135"/>
          <a:stretch>
            <a:fillRect/>
          </a:stretch>
        </p:blipFill>
        <p:spPr>
          <a:xfrm>
            <a:off x="5848650" y="12"/>
            <a:ext cx="6249741" cy="437880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DD35268-6FBE-0BCD-C050-3F804C7C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2068597" y="0"/>
            <a:ext cx="123401" cy="3290157"/>
          </a:xfrm>
          <a:prstGeom prst="rect">
            <a:avLst/>
          </a:prstGeom>
          <a:gradFill>
            <a:gsLst>
              <a:gs pos="20000">
                <a:schemeClr val="accent3">
                  <a:alpha val="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C4F65A-A2FE-0143-46AC-72E5BFF1AC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20" r="17311" b="3"/>
          <a:stretch>
            <a:fillRect/>
          </a:stretch>
        </p:blipFill>
        <p:spPr>
          <a:xfrm>
            <a:off x="5881616" y="4378817"/>
            <a:ext cx="3077028" cy="2479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676649-A04F-B38C-8781-330901EA6C5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696" t="-1" r="7939" b="-1"/>
          <a:stretch>
            <a:fillRect/>
          </a:stretch>
        </p:blipFill>
        <p:spPr>
          <a:xfrm>
            <a:off x="9021363" y="4378818"/>
            <a:ext cx="3077028" cy="247918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F3A0B02E-2A29-A1CD-0D60-A9E1681AF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B760236-1E5E-7CEA-DCDD-21F3FB288A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0D6BAEE-FD58-F5B7-5CF3-A74EB385D7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27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8766" y="1145097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dirty="0"/>
              <a:t>A useful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8149" y="1876617"/>
            <a:ext cx="10515600" cy="4421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sz="2400" dirty="0"/>
              <a:t>Try asking: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What if…?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What could happen if…?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What might the world look like if…?</a:t>
            </a:r>
          </a:p>
          <a:p>
            <a:pPr>
              <a:spcAft>
                <a:spcPts val="1200"/>
              </a:spcAft>
              <a:defRPr sz="2100"/>
            </a:pPr>
            <a:r>
              <a:rPr sz="2400" dirty="0"/>
              <a:t>What would change if…?</a:t>
            </a:r>
            <a:endParaRPr lang="en-GB" sz="2400" dirty="0"/>
          </a:p>
          <a:p>
            <a:pPr defTabSz="914400">
              <a:lnSpc>
                <a:spcPct val="90000"/>
              </a:lnSpc>
              <a:spcAft>
                <a:spcPts val="900"/>
              </a:spcAft>
              <a:defRPr sz="2100"/>
            </a:pPr>
            <a:r>
              <a:rPr lang="en-US" sz="2400" dirty="0"/>
              <a:t>What if this </a:t>
            </a:r>
            <a:r>
              <a:rPr lang="en-US" sz="2400" b="1" dirty="0"/>
              <a:t>continued</a:t>
            </a:r>
            <a:r>
              <a:rPr lang="en-US" sz="2400" dirty="0"/>
              <a:t>?</a:t>
            </a:r>
          </a:p>
          <a:p>
            <a:pPr defTabSz="914400">
              <a:lnSpc>
                <a:spcPct val="90000"/>
              </a:lnSpc>
              <a:spcAft>
                <a:spcPts val="900"/>
              </a:spcAft>
              <a:defRPr sz="2100"/>
            </a:pPr>
            <a:r>
              <a:rPr lang="en-US" sz="2400" dirty="0"/>
              <a:t>What if this </a:t>
            </a:r>
            <a:r>
              <a:rPr lang="en-US" sz="2400" b="1" dirty="0"/>
              <a:t>changed</a:t>
            </a:r>
            <a:r>
              <a:rPr lang="en-US" sz="2400" dirty="0"/>
              <a:t>?</a:t>
            </a:r>
          </a:p>
          <a:p>
            <a:pPr defTabSz="914400">
              <a:lnSpc>
                <a:spcPct val="90000"/>
              </a:lnSpc>
              <a:spcAft>
                <a:spcPts val="900"/>
              </a:spcAft>
              <a:defRPr sz="2100"/>
            </a:pPr>
            <a:r>
              <a:rPr lang="en-US" sz="2400" dirty="0"/>
              <a:t>What if the </a:t>
            </a:r>
            <a:r>
              <a:rPr lang="en-US" sz="2400" b="1" dirty="0"/>
              <a:t>opposite</a:t>
            </a:r>
            <a:r>
              <a:rPr lang="en-US" sz="2400" dirty="0"/>
              <a:t> happened? </a:t>
            </a:r>
          </a:p>
          <a:p>
            <a:pPr>
              <a:spcAft>
                <a:spcPts val="1200"/>
              </a:spcAft>
              <a:defRPr sz="2100"/>
            </a:pPr>
            <a:endParaRPr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BCCEAF-A621-49CB-834B-86B63CE3F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124" y="1693705"/>
            <a:ext cx="6192619" cy="3470588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E7C4DC-8A5F-26F5-758F-A61929344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806BC6-9057-A9E0-F385-F88D1E284307}"/>
              </a:ext>
            </a:extLst>
          </p:cNvPr>
          <p:cNvSpPr txBox="1"/>
          <p:nvPr/>
        </p:nvSpPr>
        <p:spPr>
          <a:xfrm>
            <a:off x="1156851" y="637762"/>
            <a:ext cx="9888496" cy="9001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4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Studio exercise </a:t>
            </a:r>
            <a:r>
              <a:rPr lang="en-US"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— Push Your Future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endParaRPr lang="en-US" sz="40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15177E-A3A3-0E43-D42A-7964542A1507}"/>
              </a:ext>
            </a:extLst>
          </p:cNvPr>
          <p:cNvSpPr txBox="1"/>
          <p:nvPr/>
        </p:nvSpPr>
        <p:spPr>
          <a:xfrm>
            <a:off x="467360" y="2010758"/>
            <a:ext cx="11338560" cy="467452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defTabSz="914400">
              <a:lnSpc>
                <a:spcPct val="90000"/>
              </a:lnSpc>
            </a:pPr>
            <a:r>
              <a:rPr lang="en-US" sz="2800" b="1" dirty="0"/>
              <a:t>Start with your speculative question and initial future design concepts.</a:t>
            </a:r>
            <a:endParaRPr lang="en-US" sz="2800" dirty="0"/>
          </a:p>
          <a:p>
            <a:pPr defTabSz="914400">
              <a:lnSpc>
                <a:spcPct val="90000"/>
              </a:lnSpc>
            </a:pPr>
            <a:r>
              <a:rPr lang="en-US" sz="2800" dirty="0"/>
              <a:t>Now push the idea in different directions. Create </a:t>
            </a:r>
            <a:r>
              <a:rPr lang="en-US" sz="2800" b="1" dirty="0"/>
              <a:t>quick notes and sketches,</a:t>
            </a:r>
            <a:r>
              <a:rPr lang="en-US" sz="2800" dirty="0"/>
              <a:t> don't worry about finished work.</a:t>
            </a:r>
          </a:p>
          <a:p>
            <a:pPr defTabSz="914400">
              <a:lnSpc>
                <a:spcPct val="90000"/>
              </a:lnSpc>
            </a:pPr>
            <a:endParaRPr lang="en-US" sz="2800" dirty="0"/>
          </a:p>
          <a:p>
            <a:pPr marL="971550" lvl="1" indent="-514350" defTabSz="914400">
              <a:lnSpc>
                <a:spcPct val="90000"/>
              </a:lnSpc>
              <a:buAutoNum type="arabicPeriod"/>
            </a:pPr>
            <a:r>
              <a:rPr lang="en-US" sz="2800" b="1" dirty="0"/>
              <a:t>Exaggerate it</a:t>
            </a:r>
            <a:br>
              <a:rPr lang="en-US" sz="2800" dirty="0"/>
            </a:br>
            <a:r>
              <a:rPr lang="en-US" sz="2800" dirty="0"/>
              <a:t>Make one assumption much stronger.</a:t>
            </a:r>
            <a:br>
              <a:rPr lang="en-US" sz="2800" dirty="0"/>
            </a:br>
            <a:r>
              <a:rPr lang="en-US" sz="2800" i="1" dirty="0"/>
              <a:t>What happens if this future goes much further?</a:t>
            </a:r>
          </a:p>
          <a:p>
            <a:pPr lvl="1" defTabSz="914400">
              <a:lnSpc>
                <a:spcPct val="90000"/>
              </a:lnSpc>
            </a:pPr>
            <a:endParaRPr lang="en-US" sz="2800" dirty="0"/>
          </a:p>
          <a:p>
            <a:pPr lvl="1" defTabSz="914400">
              <a:lnSpc>
                <a:spcPct val="90000"/>
              </a:lnSpc>
            </a:pPr>
            <a:r>
              <a:rPr lang="en-US" sz="2800" b="1" dirty="0"/>
              <a:t>2. Reverse it</a:t>
            </a:r>
            <a:br>
              <a:rPr lang="en-US" sz="2800" dirty="0"/>
            </a:br>
            <a:r>
              <a:rPr lang="en-US" sz="2800" dirty="0"/>
              <a:t>Take one key assumption and turn it around.</a:t>
            </a:r>
            <a:br>
              <a:rPr lang="en-US" sz="2800" dirty="0"/>
            </a:br>
            <a:r>
              <a:rPr lang="en-US" sz="2800" i="1" dirty="0"/>
              <a:t>What if the opposite happened?</a:t>
            </a:r>
          </a:p>
          <a:p>
            <a:pPr lvl="1" defTabSz="914400">
              <a:lnSpc>
                <a:spcPct val="90000"/>
              </a:lnSpc>
            </a:pPr>
            <a:endParaRPr lang="en-US" sz="2800" dirty="0"/>
          </a:p>
          <a:p>
            <a:pPr lvl="1" defTabSz="914400">
              <a:lnSpc>
                <a:spcPct val="90000"/>
              </a:lnSpc>
            </a:pPr>
            <a:r>
              <a:rPr lang="en-US" sz="2800" b="1" dirty="0"/>
              <a:t>3. Remove something</a:t>
            </a:r>
            <a:br>
              <a:rPr lang="en-US" sz="2800" dirty="0"/>
            </a:br>
            <a:r>
              <a:rPr lang="en-US" sz="2800" dirty="0"/>
              <a:t>Take away something you currently take for granted.</a:t>
            </a:r>
            <a:br>
              <a:rPr lang="en-US" sz="2800" dirty="0"/>
            </a:br>
            <a:r>
              <a:rPr lang="en-US" sz="2800" i="1" dirty="0"/>
              <a:t>What happens when it disappears?</a:t>
            </a:r>
            <a:endParaRPr lang="en-US" sz="2800" dirty="0"/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9507970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309880"/>
            <a:ext cx="359200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/>
            </a:pPr>
            <a:r>
              <a:rPr lang="en-GB" dirty="0"/>
              <a:t>P</a:t>
            </a:r>
            <a:r>
              <a:rPr dirty="0"/>
              <a:t>ush </a:t>
            </a:r>
            <a:r>
              <a:rPr lang="en-GB" dirty="0"/>
              <a:t>your original idea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640080" y="1000760"/>
            <a:ext cx="10515600" cy="312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90000"/>
              </a:lnSpc>
            </a:pPr>
            <a:r>
              <a:rPr lang="en-US" sz="2400" b="1" dirty="0"/>
              <a:t>Create Two Contradictory Futures</a:t>
            </a:r>
          </a:p>
          <a:p>
            <a:pPr defTabSz="914400">
              <a:lnSpc>
                <a:spcPct val="90000"/>
              </a:lnSpc>
            </a:pPr>
            <a:r>
              <a:rPr lang="en-US" sz="2400" dirty="0"/>
              <a:t>Use your ideas to develop </a:t>
            </a:r>
            <a:r>
              <a:rPr lang="en-US" sz="2400" b="1" dirty="0"/>
              <a:t>two different versions of the future</a:t>
            </a:r>
            <a:r>
              <a:rPr lang="en-US" sz="2400" dirty="0"/>
              <a:t>.</a:t>
            </a:r>
          </a:p>
          <a:p>
            <a:pPr defTabSz="914400">
              <a:lnSpc>
                <a:spcPct val="90000"/>
              </a:lnSpc>
            </a:pPr>
            <a:endParaRPr lang="en-US" sz="2400" dirty="0"/>
          </a:p>
          <a:p>
            <a:pPr lvl="1" defTabSz="914400">
              <a:lnSpc>
                <a:spcPct val="90000"/>
              </a:lnSpc>
            </a:pPr>
            <a:r>
              <a:rPr lang="en-US" sz="2400" b="1" dirty="0"/>
              <a:t>Future A:</a:t>
            </a:r>
            <a:r>
              <a:rPr lang="en-US" sz="2400" dirty="0"/>
              <a:t> Push your original idea further.</a:t>
            </a:r>
          </a:p>
          <a:p>
            <a:pPr lvl="1" defTabSz="914400">
              <a:lnSpc>
                <a:spcPct val="90000"/>
              </a:lnSpc>
            </a:pPr>
            <a:r>
              <a:rPr lang="en-US" sz="2400" b="1" dirty="0"/>
              <a:t>Future B:</a:t>
            </a:r>
            <a:r>
              <a:rPr lang="en-US" sz="2400" dirty="0"/>
              <a:t> Take the idea in the opposite direction.</a:t>
            </a:r>
          </a:p>
          <a:p>
            <a:pPr lvl="1" defTabSz="914400">
              <a:lnSpc>
                <a:spcPct val="90000"/>
              </a:lnSpc>
            </a:pPr>
            <a:endParaRPr lang="en-US" sz="2400" dirty="0"/>
          </a:p>
          <a:p>
            <a:pPr defTabSz="914400">
              <a:lnSpc>
                <a:spcPct val="90000"/>
              </a:lnSpc>
            </a:pPr>
            <a:r>
              <a:rPr lang="en-US" sz="2400" dirty="0"/>
              <a:t>Both futures should respond to the </a:t>
            </a:r>
            <a:r>
              <a:rPr lang="en-US" sz="2400" b="1" dirty="0"/>
              <a:t>same speculative question</a:t>
            </a:r>
            <a:r>
              <a:rPr lang="en-US" sz="2400" dirty="0"/>
              <a:t>, but make different assumptions.</a:t>
            </a:r>
          </a:p>
          <a:p>
            <a:pPr>
              <a:spcAft>
                <a:spcPts val="1200"/>
              </a:spcAft>
              <a:defRPr sz="2100"/>
            </a:pPr>
            <a:endParaRPr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72B8C7-8BE4-213D-3D44-EC1F6FCE67C7}"/>
              </a:ext>
            </a:extLst>
          </p:cNvPr>
          <p:cNvSpPr/>
          <p:nvPr/>
        </p:nvSpPr>
        <p:spPr>
          <a:xfrm>
            <a:off x="3393440" y="3651482"/>
            <a:ext cx="5008880" cy="296671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75856F-B2B4-3E5E-777C-6213EB229B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4214"/>
          <a:stretch>
            <a:fillRect/>
          </a:stretch>
        </p:blipFill>
        <p:spPr>
          <a:xfrm>
            <a:off x="3576320" y="3788646"/>
            <a:ext cx="4706652" cy="2657874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Example: Fashion 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727617"/>
            <a:ext cx="577870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Question: What is fashion in 2177? </a:t>
            </a:r>
          </a:p>
          <a:p>
            <a:r>
              <a:rPr lang="en-GB" sz="2000" b="1" dirty="0"/>
              <a:t>(150 years from now) </a:t>
            </a:r>
          </a:p>
          <a:p>
            <a:endParaRPr lang="en-GB" sz="2000" b="1" dirty="0"/>
          </a:p>
          <a:p>
            <a:r>
              <a:rPr lang="en-GB" sz="2000" b="1" dirty="0"/>
              <a:t>Future A:</a:t>
            </a:r>
            <a:br>
              <a:rPr lang="en-GB" sz="2000" dirty="0"/>
            </a:br>
            <a:r>
              <a:rPr lang="en-GB" sz="2000" dirty="0"/>
              <a:t>Fashion becomes entirely digital, with people changing their appearance through virtual and augmented clothing.</a:t>
            </a:r>
          </a:p>
          <a:p>
            <a:endParaRPr lang="en-GB" sz="2000" dirty="0"/>
          </a:p>
          <a:p>
            <a:r>
              <a:rPr lang="en-GB" sz="2000" b="1" dirty="0"/>
              <a:t>Future B:</a:t>
            </a:r>
            <a:br>
              <a:rPr lang="en-GB" sz="2000" dirty="0"/>
            </a:br>
            <a:r>
              <a:rPr lang="en-GB" sz="2000" dirty="0"/>
              <a:t>Fashion becomes entirely physical, with clothing designed to last, be repaired and reused.</a:t>
            </a:r>
            <a:endParaRPr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EC3594-D5AA-8079-5E6F-FAF912DEED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3898" b="2"/>
          <a:stretch>
            <a:fillRect/>
          </a:stretch>
        </p:blipFill>
        <p:spPr>
          <a:xfrm>
            <a:off x="7553546" y="405228"/>
            <a:ext cx="3827489" cy="39784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6AD789-AA9B-BCD7-EDC9-1C163BB15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5908" y="2009437"/>
            <a:ext cx="1637429" cy="29142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128603-3CB2-5DB3-E086-484C7D2C9C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945"/>
          <a:stretch>
            <a:fillRect/>
          </a:stretch>
        </p:blipFill>
        <p:spPr>
          <a:xfrm>
            <a:off x="9713626" y="3845764"/>
            <a:ext cx="2252797" cy="28136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501B8F-D543-FF14-3183-AFF032FC86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8542" y="4172738"/>
            <a:ext cx="2856317" cy="19042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56851" y="637762"/>
            <a:ext cx="9888496" cy="9001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4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Discussion - Why make them contradictory?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155548" y="2217343"/>
            <a:ext cx="9880893" cy="39596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The difference between the futures creates something to investigate.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Ask: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Why do these futures differ?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assumptions have changed?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values are different?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has been included or excluded?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endParaRPr lang="en-US" sz="2400" dirty="0"/>
          </a:p>
          <a:p>
            <a:pPr>
              <a:spcAft>
                <a:spcPts val="1200"/>
              </a:spcAft>
              <a:defRPr sz="2100"/>
            </a:pPr>
            <a:r>
              <a:rPr lang="en-US" sz="2400" i="1" dirty="0"/>
              <a:t>Critical thinking - </a:t>
            </a:r>
            <a:r>
              <a:rPr lang="en-GB" i="1" dirty="0"/>
              <a:t>Do not ask: “Which future is better?” Ask: “What does each future reveal?”</a:t>
            </a:r>
          </a:p>
          <a:p>
            <a:pPr marL="228600" lvl="1" defTabSz="914400">
              <a:lnSpc>
                <a:spcPct val="90000"/>
              </a:lnSpc>
              <a:spcAft>
                <a:spcPts val="1200"/>
              </a:spcAft>
              <a:defRPr sz="2100"/>
            </a:pPr>
            <a:endParaRPr lang="en-US" sz="2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85240" y="1050595"/>
            <a:ext cx="8074815" cy="16184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Before you leave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85240" y="2969469"/>
            <a:ext cx="8074815" cy="28003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You should have: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 a starting issue, condition or topic for your project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a speculative question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an initial future design or practice directions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ideas about what changes in that world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the beginnings of a second, contradictory future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43631" y="809898"/>
            <a:ext cx="9942716" cy="1554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/>
            </a:pPr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Next: What exists?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5028" y="3017522"/>
            <a:ext cx="9941319" cy="3124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dirty="0"/>
              <a:t>Next session we begin with </a:t>
            </a:r>
            <a:r>
              <a:rPr lang="en-US" sz="2400" b="1" dirty="0"/>
              <a:t>ontology.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exists?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What is real?</a:t>
            </a:r>
          </a:p>
          <a:p>
            <a:pPr lvl="1"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Who or what has agency?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100"/>
            </a:pPr>
            <a:r>
              <a:rPr lang="en-US" sz="2400" b="1" dirty="0"/>
              <a:t>Your futures will give us something to question.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1588</Words>
  <Application>Microsoft Macintosh PowerPoint</Application>
  <PresentationFormat>Widescreen</PresentationFormat>
  <Paragraphs>217</Paragraphs>
  <Slides>38</Slides>
  <Notes>12</Notes>
  <HiddenSlides>0</HiddenSlides>
  <MMClips>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Aptos</vt:lpstr>
      <vt:lpstr>Arial</vt:lpstr>
      <vt:lpstr>Calibri</vt:lpstr>
      <vt:lpstr>Courier New</vt:lpstr>
      <vt:lpstr>Google Sans</vt:lpstr>
      <vt:lpstr>Helvetica Neue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Example: Fashion 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Kylie Boon</cp:lastModifiedBy>
  <cp:revision>11</cp:revision>
  <dcterms:created xsi:type="dcterms:W3CDTF">2013-01-27T09:14:16Z</dcterms:created>
  <dcterms:modified xsi:type="dcterms:W3CDTF">2026-10-02T15:10:12Z</dcterms:modified>
  <cp:category/>
</cp:coreProperties>
</file>