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1" r:id="rId7"/>
    <p:sldId id="264"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09F89C-FEC4-4D53-A3A3-BF8B1B32494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BC19C0C6-5051-481D-8555-E34611F408C7}">
      <dgm:prSet/>
      <dgm:spPr/>
      <dgm:t>
        <a:bodyPr/>
        <a:lstStyle/>
        <a:p>
          <a:r>
            <a:rPr lang="en-US" b="0"/>
            <a:t>Geert Hofstede’s cultural dimensions theory is a foundational framework in intercultural communication and international business studies.</a:t>
          </a:r>
        </a:p>
      </dgm:t>
    </dgm:pt>
    <dgm:pt modelId="{470EFEB7-3ACF-46C7-A191-3E8C6DCD3E84}" type="parTrans" cxnId="{C6BD04E4-A01B-45A4-9ED7-5558958A0907}">
      <dgm:prSet/>
      <dgm:spPr/>
      <dgm:t>
        <a:bodyPr/>
        <a:lstStyle/>
        <a:p>
          <a:endParaRPr lang="en-US"/>
        </a:p>
      </dgm:t>
    </dgm:pt>
    <dgm:pt modelId="{14001C5C-F4E1-4D89-A766-EF737B69F163}" type="sibTrans" cxnId="{C6BD04E4-A01B-45A4-9ED7-5558958A0907}">
      <dgm:prSet/>
      <dgm:spPr/>
      <dgm:t>
        <a:bodyPr/>
        <a:lstStyle/>
        <a:p>
          <a:endParaRPr lang="en-US" b="0"/>
        </a:p>
      </dgm:t>
    </dgm:pt>
    <dgm:pt modelId="{308A560D-F602-492C-9C03-984739B964D1}">
      <dgm:prSet/>
      <dgm:spPr/>
      <dgm:t>
        <a:bodyPr/>
        <a:lstStyle/>
        <a:p>
          <a:r>
            <a:rPr lang="en-US" b="0"/>
            <a:t>The theory identifies six key dimensions that distinguish national cultures: Power Distance, Individualism, Masculinity, Uncertainty Avoidance, Long-Term Orientation, and Indulgence (Hofstede, 2011).</a:t>
          </a:r>
        </a:p>
      </dgm:t>
    </dgm:pt>
    <dgm:pt modelId="{D090C33B-8427-4489-90CF-BE0DF07CE458}" type="parTrans" cxnId="{98F83C11-A5DA-4395-B4E3-0D4F9B3909B9}">
      <dgm:prSet/>
      <dgm:spPr/>
      <dgm:t>
        <a:bodyPr/>
        <a:lstStyle/>
        <a:p>
          <a:endParaRPr lang="en-US"/>
        </a:p>
      </dgm:t>
    </dgm:pt>
    <dgm:pt modelId="{E16BB314-215D-4559-AE11-AB365F3AEAF3}" type="sibTrans" cxnId="{98F83C11-A5DA-4395-B4E3-0D4F9B3909B9}">
      <dgm:prSet/>
      <dgm:spPr/>
      <dgm:t>
        <a:bodyPr/>
        <a:lstStyle/>
        <a:p>
          <a:endParaRPr lang="en-US" b="0"/>
        </a:p>
      </dgm:t>
    </dgm:pt>
    <dgm:pt modelId="{6D6AC0CE-9A66-4EBD-87F2-DF46AC28C6EC}">
      <dgm:prSet/>
      <dgm:spPr/>
      <dgm:t>
        <a:bodyPr/>
        <a:lstStyle/>
        <a:p>
          <a:r>
            <a:rPr lang="en-US" b="0"/>
            <a:t>Each dimension represents how societies perceive authority, cooperation, ambition, uncertainty, time, and pleasure.</a:t>
          </a:r>
        </a:p>
      </dgm:t>
    </dgm:pt>
    <dgm:pt modelId="{1F2F370C-0ACC-47AF-9145-BA7E519DB853}" type="parTrans" cxnId="{D79809ED-03DD-4F87-A089-E2AA81C898F1}">
      <dgm:prSet/>
      <dgm:spPr/>
      <dgm:t>
        <a:bodyPr/>
        <a:lstStyle/>
        <a:p>
          <a:endParaRPr lang="en-US"/>
        </a:p>
      </dgm:t>
    </dgm:pt>
    <dgm:pt modelId="{53C91A63-4428-48D2-B19C-C9DEA0867809}" type="sibTrans" cxnId="{D79809ED-03DD-4F87-A089-E2AA81C898F1}">
      <dgm:prSet/>
      <dgm:spPr/>
      <dgm:t>
        <a:bodyPr/>
        <a:lstStyle/>
        <a:p>
          <a:endParaRPr lang="en-US" b="0"/>
        </a:p>
      </dgm:t>
    </dgm:pt>
    <dgm:pt modelId="{58BC405A-1C7D-4910-B8E6-A87C01621656}">
      <dgm:prSet/>
      <dgm:spPr/>
      <dgm:t>
        <a:bodyPr/>
        <a:lstStyle/>
        <a:p>
          <a:r>
            <a:rPr lang="en-US" b="0"/>
            <a:t>The model is particularly significant for global managers, as it enables them to interpret and predict cross-cultural behavioural patterns in workplaces.</a:t>
          </a:r>
        </a:p>
      </dgm:t>
    </dgm:pt>
    <dgm:pt modelId="{84204112-A2F5-4DA7-8E05-2B500511CC4F}" type="parTrans" cxnId="{6AF00C61-DC61-4969-92C3-0CA19631CEA7}">
      <dgm:prSet/>
      <dgm:spPr/>
      <dgm:t>
        <a:bodyPr/>
        <a:lstStyle/>
        <a:p>
          <a:endParaRPr lang="en-US"/>
        </a:p>
      </dgm:t>
    </dgm:pt>
    <dgm:pt modelId="{C0875BF2-3EB5-4E31-B8DE-74FE92B6CE37}" type="sibTrans" cxnId="{6AF00C61-DC61-4969-92C3-0CA19631CEA7}">
      <dgm:prSet/>
      <dgm:spPr/>
      <dgm:t>
        <a:bodyPr/>
        <a:lstStyle/>
        <a:p>
          <a:endParaRPr lang="en-US" b="0"/>
        </a:p>
      </dgm:t>
    </dgm:pt>
    <dgm:pt modelId="{8AFA6080-0331-4AF7-B0EF-AD00E34AA9FA}">
      <dgm:prSet/>
      <dgm:spPr/>
      <dgm:t>
        <a:bodyPr/>
        <a:lstStyle/>
        <a:p>
          <a:r>
            <a:rPr lang="en-US" b="0"/>
            <a:t>Hofstede’s framework highlights that communication differences are often culturally conditioned rather than personal, helping avoid stereotyping or misinterpretation.</a:t>
          </a:r>
        </a:p>
      </dgm:t>
    </dgm:pt>
    <dgm:pt modelId="{881ED1A0-FEAB-4EA8-81DC-AF9341983019}" type="parTrans" cxnId="{C0FF3325-CEE7-4E5D-B21B-64765F9C52DE}">
      <dgm:prSet/>
      <dgm:spPr/>
      <dgm:t>
        <a:bodyPr/>
        <a:lstStyle/>
        <a:p>
          <a:endParaRPr lang="en-US"/>
        </a:p>
      </dgm:t>
    </dgm:pt>
    <dgm:pt modelId="{45668339-8BAD-4BFD-AF07-6F1B0C3613C4}" type="sibTrans" cxnId="{C0FF3325-CEE7-4E5D-B21B-64765F9C52DE}">
      <dgm:prSet/>
      <dgm:spPr/>
      <dgm:t>
        <a:bodyPr/>
        <a:lstStyle/>
        <a:p>
          <a:endParaRPr lang="en-US" b="0"/>
        </a:p>
      </dgm:t>
    </dgm:pt>
    <dgm:pt modelId="{4A0E9D3A-A2FE-48CD-BFBD-CE234A32DC15}">
      <dgm:prSet/>
      <dgm:spPr/>
      <dgm:t>
        <a:bodyPr/>
        <a:lstStyle/>
        <a:p>
          <a:r>
            <a:rPr lang="en-US" b="0"/>
            <a:t>Applying this theory allows organisations to adapt communication strategies, improve negotiation outcomes, and strengthen multicultural collaboration (Jandt, 2018).</a:t>
          </a:r>
        </a:p>
      </dgm:t>
    </dgm:pt>
    <dgm:pt modelId="{FD31920E-2ED8-4137-9177-4744449AF0D7}" type="parTrans" cxnId="{E989F4C9-43F6-4277-B13C-1DA0C7EDD527}">
      <dgm:prSet/>
      <dgm:spPr/>
      <dgm:t>
        <a:bodyPr/>
        <a:lstStyle/>
        <a:p>
          <a:endParaRPr lang="en-US"/>
        </a:p>
      </dgm:t>
    </dgm:pt>
    <dgm:pt modelId="{8225A496-DB53-4014-8282-07A246AE9D2D}" type="sibTrans" cxnId="{E989F4C9-43F6-4277-B13C-1DA0C7EDD527}">
      <dgm:prSet/>
      <dgm:spPr/>
      <dgm:t>
        <a:bodyPr/>
        <a:lstStyle/>
        <a:p>
          <a:endParaRPr lang="en-US"/>
        </a:p>
      </dgm:t>
    </dgm:pt>
    <dgm:pt modelId="{1734F2E0-C14B-4F67-A4FF-22FADB3640A0}" type="pres">
      <dgm:prSet presAssocID="{F209F89C-FEC4-4D53-A3A3-BF8B1B32494D}" presName="Name0" presStyleCnt="0">
        <dgm:presLayoutVars>
          <dgm:dir/>
          <dgm:resizeHandles val="exact"/>
        </dgm:presLayoutVars>
      </dgm:prSet>
      <dgm:spPr/>
    </dgm:pt>
    <dgm:pt modelId="{3EC281D4-97B8-4349-B1C9-FABD1A2302C0}" type="pres">
      <dgm:prSet presAssocID="{BC19C0C6-5051-481D-8555-E34611F408C7}" presName="node" presStyleLbl="node1" presStyleIdx="0" presStyleCnt="6">
        <dgm:presLayoutVars>
          <dgm:bulletEnabled val="1"/>
        </dgm:presLayoutVars>
      </dgm:prSet>
      <dgm:spPr/>
    </dgm:pt>
    <dgm:pt modelId="{998CD68E-21DA-4559-9479-DB782AC4CA56}" type="pres">
      <dgm:prSet presAssocID="{14001C5C-F4E1-4D89-A766-EF737B69F163}" presName="sibTrans" presStyleLbl="sibTrans1D1" presStyleIdx="0" presStyleCnt="5"/>
      <dgm:spPr/>
    </dgm:pt>
    <dgm:pt modelId="{E888D77D-9B64-4AE5-8265-05562FC2DEE3}" type="pres">
      <dgm:prSet presAssocID="{14001C5C-F4E1-4D89-A766-EF737B69F163}" presName="connectorText" presStyleLbl="sibTrans1D1" presStyleIdx="0" presStyleCnt="5"/>
      <dgm:spPr/>
    </dgm:pt>
    <dgm:pt modelId="{D42ECC7B-011C-4CFC-B9B5-9C1BB86EF7D8}" type="pres">
      <dgm:prSet presAssocID="{308A560D-F602-492C-9C03-984739B964D1}" presName="node" presStyleLbl="node1" presStyleIdx="1" presStyleCnt="6">
        <dgm:presLayoutVars>
          <dgm:bulletEnabled val="1"/>
        </dgm:presLayoutVars>
      </dgm:prSet>
      <dgm:spPr/>
    </dgm:pt>
    <dgm:pt modelId="{8A0175A2-D642-4B20-824E-BA111DAA57BB}" type="pres">
      <dgm:prSet presAssocID="{E16BB314-215D-4559-AE11-AB365F3AEAF3}" presName="sibTrans" presStyleLbl="sibTrans1D1" presStyleIdx="1" presStyleCnt="5"/>
      <dgm:spPr/>
    </dgm:pt>
    <dgm:pt modelId="{7A5DE678-C874-4CFF-AC8F-C2F24DB8F36D}" type="pres">
      <dgm:prSet presAssocID="{E16BB314-215D-4559-AE11-AB365F3AEAF3}" presName="connectorText" presStyleLbl="sibTrans1D1" presStyleIdx="1" presStyleCnt="5"/>
      <dgm:spPr/>
    </dgm:pt>
    <dgm:pt modelId="{8EE679EE-DE6C-4CD4-94E2-73319862CACA}" type="pres">
      <dgm:prSet presAssocID="{6D6AC0CE-9A66-4EBD-87F2-DF46AC28C6EC}" presName="node" presStyleLbl="node1" presStyleIdx="2" presStyleCnt="6">
        <dgm:presLayoutVars>
          <dgm:bulletEnabled val="1"/>
        </dgm:presLayoutVars>
      </dgm:prSet>
      <dgm:spPr/>
    </dgm:pt>
    <dgm:pt modelId="{CD24F310-DFA7-4424-BE5B-2452324F3AD8}" type="pres">
      <dgm:prSet presAssocID="{53C91A63-4428-48D2-B19C-C9DEA0867809}" presName="sibTrans" presStyleLbl="sibTrans1D1" presStyleIdx="2" presStyleCnt="5"/>
      <dgm:spPr/>
    </dgm:pt>
    <dgm:pt modelId="{16AF996F-B57E-4E8A-A8EA-CB93F91D3FB3}" type="pres">
      <dgm:prSet presAssocID="{53C91A63-4428-48D2-B19C-C9DEA0867809}" presName="connectorText" presStyleLbl="sibTrans1D1" presStyleIdx="2" presStyleCnt="5"/>
      <dgm:spPr/>
    </dgm:pt>
    <dgm:pt modelId="{E68A983E-81BB-4E03-B08D-DA41C4499EBD}" type="pres">
      <dgm:prSet presAssocID="{58BC405A-1C7D-4910-B8E6-A87C01621656}" presName="node" presStyleLbl="node1" presStyleIdx="3" presStyleCnt="6">
        <dgm:presLayoutVars>
          <dgm:bulletEnabled val="1"/>
        </dgm:presLayoutVars>
      </dgm:prSet>
      <dgm:spPr/>
    </dgm:pt>
    <dgm:pt modelId="{0CB0F2AA-CE98-4794-BEA8-71E97FE59DAD}" type="pres">
      <dgm:prSet presAssocID="{C0875BF2-3EB5-4E31-B8DE-74FE92B6CE37}" presName="sibTrans" presStyleLbl="sibTrans1D1" presStyleIdx="3" presStyleCnt="5"/>
      <dgm:spPr/>
    </dgm:pt>
    <dgm:pt modelId="{58900D33-8766-4ECB-A8F4-47DC15456DF6}" type="pres">
      <dgm:prSet presAssocID="{C0875BF2-3EB5-4E31-B8DE-74FE92B6CE37}" presName="connectorText" presStyleLbl="sibTrans1D1" presStyleIdx="3" presStyleCnt="5"/>
      <dgm:spPr/>
    </dgm:pt>
    <dgm:pt modelId="{CB5715C9-5FD5-4651-B84F-2A3E6835964E}" type="pres">
      <dgm:prSet presAssocID="{8AFA6080-0331-4AF7-B0EF-AD00E34AA9FA}" presName="node" presStyleLbl="node1" presStyleIdx="4" presStyleCnt="6">
        <dgm:presLayoutVars>
          <dgm:bulletEnabled val="1"/>
        </dgm:presLayoutVars>
      </dgm:prSet>
      <dgm:spPr/>
    </dgm:pt>
    <dgm:pt modelId="{7AB15607-576A-4182-A40D-ECCA87BD7B08}" type="pres">
      <dgm:prSet presAssocID="{45668339-8BAD-4BFD-AF07-6F1B0C3613C4}" presName="sibTrans" presStyleLbl="sibTrans1D1" presStyleIdx="4" presStyleCnt="5"/>
      <dgm:spPr/>
    </dgm:pt>
    <dgm:pt modelId="{8216ADEC-E789-478F-B649-E04322EC965F}" type="pres">
      <dgm:prSet presAssocID="{45668339-8BAD-4BFD-AF07-6F1B0C3613C4}" presName="connectorText" presStyleLbl="sibTrans1D1" presStyleIdx="4" presStyleCnt="5"/>
      <dgm:spPr/>
    </dgm:pt>
    <dgm:pt modelId="{7777C84F-8163-41AA-91C8-7C8209647F5C}" type="pres">
      <dgm:prSet presAssocID="{4A0E9D3A-A2FE-48CD-BFBD-CE234A32DC15}" presName="node" presStyleLbl="node1" presStyleIdx="5" presStyleCnt="6">
        <dgm:presLayoutVars>
          <dgm:bulletEnabled val="1"/>
        </dgm:presLayoutVars>
      </dgm:prSet>
      <dgm:spPr/>
    </dgm:pt>
  </dgm:ptLst>
  <dgm:cxnLst>
    <dgm:cxn modelId="{1E6E5F0F-067B-4AF3-AAF3-7FDE987ACD6C}" type="presOf" srcId="{C0875BF2-3EB5-4E31-B8DE-74FE92B6CE37}" destId="{58900D33-8766-4ECB-A8F4-47DC15456DF6}" srcOrd="1" destOrd="0" presId="urn:microsoft.com/office/officeart/2016/7/layout/RepeatingBendingProcessNew"/>
    <dgm:cxn modelId="{98F83C11-A5DA-4395-B4E3-0D4F9B3909B9}" srcId="{F209F89C-FEC4-4D53-A3A3-BF8B1B32494D}" destId="{308A560D-F602-492C-9C03-984739B964D1}" srcOrd="1" destOrd="0" parTransId="{D090C33B-8427-4489-90CF-BE0DF07CE458}" sibTransId="{E16BB314-215D-4559-AE11-AB365F3AEAF3}"/>
    <dgm:cxn modelId="{C0FF3325-CEE7-4E5D-B21B-64765F9C52DE}" srcId="{F209F89C-FEC4-4D53-A3A3-BF8B1B32494D}" destId="{8AFA6080-0331-4AF7-B0EF-AD00E34AA9FA}" srcOrd="4" destOrd="0" parTransId="{881ED1A0-FEAB-4EA8-81DC-AF9341983019}" sibTransId="{45668339-8BAD-4BFD-AF07-6F1B0C3613C4}"/>
    <dgm:cxn modelId="{21F6CA33-ECBD-419D-87C2-2844CCBF79DF}" type="presOf" srcId="{4A0E9D3A-A2FE-48CD-BFBD-CE234A32DC15}" destId="{7777C84F-8163-41AA-91C8-7C8209647F5C}" srcOrd="0" destOrd="0" presId="urn:microsoft.com/office/officeart/2016/7/layout/RepeatingBendingProcessNew"/>
    <dgm:cxn modelId="{6AF00C61-DC61-4969-92C3-0CA19631CEA7}" srcId="{F209F89C-FEC4-4D53-A3A3-BF8B1B32494D}" destId="{58BC405A-1C7D-4910-B8E6-A87C01621656}" srcOrd="3" destOrd="0" parTransId="{84204112-A2F5-4DA7-8E05-2B500511CC4F}" sibTransId="{C0875BF2-3EB5-4E31-B8DE-74FE92B6CE37}"/>
    <dgm:cxn modelId="{36138C67-084E-4FF1-933B-EAF5DE137FA5}" type="presOf" srcId="{6D6AC0CE-9A66-4EBD-87F2-DF46AC28C6EC}" destId="{8EE679EE-DE6C-4CD4-94E2-73319862CACA}" srcOrd="0" destOrd="0" presId="urn:microsoft.com/office/officeart/2016/7/layout/RepeatingBendingProcessNew"/>
    <dgm:cxn modelId="{CCDD754E-D306-4C73-9242-7935453BFF71}" type="presOf" srcId="{8AFA6080-0331-4AF7-B0EF-AD00E34AA9FA}" destId="{CB5715C9-5FD5-4651-B84F-2A3E6835964E}" srcOrd="0" destOrd="0" presId="urn:microsoft.com/office/officeart/2016/7/layout/RepeatingBendingProcessNew"/>
    <dgm:cxn modelId="{E439714F-A704-4750-B3A5-E6E6D3F5AA4B}" type="presOf" srcId="{45668339-8BAD-4BFD-AF07-6F1B0C3613C4}" destId="{7AB15607-576A-4182-A40D-ECCA87BD7B08}" srcOrd="0" destOrd="0" presId="urn:microsoft.com/office/officeart/2016/7/layout/RepeatingBendingProcessNew"/>
    <dgm:cxn modelId="{79EF4953-E284-4111-B802-A5BD0ACC3D71}" type="presOf" srcId="{14001C5C-F4E1-4D89-A766-EF737B69F163}" destId="{E888D77D-9B64-4AE5-8265-05562FC2DEE3}" srcOrd="1" destOrd="0" presId="urn:microsoft.com/office/officeart/2016/7/layout/RepeatingBendingProcessNew"/>
    <dgm:cxn modelId="{3884AF75-DC61-4015-89F1-7DC1A65485EF}" type="presOf" srcId="{14001C5C-F4E1-4D89-A766-EF737B69F163}" destId="{998CD68E-21DA-4559-9479-DB782AC4CA56}" srcOrd="0" destOrd="0" presId="urn:microsoft.com/office/officeart/2016/7/layout/RepeatingBendingProcessNew"/>
    <dgm:cxn modelId="{9B770780-3DD8-43B3-993C-FBC78242D1D5}" type="presOf" srcId="{F209F89C-FEC4-4D53-A3A3-BF8B1B32494D}" destId="{1734F2E0-C14B-4F67-A4FF-22FADB3640A0}" srcOrd="0" destOrd="0" presId="urn:microsoft.com/office/officeart/2016/7/layout/RepeatingBendingProcessNew"/>
    <dgm:cxn modelId="{0A6F8587-E2A1-4DD8-998C-992173AB951A}" type="presOf" srcId="{53C91A63-4428-48D2-B19C-C9DEA0867809}" destId="{CD24F310-DFA7-4424-BE5B-2452324F3AD8}" srcOrd="0" destOrd="0" presId="urn:microsoft.com/office/officeart/2016/7/layout/RepeatingBendingProcessNew"/>
    <dgm:cxn modelId="{4FFE93A7-CFCE-4EF9-8C50-9836AD3FD299}" type="presOf" srcId="{308A560D-F602-492C-9C03-984739B964D1}" destId="{D42ECC7B-011C-4CFC-B9B5-9C1BB86EF7D8}" srcOrd="0" destOrd="0" presId="urn:microsoft.com/office/officeart/2016/7/layout/RepeatingBendingProcessNew"/>
    <dgm:cxn modelId="{120B2DAB-2F87-4490-9563-5F513DBC561C}" type="presOf" srcId="{E16BB314-215D-4559-AE11-AB365F3AEAF3}" destId="{8A0175A2-D642-4B20-824E-BA111DAA57BB}" srcOrd="0" destOrd="0" presId="urn:microsoft.com/office/officeart/2016/7/layout/RepeatingBendingProcessNew"/>
    <dgm:cxn modelId="{E0F37BC6-5FB3-491D-A048-BE04647525FF}" type="presOf" srcId="{45668339-8BAD-4BFD-AF07-6F1B0C3613C4}" destId="{8216ADEC-E789-478F-B649-E04322EC965F}" srcOrd="1" destOrd="0" presId="urn:microsoft.com/office/officeart/2016/7/layout/RepeatingBendingProcessNew"/>
    <dgm:cxn modelId="{E989F4C9-43F6-4277-B13C-1DA0C7EDD527}" srcId="{F209F89C-FEC4-4D53-A3A3-BF8B1B32494D}" destId="{4A0E9D3A-A2FE-48CD-BFBD-CE234A32DC15}" srcOrd="5" destOrd="0" parTransId="{FD31920E-2ED8-4137-9177-4744449AF0D7}" sibTransId="{8225A496-DB53-4014-8282-07A246AE9D2D}"/>
    <dgm:cxn modelId="{E49257E2-EE7C-4D4C-9D2E-1FDE879FEE2A}" type="presOf" srcId="{BC19C0C6-5051-481D-8555-E34611F408C7}" destId="{3EC281D4-97B8-4349-B1C9-FABD1A2302C0}" srcOrd="0" destOrd="0" presId="urn:microsoft.com/office/officeart/2016/7/layout/RepeatingBendingProcessNew"/>
    <dgm:cxn modelId="{ADA6DDE3-A048-4F13-BDC5-5757267D7C97}" type="presOf" srcId="{58BC405A-1C7D-4910-B8E6-A87C01621656}" destId="{E68A983E-81BB-4E03-B08D-DA41C4499EBD}" srcOrd="0" destOrd="0" presId="urn:microsoft.com/office/officeart/2016/7/layout/RepeatingBendingProcessNew"/>
    <dgm:cxn modelId="{C6BD04E4-A01B-45A4-9ED7-5558958A0907}" srcId="{F209F89C-FEC4-4D53-A3A3-BF8B1B32494D}" destId="{BC19C0C6-5051-481D-8555-E34611F408C7}" srcOrd="0" destOrd="0" parTransId="{470EFEB7-3ACF-46C7-A191-3E8C6DCD3E84}" sibTransId="{14001C5C-F4E1-4D89-A766-EF737B69F163}"/>
    <dgm:cxn modelId="{443B42EB-CBEA-4F41-ABE3-64E6D9D37590}" type="presOf" srcId="{E16BB314-215D-4559-AE11-AB365F3AEAF3}" destId="{7A5DE678-C874-4CFF-AC8F-C2F24DB8F36D}" srcOrd="1" destOrd="0" presId="urn:microsoft.com/office/officeart/2016/7/layout/RepeatingBendingProcessNew"/>
    <dgm:cxn modelId="{BEF2E3EB-3AA7-4A60-86F3-C981A0B26558}" type="presOf" srcId="{C0875BF2-3EB5-4E31-B8DE-74FE92B6CE37}" destId="{0CB0F2AA-CE98-4794-BEA8-71E97FE59DAD}" srcOrd="0" destOrd="0" presId="urn:microsoft.com/office/officeart/2016/7/layout/RepeatingBendingProcessNew"/>
    <dgm:cxn modelId="{D79809ED-03DD-4F87-A089-E2AA81C898F1}" srcId="{F209F89C-FEC4-4D53-A3A3-BF8B1B32494D}" destId="{6D6AC0CE-9A66-4EBD-87F2-DF46AC28C6EC}" srcOrd="2" destOrd="0" parTransId="{1F2F370C-0ACC-47AF-9145-BA7E519DB853}" sibTransId="{53C91A63-4428-48D2-B19C-C9DEA0867809}"/>
    <dgm:cxn modelId="{EFA412EE-2C09-4B91-B64F-8FD2FBACDA7E}" type="presOf" srcId="{53C91A63-4428-48D2-B19C-C9DEA0867809}" destId="{16AF996F-B57E-4E8A-A8EA-CB93F91D3FB3}" srcOrd="1" destOrd="0" presId="urn:microsoft.com/office/officeart/2016/7/layout/RepeatingBendingProcessNew"/>
    <dgm:cxn modelId="{16ACB0A8-6709-4CEB-99FE-57872E35E73E}" type="presParOf" srcId="{1734F2E0-C14B-4F67-A4FF-22FADB3640A0}" destId="{3EC281D4-97B8-4349-B1C9-FABD1A2302C0}" srcOrd="0" destOrd="0" presId="urn:microsoft.com/office/officeart/2016/7/layout/RepeatingBendingProcessNew"/>
    <dgm:cxn modelId="{924FACE3-33A3-4644-B3A6-76D3BBC8C54A}" type="presParOf" srcId="{1734F2E0-C14B-4F67-A4FF-22FADB3640A0}" destId="{998CD68E-21DA-4559-9479-DB782AC4CA56}" srcOrd="1" destOrd="0" presId="urn:microsoft.com/office/officeart/2016/7/layout/RepeatingBendingProcessNew"/>
    <dgm:cxn modelId="{8D29BD9B-51E2-4B50-B8C3-7AC1C066266F}" type="presParOf" srcId="{998CD68E-21DA-4559-9479-DB782AC4CA56}" destId="{E888D77D-9B64-4AE5-8265-05562FC2DEE3}" srcOrd="0" destOrd="0" presId="urn:microsoft.com/office/officeart/2016/7/layout/RepeatingBendingProcessNew"/>
    <dgm:cxn modelId="{A522F5AD-5862-457E-B1A4-441784170E48}" type="presParOf" srcId="{1734F2E0-C14B-4F67-A4FF-22FADB3640A0}" destId="{D42ECC7B-011C-4CFC-B9B5-9C1BB86EF7D8}" srcOrd="2" destOrd="0" presId="urn:microsoft.com/office/officeart/2016/7/layout/RepeatingBendingProcessNew"/>
    <dgm:cxn modelId="{BFD1E20B-419E-4467-B261-ED0075B152A7}" type="presParOf" srcId="{1734F2E0-C14B-4F67-A4FF-22FADB3640A0}" destId="{8A0175A2-D642-4B20-824E-BA111DAA57BB}" srcOrd="3" destOrd="0" presId="urn:microsoft.com/office/officeart/2016/7/layout/RepeatingBendingProcessNew"/>
    <dgm:cxn modelId="{29DB4D6C-9488-4F46-A161-5F9D16BC921B}" type="presParOf" srcId="{8A0175A2-D642-4B20-824E-BA111DAA57BB}" destId="{7A5DE678-C874-4CFF-AC8F-C2F24DB8F36D}" srcOrd="0" destOrd="0" presId="urn:microsoft.com/office/officeart/2016/7/layout/RepeatingBendingProcessNew"/>
    <dgm:cxn modelId="{6787D718-656B-4656-A804-2619F0A0BA3D}" type="presParOf" srcId="{1734F2E0-C14B-4F67-A4FF-22FADB3640A0}" destId="{8EE679EE-DE6C-4CD4-94E2-73319862CACA}" srcOrd="4" destOrd="0" presId="urn:microsoft.com/office/officeart/2016/7/layout/RepeatingBendingProcessNew"/>
    <dgm:cxn modelId="{68175CEF-D32D-40AB-B6F0-F073CAB7399A}" type="presParOf" srcId="{1734F2E0-C14B-4F67-A4FF-22FADB3640A0}" destId="{CD24F310-DFA7-4424-BE5B-2452324F3AD8}" srcOrd="5" destOrd="0" presId="urn:microsoft.com/office/officeart/2016/7/layout/RepeatingBendingProcessNew"/>
    <dgm:cxn modelId="{4CD93F99-4E1D-4F36-9F69-D9E50C97DD59}" type="presParOf" srcId="{CD24F310-DFA7-4424-BE5B-2452324F3AD8}" destId="{16AF996F-B57E-4E8A-A8EA-CB93F91D3FB3}" srcOrd="0" destOrd="0" presId="urn:microsoft.com/office/officeart/2016/7/layout/RepeatingBendingProcessNew"/>
    <dgm:cxn modelId="{B427B6C2-3090-4928-A5EB-CF7725527137}" type="presParOf" srcId="{1734F2E0-C14B-4F67-A4FF-22FADB3640A0}" destId="{E68A983E-81BB-4E03-B08D-DA41C4499EBD}" srcOrd="6" destOrd="0" presId="urn:microsoft.com/office/officeart/2016/7/layout/RepeatingBendingProcessNew"/>
    <dgm:cxn modelId="{5F69F991-7F62-45EA-8182-A820C3700C5C}" type="presParOf" srcId="{1734F2E0-C14B-4F67-A4FF-22FADB3640A0}" destId="{0CB0F2AA-CE98-4794-BEA8-71E97FE59DAD}" srcOrd="7" destOrd="0" presId="urn:microsoft.com/office/officeart/2016/7/layout/RepeatingBendingProcessNew"/>
    <dgm:cxn modelId="{6E0400E0-0352-44DD-A511-57A0DBD56DFB}" type="presParOf" srcId="{0CB0F2AA-CE98-4794-BEA8-71E97FE59DAD}" destId="{58900D33-8766-4ECB-A8F4-47DC15456DF6}" srcOrd="0" destOrd="0" presId="urn:microsoft.com/office/officeart/2016/7/layout/RepeatingBendingProcessNew"/>
    <dgm:cxn modelId="{16FDDC38-479C-4F86-A2AC-C9CCCAF2EEC9}" type="presParOf" srcId="{1734F2E0-C14B-4F67-A4FF-22FADB3640A0}" destId="{CB5715C9-5FD5-4651-B84F-2A3E6835964E}" srcOrd="8" destOrd="0" presId="urn:microsoft.com/office/officeart/2016/7/layout/RepeatingBendingProcessNew"/>
    <dgm:cxn modelId="{27E80E7C-5092-40CA-A478-13BD676B12CA}" type="presParOf" srcId="{1734F2E0-C14B-4F67-A4FF-22FADB3640A0}" destId="{7AB15607-576A-4182-A40D-ECCA87BD7B08}" srcOrd="9" destOrd="0" presId="urn:microsoft.com/office/officeart/2016/7/layout/RepeatingBendingProcessNew"/>
    <dgm:cxn modelId="{67EE4A23-A39F-4B19-AA4E-6A2718FF4051}" type="presParOf" srcId="{7AB15607-576A-4182-A40D-ECCA87BD7B08}" destId="{8216ADEC-E789-478F-B649-E04322EC965F}" srcOrd="0" destOrd="0" presId="urn:microsoft.com/office/officeart/2016/7/layout/RepeatingBendingProcessNew"/>
    <dgm:cxn modelId="{F5000249-C7BB-4B08-905B-43BC9F040D9F}" type="presParOf" srcId="{1734F2E0-C14B-4F67-A4FF-22FADB3640A0}" destId="{7777C84F-8163-41AA-91C8-7C8209647F5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2B8728-D378-4E29-A56C-2D3C04C607B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91660D9-5B44-4EDB-9439-537559694E3F}">
      <dgm:prSet/>
      <dgm:spPr/>
      <dgm:t>
        <a:bodyPr/>
        <a:lstStyle/>
        <a:p>
          <a:r>
            <a:rPr lang="en-US"/>
            <a:t>Germany’s Hofstede scores reveal a culture grounded in </a:t>
          </a:r>
          <a:r>
            <a:rPr lang="en-US" b="1"/>
            <a:t>equality, rationality, and performance orientation</a:t>
          </a:r>
          <a:r>
            <a:rPr lang="en-US"/>
            <a:t>.</a:t>
          </a:r>
        </a:p>
      </dgm:t>
    </dgm:pt>
    <dgm:pt modelId="{C58EB2BE-1572-4E45-8611-D60B1BF733F5}" type="parTrans" cxnId="{4BFA93CB-D72F-4645-9A5B-51BEFD19F129}">
      <dgm:prSet/>
      <dgm:spPr/>
      <dgm:t>
        <a:bodyPr/>
        <a:lstStyle/>
        <a:p>
          <a:endParaRPr lang="en-US"/>
        </a:p>
      </dgm:t>
    </dgm:pt>
    <dgm:pt modelId="{F1C6A027-E3AC-4237-B6E9-DC70C6ECCEED}" type="sibTrans" cxnId="{4BFA93CB-D72F-4645-9A5B-51BEFD19F129}">
      <dgm:prSet/>
      <dgm:spPr/>
      <dgm:t>
        <a:bodyPr/>
        <a:lstStyle/>
        <a:p>
          <a:endParaRPr lang="en-US"/>
        </a:p>
      </dgm:t>
    </dgm:pt>
    <dgm:pt modelId="{288461F1-89A7-4E14-96CF-6578C977501A}">
      <dgm:prSet/>
      <dgm:spPr/>
      <dgm:t>
        <a:bodyPr/>
        <a:lstStyle/>
        <a:p>
          <a:r>
            <a:rPr lang="en-US" b="1" dirty="0"/>
            <a:t>Power Distance (35):</a:t>
          </a:r>
          <a:r>
            <a:rPr lang="en-US" dirty="0"/>
            <a:t> </a:t>
          </a:r>
          <a:r>
            <a:rPr lang="en-US" b="0" dirty="0"/>
            <a:t>Low score indicates a flat hierarchy where managers are approachable and expected to justify decisions with logic rather than authority (The Culture Factor, 2020).</a:t>
          </a:r>
        </a:p>
      </dgm:t>
    </dgm:pt>
    <dgm:pt modelId="{64976102-FBB3-45C4-8156-5E06E51D0EC2}" type="parTrans" cxnId="{1772A6B2-317B-43E2-928B-780D0A43229A}">
      <dgm:prSet/>
      <dgm:spPr/>
      <dgm:t>
        <a:bodyPr/>
        <a:lstStyle/>
        <a:p>
          <a:endParaRPr lang="en-US"/>
        </a:p>
      </dgm:t>
    </dgm:pt>
    <dgm:pt modelId="{4F00DA98-0512-44AF-9DCE-9AB9D4319F00}" type="sibTrans" cxnId="{1772A6B2-317B-43E2-928B-780D0A43229A}">
      <dgm:prSet/>
      <dgm:spPr/>
      <dgm:t>
        <a:bodyPr/>
        <a:lstStyle/>
        <a:p>
          <a:endParaRPr lang="en-US"/>
        </a:p>
      </dgm:t>
    </dgm:pt>
    <dgm:pt modelId="{8DC6ECC1-1709-4E4D-9F2D-B1B2BE092947}">
      <dgm:prSet/>
      <dgm:spPr/>
      <dgm:t>
        <a:bodyPr/>
        <a:lstStyle/>
        <a:p>
          <a:r>
            <a:rPr lang="en-US" b="1" dirty="0"/>
            <a:t>Individualism (67):</a:t>
          </a:r>
          <a:r>
            <a:rPr lang="en-US" dirty="0"/>
            <a:t> </a:t>
          </a:r>
          <a:r>
            <a:rPr lang="en-US" b="0" dirty="0"/>
            <a:t>Reflects a preference for independent work and personal responsibility; communication tends to be direct, task-focused, and fact-based</a:t>
          </a:r>
          <a:r>
            <a:rPr lang="en-US" dirty="0"/>
            <a:t>.</a:t>
          </a:r>
        </a:p>
      </dgm:t>
    </dgm:pt>
    <dgm:pt modelId="{AD783980-D157-44D4-83DB-52DC608F0859}" type="parTrans" cxnId="{B432A93A-A261-4BB6-A30D-46308B0CB89B}">
      <dgm:prSet/>
      <dgm:spPr/>
      <dgm:t>
        <a:bodyPr/>
        <a:lstStyle/>
        <a:p>
          <a:endParaRPr lang="en-US"/>
        </a:p>
      </dgm:t>
    </dgm:pt>
    <dgm:pt modelId="{9DD015AF-508F-46A4-8143-DF9592B6CFD1}" type="sibTrans" cxnId="{B432A93A-A261-4BB6-A30D-46308B0CB89B}">
      <dgm:prSet/>
      <dgm:spPr/>
      <dgm:t>
        <a:bodyPr/>
        <a:lstStyle/>
        <a:p>
          <a:endParaRPr lang="en-US"/>
        </a:p>
      </dgm:t>
    </dgm:pt>
    <dgm:pt modelId="{D218E638-9482-446F-864E-6324C1D32615}">
      <dgm:prSet/>
      <dgm:spPr/>
      <dgm:t>
        <a:bodyPr/>
        <a:lstStyle/>
        <a:p>
          <a:r>
            <a:rPr lang="en-US" b="1" dirty="0"/>
            <a:t>Masculinity (66):</a:t>
          </a:r>
          <a:r>
            <a:rPr lang="en-US" dirty="0"/>
            <a:t> </a:t>
          </a:r>
          <a:r>
            <a:rPr lang="en-US" b="0" dirty="0"/>
            <a:t>Suggests a competitive and achievement-driven environment, where success and efficiency are highly valued.</a:t>
          </a:r>
        </a:p>
      </dgm:t>
    </dgm:pt>
    <dgm:pt modelId="{2E5517B2-262C-4C9D-B2AA-83DD61692DBD}" type="parTrans" cxnId="{8F3D6DD9-0977-4856-9F38-9D9C98E4094D}">
      <dgm:prSet/>
      <dgm:spPr/>
      <dgm:t>
        <a:bodyPr/>
        <a:lstStyle/>
        <a:p>
          <a:endParaRPr lang="en-US"/>
        </a:p>
      </dgm:t>
    </dgm:pt>
    <dgm:pt modelId="{EB72F14D-29AB-42E4-B71E-0C03BBF146F5}" type="sibTrans" cxnId="{8F3D6DD9-0977-4856-9F38-9D9C98E4094D}">
      <dgm:prSet/>
      <dgm:spPr/>
      <dgm:t>
        <a:bodyPr/>
        <a:lstStyle/>
        <a:p>
          <a:endParaRPr lang="en-US"/>
        </a:p>
      </dgm:t>
    </dgm:pt>
    <dgm:pt modelId="{43ED963A-A2DD-49FB-A2D9-5D0F50F68051}">
      <dgm:prSet/>
      <dgm:spPr/>
      <dgm:t>
        <a:bodyPr/>
        <a:lstStyle/>
        <a:p>
          <a:r>
            <a:rPr lang="en-US" b="1" dirty="0"/>
            <a:t>Uncertainty Avoidance (65):</a:t>
          </a:r>
          <a:r>
            <a:rPr lang="en-US" dirty="0"/>
            <a:t> </a:t>
          </a:r>
          <a:r>
            <a:rPr lang="en-US" b="0" dirty="0"/>
            <a:t>Shows a strong desire for clear rules, </a:t>
          </a:r>
          <a:r>
            <a:rPr lang="en-US" b="0" dirty="0" err="1"/>
            <a:t>organisation</a:t>
          </a:r>
          <a:r>
            <a:rPr lang="en-US" b="0" dirty="0"/>
            <a:t>, and structured planning to reduce ambiguity in business processes.</a:t>
          </a:r>
        </a:p>
      </dgm:t>
    </dgm:pt>
    <dgm:pt modelId="{51837B17-5D98-489A-90A7-0EB98C0EA7DE}" type="parTrans" cxnId="{0DC79E2C-A8DE-4250-A027-A28D34BEB2E2}">
      <dgm:prSet/>
      <dgm:spPr/>
      <dgm:t>
        <a:bodyPr/>
        <a:lstStyle/>
        <a:p>
          <a:endParaRPr lang="en-US"/>
        </a:p>
      </dgm:t>
    </dgm:pt>
    <dgm:pt modelId="{BCDDCFFE-50A5-4AF7-883D-EDF4ACE333BB}" type="sibTrans" cxnId="{0DC79E2C-A8DE-4250-A027-A28D34BEB2E2}">
      <dgm:prSet/>
      <dgm:spPr/>
      <dgm:t>
        <a:bodyPr/>
        <a:lstStyle/>
        <a:p>
          <a:endParaRPr lang="en-US"/>
        </a:p>
      </dgm:t>
    </dgm:pt>
    <dgm:pt modelId="{62F8CDAB-66C0-4E52-93A8-B548C23AAD36}">
      <dgm:prSet/>
      <dgm:spPr/>
      <dgm:t>
        <a:bodyPr/>
        <a:lstStyle/>
        <a:p>
          <a:r>
            <a:rPr lang="en-US" b="1" dirty="0"/>
            <a:t>Long-Term Orientation (83):</a:t>
          </a:r>
          <a:r>
            <a:rPr lang="en-US" dirty="0"/>
            <a:t> </a:t>
          </a:r>
          <a:r>
            <a:rPr lang="en-US" b="0" dirty="0"/>
            <a:t>Indicates a strategic, future-oriented mindset that </a:t>
          </a:r>
          <a:r>
            <a:rPr lang="en-US" b="0" dirty="0" err="1"/>
            <a:t>emphasises</a:t>
          </a:r>
          <a:r>
            <a:rPr lang="en-US" b="0" dirty="0"/>
            <a:t> sustainability, innovation, and long-term partnerships.</a:t>
          </a:r>
        </a:p>
      </dgm:t>
    </dgm:pt>
    <dgm:pt modelId="{31CCFE4D-BDFF-4378-8914-86D17A6F0A99}" type="parTrans" cxnId="{9B9F3CF4-D561-4F37-8C76-2E4A9AE50FF2}">
      <dgm:prSet/>
      <dgm:spPr/>
      <dgm:t>
        <a:bodyPr/>
        <a:lstStyle/>
        <a:p>
          <a:endParaRPr lang="en-US"/>
        </a:p>
      </dgm:t>
    </dgm:pt>
    <dgm:pt modelId="{471BE694-C9E6-49BB-B5DC-664A80253FCD}" type="sibTrans" cxnId="{9B9F3CF4-D561-4F37-8C76-2E4A9AE50FF2}">
      <dgm:prSet/>
      <dgm:spPr/>
      <dgm:t>
        <a:bodyPr/>
        <a:lstStyle/>
        <a:p>
          <a:endParaRPr lang="en-US"/>
        </a:p>
      </dgm:t>
    </dgm:pt>
    <dgm:pt modelId="{8C59A21A-A9D8-4581-BA5B-71EA3472F883}">
      <dgm:prSet/>
      <dgm:spPr/>
      <dgm:t>
        <a:bodyPr/>
        <a:lstStyle/>
        <a:p>
          <a:r>
            <a:rPr lang="en-US" b="1" dirty="0"/>
            <a:t>Indulgence (40):</a:t>
          </a:r>
          <a:r>
            <a:rPr lang="en-US" dirty="0"/>
            <a:t> </a:t>
          </a:r>
          <a:r>
            <a:rPr lang="en-US" b="0" dirty="0"/>
            <a:t>Reflects a reserved and disciplined society, where professional conduct and responsibility take precedence over emotional expression or leisure</a:t>
          </a:r>
          <a:r>
            <a:rPr lang="en-US" dirty="0"/>
            <a:t>.</a:t>
          </a:r>
        </a:p>
      </dgm:t>
    </dgm:pt>
    <dgm:pt modelId="{BA91BAC3-D2A3-4958-9124-90254C7502E6}" type="parTrans" cxnId="{08F41055-112C-435A-B0D1-B2C6EAB4BEE2}">
      <dgm:prSet/>
      <dgm:spPr/>
      <dgm:t>
        <a:bodyPr/>
        <a:lstStyle/>
        <a:p>
          <a:endParaRPr lang="en-US"/>
        </a:p>
      </dgm:t>
    </dgm:pt>
    <dgm:pt modelId="{6AB49328-37FF-4756-80B7-400F7437FAD8}" type="sibTrans" cxnId="{08F41055-112C-435A-B0D1-B2C6EAB4BEE2}">
      <dgm:prSet/>
      <dgm:spPr/>
      <dgm:t>
        <a:bodyPr/>
        <a:lstStyle/>
        <a:p>
          <a:endParaRPr lang="en-US"/>
        </a:p>
      </dgm:t>
    </dgm:pt>
    <dgm:pt modelId="{E88AC6C7-1A7E-41FF-A435-1CC704399E58}">
      <dgm:prSet/>
      <dgm:spPr/>
      <dgm:t>
        <a:bodyPr/>
        <a:lstStyle/>
        <a:p>
          <a:r>
            <a:rPr lang="en-US" b="0" dirty="0"/>
            <a:t>These combined traits explain why German communication is typically structured, analytical, and reliability-focused, creating a culture of predictability and efficiency in business dealings.</a:t>
          </a:r>
        </a:p>
      </dgm:t>
    </dgm:pt>
    <dgm:pt modelId="{34405AA8-E077-4547-8481-78D9F3318EA1}" type="parTrans" cxnId="{3714D330-CE16-406D-A480-D347ED1A0899}">
      <dgm:prSet/>
      <dgm:spPr/>
      <dgm:t>
        <a:bodyPr/>
        <a:lstStyle/>
        <a:p>
          <a:endParaRPr lang="en-US"/>
        </a:p>
      </dgm:t>
    </dgm:pt>
    <dgm:pt modelId="{569FE856-FA4B-4FA7-B898-DF265315AF1E}" type="sibTrans" cxnId="{3714D330-CE16-406D-A480-D347ED1A0899}">
      <dgm:prSet/>
      <dgm:spPr/>
      <dgm:t>
        <a:bodyPr/>
        <a:lstStyle/>
        <a:p>
          <a:endParaRPr lang="en-US"/>
        </a:p>
      </dgm:t>
    </dgm:pt>
    <dgm:pt modelId="{C733B1CD-DA84-45D6-9F11-5B1AC554926A}" type="pres">
      <dgm:prSet presAssocID="{2D2B8728-D378-4E29-A56C-2D3C04C607BC}" presName="vert0" presStyleCnt="0">
        <dgm:presLayoutVars>
          <dgm:dir/>
          <dgm:animOne val="branch"/>
          <dgm:animLvl val="lvl"/>
        </dgm:presLayoutVars>
      </dgm:prSet>
      <dgm:spPr/>
    </dgm:pt>
    <dgm:pt modelId="{4B9174C2-D6AA-4960-9687-358CCF853E86}" type="pres">
      <dgm:prSet presAssocID="{C91660D9-5B44-4EDB-9439-537559694E3F}" presName="thickLine" presStyleLbl="alignNode1" presStyleIdx="0" presStyleCnt="8"/>
      <dgm:spPr/>
    </dgm:pt>
    <dgm:pt modelId="{6546A7D4-F476-4FA4-B17E-77E4B3394B8A}" type="pres">
      <dgm:prSet presAssocID="{C91660D9-5B44-4EDB-9439-537559694E3F}" presName="horz1" presStyleCnt="0"/>
      <dgm:spPr/>
    </dgm:pt>
    <dgm:pt modelId="{B8604F32-D032-413C-8A44-77CB00CB8AEA}" type="pres">
      <dgm:prSet presAssocID="{C91660D9-5B44-4EDB-9439-537559694E3F}" presName="tx1" presStyleLbl="revTx" presStyleIdx="0" presStyleCnt="8"/>
      <dgm:spPr/>
    </dgm:pt>
    <dgm:pt modelId="{DC1FE076-68FC-49BC-BCAC-D54CCA3954EE}" type="pres">
      <dgm:prSet presAssocID="{C91660D9-5B44-4EDB-9439-537559694E3F}" presName="vert1" presStyleCnt="0"/>
      <dgm:spPr/>
    </dgm:pt>
    <dgm:pt modelId="{71EB51F6-3F79-48BF-89B5-2E57CD767B77}" type="pres">
      <dgm:prSet presAssocID="{288461F1-89A7-4E14-96CF-6578C977501A}" presName="thickLine" presStyleLbl="alignNode1" presStyleIdx="1" presStyleCnt="8"/>
      <dgm:spPr/>
    </dgm:pt>
    <dgm:pt modelId="{9D5D34DA-133D-4381-B466-058F9064ED86}" type="pres">
      <dgm:prSet presAssocID="{288461F1-89A7-4E14-96CF-6578C977501A}" presName="horz1" presStyleCnt="0"/>
      <dgm:spPr/>
    </dgm:pt>
    <dgm:pt modelId="{9B55146F-A5EF-495F-8B10-D07BD6BD1234}" type="pres">
      <dgm:prSet presAssocID="{288461F1-89A7-4E14-96CF-6578C977501A}" presName="tx1" presStyleLbl="revTx" presStyleIdx="1" presStyleCnt="8"/>
      <dgm:spPr/>
    </dgm:pt>
    <dgm:pt modelId="{1DBC1646-A025-4479-A410-77507586BA9F}" type="pres">
      <dgm:prSet presAssocID="{288461F1-89A7-4E14-96CF-6578C977501A}" presName="vert1" presStyleCnt="0"/>
      <dgm:spPr/>
    </dgm:pt>
    <dgm:pt modelId="{990BF29B-3EB7-40AE-A3AA-177CFC9125FA}" type="pres">
      <dgm:prSet presAssocID="{8DC6ECC1-1709-4E4D-9F2D-B1B2BE092947}" presName="thickLine" presStyleLbl="alignNode1" presStyleIdx="2" presStyleCnt="8"/>
      <dgm:spPr/>
    </dgm:pt>
    <dgm:pt modelId="{2C98B7A2-C58B-4082-8C20-F3714B4D917D}" type="pres">
      <dgm:prSet presAssocID="{8DC6ECC1-1709-4E4D-9F2D-B1B2BE092947}" presName="horz1" presStyleCnt="0"/>
      <dgm:spPr/>
    </dgm:pt>
    <dgm:pt modelId="{EFDAE26C-40E0-4D8E-8BEB-63595D76DF52}" type="pres">
      <dgm:prSet presAssocID="{8DC6ECC1-1709-4E4D-9F2D-B1B2BE092947}" presName="tx1" presStyleLbl="revTx" presStyleIdx="2" presStyleCnt="8"/>
      <dgm:spPr/>
    </dgm:pt>
    <dgm:pt modelId="{E756301E-A5B0-485F-8141-F0F4CFB66AE0}" type="pres">
      <dgm:prSet presAssocID="{8DC6ECC1-1709-4E4D-9F2D-B1B2BE092947}" presName="vert1" presStyleCnt="0"/>
      <dgm:spPr/>
    </dgm:pt>
    <dgm:pt modelId="{7521335E-8B74-4097-80DD-3DFEF8D47CFF}" type="pres">
      <dgm:prSet presAssocID="{D218E638-9482-446F-864E-6324C1D32615}" presName="thickLine" presStyleLbl="alignNode1" presStyleIdx="3" presStyleCnt="8"/>
      <dgm:spPr/>
    </dgm:pt>
    <dgm:pt modelId="{01DBC810-618A-4FC0-9B4E-C74AD97411A8}" type="pres">
      <dgm:prSet presAssocID="{D218E638-9482-446F-864E-6324C1D32615}" presName="horz1" presStyleCnt="0"/>
      <dgm:spPr/>
    </dgm:pt>
    <dgm:pt modelId="{E12E7384-062E-4715-9E5F-E78E0DBE0D79}" type="pres">
      <dgm:prSet presAssocID="{D218E638-9482-446F-864E-6324C1D32615}" presName="tx1" presStyleLbl="revTx" presStyleIdx="3" presStyleCnt="8"/>
      <dgm:spPr/>
    </dgm:pt>
    <dgm:pt modelId="{07C3129F-5BF8-413C-BFE0-24A2CDF52D1F}" type="pres">
      <dgm:prSet presAssocID="{D218E638-9482-446F-864E-6324C1D32615}" presName="vert1" presStyleCnt="0"/>
      <dgm:spPr/>
    </dgm:pt>
    <dgm:pt modelId="{B2DEBFCE-2DED-4C1D-8A44-3C51754201C5}" type="pres">
      <dgm:prSet presAssocID="{43ED963A-A2DD-49FB-A2D9-5D0F50F68051}" presName="thickLine" presStyleLbl="alignNode1" presStyleIdx="4" presStyleCnt="8"/>
      <dgm:spPr/>
    </dgm:pt>
    <dgm:pt modelId="{7BC46534-AF19-423B-AE8A-93FBAAD9A4E5}" type="pres">
      <dgm:prSet presAssocID="{43ED963A-A2DD-49FB-A2D9-5D0F50F68051}" presName="horz1" presStyleCnt="0"/>
      <dgm:spPr/>
    </dgm:pt>
    <dgm:pt modelId="{659064CC-A82A-44C2-B2AA-E40B66BF8E37}" type="pres">
      <dgm:prSet presAssocID="{43ED963A-A2DD-49FB-A2D9-5D0F50F68051}" presName="tx1" presStyleLbl="revTx" presStyleIdx="4" presStyleCnt="8"/>
      <dgm:spPr/>
    </dgm:pt>
    <dgm:pt modelId="{E18BF2E4-CB2B-42C7-96E8-480C30627850}" type="pres">
      <dgm:prSet presAssocID="{43ED963A-A2DD-49FB-A2D9-5D0F50F68051}" presName="vert1" presStyleCnt="0"/>
      <dgm:spPr/>
    </dgm:pt>
    <dgm:pt modelId="{5D4E0ABE-A429-42ED-80E8-CBBCBC40B4C5}" type="pres">
      <dgm:prSet presAssocID="{62F8CDAB-66C0-4E52-93A8-B548C23AAD36}" presName="thickLine" presStyleLbl="alignNode1" presStyleIdx="5" presStyleCnt="8"/>
      <dgm:spPr/>
    </dgm:pt>
    <dgm:pt modelId="{50A42E6C-70EF-4868-AE46-EB7201673DAE}" type="pres">
      <dgm:prSet presAssocID="{62F8CDAB-66C0-4E52-93A8-B548C23AAD36}" presName="horz1" presStyleCnt="0"/>
      <dgm:spPr/>
    </dgm:pt>
    <dgm:pt modelId="{5050114C-33B3-4586-90A0-EEF58D074213}" type="pres">
      <dgm:prSet presAssocID="{62F8CDAB-66C0-4E52-93A8-B548C23AAD36}" presName="tx1" presStyleLbl="revTx" presStyleIdx="5" presStyleCnt="8"/>
      <dgm:spPr/>
    </dgm:pt>
    <dgm:pt modelId="{5394CF02-7E73-4877-8D13-24D9170C4A76}" type="pres">
      <dgm:prSet presAssocID="{62F8CDAB-66C0-4E52-93A8-B548C23AAD36}" presName="vert1" presStyleCnt="0"/>
      <dgm:spPr/>
    </dgm:pt>
    <dgm:pt modelId="{CEACC7FB-34D5-4E0C-87AA-E0A04A7EDF48}" type="pres">
      <dgm:prSet presAssocID="{8C59A21A-A9D8-4581-BA5B-71EA3472F883}" presName="thickLine" presStyleLbl="alignNode1" presStyleIdx="6" presStyleCnt="8"/>
      <dgm:spPr/>
    </dgm:pt>
    <dgm:pt modelId="{5258AF6B-995E-4CA1-B60D-29EF0A5AAE59}" type="pres">
      <dgm:prSet presAssocID="{8C59A21A-A9D8-4581-BA5B-71EA3472F883}" presName="horz1" presStyleCnt="0"/>
      <dgm:spPr/>
    </dgm:pt>
    <dgm:pt modelId="{AE69A7C0-D83E-483E-BA07-5FEF88985347}" type="pres">
      <dgm:prSet presAssocID="{8C59A21A-A9D8-4581-BA5B-71EA3472F883}" presName="tx1" presStyleLbl="revTx" presStyleIdx="6" presStyleCnt="8"/>
      <dgm:spPr/>
    </dgm:pt>
    <dgm:pt modelId="{444A68A8-341E-4F6F-98E1-C34E16AEC90F}" type="pres">
      <dgm:prSet presAssocID="{8C59A21A-A9D8-4581-BA5B-71EA3472F883}" presName="vert1" presStyleCnt="0"/>
      <dgm:spPr/>
    </dgm:pt>
    <dgm:pt modelId="{8BB0A4E1-83BF-4D14-8864-34B585BA928D}" type="pres">
      <dgm:prSet presAssocID="{E88AC6C7-1A7E-41FF-A435-1CC704399E58}" presName="thickLine" presStyleLbl="alignNode1" presStyleIdx="7" presStyleCnt="8"/>
      <dgm:spPr/>
    </dgm:pt>
    <dgm:pt modelId="{97EA57A6-3539-4797-AA06-BBDFA94C0AA7}" type="pres">
      <dgm:prSet presAssocID="{E88AC6C7-1A7E-41FF-A435-1CC704399E58}" presName="horz1" presStyleCnt="0"/>
      <dgm:spPr/>
    </dgm:pt>
    <dgm:pt modelId="{D88D0A27-AAD4-43DD-87CA-9C799D0D6D46}" type="pres">
      <dgm:prSet presAssocID="{E88AC6C7-1A7E-41FF-A435-1CC704399E58}" presName="tx1" presStyleLbl="revTx" presStyleIdx="7" presStyleCnt="8"/>
      <dgm:spPr/>
    </dgm:pt>
    <dgm:pt modelId="{F9DCD32C-1C95-411E-B39B-2AFD6061A73B}" type="pres">
      <dgm:prSet presAssocID="{E88AC6C7-1A7E-41FF-A435-1CC704399E58}" presName="vert1" presStyleCnt="0"/>
      <dgm:spPr/>
    </dgm:pt>
  </dgm:ptLst>
  <dgm:cxnLst>
    <dgm:cxn modelId="{FED3F120-01A7-49DD-8AF1-C23544A82846}" type="presOf" srcId="{E88AC6C7-1A7E-41FF-A435-1CC704399E58}" destId="{D88D0A27-AAD4-43DD-87CA-9C799D0D6D46}" srcOrd="0" destOrd="0" presId="urn:microsoft.com/office/officeart/2008/layout/LinedList"/>
    <dgm:cxn modelId="{0DC79E2C-A8DE-4250-A027-A28D34BEB2E2}" srcId="{2D2B8728-D378-4E29-A56C-2D3C04C607BC}" destId="{43ED963A-A2DD-49FB-A2D9-5D0F50F68051}" srcOrd="4" destOrd="0" parTransId="{51837B17-5D98-489A-90A7-0EB98C0EA7DE}" sibTransId="{BCDDCFFE-50A5-4AF7-883D-EDF4ACE333BB}"/>
    <dgm:cxn modelId="{3714D330-CE16-406D-A480-D347ED1A0899}" srcId="{2D2B8728-D378-4E29-A56C-2D3C04C607BC}" destId="{E88AC6C7-1A7E-41FF-A435-1CC704399E58}" srcOrd="7" destOrd="0" parTransId="{34405AA8-E077-4547-8481-78D9F3318EA1}" sibTransId="{569FE856-FA4B-4FA7-B898-DF265315AF1E}"/>
    <dgm:cxn modelId="{B432A93A-A261-4BB6-A30D-46308B0CB89B}" srcId="{2D2B8728-D378-4E29-A56C-2D3C04C607BC}" destId="{8DC6ECC1-1709-4E4D-9F2D-B1B2BE092947}" srcOrd="2" destOrd="0" parTransId="{AD783980-D157-44D4-83DB-52DC608F0859}" sibTransId="{9DD015AF-508F-46A4-8143-DF9592B6CFD1}"/>
    <dgm:cxn modelId="{B1B0B93B-C54A-49E7-8583-C75A4E7F9F9C}" type="presOf" srcId="{8C59A21A-A9D8-4581-BA5B-71EA3472F883}" destId="{AE69A7C0-D83E-483E-BA07-5FEF88985347}" srcOrd="0" destOrd="0" presId="urn:microsoft.com/office/officeart/2008/layout/LinedList"/>
    <dgm:cxn modelId="{31118161-2C3F-4768-AFDC-34D36019F70A}" type="presOf" srcId="{43ED963A-A2DD-49FB-A2D9-5D0F50F68051}" destId="{659064CC-A82A-44C2-B2AA-E40B66BF8E37}" srcOrd="0" destOrd="0" presId="urn:microsoft.com/office/officeart/2008/layout/LinedList"/>
    <dgm:cxn modelId="{C63C2A49-6C38-42B5-95CD-4EC376ABAC4E}" type="presOf" srcId="{62F8CDAB-66C0-4E52-93A8-B548C23AAD36}" destId="{5050114C-33B3-4586-90A0-EEF58D074213}" srcOrd="0" destOrd="0" presId="urn:microsoft.com/office/officeart/2008/layout/LinedList"/>
    <dgm:cxn modelId="{08F41055-112C-435A-B0D1-B2C6EAB4BEE2}" srcId="{2D2B8728-D378-4E29-A56C-2D3C04C607BC}" destId="{8C59A21A-A9D8-4581-BA5B-71EA3472F883}" srcOrd="6" destOrd="0" parTransId="{BA91BAC3-D2A3-4958-9124-90254C7502E6}" sibTransId="{6AB49328-37FF-4756-80B7-400F7437FAD8}"/>
    <dgm:cxn modelId="{82C1F775-249A-4437-B032-172060F58E26}" type="presOf" srcId="{8DC6ECC1-1709-4E4D-9F2D-B1B2BE092947}" destId="{EFDAE26C-40E0-4D8E-8BEB-63595D76DF52}" srcOrd="0" destOrd="0" presId="urn:microsoft.com/office/officeart/2008/layout/LinedList"/>
    <dgm:cxn modelId="{9443C08D-E9C5-41E7-9A4E-81297B065FA3}" type="presOf" srcId="{D218E638-9482-446F-864E-6324C1D32615}" destId="{E12E7384-062E-4715-9E5F-E78E0DBE0D79}" srcOrd="0" destOrd="0" presId="urn:microsoft.com/office/officeart/2008/layout/LinedList"/>
    <dgm:cxn modelId="{20D7839D-0A1C-41CA-B443-AF191AE03E19}" type="presOf" srcId="{C91660D9-5B44-4EDB-9439-537559694E3F}" destId="{B8604F32-D032-413C-8A44-77CB00CB8AEA}" srcOrd="0" destOrd="0" presId="urn:microsoft.com/office/officeart/2008/layout/LinedList"/>
    <dgm:cxn modelId="{1772A6B2-317B-43E2-928B-780D0A43229A}" srcId="{2D2B8728-D378-4E29-A56C-2D3C04C607BC}" destId="{288461F1-89A7-4E14-96CF-6578C977501A}" srcOrd="1" destOrd="0" parTransId="{64976102-FBB3-45C4-8156-5E06E51D0EC2}" sibTransId="{4F00DA98-0512-44AF-9DCE-9AB9D4319F00}"/>
    <dgm:cxn modelId="{63FCEAC8-911D-4FF6-92CE-22F83D562FA9}" type="presOf" srcId="{288461F1-89A7-4E14-96CF-6578C977501A}" destId="{9B55146F-A5EF-495F-8B10-D07BD6BD1234}" srcOrd="0" destOrd="0" presId="urn:microsoft.com/office/officeart/2008/layout/LinedList"/>
    <dgm:cxn modelId="{4BFA93CB-D72F-4645-9A5B-51BEFD19F129}" srcId="{2D2B8728-D378-4E29-A56C-2D3C04C607BC}" destId="{C91660D9-5B44-4EDB-9439-537559694E3F}" srcOrd="0" destOrd="0" parTransId="{C58EB2BE-1572-4E45-8611-D60B1BF733F5}" sibTransId="{F1C6A027-E3AC-4237-B6E9-DC70C6ECCEED}"/>
    <dgm:cxn modelId="{8F3D6DD9-0977-4856-9F38-9D9C98E4094D}" srcId="{2D2B8728-D378-4E29-A56C-2D3C04C607BC}" destId="{D218E638-9482-446F-864E-6324C1D32615}" srcOrd="3" destOrd="0" parTransId="{2E5517B2-262C-4C9D-B2AA-83DD61692DBD}" sibTransId="{EB72F14D-29AB-42E4-B71E-0C03BBF146F5}"/>
    <dgm:cxn modelId="{9F9BDEDD-2F37-4F06-8F62-B004F118E0E8}" type="presOf" srcId="{2D2B8728-D378-4E29-A56C-2D3C04C607BC}" destId="{C733B1CD-DA84-45D6-9F11-5B1AC554926A}" srcOrd="0" destOrd="0" presId="urn:microsoft.com/office/officeart/2008/layout/LinedList"/>
    <dgm:cxn modelId="{9B9F3CF4-D561-4F37-8C76-2E4A9AE50FF2}" srcId="{2D2B8728-D378-4E29-A56C-2D3C04C607BC}" destId="{62F8CDAB-66C0-4E52-93A8-B548C23AAD36}" srcOrd="5" destOrd="0" parTransId="{31CCFE4D-BDFF-4378-8914-86D17A6F0A99}" sibTransId="{471BE694-C9E6-49BB-B5DC-664A80253FCD}"/>
    <dgm:cxn modelId="{4D75E119-07E2-4948-8E09-6D030A333905}" type="presParOf" srcId="{C733B1CD-DA84-45D6-9F11-5B1AC554926A}" destId="{4B9174C2-D6AA-4960-9687-358CCF853E86}" srcOrd="0" destOrd="0" presId="urn:microsoft.com/office/officeart/2008/layout/LinedList"/>
    <dgm:cxn modelId="{BE3BA197-B192-435D-8B95-1B72426B03D8}" type="presParOf" srcId="{C733B1CD-DA84-45D6-9F11-5B1AC554926A}" destId="{6546A7D4-F476-4FA4-B17E-77E4B3394B8A}" srcOrd="1" destOrd="0" presId="urn:microsoft.com/office/officeart/2008/layout/LinedList"/>
    <dgm:cxn modelId="{AC3B0979-F1DA-42C8-BFC2-97F0EA12FAEA}" type="presParOf" srcId="{6546A7D4-F476-4FA4-B17E-77E4B3394B8A}" destId="{B8604F32-D032-413C-8A44-77CB00CB8AEA}" srcOrd="0" destOrd="0" presId="urn:microsoft.com/office/officeart/2008/layout/LinedList"/>
    <dgm:cxn modelId="{4C5E2785-FB0D-40BF-B9C3-3598510028F4}" type="presParOf" srcId="{6546A7D4-F476-4FA4-B17E-77E4B3394B8A}" destId="{DC1FE076-68FC-49BC-BCAC-D54CCA3954EE}" srcOrd="1" destOrd="0" presId="urn:microsoft.com/office/officeart/2008/layout/LinedList"/>
    <dgm:cxn modelId="{7315AD4D-F36E-4643-9A1F-83AD7A4C6C51}" type="presParOf" srcId="{C733B1CD-DA84-45D6-9F11-5B1AC554926A}" destId="{71EB51F6-3F79-48BF-89B5-2E57CD767B77}" srcOrd="2" destOrd="0" presId="urn:microsoft.com/office/officeart/2008/layout/LinedList"/>
    <dgm:cxn modelId="{7E7D597A-5FD0-4C4A-B9A2-DD0773C4E26F}" type="presParOf" srcId="{C733B1CD-DA84-45D6-9F11-5B1AC554926A}" destId="{9D5D34DA-133D-4381-B466-058F9064ED86}" srcOrd="3" destOrd="0" presId="urn:microsoft.com/office/officeart/2008/layout/LinedList"/>
    <dgm:cxn modelId="{8A62E6EC-DB33-4639-931F-14C2E560F275}" type="presParOf" srcId="{9D5D34DA-133D-4381-B466-058F9064ED86}" destId="{9B55146F-A5EF-495F-8B10-D07BD6BD1234}" srcOrd="0" destOrd="0" presId="urn:microsoft.com/office/officeart/2008/layout/LinedList"/>
    <dgm:cxn modelId="{90B468E9-8CF4-473D-9C09-AA2863024495}" type="presParOf" srcId="{9D5D34DA-133D-4381-B466-058F9064ED86}" destId="{1DBC1646-A025-4479-A410-77507586BA9F}" srcOrd="1" destOrd="0" presId="urn:microsoft.com/office/officeart/2008/layout/LinedList"/>
    <dgm:cxn modelId="{C56C4B8C-7B78-4689-9351-96117790D05D}" type="presParOf" srcId="{C733B1CD-DA84-45D6-9F11-5B1AC554926A}" destId="{990BF29B-3EB7-40AE-A3AA-177CFC9125FA}" srcOrd="4" destOrd="0" presId="urn:microsoft.com/office/officeart/2008/layout/LinedList"/>
    <dgm:cxn modelId="{169E8629-05CD-44EF-8035-9CE02B3EEA0F}" type="presParOf" srcId="{C733B1CD-DA84-45D6-9F11-5B1AC554926A}" destId="{2C98B7A2-C58B-4082-8C20-F3714B4D917D}" srcOrd="5" destOrd="0" presId="urn:microsoft.com/office/officeart/2008/layout/LinedList"/>
    <dgm:cxn modelId="{9ADED779-392D-4052-B5BD-EA29B37B2D16}" type="presParOf" srcId="{2C98B7A2-C58B-4082-8C20-F3714B4D917D}" destId="{EFDAE26C-40E0-4D8E-8BEB-63595D76DF52}" srcOrd="0" destOrd="0" presId="urn:microsoft.com/office/officeart/2008/layout/LinedList"/>
    <dgm:cxn modelId="{E6ECEF5B-4E87-4596-AB96-BC29D4A691C6}" type="presParOf" srcId="{2C98B7A2-C58B-4082-8C20-F3714B4D917D}" destId="{E756301E-A5B0-485F-8141-F0F4CFB66AE0}" srcOrd="1" destOrd="0" presId="urn:microsoft.com/office/officeart/2008/layout/LinedList"/>
    <dgm:cxn modelId="{64B9E403-0E19-48A3-9F44-6570A61597A5}" type="presParOf" srcId="{C733B1CD-DA84-45D6-9F11-5B1AC554926A}" destId="{7521335E-8B74-4097-80DD-3DFEF8D47CFF}" srcOrd="6" destOrd="0" presId="urn:microsoft.com/office/officeart/2008/layout/LinedList"/>
    <dgm:cxn modelId="{2799D7ED-237D-4B06-A649-7B31E095A790}" type="presParOf" srcId="{C733B1CD-DA84-45D6-9F11-5B1AC554926A}" destId="{01DBC810-618A-4FC0-9B4E-C74AD97411A8}" srcOrd="7" destOrd="0" presId="urn:microsoft.com/office/officeart/2008/layout/LinedList"/>
    <dgm:cxn modelId="{AD48054F-E823-4FEE-8858-D49D52B663CF}" type="presParOf" srcId="{01DBC810-618A-4FC0-9B4E-C74AD97411A8}" destId="{E12E7384-062E-4715-9E5F-E78E0DBE0D79}" srcOrd="0" destOrd="0" presId="urn:microsoft.com/office/officeart/2008/layout/LinedList"/>
    <dgm:cxn modelId="{42DEFE8D-2A6E-41E0-BAA9-3D0A78829953}" type="presParOf" srcId="{01DBC810-618A-4FC0-9B4E-C74AD97411A8}" destId="{07C3129F-5BF8-413C-BFE0-24A2CDF52D1F}" srcOrd="1" destOrd="0" presId="urn:microsoft.com/office/officeart/2008/layout/LinedList"/>
    <dgm:cxn modelId="{D06AD234-17C5-402E-85FA-498F31E26A35}" type="presParOf" srcId="{C733B1CD-DA84-45D6-9F11-5B1AC554926A}" destId="{B2DEBFCE-2DED-4C1D-8A44-3C51754201C5}" srcOrd="8" destOrd="0" presId="urn:microsoft.com/office/officeart/2008/layout/LinedList"/>
    <dgm:cxn modelId="{717BCE48-0922-48A0-AEA7-FAC5E01273F4}" type="presParOf" srcId="{C733B1CD-DA84-45D6-9F11-5B1AC554926A}" destId="{7BC46534-AF19-423B-AE8A-93FBAAD9A4E5}" srcOrd="9" destOrd="0" presId="urn:microsoft.com/office/officeart/2008/layout/LinedList"/>
    <dgm:cxn modelId="{2CF090B5-4E79-4AB5-A547-CA875AD3F751}" type="presParOf" srcId="{7BC46534-AF19-423B-AE8A-93FBAAD9A4E5}" destId="{659064CC-A82A-44C2-B2AA-E40B66BF8E37}" srcOrd="0" destOrd="0" presId="urn:microsoft.com/office/officeart/2008/layout/LinedList"/>
    <dgm:cxn modelId="{53B482D6-5EEA-42AD-99C9-AF41AC435B1C}" type="presParOf" srcId="{7BC46534-AF19-423B-AE8A-93FBAAD9A4E5}" destId="{E18BF2E4-CB2B-42C7-96E8-480C30627850}" srcOrd="1" destOrd="0" presId="urn:microsoft.com/office/officeart/2008/layout/LinedList"/>
    <dgm:cxn modelId="{A3330F07-54D8-4684-8BB3-7CEA206FE68C}" type="presParOf" srcId="{C733B1CD-DA84-45D6-9F11-5B1AC554926A}" destId="{5D4E0ABE-A429-42ED-80E8-CBBCBC40B4C5}" srcOrd="10" destOrd="0" presId="urn:microsoft.com/office/officeart/2008/layout/LinedList"/>
    <dgm:cxn modelId="{5ECDB6E8-F501-4900-9E79-2D77417D0B38}" type="presParOf" srcId="{C733B1CD-DA84-45D6-9F11-5B1AC554926A}" destId="{50A42E6C-70EF-4868-AE46-EB7201673DAE}" srcOrd="11" destOrd="0" presId="urn:microsoft.com/office/officeart/2008/layout/LinedList"/>
    <dgm:cxn modelId="{7EBD9E4D-197D-4457-B19F-CDD07A4BF5C5}" type="presParOf" srcId="{50A42E6C-70EF-4868-AE46-EB7201673DAE}" destId="{5050114C-33B3-4586-90A0-EEF58D074213}" srcOrd="0" destOrd="0" presId="urn:microsoft.com/office/officeart/2008/layout/LinedList"/>
    <dgm:cxn modelId="{346C1F6C-FA4A-4D23-85C6-216CB14AB50F}" type="presParOf" srcId="{50A42E6C-70EF-4868-AE46-EB7201673DAE}" destId="{5394CF02-7E73-4877-8D13-24D9170C4A76}" srcOrd="1" destOrd="0" presId="urn:microsoft.com/office/officeart/2008/layout/LinedList"/>
    <dgm:cxn modelId="{8739C5FA-F972-44F1-899D-3C089066CC58}" type="presParOf" srcId="{C733B1CD-DA84-45D6-9F11-5B1AC554926A}" destId="{CEACC7FB-34D5-4E0C-87AA-E0A04A7EDF48}" srcOrd="12" destOrd="0" presId="urn:microsoft.com/office/officeart/2008/layout/LinedList"/>
    <dgm:cxn modelId="{E64ADF55-3D16-4E83-AA2A-8DA3DCF6D859}" type="presParOf" srcId="{C733B1CD-DA84-45D6-9F11-5B1AC554926A}" destId="{5258AF6B-995E-4CA1-B60D-29EF0A5AAE59}" srcOrd="13" destOrd="0" presId="urn:microsoft.com/office/officeart/2008/layout/LinedList"/>
    <dgm:cxn modelId="{EDECB4BF-6F5A-46FD-906F-90316CEE8A2C}" type="presParOf" srcId="{5258AF6B-995E-4CA1-B60D-29EF0A5AAE59}" destId="{AE69A7C0-D83E-483E-BA07-5FEF88985347}" srcOrd="0" destOrd="0" presId="urn:microsoft.com/office/officeart/2008/layout/LinedList"/>
    <dgm:cxn modelId="{D4645F71-B9D0-4925-862E-CC29A719655E}" type="presParOf" srcId="{5258AF6B-995E-4CA1-B60D-29EF0A5AAE59}" destId="{444A68A8-341E-4F6F-98E1-C34E16AEC90F}" srcOrd="1" destOrd="0" presId="urn:microsoft.com/office/officeart/2008/layout/LinedList"/>
    <dgm:cxn modelId="{D588DBFE-EC5D-441A-BBC2-BA1749DF2B81}" type="presParOf" srcId="{C733B1CD-DA84-45D6-9F11-5B1AC554926A}" destId="{8BB0A4E1-83BF-4D14-8864-34B585BA928D}" srcOrd="14" destOrd="0" presId="urn:microsoft.com/office/officeart/2008/layout/LinedList"/>
    <dgm:cxn modelId="{402CA67B-B2CB-4E2A-8127-0E8A589E9223}" type="presParOf" srcId="{C733B1CD-DA84-45D6-9F11-5B1AC554926A}" destId="{97EA57A6-3539-4797-AA06-BBDFA94C0AA7}" srcOrd="15" destOrd="0" presId="urn:microsoft.com/office/officeart/2008/layout/LinedList"/>
    <dgm:cxn modelId="{E2F6A85F-B575-4DE5-B7A1-E702D3F09E71}" type="presParOf" srcId="{97EA57A6-3539-4797-AA06-BBDFA94C0AA7}" destId="{D88D0A27-AAD4-43DD-87CA-9C799D0D6D46}" srcOrd="0" destOrd="0" presId="urn:microsoft.com/office/officeart/2008/layout/LinedList"/>
    <dgm:cxn modelId="{0CAFB6E0-C89F-495C-81F0-350DCEEB7D1A}" type="presParOf" srcId="{97EA57A6-3539-4797-AA06-BBDFA94C0AA7}" destId="{F9DCD32C-1C95-411E-B39B-2AFD6061A7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2AF1BE1-0B65-42C6-8F61-A7F82EBE18D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13F4D2C-B4A3-403D-85BF-21E942F0742C}">
      <dgm:prSet/>
      <dgm:spPr/>
      <dgm:t>
        <a:bodyPr/>
        <a:lstStyle/>
        <a:p>
          <a:pPr algn="just"/>
          <a:r>
            <a:rPr lang="en-US" b="0" dirty="0"/>
            <a:t>German business communication is direct, explicit, and precise, reflecting a strong preference for clarity and factual accuracy </a:t>
          </a:r>
          <a:r>
            <a:rPr lang="en-GB" dirty="0"/>
            <a:t>(Samovar et al., 2017)</a:t>
          </a:r>
          <a:endParaRPr lang="en-US" b="0" dirty="0"/>
        </a:p>
      </dgm:t>
    </dgm:pt>
    <dgm:pt modelId="{D3475A1D-C947-4282-8F1E-D0CAA02F6650}" type="parTrans" cxnId="{2F61EBB3-0883-46EF-83C7-7B77ECD3E685}">
      <dgm:prSet/>
      <dgm:spPr/>
      <dgm:t>
        <a:bodyPr/>
        <a:lstStyle/>
        <a:p>
          <a:endParaRPr lang="en-US"/>
        </a:p>
      </dgm:t>
    </dgm:pt>
    <dgm:pt modelId="{DC25EBF9-1B20-41F5-A6A5-C799E8A025AC}" type="sibTrans" cxnId="{2F61EBB3-0883-46EF-83C7-7B77ECD3E685}">
      <dgm:prSet/>
      <dgm:spPr/>
      <dgm:t>
        <a:bodyPr/>
        <a:lstStyle/>
        <a:p>
          <a:endParaRPr lang="en-US"/>
        </a:p>
      </dgm:t>
    </dgm:pt>
    <dgm:pt modelId="{EAD0A4A3-4C5B-4561-B977-675E7E5505FB}">
      <dgm:prSet/>
      <dgm:spPr/>
      <dgm:t>
        <a:bodyPr/>
        <a:lstStyle/>
        <a:p>
          <a:pPr algn="just"/>
          <a:r>
            <a:rPr lang="en-US" b="0"/>
            <a:t>Conversations are formal in tone, particularly in professional settings; titles and surnames are used until relationships become more established.</a:t>
          </a:r>
        </a:p>
      </dgm:t>
    </dgm:pt>
    <dgm:pt modelId="{8BFA0FD6-6EC0-4836-9682-28A6D5480F2C}" type="parTrans" cxnId="{DD305C55-0119-4779-BBE4-A964E7684544}">
      <dgm:prSet/>
      <dgm:spPr/>
      <dgm:t>
        <a:bodyPr/>
        <a:lstStyle/>
        <a:p>
          <a:endParaRPr lang="en-US"/>
        </a:p>
      </dgm:t>
    </dgm:pt>
    <dgm:pt modelId="{8EC51438-BDB2-4871-8612-FED6B8F3B677}" type="sibTrans" cxnId="{DD305C55-0119-4779-BBE4-A964E7684544}">
      <dgm:prSet/>
      <dgm:spPr/>
      <dgm:t>
        <a:bodyPr/>
        <a:lstStyle/>
        <a:p>
          <a:endParaRPr lang="en-US"/>
        </a:p>
      </dgm:t>
    </dgm:pt>
    <dgm:pt modelId="{8D31BE5D-F336-45AD-AF20-D659CC3BEE77}">
      <dgm:prSet/>
      <dgm:spPr/>
      <dgm:t>
        <a:bodyPr/>
        <a:lstStyle/>
        <a:p>
          <a:pPr algn="just"/>
          <a:r>
            <a:rPr lang="en-US" b="0" dirty="0"/>
            <a:t>Small talk is minimal, as efficiency and focus on the agenda are more important than building personal rapport at the start.</a:t>
          </a:r>
        </a:p>
      </dgm:t>
    </dgm:pt>
    <dgm:pt modelId="{AE890494-D2D5-4B2E-B4DD-32EA0A69DA19}" type="parTrans" cxnId="{ADEE8AF6-6DEE-4BB4-9AD2-1601B88EDBE0}">
      <dgm:prSet/>
      <dgm:spPr/>
      <dgm:t>
        <a:bodyPr/>
        <a:lstStyle/>
        <a:p>
          <a:endParaRPr lang="en-US"/>
        </a:p>
      </dgm:t>
    </dgm:pt>
    <dgm:pt modelId="{525C3AC9-CD28-4420-A261-E17BCC3FEC10}" type="sibTrans" cxnId="{ADEE8AF6-6DEE-4BB4-9AD2-1601B88EDBE0}">
      <dgm:prSet/>
      <dgm:spPr/>
      <dgm:t>
        <a:bodyPr/>
        <a:lstStyle/>
        <a:p>
          <a:endParaRPr lang="en-US"/>
        </a:p>
      </dgm:t>
    </dgm:pt>
    <dgm:pt modelId="{BBFFD0C3-A3EE-4F3B-880C-FC2057CD10C8}">
      <dgm:prSet/>
      <dgm:spPr/>
      <dgm:t>
        <a:bodyPr/>
        <a:lstStyle/>
        <a:p>
          <a:pPr algn="just"/>
          <a:r>
            <a:rPr lang="en-US" b="0" dirty="0"/>
            <a:t>Meetings are expected to be well-prepared, punctual, and supported by data, emotional appeals or vague ideas are often seen as unconvincing.</a:t>
          </a:r>
        </a:p>
      </dgm:t>
    </dgm:pt>
    <dgm:pt modelId="{717BC9DB-DEDD-4638-9C8C-5C517620C28F}" type="parTrans" cxnId="{5F95A31E-DC7D-4B7C-819E-0CB73ACF514B}">
      <dgm:prSet/>
      <dgm:spPr/>
      <dgm:t>
        <a:bodyPr/>
        <a:lstStyle/>
        <a:p>
          <a:endParaRPr lang="en-US"/>
        </a:p>
      </dgm:t>
    </dgm:pt>
    <dgm:pt modelId="{F68A9CAA-856E-4AB7-9730-8A8E146DDDB4}" type="sibTrans" cxnId="{5F95A31E-DC7D-4B7C-819E-0CB73ACF514B}">
      <dgm:prSet/>
      <dgm:spPr/>
      <dgm:t>
        <a:bodyPr/>
        <a:lstStyle/>
        <a:p>
          <a:endParaRPr lang="en-US"/>
        </a:p>
      </dgm:t>
    </dgm:pt>
    <dgm:pt modelId="{E71A1943-4689-4E7C-89B3-17194ADB7F9E}">
      <dgm:prSet/>
      <dgm:spPr/>
      <dgm:t>
        <a:bodyPr/>
        <a:lstStyle/>
        <a:p>
          <a:pPr algn="just"/>
          <a:r>
            <a:rPr lang="en-US" b="0"/>
            <a:t>Written communication (e.g., emails, proposals) follows the same precision, maintaining logical structure and professionalism.</a:t>
          </a:r>
        </a:p>
      </dgm:t>
    </dgm:pt>
    <dgm:pt modelId="{44CDD297-6013-495D-8784-CA1443BE3CEC}" type="parTrans" cxnId="{8F19B946-D997-4B54-974F-D51CBEB0B0B0}">
      <dgm:prSet/>
      <dgm:spPr/>
      <dgm:t>
        <a:bodyPr/>
        <a:lstStyle/>
        <a:p>
          <a:endParaRPr lang="en-US"/>
        </a:p>
      </dgm:t>
    </dgm:pt>
    <dgm:pt modelId="{E76D754B-BA02-4042-B01B-07C2F0C9BCE2}" type="sibTrans" cxnId="{8F19B946-D997-4B54-974F-D51CBEB0B0B0}">
      <dgm:prSet/>
      <dgm:spPr/>
      <dgm:t>
        <a:bodyPr/>
        <a:lstStyle/>
        <a:p>
          <a:endParaRPr lang="en-US"/>
        </a:p>
      </dgm:t>
    </dgm:pt>
    <dgm:pt modelId="{90B0316C-BC05-4877-87D4-690FC099300A}">
      <dgm:prSet/>
      <dgm:spPr/>
      <dgm:t>
        <a:bodyPr/>
        <a:lstStyle/>
        <a:p>
          <a:pPr algn="just"/>
          <a:r>
            <a:rPr lang="en-US" b="0" dirty="0"/>
            <a:t>High uncertainty avoidance drives the need for rules, detailed contracts, and predictability in both communication and business operations.</a:t>
          </a:r>
        </a:p>
      </dgm:t>
    </dgm:pt>
    <dgm:pt modelId="{93D9D097-72FC-4325-9A9C-54AEBB72D490}" type="parTrans" cxnId="{D74453FE-2BAE-4EF9-B85E-C020F33EB0E9}">
      <dgm:prSet/>
      <dgm:spPr/>
      <dgm:t>
        <a:bodyPr/>
        <a:lstStyle/>
        <a:p>
          <a:endParaRPr lang="en-US"/>
        </a:p>
      </dgm:t>
    </dgm:pt>
    <dgm:pt modelId="{70E75776-4CAB-4200-834A-0143C6564E90}" type="sibTrans" cxnId="{D74453FE-2BAE-4EF9-B85E-C020F33EB0E9}">
      <dgm:prSet/>
      <dgm:spPr/>
      <dgm:t>
        <a:bodyPr/>
        <a:lstStyle/>
        <a:p>
          <a:endParaRPr lang="en-US"/>
        </a:p>
      </dgm:t>
    </dgm:pt>
    <dgm:pt modelId="{91ECA18F-9425-4511-8AD0-9E8620061662}">
      <dgm:prSet/>
      <dgm:spPr/>
      <dgm:t>
        <a:bodyPr/>
        <a:lstStyle/>
        <a:p>
          <a:pPr algn="just"/>
          <a:r>
            <a:rPr lang="en-US" b="0"/>
            <a:t>Non-verbal behaviour is controlled and restrained; gestures are limited, and maintaining personal space shows respect.</a:t>
          </a:r>
        </a:p>
      </dgm:t>
    </dgm:pt>
    <dgm:pt modelId="{09E2745B-27CC-4382-B74D-9AE5B02958D0}" type="parTrans" cxnId="{451A7E00-2263-416E-A8CC-3EC5B00D10AF}">
      <dgm:prSet/>
      <dgm:spPr/>
      <dgm:t>
        <a:bodyPr/>
        <a:lstStyle/>
        <a:p>
          <a:endParaRPr lang="en-US"/>
        </a:p>
      </dgm:t>
    </dgm:pt>
    <dgm:pt modelId="{BBEB8DBE-B07B-4C0C-AE0D-BC6D0B3565FE}" type="sibTrans" cxnId="{451A7E00-2263-416E-A8CC-3EC5B00D10AF}">
      <dgm:prSet/>
      <dgm:spPr/>
      <dgm:t>
        <a:bodyPr/>
        <a:lstStyle/>
        <a:p>
          <a:endParaRPr lang="en-US"/>
        </a:p>
      </dgm:t>
    </dgm:pt>
    <dgm:pt modelId="{19EEC162-AB3F-4108-A6D0-CBCB4C56E8BB}">
      <dgm:prSet/>
      <dgm:spPr/>
      <dgm:t>
        <a:bodyPr/>
        <a:lstStyle/>
        <a:p>
          <a:pPr algn="just"/>
          <a:r>
            <a:rPr lang="en-US" b="0"/>
            <a:t>These characteristics highlight Germany’s strong alignment with Hofstede’s cultural dimensions, particularly low power distance, high uncertainty avoidance, and long-term orientation.</a:t>
          </a:r>
        </a:p>
      </dgm:t>
    </dgm:pt>
    <dgm:pt modelId="{A39C0A95-BFFF-4579-9526-298B7EC299E6}" type="parTrans" cxnId="{41E590B7-24D8-4A82-BBFE-06848797F291}">
      <dgm:prSet/>
      <dgm:spPr/>
      <dgm:t>
        <a:bodyPr/>
        <a:lstStyle/>
        <a:p>
          <a:endParaRPr lang="en-US"/>
        </a:p>
      </dgm:t>
    </dgm:pt>
    <dgm:pt modelId="{3DB1FDE9-27F6-430F-9A82-5D2793784481}" type="sibTrans" cxnId="{41E590B7-24D8-4A82-BBFE-06848797F291}">
      <dgm:prSet/>
      <dgm:spPr/>
      <dgm:t>
        <a:bodyPr/>
        <a:lstStyle/>
        <a:p>
          <a:endParaRPr lang="en-US"/>
        </a:p>
      </dgm:t>
    </dgm:pt>
    <dgm:pt modelId="{075E7E0A-7659-4250-B224-7CBC5F7104E0}" type="pres">
      <dgm:prSet presAssocID="{B2AF1BE1-0B65-42C6-8F61-A7F82EBE18D5}" presName="root" presStyleCnt="0">
        <dgm:presLayoutVars>
          <dgm:dir/>
          <dgm:resizeHandles val="exact"/>
        </dgm:presLayoutVars>
      </dgm:prSet>
      <dgm:spPr/>
    </dgm:pt>
    <dgm:pt modelId="{AFAEACFC-E297-4BEB-82FE-6E44CD6E2103}" type="pres">
      <dgm:prSet presAssocID="{B2AF1BE1-0B65-42C6-8F61-A7F82EBE18D5}" presName="container" presStyleCnt="0">
        <dgm:presLayoutVars>
          <dgm:dir/>
          <dgm:resizeHandles val="exact"/>
        </dgm:presLayoutVars>
      </dgm:prSet>
      <dgm:spPr/>
    </dgm:pt>
    <dgm:pt modelId="{48E47259-A68F-46B5-8467-ABFBC3216CAE}" type="pres">
      <dgm:prSet presAssocID="{D13F4D2C-B4A3-403D-85BF-21E942F0742C}" presName="compNode" presStyleCnt="0"/>
      <dgm:spPr/>
    </dgm:pt>
    <dgm:pt modelId="{6C6C3593-03C4-48AE-841A-05251B09E3B3}" type="pres">
      <dgm:prSet presAssocID="{D13F4D2C-B4A3-403D-85BF-21E942F0742C}" presName="iconBgRect" presStyleLbl="bgShp" presStyleIdx="0" presStyleCnt="8"/>
      <dgm:spPr/>
    </dgm:pt>
    <dgm:pt modelId="{4E06951F-45BB-4F2F-810C-891E34DDEC3B}" type="pres">
      <dgm:prSet presAssocID="{D13F4D2C-B4A3-403D-85BF-21E942F0742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61F87B8B-9BFA-441D-A8D9-06F69E2B5AF2}" type="pres">
      <dgm:prSet presAssocID="{D13F4D2C-B4A3-403D-85BF-21E942F0742C}" presName="spaceRect" presStyleCnt="0"/>
      <dgm:spPr/>
    </dgm:pt>
    <dgm:pt modelId="{FAA0B360-B4BC-44AB-B22F-067BA828376D}" type="pres">
      <dgm:prSet presAssocID="{D13F4D2C-B4A3-403D-85BF-21E942F0742C}" presName="textRect" presStyleLbl="revTx" presStyleIdx="0" presStyleCnt="8">
        <dgm:presLayoutVars>
          <dgm:chMax val="1"/>
          <dgm:chPref val="1"/>
        </dgm:presLayoutVars>
      </dgm:prSet>
      <dgm:spPr/>
    </dgm:pt>
    <dgm:pt modelId="{914C5EE8-CA61-4929-BEEA-85A9DCC2032A}" type="pres">
      <dgm:prSet presAssocID="{DC25EBF9-1B20-41F5-A6A5-C799E8A025AC}" presName="sibTrans" presStyleLbl="sibTrans2D1" presStyleIdx="0" presStyleCnt="0"/>
      <dgm:spPr/>
    </dgm:pt>
    <dgm:pt modelId="{4277A691-245C-49FA-A1DB-211C63BCEF7B}" type="pres">
      <dgm:prSet presAssocID="{EAD0A4A3-4C5B-4561-B977-675E7E5505FB}" presName="compNode" presStyleCnt="0"/>
      <dgm:spPr/>
    </dgm:pt>
    <dgm:pt modelId="{4C384CC4-277D-4807-B67E-3DDD7C102EFD}" type="pres">
      <dgm:prSet presAssocID="{EAD0A4A3-4C5B-4561-B977-675E7E5505FB}" presName="iconBgRect" presStyleLbl="bgShp" presStyleIdx="1" presStyleCnt="8"/>
      <dgm:spPr/>
    </dgm:pt>
    <dgm:pt modelId="{0FE4171B-E3A8-443C-AFC0-D1DE20C1C159}" type="pres">
      <dgm:prSet presAssocID="{EAD0A4A3-4C5B-4561-B977-675E7E5505F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60769A71-DB1F-4FB2-9A85-6736DAC5B891}" type="pres">
      <dgm:prSet presAssocID="{EAD0A4A3-4C5B-4561-B977-675E7E5505FB}" presName="spaceRect" presStyleCnt="0"/>
      <dgm:spPr/>
    </dgm:pt>
    <dgm:pt modelId="{92C28802-6A0F-4D2E-B95B-E0135FAA7FB3}" type="pres">
      <dgm:prSet presAssocID="{EAD0A4A3-4C5B-4561-B977-675E7E5505FB}" presName="textRect" presStyleLbl="revTx" presStyleIdx="1" presStyleCnt="8">
        <dgm:presLayoutVars>
          <dgm:chMax val="1"/>
          <dgm:chPref val="1"/>
        </dgm:presLayoutVars>
      </dgm:prSet>
      <dgm:spPr/>
    </dgm:pt>
    <dgm:pt modelId="{1BDE17D8-2ACC-4B57-92FD-A2169BD30C7C}" type="pres">
      <dgm:prSet presAssocID="{8EC51438-BDB2-4871-8612-FED6B8F3B677}" presName="sibTrans" presStyleLbl="sibTrans2D1" presStyleIdx="0" presStyleCnt="0"/>
      <dgm:spPr/>
    </dgm:pt>
    <dgm:pt modelId="{F42133EC-82BE-42EB-B251-2A36014F2FE1}" type="pres">
      <dgm:prSet presAssocID="{8D31BE5D-F336-45AD-AF20-D659CC3BEE77}" presName="compNode" presStyleCnt="0"/>
      <dgm:spPr/>
    </dgm:pt>
    <dgm:pt modelId="{3B1E7135-D0EB-458D-907F-C943190501A8}" type="pres">
      <dgm:prSet presAssocID="{8D31BE5D-F336-45AD-AF20-D659CC3BEE77}" presName="iconBgRect" presStyleLbl="bgShp" presStyleIdx="2" presStyleCnt="8"/>
      <dgm:spPr/>
    </dgm:pt>
    <dgm:pt modelId="{ABC074B2-06DB-45D4-B57E-EDC9A1F51930}" type="pres">
      <dgm:prSet presAssocID="{8D31BE5D-F336-45AD-AF20-D659CC3BEE77}"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A402B471-E493-41C9-890B-C73CC08064AD}" type="pres">
      <dgm:prSet presAssocID="{8D31BE5D-F336-45AD-AF20-D659CC3BEE77}" presName="spaceRect" presStyleCnt="0"/>
      <dgm:spPr/>
    </dgm:pt>
    <dgm:pt modelId="{84E20BD6-8A64-48E0-8241-87B5DD070A2B}" type="pres">
      <dgm:prSet presAssocID="{8D31BE5D-F336-45AD-AF20-D659CC3BEE77}" presName="textRect" presStyleLbl="revTx" presStyleIdx="2" presStyleCnt="8">
        <dgm:presLayoutVars>
          <dgm:chMax val="1"/>
          <dgm:chPref val="1"/>
        </dgm:presLayoutVars>
      </dgm:prSet>
      <dgm:spPr/>
    </dgm:pt>
    <dgm:pt modelId="{FDFA3282-F517-4C9F-9828-36F5A22D873F}" type="pres">
      <dgm:prSet presAssocID="{525C3AC9-CD28-4420-A261-E17BCC3FEC10}" presName="sibTrans" presStyleLbl="sibTrans2D1" presStyleIdx="0" presStyleCnt="0"/>
      <dgm:spPr/>
    </dgm:pt>
    <dgm:pt modelId="{E1CF96FC-D76A-4590-878F-826376649834}" type="pres">
      <dgm:prSet presAssocID="{BBFFD0C3-A3EE-4F3B-880C-FC2057CD10C8}" presName="compNode" presStyleCnt="0"/>
      <dgm:spPr/>
    </dgm:pt>
    <dgm:pt modelId="{FAF1C9D0-7A31-45B0-B25D-0CCCBFE9AFDD}" type="pres">
      <dgm:prSet presAssocID="{BBFFD0C3-A3EE-4F3B-880C-FC2057CD10C8}" presName="iconBgRect" presStyleLbl="bgShp" presStyleIdx="3" presStyleCnt="8"/>
      <dgm:spPr/>
    </dgm:pt>
    <dgm:pt modelId="{3E5F1FCF-C71A-4A52-9907-C49A87BB092C}" type="pres">
      <dgm:prSet presAssocID="{BBFFD0C3-A3EE-4F3B-880C-FC2057CD10C8}"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5FA06480-53D2-4DF7-82D1-573982470C39}" type="pres">
      <dgm:prSet presAssocID="{BBFFD0C3-A3EE-4F3B-880C-FC2057CD10C8}" presName="spaceRect" presStyleCnt="0"/>
      <dgm:spPr/>
    </dgm:pt>
    <dgm:pt modelId="{E1A8D6BA-12C4-47F3-AF8D-B44946063DD8}" type="pres">
      <dgm:prSet presAssocID="{BBFFD0C3-A3EE-4F3B-880C-FC2057CD10C8}" presName="textRect" presStyleLbl="revTx" presStyleIdx="3" presStyleCnt="8">
        <dgm:presLayoutVars>
          <dgm:chMax val="1"/>
          <dgm:chPref val="1"/>
        </dgm:presLayoutVars>
      </dgm:prSet>
      <dgm:spPr/>
    </dgm:pt>
    <dgm:pt modelId="{6AD6C108-5ED9-4E5C-A858-D66A8C8C8053}" type="pres">
      <dgm:prSet presAssocID="{F68A9CAA-856E-4AB7-9730-8A8E146DDDB4}" presName="sibTrans" presStyleLbl="sibTrans2D1" presStyleIdx="0" presStyleCnt="0"/>
      <dgm:spPr/>
    </dgm:pt>
    <dgm:pt modelId="{E28E3F00-2982-4BD2-8EF5-50268D0142AD}" type="pres">
      <dgm:prSet presAssocID="{E71A1943-4689-4E7C-89B3-17194ADB7F9E}" presName="compNode" presStyleCnt="0"/>
      <dgm:spPr/>
    </dgm:pt>
    <dgm:pt modelId="{DD153FF5-5896-4F11-8C0D-76F5624E80FD}" type="pres">
      <dgm:prSet presAssocID="{E71A1943-4689-4E7C-89B3-17194ADB7F9E}" presName="iconBgRect" presStyleLbl="bgShp" presStyleIdx="4" presStyleCnt="8"/>
      <dgm:spPr/>
    </dgm:pt>
    <dgm:pt modelId="{7C42FE14-BC34-4454-B18B-D38FFF68CF2B}" type="pres">
      <dgm:prSet presAssocID="{E71A1943-4689-4E7C-89B3-17194ADB7F9E}"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nvelope"/>
        </a:ext>
      </dgm:extLst>
    </dgm:pt>
    <dgm:pt modelId="{B7BCAE59-2D05-45CA-85FF-2E4FDD8AAB75}" type="pres">
      <dgm:prSet presAssocID="{E71A1943-4689-4E7C-89B3-17194ADB7F9E}" presName="spaceRect" presStyleCnt="0"/>
      <dgm:spPr/>
    </dgm:pt>
    <dgm:pt modelId="{B42E0121-10CB-46A8-8BD7-63C5CF6CB006}" type="pres">
      <dgm:prSet presAssocID="{E71A1943-4689-4E7C-89B3-17194ADB7F9E}" presName="textRect" presStyleLbl="revTx" presStyleIdx="4" presStyleCnt="8">
        <dgm:presLayoutVars>
          <dgm:chMax val="1"/>
          <dgm:chPref val="1"/>
        </dgm:presLayoutVars>
      </dgm:prSet>
      <dgm:spPr/>
    </dgm:pt>
    <dgm:pt modelId="{B888AA65-C3D3-4E32-9169-A8E23855C2B3}" type="pres">
      <dgm:prSet presAssocID="{E76D754B-BA02-4042-B01B-07C2F0C9BCE2}" presName="sibTrans" presStyleLbl="sibTrans2D1" presStyleIdx="0" presStyleCnt="0"/>
      <dgm:spPr/>
    </dgm:pt>
    <dgm:pt modelId="{DCF22453-46F5-4AEB-BC97-BF31E79A5991}" type="pres">
      <dgm:prSet presAssocID="{90B0316C-BC05-4877-87D4-690FC099300A}" presName="compNode" presStyleCnt="0"/>
      <dgm:spPr/>
    </dgm:pt>
    <dgm:pt modelId="{BA59932B-29FF-4477-BF82-3330F9998AB1}" type="pres">
      <dgm:prSet presAssocID="{90B0316C-BC05-4877-87D4-690FC099300A}" presName="iconBgRect" presStyleLbl="bgShp" presStyleIdx="5" presStyleCnt="8"/>
      <dgm:spPr/>
    </dgm:pt>
    <dgm:pt modelId="{7DFE94B9-41EE-439F-B873-998FA03F5D74}" type="pres">
      <dgm:prSet presAssocID="{90B0316C-BC05-4877-87D4-690FC099300A}"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Lightning"/>
        </a:ext>
      </dgm:extLst>
    </dgm:pt>
    <dgm:pt modelId="{4C296096-5B7F-41F2-9E9E-2151B7C7F9AB}" type="pres">
      <dgm:prSet presAssocID="{90B0316C-BC05-4877-87D4-690FC099300A}" presName="spaceRect" presStyleCnt="0"/>
      <dgm:spPr/>
    </dgm:pt>
    <dgm:pt modelId="{B9202FAC-0319-4DBD-90E2-5EAFEF337963}" type="pres">
      <dgm:prSet presAssocID="{90B0316C-BC05-4877-87D4-690FC099300A}" presName="textRect" presStyleLbl="revTx" presStyleIdx="5" presStyleCnt="8">
        <dgm:presLayoutVars>
          <dgm:chMax val="1"/>
          <dgm:chPref val="1"/>
        </dgm:presLayoutVars>
      </dgm:prSet>
      <dgm:spPr/>
    </dgm:pt>
    <dgm:pt modelId="{E61B39E4-6413-4211-B6A5-2E889180EE49}" type="pres">
      <dgm:prSet presAssocID="{70E75776-4CAB-4200-834A-0143C6564E90}" presName="sibTrans" presStyleLbl="sibTrans2D1" presStyleIdx="0" presStyleCnt="0"/>
      <dgm:spPr/>
    </dgm:pt>
    <dgm:pt modelId="{8A49887C-8C96-4ED5-80BE-8DEE9C25EF7E}" type="pres">
      <dgm:prSet presAssocID="{91ECA18F-9425-4511-8AD0-9E8620061662}" presName="compNode" presStyleCnt="0"/>
      <dgm:spPr/>
    </dgm:pt>
    <dgm:pt modelId="{713005B3-54EF-4B00-B568-5CB8551BDD4F}" type="pres">
      <dgm:prSet presAssocID="{91ECA18F-9425-4511-8AD0-9E8620061662}" presName="iconBgRect" presStyleLbl="bgShp" presStyleIdx="6" presStyleCnt="8"/>
      <dgm:spPr/>
    </dgm:pt>
    <dgm:pt modelId="{07A436DD-513A-46CF-9E6C-A18F02E12C31}" type="pres">
      <dgm:prSet presAssocID="{91ECA18F-9425-4511-8AD0-9E8620061662}"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nfused Person"/>
        </a:ext>
      </dgm:extLst>
    </dgm:pt>
    <dgm:pt modelId="{3FBC9181-E965-4FDE-9145-CF7C99A0CC01}" type="pres">
      <dgm:prSet presAssocID="{91ECA18F-9425-4511-8AD0-9E8620061662}" presName="spaceRect" presStyleCnt="0"/>
      <dgm:spPr/>
    </dgm:pt>
    <dgm:pt modelId="{31709677-FC23-40BE-9FE4-717C37EF68BE}" type="pres">
      <dgm:prSet presAssocID="{91ECA18F-9425-4511-8AD0-9E8620061662}" presName="textRect" presStyleLbl="revTx" presStyleIdx="6" presStyleCnt="8">
        <dgm:presLayoutVars>
          <dgm:chMax val="1"/>
          <dgm:chPref val="1"/>
        </dgm:presLayoutVars>
      </dgm:prSet>
      <dgm:spPr/>
    </dgm:pt>
    <dgm:pt modelId="{D4A7FB5C-F7C7-4625-9449-8C7B40D7B1B1}" type="pres">
      <dgm:prSet presAssocID="{BBEB8DBE-B07B-4C0C-AE0D-BC6D0B3565FE}" presName="sibTrans" presStyleLbl="sibTrans2D1" presStyleIdx="0" presStyleCnt="0"/>
      <dgm:spPr/>
    </dgm:pt>
    <dgm:pt modelId="{75DC7C86-164A-4A3D-879C-E6FE6BF1D029}" type="pres">
      <dgm:prSet presAssocID="{19EEC162-AB3F-4108-A6D0-CBCB4C56E8BB}" presName="compNode" presStyleCnt="0"/>
      <dgm:spPr/>
    </dgm:pt>
    <dgm:pt modelId="{C0BBAB58-5D9A-4CFA-9243-1583A2DEB94B}" type="pres">
      <dgm:prSet presAssocID="{19EEC162-AB3F-4108-A6D0-CBCB4C56E8BB}" presName="iconBgRect" presStyleLbl="bgShp" presStyleIdx="7" presStyleCnt="8"/>
      <dgm:spPr/>
    </dgm:pt>
    <dgm:pt modelId="{9DF1C89D-BC4D-47CF-8747-55B44ADB2C5C}" type="pres">
      <dgm:prSet presAssocID="{19EEC162-AB3F-4108-A6D0-CBCB4C56E8B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Earth Globe Americas"/>
        </a:ext>
      </dgm:extLst>
    </dgm:pt>
    <dgm:pt modelId="{993F7993-4FD3-4AB1-A72B-6A8D690CECD5}" type="pres">
      <dgm:prSet presAssocID="{19EEC162-AB3F-4108-A6D0-CBCB4C56E8BB}" presName="spaceRect" presStyleCnt="0"/>
      <dgm:spPr/>
    </dgm:pt>
    <dgm:pt modelId="{4DCF32E6-B763-4791-8B20-D0D5A69AD2E3}" type="pres">
      <dgm:prSet presAssocID="{19EEC162-AB3F-4108-A6D0-CBCB4C56E8BB}" presName="textRect" presStyleLbl="revTx" presStyleIdx="7" presStyleCnt="8">
        <dgm:presLayoutVars>
          <dgm:chMax val="1"/>
          <dgm:chPref val="1"/>
        </dgm:presLayoutVars>
      </dgm:prSet>
      <dgm:spPr/>
    </dgm:pt>
  </dgm:ptLst>
  <dgm:cxnLst>
    <dgm:cxn modelId="{451A7E00-2263-416E-A8CC-3EC5B00D10AF}" srcId="{B2AF1BE1-0B65-42C6-8F61-A7F82EBE18D5}" destId="{91ECA18F-9425-4511-8AD0-9E8620061662}" srcOrd="6" destOrd="0" parTransId="{09E2745B-27CC-4382-B74D-9AE5B02958D0}" sibTransId="{BBEB8DBE-B07B-4C0C-AE0D-BC6D0B3565FE}"/>
    <dgm:cxn modelId="{4118D500-32A4-4A6B-9B35-3BEEE8B320AE}" type="presOf" srcId="{BBFFD0C3-A3EE-4F3B-880C-FC2057CD10C8}" destId="{E1A8D6BA-12C4-47F3-AF8D-B44946063DD8}" srcOrd="0" destOrd="0" presId="urn:microsoft.com/office/officeart/2018/2/layout/IconCircleList"/>
    <dgm:cxn modelId="{1042CB1B-FB3F-4D0D-99C6-44185C89E68D}" type="presOf" srcId="{BBEB8DBE-B07B-4C0C-AE0D-BC6D0B3565FE}" destId="{D4A7FB5C-F7C7-4625-9449-8C7B40D7B1B1}" srcOrd="0" destOrd="0" presId="urn:microsoft.com/office/officeart/2018/2/layout/IconCircleList"/>
    <dgm:cxn modelId="{5F95A31E-DC7D-4B7C-819E-0CB73ACF514B}" srcId="{B2AF1BE1-0B65-42C6-8F61-A7F82EBE18D5}" destId="{BBFFD0C3-A3EE-4F3B-880C-FC2057CD10C8}" srcOrd="3" destOrd="0" parTransId="{717BC9DB-DEDD-4638-9C8C-5C517620C28F}" sibTransId="{F68A9CAA-856E-4AB7-9730-8A8E146DDDB4}"/>
    <dgm:cxn modelId="{2D6A8239-D0D3-4B44-858D-AC7E00F8EC0B}" type="presOf" srcId="{EAD0A4A3-4C5B-4561-B977-675E7E5505FB}" destId="{92C28802-6A0F-4D2E-B95B-E0135FAA7FB3}" srcOrd="0" destOrd="0" presId="urn:microsoft.com/office/officeart/2018/2/layout/IconCircleList"/>
    <dgm:cxn modelId="{DA17653C-9558-46EC-A296-801D92AD0744}" type="presOf" srcId="{8D31BE5D-F336-45AD-AF20-D659CC3BEE77}" destId="{84E20BD6-8A64-48E0-8241-87B5DD070A2B}" srcOrd="0" destOrd="0" presId="urn:microsoft.com/office/officeart/2018/2/layout/IconCircleList"/>
    <dgm:cxn modelId="{FD9D5E60-96D3-42A0-8BB0-0F61B0960739}" type="presOf" srcId="{70E75776-4CAB-4200-834A-0143C6564E90}" destId="{E61B39E4-6413-4211-B6A5-2E889180EE49}" srcOrd="0" destOrd="0" presId="urn:microsoft.com/office/officeart/2018/2/layout/IconCircleList"/>
    <dgm:cxn modelId="{22CD7446-DEDA-4223-AD7B-210757D024B7}" type="presOf" srcId="{D13F4D2C-B4A3-403D-85BF-21E942F0742C}" destId="{FAA0B360-B4BC-44AB-B22F-067BA828376D}" srcOrd="0" destOrd="0" presId="urn:microsoft.com/office/officeart/2018/2/layout/IconCircleList"/>
    <dgm:cxn modelId="{8F19B946-D997-4B54-974F-D51CBEB0B0B0}" srcId="{B2AF1BE1-0B65-42C6-8F61-A7F82EBE18D5}" destId="{E71A1943-4689-4E7C-89B3-17194ADB7F9E}" srcOrd="4" destOrd="0" parTransId="{44CDD297-6013-495D-8784-CA1443BE3CEC}" sibTransId="{E76D754B-BA02-4042-B01B-07C2F0C9BCE2}"/>
    <dgm:cxn modelId="{DD305C55-0119-4779-BBE4-A964E7684544}" srcId="{B2AF1BE1-0B65-42C6-8F61-A7F82EBE18D5}" destId="{EAD0A4A3-4C5B-4561-B977-675E7E5505FB}" srcOrd="1" destOrd="0" parTransId="{8BFA0FD6-6EC0-4836-9682-28A6D5480F2C}" sibTransId="{8EC51438-BDB2-4871-8612-FED6B8F3B677}"/>
    <dgm:cxn modelId="{7DEF0D89-F1F4-4844-8BEC-54FE60FC7991}" type="presOf" srcId="{91ECA18F-9425-4511-8AD0-9E8620061662}" destId="{31709677-FC23-40BE-9FE4-717C37EF68BE}" srcOrd="0" destOrd="0" presId="urn:microsoft.com/office/officeart/2018/2/layout/IconCircleList"/>
    <dgm:cxn modelId="{26A57F91-35AD-40C8-A509-C880B1F4665D}" type="presOf" srcId="{19EEC162-AB3F-4108-A6D0-CBCB4C56E8BB}" destId="{4DCF32E6-B763-4791-8B20-D0D5A69AD2E3}" srcOrd="0" destOrd="0" presId="urn:microsoft.com/office/officeart/2018/2/layout/IconCircleList"/>
    <dgm:cxn modelId="{E8B0F494-26FE-466E-B466-A082028BE83B}" type="presOf" srcId="{B2AF1BE1-0B65-42C6-8F61-A7F82EBE18D5}" destId="{075E7E0A-7659-4250-B224-7CBC5F7104E0}" srcOrd="0" destOrd="0" presId="urn:microsoft.com/office/officeart/2018/2/layout/IconCircleList"/>
    <dgm:cxn modelId="{2F394695-3B36-4115-A324-FF77C889D462}" type="presOf" srcId="{DC25EBF9-1B20-41F5-A6A5-C799E8A025AC}" destId="{914C5EE8-CA61-4929-BEEA-85A9DCC2032A}" srcOrd="0" destOrd="0" presId="urn:microsoft.com/office/officeart/2018/2/layout/IconCircleList"/>
    <dgm:cxn modelId="{33F13B96-CCC8-4B31-AE8D-8E4EBECE04FC}" type="presOf" srcId="{90B0316C-BC05-4877-87D4-690FC099300A}" destId="{B9202FAC-0319-4DBD-90E2-5EAFEF337963}" srcOrd="0" destOrd="0" presId="urn:microsoft.com/office/officeart/2018/2/layout/IconCircleList"/>
    <dgm:cxn modelId="{2F61EBB3-0883-46EF-83C7-7B77ECD3E685}" srcId="{B2AF1BE1-0B65-42C6-8F61-A7F82EBE18D5}" destId="{D13F4D2C-B4A3-403D-85BF-21E942F0742C}" srcOrd="0" destOrd="0" parTransId="{D3475A1D-C947-4282-8F1E-D0CAA02F6650}" sibTransId="{DC25EBF9-1B20-41F5-A6A5-C799E8A025AC}"/>
    <dgm:cxn modelId="{F24D2CB4-DFC4-400A-B25C-55566A551EDE}" type="presOf" srcId="{E71A1943-4689-4E7C-89B3-17194ADB7F9E}" destId="{B42E0121-10CB-46A8-8BD7-63C5CF6CB006}" srcOrd="0" destOrd="0" presId="urn:microsoft.com/office/officeart/2018/2/layout/IconCircleList"/>
    <dgm:cxn modelId="{41E590B7-24D8-4A82-BBFE-06848797F291}" srcId="{B2AF1BE1-0B65-42C6-8F61-A7F82EBE18D5}" destId="{19EEC162-AB3F-4108-A6D0-CBCB4C56E8BB}" srcOrd="7" destOrd="0" parTransId="{A39C0A95-BFFF-4579-9526-298B7EC299E6}" sibTransId="{3DB1FDE9-27F6-430F-9A82-5D2793784481}"/>
    <dgm:cxn modelId="{7C1D3BB9-37D4-485B-A89C-77A0CE49DC6E}" type="presOf" srcId="{525C3AC9-CD28-4420-A261-E17BCC3FEC10}" destId="{FDFA3282-F517-4C9F-9828-36F5A22D873F}" srcOrd="0" destOrd="0" presId="urn:microsoft.com/office/officeart/2018/2/layout/IconCircleList"/>
    <dgm:cxn modelId="{7EE311C9-121A-4C66-A058-6AF0A38EA3D3}" type="presOf" srcId="{8EC51438-BDB2-4871-8612-FED6B8F3B677}" destId="{1BDE17D8-2ACC-4B57-92FD-A2169BD30C7C}" srcOrd="0" destOrd="0" presId="urn:microsoft.com/office/officeart/2018/2/layout/IconCircleList"/>
    <dgm:cxn modelId="{5D5458D6-D3A4-4071-982D-D6762B4AE05C}" type="presOf" srcId="{F68A9CAA-856E-4AB7-9730-8A8E146DDDB4}" destId="{6AD6C108-5ED9-4E5C-A858-D66A8C8C8053}" srcOrd="0" destOrd="0" presId="urn:microsoft.com/office/officeart/2018/2/layout/IconCircleList"/>
    <dgm:cxn modelId="{BD0B1BE8-8089-4BD2-BC8D-5270F3BD2CC2}" type="presOf" srcId="{E76D754B-BA02-4042-B01B-07C2F0C9BCE2}" destId="{B888AA65-C3D3-4E32-9169-A8E23855C2B3}" srcOrd="0" destOrd="0" presId="urn:microsoft.com/office/officeart/2018/2/layout/IconCircleList"/>
    <dgm:cxn modelId="{ADEE8AF6-6DEE-4BB4-9AD2-1601B88EDBE0}" srcId="{B2AF1BE1-0B65-42C6-8F61-A7F82EBE18D5}" destId="{8D31BE5D-F336-45AD-AF20-D659CC3BEE77}" srcOrd="2" destOrd="0" parTransId="{AE890494-D2D5-4B2E-B4DD-32EA0A69DA19}" sibTransId="{525C3AC9-CD28-4420-A261-E17BCC3FEC10}"/>
    <dgm:cxn modelId="{D74453FE-2BAE-4EF9-B85E-C020F33EB0E9}" srcId="{B2AF1BE1-0B65-42C6-8F61-A7F82EBE18D5}" destId="{90B0316C-BC05-4877-87D4-690FC099300A}" srcOrd="5" destOrd="0" parTransId="{93D9D097-72FC-4325-9A9C-54AEBB72D490}" sibTransId="{70E75776-4CAB-4200-834A-0143C6564E90}"/>
    <dgm:cxn modelId="{8D4A3E7D-AEAA-485A-83C8-D368A3C174BF}" type="presParOf" srcId="{075E7E0A-7659-4250-B224-7CBC5F7104E0}" destId="{AFAEACFC-E297-4BEB-82FE-6E44CD6E2103}" srcOrd="0" destOrd="0" presId="urn:microsoft.com/office/officeart/2018/2/layout/IconCircleList"/>
    <dgm:cxn modelId="{885BB232-8C71-4674-B9E3-BD582C43B62F}" type="presParOf" srcId="{AFAEACFC-E297-4BEB-82FE-6E44CD6E2103}" destId="{48E47259-A68F-46B5-8467-ABFBC3216CAE}" srcOrd="0" destOrd="0" presId="urn:microsoft.com/office/officeart/2018/2/layout/IconCircleList"/>
    <dgm:cxn modelId="{179294F0-B670-422D-8F25-7930DA194018}" type="presParOf" srcId="{48E47259-A68F-46B5-8467-ABFBC3216CAE}" destId="{6C6C3593-03C4-48AE-841A-05251B09E3B3}" srcOrd="0" destOrd="0" presId="urn:microsoft.com/office/officeart/2018/2/layout/IconCircleList"/>
    <dgm:cxn modelId="{D2DD6A42-F188-4A5A-9CCD-813C266052AC}" type="presParOf" srcId="{48E47259-A68F-46B5-8467-ABFBC3216CAE}" destId="{4E06951F-45BB-4F2F-810C-891E34DDEC3B}" srcOrd="1" destOrd="0" presId="urn:microsoft.com/office/officeart/2018/2/layout/IconCircleList"/>
    <dgm:cxn modelId="{E1543419-557E-4153-B383-A36A44DE2445}" type="presParOf" srcId="{48E47259-A68F-46B5-8467-ABFBC3216CAE}" destId="{61F87B8B-9BFA-441D-A8D9-06F69E2B5AF2}" srcOrd="2" destOrd="0" presId="urn:microsoft.com/office/officeart/2018/2/layout/IconCircleList"/>
    <dgm:cxn modelId="{12ABEDD5-022B-44CF-80D2-C31906DD6EAE}" type="presParOf" srcId="{48E47259-A68F-46B5-8467-ABFBC3216CAE}" destId="{FAA0B360-B4BC-44AB-B22F-067BA828376D}" srcOrd="3" destOrd="0" presId="urn:microsoft.com/office/officeart/2018/2/layout/IconCircleList"/>
    <dgm:cxn modelId="{771F7A35-BEEF-455D-985E-F6DEADD43CE0}" type="presParOf" srcId="{AFAEACFC-E297-4BEB-82FE-6E44CD6E2103}" destId="{914C5EE8-CA61-4929-BEEA-85A9DCC2032A}" srcOrd="1" destOrd="0" presId="urn:microsoft.com/office/officeart/2018/2/layout/IconCircleList"/>
    <dgm:cxn modelId="{41AFD5D6-FB9D-47B1-A090-89532E78BE10}" type="presParOf" srcId="{AFAEACFC-E297-4BEB-82FE-6E44CD6E2103}" destId="{4277A691-245C-49FA-A1DB-211C63BCEF7B}" srcOrd="2" destOrd="0" presId="urn:microsoft.com/office/officeart/2018/2/layout/IconCircleList"/>
    <dgm:cxn modelId="{504F2680-5CDE-47D8-B801-2ABBFC536FA5}" type="presParOf" srcId="{4277A691-245C-49FA-A1DB-211C63BCEF7B}" destId="{4C384CC4-277D-4807-B67E-3DDD7C102EFD}" srcOrd="0" destOrd="0" presId="urn:microsoft.com/office/officeart/2018/2/layout/IconCircleList"/>
    <dgm:cxn modelId="{480DCC8E-0D52-4645-8627-67AFF4E749E1}" type="presParOf" srcId="{4277A691-245C-49FA-A1DB-211C63BCEF7B}" destId="{0FE4171B-E3A8-443C-AFC0-D1DE20C1C159}" srcOrd="1" destOrd="0" presId="urn:microsoft.com/office/officeart/2018/2/layout/IconCircleList"/>
    <dgm:cxn modelId="{E5419B41-16DF-42C0-B7F7-233F9D737130}" type="presParOf" srcId="{4277A691-245C-49FA-A1DB-211C63BCEF7B}" destId="{60769A71-DB1F-4FB2-9A85-6736DAC5B891}" srcOrd="2" destOrd="0" presId="urn:microsoft.com/office/officeart/2018/2/layout/IconCircleList"/>
    <dgm:cxn modelId="{329EA194-A5A1-42F6-AFD8-05AC8E7A2E46}" type="presParOf" srcId="{4277A691-245C-49FA-A1DB-211C63BCEF7B}" destId="{92C28802-6A0F-4D2E-B95B-E0135FAA7FB3}" srcOrd="3" destOrd="0" presId="urn:microsoft.com/office/officeart/2018/2/layout/IconCircleList"/>
    <dgm:cxn modelId="{069081CD-C55A-46C5-A005-D85951757075}" type="presParOf" srcId="{AFAEACFC-E297-4BEB-82FE-6E44CD6E2103}" destId="{1BDE17D8-2ACC-4B57-92FD-A2169BD30C7C}" srcOrd="3" destOrd="0" presId="urn:microsoft.com/office/officeart/2018/2/layout/IconCircleList"/>
    <dgm:cxn modelId="{57580A88-F74F-4AC9-8D4F-2058861D2BCD}" type="presParOf" srcId="{AFAEACFC-E297-4BEB-82FE-6E44CD6E2103}" destId="{F42133EC-82BE-42EB-B251-2A36014F2FE1}" srcOrd="4" destOrd="0" presId="urn:microsoft.com/office/officeart/2018/2/layout/IconCircleList"/>
    <dgm:cxn modelId="{8B135A93-B457-4B42-9115-E79DE3642EEC}" type="presParOf" srcId="{F42133EC-82BE-42EB-B251-2A36014F2FE1}" destId="{3B1E7135-D0EB-458D-907F-C943190501A8}" srcOrd="0" destOrd="0" presId="urn:microsoft.com/office/officeart/2018/2/layout/IconCircleList"/>
    <dgm:cxn modelId="{0A08F24C-4B0A-4C1E-A002-84F6FF597AAE}" type="presParOf" srcId="{F42133EC-82BE-42EB-B251-2A36014F2FE1}" destId="{ABC074B2-06DB-45D4-B57E-EDC9A1F51930}" srcOrd="1" destOrd="0" presId="urn:microsoft.com/office/officeart/2018/2/layout/IconCircleList"/>
    <dgm:cxn modelId="{7E3E13DB-24A0-48EE-9A6D-4BC77D6A7883}" type="presParOf" srcId="{F42133EC-82BE-42EB-B251-2A36014F2FE1}" destId="{A402B471-E493-41C9-890B-C73CC08064AD}" srcOrd="2" destOrd="0" presId="urn:microsoft.com/office/officeart/2018/2/layout/IconCircleList"/>
    <dgm:cxn modelId="{B0F45AB1-BDDB-48E8-98A3-0E8C910BD827}" type="presParOf" srcId="{F42133EC-82BE-42EB-B251-2A36014F2FE1}" destId="{84E20BD6-8A64-48E0-8241-87B5DD070A2B}" srcOrd="3" destOrd="0" presId="urn:microsoft.com/office/officeart/2018/2/layout/IconCircleList"/>
    <dgm:cxn modelId="{E488D169-832F-495B-B349-6C7CF3873B35}" type="presParOf" srcId="{AFAEACFC-E297-4BEB-82FE-6E44CD6E2103}" destId="{FDFA3282-F517-4C9F-9828-36F5A22D873F}" srcOrd="5" destOrd="0" presId="urn:microsoft.com/office/officeart/2018/2/layout/IconCircleList"/>
    <dgm:cxn modelId="{5FC272CC-64F8-4C15-933C-E52F8D536F1B}" type="presParOf" srcId="{AFAEACFC-E297-4BEB-82FE-6E44CD6E2103}" destId="{E1CF96FC-D76A-4590-878F-826376649834}" srcOrd="6" destOrd="0" presId="urn:microsoft.com/office/officeart/2018/2/layout/IconCircleList"/>
    <dgm:cxn modelId="{FAD800F4-9931-4F50-B63F-E7574818B309}" type="presParOf" srcId="{E1CF96FC-D76A-4590-878F-826376649834}" destId="{FAF1C9D0-7A31-45B0-B25D-0CCCBFE9AFDD}" srcOrd="0" destOrd="0" presId="urn:microsoft.com/office/officeart/2018/2/layout/IconCircleList"/>
    <dgm:cxn modelId="{D5C21472-72F5-48B8-AA2B-C3CA9B4108EF}" type="presParOf" srcId="{E1CF96FC-D76A-4590-878F-826376649834}" destId="{3E5F1FCF-C71A-4A52-9907-C49A87BB092C}" srcOrd="1" destOrd="0" presId="urn:microsoft.com/office/officeart/2018/2/layout/IconCircleList"/>
    <dgm:cxn modelId="{7B624D55-9B79-4E27-80DE-413264B5A266}" type="presParOf" srcId="{E1CF96FC-D76A-4590-878F-826376649834}" destId="{5FA06480-53D2-4DF7-82D1-573982470C39}" srcOrd="2" destOrd="0" presId="urn:microsoft.com/office/officeart/2018/2/layout/IconCircleList"/>
    <dgm:cxn modelId="{3552A821-9076-4129-B506-889AD0EBFB20}" type="presParOf" srcId="{E1CF96FC-D76A-4590-878F-826376649834}" destId="{E1A8D6BA-12C4-47F3-AF8D-B44946063DD8}" srcOrd="3" destOrd="0" presId="urn:microsoft.com/office/officeart/2018/2/layout/IconCircleList"/>
    <dgm:cxn modelId="{0FC2D919-82B1-4831-BC5D-D8E469F3494F}" type="presParOf" srcId="{AFAEACFC-E297-4BEB-82FE-6E44CD6E2103}" destId="{6AD6C108-5ED9-4E5C-A858-D66A8C8C8053}" srcOrd="7" destOrd="0" presId="urn:microsoft.com/office/officeart/2018/2/layout/IconCircleList"/>
    <dgm:cxn modelId="{49886DB3-A1CB-45AE-B21B-7BB33BEA7854}" type="presParOf" srcId="{AFAEACFC-E297-4BEB-82FE-6E44CD6E2103}" destId="{E28E3F00-2982-4BD2-8EF5-50268D0142AD}" srcOrd="8" destOrd="0" presId="urn:microsoft.com/office/officeart/2018/2/layout/IconCircleList"/>
    <dgm:cxn modelId="{83E7CE26-F1B3-4BBB-9933-687A1ED50D29}" type="presParOf" srcId="{E28E3F00-2982-4BD2-8EF5-50268D0142AD}" destId="{DD153FF5-5896-4F11-8C0D-76F5624E80FD}" srcOrd="0" destOrd="0" presId="urn:microsoft.com/office/officeart/2018/2/layout/IconCircleList"/>
    <dgm:cxn modelId="{A0CF7ABF-B051-4179-BA1F-3773E8099DBC}" type="presParOf" srcId="{E28E3F00-2982-4BD2-8EF5-50268D0142AD}" destId="{7C42FE14-BC34-4454-B18B-D38FFF68CF2B}" srcOrd="1" destOrd="0" presId="urn:microsoft.com/office/officeart/2018/2/layout/IconCircleList"/>
    <dgm:cxn modelId="{3DD7C50F-7FD6-4A74-B797-B882089DF391}" type="presParOf" srcId="{E28E3F00-2982-4BD2-8EF5-50268D0142AD}" destId="{B7BCAE59-2D05-45CA-85FF-2E4FDD8AAB75}" srcOrd="2" destOrd="0" presId="urn:microsoft.com/office/officeart/2018/2/layout/IconCircleList"/>
    <dgm:cxn modelId="{736B8160-AAD0-458B-B3F8-4860A78123E0}" type="presParOf" srcId="{E28E3F00-2982-4BD2-8EF5-50268D0142AD}" destId="{B42E0121-10CB-46A8-8BD7-63C5CF6CB006}" srcOrd="3" destOrd="0" presId="urn:microsoft.com/office/officeart/2018/2/layout/IconCircleList"/>
    <dgm:cxn modelId="{D8B7F8A7-953C-4A25-851A-B6277DF66E0B}" type="presParOf" srcId="{AFAEACFC-E297-4BEB-82FE-6E44CD6E2103}" destId="{B888AA65-C3D3-4E32-9169-A8E23855C2B3}" srcOrd="9" destOrd="0" presId="urn:microsoft.com/office/officeart/2018/2/layout/IconCircleList"/>
    <dgm:cxn modelId="{710E1F2C-DDE6-489D-95E6-754CE9BCAC2E}" type="presParOf" srcId="{AFAEACFC-E297-4BEB-82FE-6E44CD6E2103}" destId="{DCF22453-46F5-4AEB-BC97-BF31E79A5991}" srcOrd="10" destOrd="0" presId="urn:microsoft.com/office/officeart/2018/2/layout/IconCircleList"/>
    <dgm:cxn modelId="{096C7B37-8D56-4B8B-928D-99772039795B}" type="presParOf" srcId="{DCF22453-46F5-4AEB-BC97-BF31E79A5991}" destId="{BA59932B-29FF-4477-BF82-3330F9998AB1}" srcOrd="0" destOrd="0" presId="urn:microsoft.com/office/officeart/2018/2/layout/IconCircleList"/>
    <dgm:cxn modelId="{3D9FEADA-9B67-4E03-9289-DD79816D49EA}" type="presParOf" srcId="{DCF22453-46F5-4AEB-BC97-BF31E79A5991}" destId="{7DFE94B9-41EE-439F-B873-998FA03F5D74}" srcOrd="1" destOrd="0" presId="urn:microsoft.com/office/officeart/2018/2/layout/IconCircleList"/>
    <dgm:cxn modelId="{402B4B3A-DB9E-4D67-82FF-00AD1BCF4E32}" type="presParOf" srcId="{DCF22453-46F5-4AEB-BC97-BF31E79A5991}" destId="{4C296096-5B7F-41F2-9E9E-2151B7C7F9AB}" srcOrd="2" destOrd="0" presId="urn:microsoft.com/office/officeart/2018/2/layout/IconCircleList"/>
    <dgm:cxn modelId="{B5C37793-D383-40B8-AE4F-F1871C0F4FD3}" type="presParOf" srcId="{DCF22453-46F5-4AEB-BC97-BF31E79A5991}" destId="{B9202FAC-0319-4DBD-90E2-5EAFEF337963}" srcOrd="3" destOrd="0" presId="urn:microsoft.com/office/officeart/2018/2/layout/IconCircleList"/>
    <dgm:cxn modelId="{EA5C4C81-90F7-4430-8419-D57755E53693}" type="presParOf" srcId="{AFAEACFC-E297-4BEB-82FE-6E44CD6E2103}" destId="{E61B39E4-6413-4211-B6A5-2E889180EE49}" srcOrd="11" destOrd="0" presId="urn:microsoft.com/office/officeart/2018/2/layout/IconCircleList"/>
    <dgm:cxn modelId="{4B705244-448B-4039-A52E-02E08B68D85D}" type="presParOf" srcId="{AFAEACFC-E297-4BEB-82FE-6E44CD6E2103}" destId="{8A49887C-8C96-4ED5-80BE-8DEE9C25EF7E}" srcOrd="12" destOrd="0" presId="urn:microsoft.com/office/officeart/2018/2/layout/IconCircleList"/>
    <dgm:cxn modelId="{6E2C3C24-52EA-47E1-8263-FB95504409FE}" type="presParOf" srcId="{8A49887C-8C96-4ED5-80BE-8DEE9C25EF7E}" destId="{713005B3-54EF-4B00-B568-5CB8551BDD4F}" srcOrd="0" destOrd="0" presId="urn:microsoft.com/office/officeart/2018/2/layout/IconCircleList"/>
    <dgm:cxn modelId="{DE1F9CDB-2FB1-4F4D-88A7-9FDF423ABA9E}" type="presParOf" srcId="{8A49887C-8C96-4ED5-80BE-8DEE9C25EF7E}" destId="{07A436DD-513A-46CF-9E6C-A18F02E12C31}" srcOrd="1" destOrd="0" presId="urn:microsoft.com/office/officeart/2018/2/layout/IconCircleList"/>
    <dgm:cxn modelId="{8AB2C7CC-6AC2-4D51-8143-2920974A0749}" type="presParOf" srcId="{8A49887C-8C96-4ED5-80BE-8DEE9C25EF7E}" destId="{3FBC9181-E965-4FDE-9145-CF7C99A0CC01}" srcOrd="2" destOrd="0" presId="urn:microsoft.com/office/officeart/2018/2/layout/IconCircleList"/>
    <dgm:cxn modelId="{3853B02C-E2E4-4104-B819-43D0E1EEFDCE}" type="presParOf" srcId="{8A49887C-8C96-4ED5-80BE-8DEE9C25EF7E}" destId="{31709677-FC23-40BE-9FE4-717C37EF68BE}" srcOrd="3" destOrd="0" presId="urn:microsoft.com/office/officeart/2018/2/layout/IconCircleList"/>
    <dgm:cxn modelId="{4F82DE9E-0CD8-4C8C-93E2-420089DD7979}" type="presParOf" srcId="{AFAEACFC-E297-4BEB-82FE-6E44CD6E2103}" destId="{D4A7FB5C-F7C7-4625-9449-8C7B40D7B1B1}" srcOrd="13" destOrd="0" presId="urn:microsoft.com/office/officeart/2018/2/layout/IconCircleList"/>
    <dgm:cxn modelId="{73702909-0708-49BD-8269-2CD0E9B86EAD}" type="presParOf" srcId="{AFAEACFC-E297-4BEB-82FE-6E44CD6E2103}" destId="{75DC7C86-164A-4A3D-879C-E6FE6BF1D029}" srcOrd="14" destOrd="0" presId="urn:microsoft.com/office/officeart/2018/2/layout/IconCircleList"/>
    <dgm:cxn modelId="{5E2A7DCE-5841-4809-8CB7-A1B08C592FB2}" type="presParOf" srcId="{75DC7C86-164A-4A3D-879C-E6FE6BF1D029}" destId="{C0BBAB58-5D9A-4CFA-9243-1583A2DEB94B}" srcOrd="0" destOrd="0" presId="urn:microsoft.com/office/officeart/2018/2/layout/IconCircleList"/>
    <dgm:cxn modelId="{FDCE0545-41FB-4779-BA65-12E6F81D3757}" type="presParOf" srcId="{75DC7C86-164A-4A3D-879C-E6FE6BF1D029}" destId="{9DF1C89D-BC4D-47CF-8747-55B44ADB2C5C}" srcOrd="1" destOrd="0" presId="urn:microsoft.com/office/officeart/2018/2/layout/IconCircleList"/>
    <dgm:cxn modelId="{BB891FED-D92D-4E9B-B40E-759E22F082DF}" type="presParOf" srcId="{75DC7C86-164A-4A3D-879C-E6FE6BF1D029}" destId="{993F7993-4FD3-4AB1-A72B-6A8D690CECD5}" srcOrd="2" destOrd="0" presId="urn:microsoft.com/office/officeart/2018/2/layout/IconCircleList"/>
    <dgm:cxn modelId="{B8753514-1CD5-4625-A050-BBDF34C9F2E8}" type="presParOf" srcId="{75DC7C86-164A-4A3D-879C-E6FE6BF1D029}" destId="{4DCF32E6-B763-4791-8B20-D0D5A69AD2E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CD68E-21DA-4559-9479-DB782AC4CA56}">
      <dsp:nvSpPr>
        <dsp:cNvPr id="0" name=""/>
        <dsp:cNvSpPr/>
      </dsp:nvSpPr>
      <dsp:spPr>
        <a:xfrm>
          <a:off x="3091790" y="808392"/>
          <a:ext cx="622878" cy="91440"/>
        </a:xfrm>
        <a:custGeom>
          <a:avLst/>
          <a:gdLst/>
          <a:ahLst/>
          <a:cxnLst/>
          <a:rect l="0" t="0" r="0" b="0"/>
          <a:pathLst>
            <a:path>
              <a:moveTo>
                <a:pt x="0" y="45720"/>
              </a:moveTo>
              <a:lnTo>
                <a:pt x="62287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0" kern="1200"/>
        </a:p>
      </dsp:txBody>
      <dsp:txXfrm>
        <a:off x="3386892" y="850845"/>
        <a:ext cx="32673" cy="6534"/>
      </dsp:txXfrm>
    </dsp:sp>
    <dsp:sp modelId="{3EC281D4-97B8-4349-B1C9-FABD1A2302C0}">
      <dsp:nvSpPr>
        <dsp:cNvPr id="0" name=""/>
        <dsp:cNvSpPr/>
      </dsp:nvSpPr>
      <dsp:spPr>
        <a:xfrm>
          <a:off x="252378" y="1748"/>
          <a:ext cx="2841211" cy="1704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Geert Hofstede’s cultural dimensions theory is a foundational framework in intercultural communication and international business studies.</a:t>
          </a:r>
        </a:p>
      </dsp:txBody>
      <dsp:txXfrm>
        <a:off x="252378" y="1748"/>
        <a:ext cx="2841211" cy="1704727"/>
      </dsp:txXfrm>
    </dsp:sp>
    <dsp:sp modelId="{8A0175A2-D642-4B20-824E-BA111DAA57BB}">
      <dsp:nvSpPr>
        <dsp:cNvPr id="0" name=""/>
        <dsp:cNvSpPr/>
      </dsp:nvSpPr>
      <dsp:spPr>
        <a:xfrm>
          <a:off x="6586480" y="808392"/>
          <a:ext cx="622878" cy="91440"/>
        </a:xfrm>
        <a:custGeom>
          <a:avLst/>
          <a:gdLst/>
          <a:ahLst/>
          <a:cxnLst/>
          <a:rect l="0" t="0" r="0" b="0"/>
          <a:pathLst>
            <a:path>
              <a:moveTo>
                <a:pt x="0" y="45720"/>
              </a:moveTo>
              <a:lnTo>
                <a:pt x="622878"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0" kern="1200"/>
        </a:p>
      </dsp:txBody>
      <dsp:txXfrm>
        <a:off x="6881583" y="850845"/>
        <a:ext cx="32673" cy="6534"/>
      </dsp:txXfrm>
    </dsp:sp>
    <dsp:sp modelId="{D42ECC7B-011C-4CFC-B9B5-9C1BB86EF7D8}">
      <dsp:nvSpPr>
        <dsp:cNvPr id="0" name=""/>
        <dsp:cNvSpPr/>
      </dsp:nvSpPr>
      <dsp:spPr>
        <a:xfrm>
          <a:off x="3747069" y="1748"/>
          <a:ext cx="2841211" cy="170472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The theory identifies six key dimensions that distinguish national cultures: Power Distance, Individualism, Masculinity, Uncertainty Avoidance, Long-Term Orientation, and Indulgence (Hofstede, 2011).</a:t>
          </a:r>
        </a:p>
      </dsp:txBody>
      <dsp:txXfrm>
        <a:off x="3747069" y="1748"/>
        <a:ext cx="2841211" cy="1704727"/>
      </dsp:txXfrm>
    </dsp:sp>
    <dsp:sp modelId="{CD24F310-DFA7-4424-BE5B-2452324F3AD8}">
      <dsp:nvSpPr>
        <dsp:cNvPr id="0" name=""/>
        <dsp:cNvSpPr/>
      </dsp:nvSpPr>
      <dsp:spPr>
        <a:xfrm>
          <a:off x="1672984" y="1704676"/>
          <a:ext cx="6989381" cy="622878"/>
        </a:xfrm>
        <a:custGeom>
          <a:avLst/>
          <a:gdLst/>
          <a:ahLst/>
          <a:cxnLst/>
          <a:rect l="0" t="0" r="0" b="0"/>
          <a:pathLst>
            <a:path>
              <a:moveTo>
                <a:pt x="6989381" y="0"/>
              </a:moveTo>
              <a:lnTo>
                <a:pt x="6989381" y="328539"/>
              </a:lnTo>
              <a:lnTo>
                <a:pt x="0" y="328539"/>
              </a:lnTo>
              <a:lnTo>
                <a:pt x="0" y="622878"/>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0" kern="1200"/>
        </a:p>
      </dsp:txBody>
      <dsp:txXfrm>
        <a:off x="4992178" y="2012848"/>
        <a:ext cx="350993" cy="6534"/>
      </dsp:txXfrm>
    </dsp:sp>
    <dsp:sp modelId="{8EE679EE-DE6C-4CD4-94E2-73319862CACA}">
      <dsp:nvSpPr>
        <dsp:cNvPr id="0" name=""/>
        <dsp:cNvSpPr/>
      </dsp:nvSpPr>
      <dsp:spPr>
        <a:xfrm>
          <a:off x="7241759" y="1748"/>
          <a:ext cx="2841211" cy="170472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Each dimension represents how societies perceive authority, cooperation, ambition, uncertainty, time, and pleasure.</a:t>
          </a:r>
        </a:p>
      </dsp:txBody>
      <dsp:txXfrm>
        <a:off x="7241759" y="1748"/>
        <a:ext cx="2841211" cy="1704727"/>
      </dsp:txXfrm>
    </dsp:sp>
    <dsp:sp modelId="{0CB0F2AA-CE98-4794-BEA8-71E97FE59DAD}">
      <dsp:nvSpPr>
        <dsp:cNvPr id="0" name=""/>
        <dsp:cNvSpPr/>
      </dsp:nvSpPr>
      <dsp:spPr>
        <a:xfrm>
          <a:off x="3091790" y="3166598"/>
          <a:ext cx="622878" cy="91440"/>
        </a:xfrm>
        <a:custGeom>
          <a:avLst/>
          <a:gdLst/>
          <a:ahLst/>
          <a:cxnLst/>
          <a:rect l="0" t="0" r="0" b="0"/>
          <a:pathLst>
            <a:path>
              <a:moveTo>
                <a:pt x="0" y="45720"/>
              </a:moveTo>
              <a:lnTo>
                <a:pt x="622878"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0" kern="1200"/>
        </a:p>
      </dsp:txBody>
      <dsp:txXfrm>
        <a:off x="3386892" y="3209051"/>
        <a:ext cx="32673" cy="6534"/>
      </dsp:txXfrm>
    </dsp:sp>
    <dsp:sp modelId="{E68A983E-81BB-4E03-B08D-DA41C4499EBD}">
      <dsp:nvSpPr>
        <dsp:cNvPr id="0" name=""/>
        <dsp:cNvSpPr/>
      </dsp:nvSpPr>
      <dsp:spPr>
        <a:xfrm>
          <a:off x="252378" y="2359954"/>
          <a:ext cx="2841211" cy="170472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The model is particularly significant for global managers, as it enables them to interpret and predict cross-cultural behavioural patterns in workplaces.</a:t>
          </a:r>
        </a:p>
      </dsp:txBody>
      <dsp:txXfrm>
        <a:off x="252378" y="2359954"/>
        <a:ext cx="2841211" cy="1704727"/>
      </dsp:txXfrm>
    </dsp:sp>
    <dsp:sp modelId="{7AB15607-576A-4182-A40D-ECCA87BD7B08}">
      <dsp:nvSpPr>
        <dsp:cNvPr id="0" name=""/>
        <dsp:cNvSpPr/>
      </dsp:nvSpPr>
      <dsp:spPr>
        <a:xfrm>
          <a:off x="6586480" y="3166598"/>
          <a:ext cx="622878" cy="91440"/>
        </a:xfrm>
        <a:custGeom>
          <a:avLst/>
          <a:gdLst/>
          <a:ahLst/>
          <a:cxnLst/>
          <a:rect l="0" t="0" r="0" b="0"/>
          <a:pathLst>
            <a:path>
              <a:moveTo>
                <a:pt x="0" y="45720"/>
              </a:moveTo>
              <a:lnTo>
                <a:pt x="622878"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0" kern="1200"/>
        </a:p>
      </dsp:txBody>
      <dsp:txXfrm>
        <a:off x="6881583" y="3209051"/>
        <a:ext cx="32673" cy="6534"/>
      </dsp:txXfrm>
    </dsp:sp>
    <dsp:sp modelId="{CB5715C9-5FD5-4651-B84F-2A3E6835964E}">
      <dsp:nvSpPr>
        <dsp:cNvPr id="0" name=""/>
        <dsp:cNvSpPr/>
      </dsp:nvSpPr>
      <dsp:spPr>
        <a:xfrm>
          <a:off x="3747069" y="2359954"/>
          <a:ext cx="2841211" cy="170472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Hofstede’s framework highlights that communication differences are often culturally conditioned rather than personal, helping avoid stereotyping or misinterpretation.</a:t>
          </a:r>
        </a:p>
      </dsp:txBody>
      <dsp:txXfrm>
        <a:off x="3747069" y="2359954"/>
        <a:ext cx="2841211" cy="1704727"/>
      </dsp:txXfrm>
    </dsp:sp>
    <dsp:sp modelId="{7777C84F-8163-41AA-91C8-7C8209647F5C}">
      <dsp:nvSpPr>
        <dsp:cNvPr id="0" name=""/>
        <dsp:cNvSpPr/>
      </dsp:nvSpPr>
      <dsp:spPr>
        <a:xfrm>
          <a:off x="7241759" y="2359954"/>
          <a:ext cx="2841211" cy="170472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533400">
            <a:lnSpc>
              <a:spcPct val="90000"/>
            </a:lnSpc>
            <a:spcBef>
              <a:spcPct val="0"/>
            </a:spcBef>
            <a:spcAft>
              <a:spcPct val="35000"/>
            </a:spcAft>
            <a:buNone/>
          </a:pPr>
          <a:r>
            <a:rPr lang="en-US" sz="1200" b="0" kern="1200"/>
            <a:t>Applying this theory allows organisations to adapt communication strategies, improve negotiation outcomes, and strengthen multicultural collaboration (Jandt, 2018).</a:t>
          </a:r>
        </a:p>
      </dsp:txBody>
      <dsp:txXfrm>
        <a:off x="7241759" y="2359954"/>
        <a:ext cx="2841211" cy="17047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174C2-D6AA-4960-9687-358CCF853E86}">
      <dsp:nvSpPr>
        <dsp:cNvPr id="0" name=""/>
        <dsp:cNvSpPr/>
      </dsp:nvSpPr>
      <dsp:spPr>
        <a:xfrm>
          <a:off x="0" y="0"/>
          <a:ext cx="69494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604F32-D032-413C-8A44-77CB00CB8AEA}">
      <dsp:nvSpPr>
        <dsp:cNvPr id="0" name=""/>
        <dsp:cNvSpPr/>
      </dsp:nvSpPr>
      <dsp:spPr>
        <a:xfrm>
          <a:off x="0" y="0"/>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Germany’s Hofstede scores reveal a culture grounded in </a:t>
          </a:r>
          <a:r>
            <a:rPr lang="en-US" sz="1400" b="1" kern="1200"/>
            <a:t>equality, rationality, and performance orientation</a:t>
          </a:r>
          <a:r>
            <a:rPr lang="en-US" sz="1400" kern="1200"/>
            <a:t>.</a:t>
          </a:r>
        </a:p>
      </dsp:txBody>
      <dsp:txXfrm>
        <a:off x="0" y="0"/>
        <a:ext cx="6949440" cy="723329"/>
      </dsp:txXfrm>
    </dsp:sp>
    <dsp:sp modelId="{71EB51F6-3F79-48BF-89B5-2E57CD767B77}">
      <dsp:nvSpPr>
        <dsp:cNvPr id="0" name=""/>
        <dsp:cNvSpPr/>
      </dsp:nvSpPr>
      <dsp:spPr>
        <a:xfrm>
          <a:off x="0" y="723329"/>
          <a:ext cx="6949440" cy="0"/>
        </a:xfrm>
        <a:prstGeom prst="line">
          <a:avLst/>
        </a:prstGeom>
        <a:solidFill>
          <a:schemeClr val="accent2">
            <a:hueOff val="-148761"/>
            <a:satOff val="-3090"/>
            <a:lumOff val="-840"/>
            <a:alphaOff val="0"/>
          </a:schemeClr>
        </a:solidFill>
        <a:ln w="12700" cap="flat" cmpd="sng" algn="ctr">
          <a:solidFill>
            <a:schemeClr val="accent2">
              <a:hueOff val="-148761"/>
              <a:satOff val="-3090"/>
              <a:lumOff val="-84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55146F-A5EF-495F-8B10-D07BD6BD1234}">
      <dsp:nvSpPr>
        <dsp:cNvPr id="0" name=""/>
        <dsp:cNvSpPr/>
      </dsp:nvSpPr>
      <dsp:spPr>
        <a:xfrm>
          <a:off x="0" y="72332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Power Distance (35):</a:t>
          </a:r>
          <a:r>
            <a:rPr lang="en-US" sz="1400" kern="1200" dirty="0"/>
            <a:t> </a:t>
          </a:r>
          <a:r>
            <a:rPr lang="en-US" sz="1400" b="0" kern="1200" dirty="0"/>
            <a:t>Low score indicates a flat hierarchy where managers are approachable and expected to justify decisions with logic rather than authority (The Culture Factor, 2020).</a:t>
          </a:r>
        </a:p>
      </dsp:txBody>
      <dsp:txXfrm>
        <a:off x="0" y="723329"/>
        <a:ext cx="6949440" cy="723329"/>
      </dsp:txXfrm>
    </dsp:sp>
    <dsp:sp modelId="{990BF29B-3EB7-40AE-A3AA-177CFC9125FA}">
      <dsp:nvSpPr>
        <dsp:cNvPr id="0" name=""/>
        <dsp:cNvSpPr/>
      </dsp:nvSpPr>
      <dsp:spPr>
        <a:xfrm>
          <a:off x="0" y="1446659"/>
          <a:ext cx="6949440" cy="0"/>
        </a:xfrm>
        <a:prstGeom prst="line">
          <a:avLst/>
        </a:prstGeom>
        <a:solidFill>
          <a:schemeClr val="accent2">
            <a:hueOff val="-297523"/>
            <a:satOff val="-6180"/>
            <a:lumOff val="-1681"/>
            <a:alphaOff val="0"/>
          </a:schemeClr>
        </a:solidFill>
        <a:ln w="12700" cap="flat" cmpd="sng" algn="ctr">
          <a:solidFill>
            <a:schemeClr val="accent2">
              <a:hueOff val="-297523"/>
              <a:satOff val="-6180"/>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AE26C-40E0-4D8E-8BEB-63595D76DF52}">
      <dsp:nvSpPr>
        <dsp:cNvPr id="0" name=""/>
        <dsp:cNvSpPr/>
      </dsp:nvSpPr>
      <dsp:spPr>
        <a:xfrm>
          <a:off x="0" y="1446659"/>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Individualism (67):</a:t>
          </a:r>
          <a:r>
            <a:rPr lang="en-US" sz="1400" kern="1200" dirty="0"/>
            <a:t> </a:t>
          </a:r>
          <a:r>
            <a:rPr lang="en-US" sz="1400" b="0" kern="1200" dirty="0"/>
            <a:t>Reflects a preference for independent work and personal responsibility; communication tends to be direct, task-focused, and fact-based</a:t>
          </a:r>
          <a:r>
            <a:rPr lang="en-US" sz="1400" kern="1200" dirty="0"/>
            <a:t>.</a:t>
          </a:r>
        </a:p>
      </dsp:txBody>
      <dsp:txXfrm>
        <a:off x="0" y="1446659"/>
        <a:ext cx="6949440" cy="723329"/>
      </dsp:txXfrm>
    </dsp:sp>
    <dsp:sp modelId="{7521335E-8B74-4097-80DD-3DFEF8D47CFF}">
      <dsp:nvSpPr>
        <dsp:cNvPr id="0" name=""/>
        <dsp:cNvSpPr/>
      </dsp:nvSpPr>
      <dsp:spPr>
        <a:xfrm>
          <a:off x="0" y="2169988"/>
          <a:ext cx="6949440" cy="0"/>
        </a:xfrm>
        <a:prstGeom prst="line">
          <a:avLst/>
        </a:prstGeom>
        <a:solidFill>
          <a:schemeClr val="accent2">
            <a:hueOff val="-446284"/>
            <a:satOff val="-9270"/>
            <a:lumOff val="-2521"/>
            <a:alphaOff val="0"/>
          </a:schemeClr>
        </a:solidFill>
        <a:ln w="12700" cap="flat" cmpd="sng" algn="ctr">
          <a:solidFill>
            <a:schemeClr val="accent2">
              <a:hueOff val="-446284"/>
              <a:satOff val="-9270"/>
              <a:lumOff val="-252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2E7384-062E-4715-9E5F-E78E0DBE0D79}">
      <dsp:nvSpPr>
        <dsp:cNvPr id="0" name=""/>
        <dsp:cNvSpPr/>
      </dsp:nvSpPr>
      <dsp:spPr>
        <a:xfrm>
          <a:off x="0" y="216998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Masculinity (66):</a:t>
          </a:r>
          <a:r>
            <a:rPr lang="en-US" sz="1400" kern="1200" dirty="0"/>
            <a:t> </a:t>
          </a:r>
          <a:r>
            <a:rPr lang="en-US" sz="1400" b="0" kern="1200" dirty="0"/>
            <a:t>Suggests a competitive and achievement-driven environment, where success and efficiency are highly valued.</a:t>
          </a:r>
        </a:p>
      </dsp:txBody>
      <dsp:txXfrm>
        <a:off x="0" y="2169988"/>
        <a:ext cx="6949440" cy="723329"/>
      </dsp:txXfrm>
    </dsp:sp>
    <dsp:sp modelId="{B2DEBFCE-2DED-4C1D-8A44-3C51754201C5}">
      <dsp:nvSpPr>
        <dsp:cNvPr id="0" name=""/>
        <dsp:cNvSpPr/>
      </dsp:nvSpPr>
      <dsp:spPr>
        <a:xfrm>
          <a:off x="0" y="2893318"/>
          <a:ext cx="6949440" cy="0"/>
        </a:xfrm>
        <a:prstGeom prst="line">
          <a:avLst/>
        </a:prstGeom>
        <a:solidFill>
          <a:schemeClr val="accent2">
            <a:hueOff val="-595045"/>
            <a:satOff val="-12361"/>
            <a:lumOff val="-3361"/>
            <a:alphaOff val="0"/>
          </a:schemeClr>
        </a:solidFill>
        <a:ln w="12700" cap="flat" cmpd="sng" algn="ctr">
          <a:solidFill>
            <a:schemeClr val="accent2">
              <a:hueOff val="-595045"/>
              <a:satOff val="-12361"/>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064CC-A82A-44C2-B2AA-E40B66BF8E37}">
      <dsp:nvSpPr>
        <dsp:cNvPr id="0" name=""/>
        <dsp:cNvSpPr/>
      </dsp:nvSpPr>
      <dsp:spPr>
        <a:xfrm>
          <a:off x="0" y="289331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Uncertainty Avoidance (65):</a:t>
          </a:r>
          <a:r>
            <a:rPr lang="en-US" sz="1400" kern="1200" dirty="0"/>
            <a:t> </a:t>
          </a:r>
          <a:r>
            <a:rPr lang="en-US" sz="1400" b="0" kern="1200" dirty="0"/>
            <a:t>Shows a strong desire for clear rules, </a:t>
          </a:r>
          <a:r>
            <a:rPr lang="en-US" sz="1400" b="0" kern="1200" dirty="0" err="1"/>
            <a:t>organisation</a:t>
          </a:r>
          <a:r>
            <a:rPr lang="en-US" sz="1400" b="0" kern="1200" dirty="0"/>
            <a:t>, and structured planning to reduce ambiguity in business processes.</a:t>
          </a:r>
        </a:p>
      </dsp:txBody>
      <dsp:txXfrm>
        <a:off x="0" y="2893318"/>
        <a:ext cx="6949440" cy="723329"/>
      </dsp:txXfrm>
    </dsp:sp>
    <dsp:sp modelId="{5D4E0ABE-A429-42ED-80E8-CBBCBC40B4C5}">
      <dsp:nvSpPr>
        <dsp:cNvPr id="0" name=""/>
        <dsp:cNvSpPr/>
      </dsp:nvSpPr>
      <dsp:spPr>
        <a:xfrm>
          <a:off x="0" y="3616648"/>
          <a:ext cx="6949440" cy="0"/>
        </a:xfrm>
        <a:prstGeom prst="line">
          <a:avLst/>
        </a:prstGeom>
        <a:solidFill>
          <a:schemeClr val="accent2">
            <a:hueOff val="-743806"/>
            <a:satOff val="-15451"/>
            <a:lumOff val="-4201"/>
            <a:alphaOff val="0"/>
          </a:schemeClr>
        </a:solidFill>
        <a:ln w="12700" cap="flat" cmpd="sng" algn="ctr">
          <a:solidFill>
            <a:schemeClr val="accent2">
              <a:hueOff val="-743806"/>
              <a:satOff val="-15451"/>
              <a:lumOff val="-42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50114C-33B3-4586-90A0-EEF58D074213}">
      <dsp:nvSpPr>
        <dsp:cNvPr id="0" name=""/>
        <dsp:cNvSpPr/>
      </dsp:nvSpPr>
      <dsp:spPr>
        <a:xfrm>
          <a:off x="0" y="3616648"/>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Long-Term Orientation (83):</a:t>
          </a:r>
          <a:r>
            <a:rPr lang="en-US" sz="1400" kern="1200" dirty="0"/>
            <a:t> </a:t>
          </a:r>
          <a:r>
            <a:rPr lang="en-US" sz="1400" b="0" kern="1200" dirty="0"/>
            <a:t>Indicates a strategic, future-oriented mindset that </a:t>
          </a:r>
          <a:r>
            <a:rPr lang="en-US" sz="1400" b="0" kern="1200" dirty="0" err="1"/>
            <a:t>emphasises</a:t>
          </a:r>
          <a:r>
            <a:rPr lang="en-US" sz="1400" b="0" kern="1200" dirty="0"/>
            <a:t> sustainability, innovation, and long-term partnerships.</a:t>
          </a:r>
        </a:p>
      </dsp:txBody>
      <dsp:txXfrm>
        <a:off x="0" y="3616648"/>
        <a:ext cx="6949440" cy="723329"/>
      </dsp:txXfrm>
    </dsp:sp>
    <dsp:sp modelId="{CEACC7FB-34D5-4E0C-87AA-E0A04A7EDF48}">
      <dsp:nvSpPr>
        <dsp:cNvPr id="0" name=""/>
        <dsp:cNvSpPr/>
      </dsp:nvSpPr>
      <dsp:spPr>
        <a:xfrm>
          <a:off x="0" y="4339977"/>
          <a:ext cx="6949440" cy="0"/>
        </a:xfrm>
        <a:prstGeom prst="line">
          <a:avLst/>
        </a:prstGeom>
        <a:solidFill>
          <a:schemeClr val="accent2">
            <a:hueOff val="-892568"/>
            <a:satOff val="-18541"/>
            <a:lumOff val="-5042"/>
            <a:alphaOff val="0"/>
          </a:schemeClr>
        </a:solidFill>
        <a:ln w="12700" cap="flat" cmpd="sng" algn="ctr">
          <a:solidFill>
            <a:schemeClr val="accent2">
              <a:hueOff val="-892568"/>
              <a:satOff val="-18541"/>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69A7C0-D83E-483E-BA07-5FEF88985347}">
      <dsp:nvSpPr>
        <dsp:cNvPr id="0" name=""/>
        <dsp:cNvSpPr/>
      </dsp:nvSpPr>
      <dsp:spPr>
        <a:xfrm>
          <a:off x="0" y="4339977"/>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Indulgence (40):</a:t>
          </a:r>
          <a:r>
            <a:rPr lang="en-US" sz="1400" kern="1200" dirty="0"/>
            <a:t> </a:t>
          </a:r>
          <a:r>
            <a:rPr lang="en-US" sz="1400" b="0" kern="1200" dirty="0"/>
            <a:t>Reflects a reserved and disciplined society, where professional conduct and responsibility take precedence over emotional expression or leisure</a:t>
          </a:r>
          <a:r>
            <a:rPr lang="en-US" sz="1400" kern="1200" dirty="0"/>
            <a:t>.</a:t>
          </a:r>
        </a:p>
      </dsp:txBody>
      <dsp:txXfrm>
        <a:off x="0" y="4339977"/>
        <a:ext cx="6949440" cy="723329"/>
      </dsp:txXfrm>
    </dsp:sp>
    <dsp:sp modelId="{8BB0A4E1-83BF-4D14-8864-34B585BA928D}">
      <dsp:nvSpPr>
        <dsp:cNvPr id="0" name=""/>
        <dsp:cNvSpPr/>
      </dsp:nvSpPr>
      <dsp:spPr>
        <a:xfrm>
          <a:off x="0" y="5063307"/>
          <a:ext cx="6949440" cy="0"/>
        </a:xfrm>
        <a:prstGeom prst="line">
          <a:avLst/>
        </a:prstGeom>
        <a:solidFill>
          <a:schemeClr val="accent2">
            <a:hueOff val="-1041329"/>
            <a:satOff val="-21631"/>
            <a:lumOff val="-5882"/>
            <a:alphaOff val="0"/>
          </a:schemeClr>
        </a:solidFill>
        <a:ln w="12700" cap="flat" cmpd="sng" algn="ctr">
          <a:solidFill>
            <a:schemeClr val="accent2">
              <a:hueOff val="-1041329"/>
              <a:satOff val="-21631"/>
              <a:lumOff val="-588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8D0A27-AAD4-43DD-87CA-9C799D0D6D46}">
      <dsp:nvSpPr>
        <dsp:cNvPr id="0" name=""/>
        <dsp:cNvSpPr/>
      </dsp:nvSpPr>
      <dsp:spPr>
        <a:xfrm>
          <a:off x="0" y="5063307"/>
          <a:ext cx="6949440" cy="723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0" kern="1200" dirty="0"/>
            <a:t>These combined traits explain why German communication is typically structured, analytical, and reliability-focused, creating a culture of predictability and efficiency in business dealings.</a:t>
          </a:r>
        </a:p>
      </dsp:txBody>
      <dsp:txXfrm>
        <a:off x="0" y="5063307"/>
        <a:ext cx="6949440" cy="7233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C3593-03C4-48AE-841A-05251B09E3B3}">
      <dsp:nvSpPr>
        <dsp:cNvPr id="0" name=""/>
        <dsp:cNvSpPr/>
      </dsp:nvSpPr>
      <dsp:spPr>
        <a:xfrm>
          <a:off x="340571" y="131114"/>
          <a:ext cx="927530" cy="9275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6951F-45BB-4F2F-810C-891E34DDEC3B}">
      <dsp:nvSpPr>
        <dsp:cNvPr id="0" name=""/>
        <dsp:cNvSpPr/>
      </dsp:nvSpPr>
      <dsp:spPr>
        <a:xfrm>
          <a:off x="535352" y="325896"/>
          <a:ext cx="537967" cy="5379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A0B360-B4BC-44AB-B22F-067BA828376D}">
      <dsp:nvSpPr>
        <dsp:cNvPr id="0" name=""/>
        <dsp:cNvSpPr/>
      </dsp:nvSpPr>
      <dsp:spPr>
        <a:xfrm>
          <a:off x="1466858" y="131114"/>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dirty="0"/>
            <a:t>German business communication is direct, explicit, and precise, reflecting a strong preference for clarity and factual accuracy </a:t>
          </a:r>
          <a:r>
            <a:rPr lang="en-GB" sz="1100" kern="1200" dirty="0"/>
            <a:t>(Samovar et al., 2017)</a:t>
          </a:r>
          <a:endParaRPr lang="en-US" sz="1100" b="0" kern="1200" dirty="0"/>
        </a:p>
      </dsp:txBody>
      <dsp:txXfrm>
        <a:off x="1466858" y="131114"/>
        <a:ext cx="2186321" cy="927530"/>
      </dsp:txXfrm>
    </dsp:sp>
    <dsp:sp modelId="{4C384CC4-277D-4807-B67E-3DDD7C102EFD}">
      <dsp:nvSpPr>
        <dsp:cNvPr id="0" name=""/>
        <dsp:cNvSpPr/>
      </dsp:nvSpPr>
      <dsp:spPr>
        <a:xfrm>
          <a:off x="4034129" y="131114"/>
          <a:ext cx="927530" cy="9275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E4171B-E3A8-443C-AFC0-D1DE20C1C159}">
      <dsp:nvSpPr>
        <dsp:cNvPr id="0" name=""/>
        <dsp:cNvSpPr/>
      </dsp:nvSpPr>
      <dsp:spPr>
        <a:xfrm>
          <a:off x="4228911" y="325896"/>
          <a:ext cx="537967" cy="5379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28802-6A0F-4D2E-B95B-E0135FAA7FB3}">
      <dsp:nvSpPr>
        <dsp:cNvPr id="0" name=""/>
        <dsp:cNvSpPr/>
      </dsp:nvSpPr>
      <dsp:spPr>
        <a:xfrm>
          <a:off x="5160416" y="131114"/>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a:t>Conversations are formal in tone, particularly in professional settings; titles and surnames are used until relationships become more established.</a:t>
          </a:r>
        </a:p>
      </dsp:txBody>
      <dsp:txXfrm>
        <a:off x="5160416" y="131114"/>
        <a:ext cx="2186321" cy="927530"/>
      </dsp:txXfrm>
    </dsp:sp>
    <dsp:sp modelId="{3B1E7135-D0EB-458D-907F-C943190501A8}">
      <dsp:nvSpPr>
        <dsp:cNvPr id="0" name=""/>
        <dsp:cNvSpPr/>
      </dsp:nvSpPr>
      <dsp:spPr>
        <a:xfrm>
          <a:off x="7727688" y="131114"/>
          <a:ext cx="927530" cy="9275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C074B2-06DB-45D4-B57E-EDC9A1F51930}">
      <dsp:nvSpPr>
        <dsp:cNvPr id="0" name=""/>
        <dsp:cNvSpPr/>
      </dsp:nvSpPr>
      <dsp:spPr>
        <a:xfrm>
          <a:off x="7922469" y="325896"/>
          <a:ext cx="537967" cy="5379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E20BD6-8A64-48E0-8241-87B5DD070A2B}">
      <dsp:nvSpPr>
        <dsp:cNvPr id="0" name=""/>
        <dsp:cNvSpPr/>
      </dsp:nvSpPr>
      <dsp:spPr>
        <a:xfrm>
          <a:off x="8853975" y="131114"/>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dirty="0"/>
            <a:t>Small talk is minimal, as efficiency and focus on the agenda are more important than building personal rapport at the start.</a:t>
          </a:r>
        </a:p>
      </dsp:txBody>
      <dsp:txXfrm>
        <a:off x="8853975" y="131114"/>
        <a:ext cx="2186321" cy="927530"/>
      </dsp:txXfrm>
    </dsp:sp>
    <dsp:sp modelId="{FAF1C9D0-7A31-45B0-B25D-0CCCBFE9AFDD}">
      <dsp:nvSpPr>
        <dsp:cNvPr id="0" name=""/>
        <dsp:cNvSpPr/>
      </dsp:nvSpPr>
      <dsp:spPr>
        <a:xfrm>
          <a:off x="340571" y="1842917"/>
          <a:ext cx="927530" cy="9275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5F1FCF-C71A-4A52-9907-C49A87BB092C}">
      <dsp:nvSpPr>
        <dsp:cNvPr id="0" name=""/>
        <dsp:cNvSpPr/>
      </dsp:nvSpPr>
      <dsp:spPr>
        <a:xfrm>
          <a:off x="535352" y="2037698"/>
          <a:ext cx="537967" cy="5379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A8D6BA-12C4-47F3-AF8D-B44946063DD8}">
      <dsp:nvSpPr>
        <dsp:cNvPr id="0" name=""/>
        <dsp:cNvSpPr/>
      </dsp:nvSpPr>
      <dsp:spPr>
        <a:xfrm>
          <a:off x="1466858" y="1842917"/>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dirty="0"/>
            <a:t>Meetings are expected to be well-prepared, punctual, and supported by data, emotional appeals or vague ideas are often seen as unconvincing.</a:t>
          </a:r>
        </a:p>
      </dsp:txBody>
      <dsp:txXfrm>
        <a:off x="1466858" y="1842917"/>
        <a:ext cx="2186321" cy="927530"/>
      </dsp:txXfrm>
    </dsp:sp>
    <dsp:sp modelId="{DD153FF5-5896-4F11-8C0D-76F5624E80FD}">
      <dsp:nvSpPr>
        <dsp:cNvPr id="0" name=""/>
        <dsp:cNvSpPr/>
      </dsp:nvSpPr>
      <dsp:spPr>
        <a:xfrm>
          <a:off x="4034129" y="1842917"/>
          <a:ext cx="927530" cy="9275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2FE14-BC34-4454-B18B-D38FFF68CF2B}">
      <dsp:nvSpPr>
        <dsp:cNvPr id="0" name=""/>
        <dsp:cNvSpPr/>
      </dsp:nvSpPr>
      <dsp:spPr>
        <a:xfrm>
          <a:off x="4228911" y="2037698"/>
          <a:ext cx="537967" cy="53796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2E0121-10CB-46A8-8BD7-63C5CF6CB006}">
      <dsp:nvSpPr>
        <dsp:cNvPr id="0" name=""/>
        <dsp:cNvSpPr/>
      </dsp:nvSpPr>
      <dsp:spPr>
        <a:xfrm>
          <a:off x="5160416" y="1842917"/>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a:t>Written communication (e.g., emails, proposals) follows the same precision, maintaining logical structure and professionalism.</a:t>
          </a:r>
        </a:p>
      </dsp:txBody>
      <dsp:txXfrm>
        <a:off x="5160416" y="1842917"/>
        <a:ext cx="2186321" cy="927530"/>
      </dsp:txXfrm>
    </dsp:sp>
    <dsp:sp modelId="{BA59932B-29FF-4477-BF82-3330F9998AB1}">
      <dsp:nvSpPr>
        <dsp:cNvPr id="0" name=""/>
        <dsp:cNvSpPr/>
      </dsp:nvSpPr>
      <dsp:spPr>
        <a:xfrm>
          <a:off x="7727688" y="1842917"/>
          <a:ext cx="927530" cy="9275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E94B9-41EE-439F-B873-998FA03F5D74}">
      <dsp:nvSpPr>
        <dsp:cNvPr id="0" name=""/>
        <dsp:cNvSpPr/>
      </dsp:nvSpPr>
      <dsp:spPr>
        <a:xfrm>
          <a:off x="7922469" y="2037698"/>
          <a:ext cx="537967" cy="53796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202FAC-0319-4DBD-90E2-5EAFEF337963}">
      <dsp:nvSpPr>
        <dsp:cNvPr id="0" name=""/>
        <dsp:cNvSpPr/>
      </dsp:nvSpPr>
      <dsp:spPr>
        <a:xfrm>
          <a:off x="8853975" y="1842917"/>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dirty="0"/>
            <a:t>High uncertainty avoidance drives the need for rules, detailed contracts, and predictability in both communication and business operations.</a:t>
          </a:r>
        </a:p>
      </dsp:txBody>
      <dsp:txXfrm>
        <a:off x="8853975" y="1842917"/>
        <a:ext cx="2186321" cy="927530"/>
      </dsp:txXfrm>
    </dsp:sp>
    <dsp:sp modelId="{713005B3-54EF-4B00-B568-5CB8551BDD4F}">
      <dsp:nvSpPr>
        <dsp:cNvPr id="0" name=""/>
        <dsp:cNvSpPr/>
      </dsp:nvSpPr>
      <dsp:spPr>
        <a:xfrm>
          <a:off x="340571" y="3554719"/>
          <a:ext cx="927530" cy="9275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436DD-513A-46CF-9E6C-A18F02E12C31}">
      <dsp:nvSpPr>
        <dsp:cNvPr id="0" name=""/>
        <dsp:cNvSpPr/>
      </dsp:nvSpPr>
      <dsp:spPr>
        <a:xfrm>
          <a:off x="535352" y="3749501"/>
          <a:ext cx="537967" cy="53796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709677-FC23-40BE-9FE4-717C37EF68BE}">
      <dsp:nvSpPr>
        <dsp:cNvPr id="0" name=""/>
        <dsp:cNvSpPr/>
      </dsp:nvSpPr>
      <dsp:spPr>
        <a:xfrm>
          <a:off x="1466858" y="3554719"/>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a:t>Non-verbal behaviour is controlled and restrained; gestures are limited, and maintaining personal space shows respect.</a:t>
          </a:r>
        </a:p>
      </dsp:txBody>
      <dsp:txXfrm>
        <a:off x="1466858" y="3554719"/>
        <a:ext cx="2186321" cy="927530"/>
      </dsp:txXfrm>
    </dsp:sp>
    <dsp:sp modelId="{C0BBAB58-5D9A-4CFA-9243-1583A2DEB94B}">
      <dsp:nvSpPr>
        <dsp:cNvPr id="0" name=""/>
        <dsp:cNvSpPr/>
      </dsp:nvSpPr>
      <dsp:spPr>
        <a:xfrm>
          <a:off x="4034129" y="3554719"/>
          <a:ext cx="927530" cy="9275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F1C89D-BC4D-47CF-8747-55B44ADB2C5C}">
      <dsp:nvSpPr>
        <dsp:cNvPr id="0" name=""/>
        <dsp:cNvSpPr/>
      </dsp:nvSpPr>
      <dsp:spPr>
        <a:xfrm>
          <a:off x="4228911" y="3749501"/>
          <a:ext cx="537967" cy="537967"/>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CF32E6-B763-4791-8B20-D0D5A69AD2E3}">
      <dsp:nvSpPr>
        <dsp:cNvPr id="0" name=""/>
        <dsp:cNvSpPr/>
      </dsp:nvSpPr>
      <dsp:spPr>
        <a:xfrm>
          <a:off x="5160416" y="3554719"/>
          <a:ext cx="2186321" cy="9275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90000"/>
            </a:lnSpc>
            <a:spcBef>
              <a:spcPct val="0"/>
            </a:spcBef>
            <a:spcAft>
              <a:spcPct val="35000"/>
            </a:spcAft>
            <a:buNone/>
          </a:pPr>
          <a:r>
            <a:rPr lang="en-US" sz="1100" b="0" kern="1200"/>
            <a:t>These characteristics highlight Germany’s strong alignment with Hofstede’s cultural dimensions, particularly low power distance, high uncertainty avoidance, and long-term orientation.</a:t>
          </a:r>
        </a:p>
      </dsp:txBody>
      <dsp:txXfrm>
        <a:off x="5160416" y="3554719"/>
        <a:ext cx="2186321" cy="92753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10/10/2025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48990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10/10/2025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45884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10/10/2025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32750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10/10/2025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19881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10/10/2025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41671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10/10/2025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5913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10/10/2025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8549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10/10/2025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98196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10/10/2025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21056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10/10/2025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0469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10/10/2025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447104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10/10/2025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824649158"/>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svg"/><Relationship Id="rId3" Type="http://schemas.openxmlformats.org/officeDocument/2006/relationships/image" Target="../media/image19.svg"/><Relationship Id="rId7" Type="http://schemas.openxmlformats.org/officeDocument/2006/relationships/image" Target="../media/image22.svg"/><Relationship Id="rId12" Type="http://schemas.openxmlformats.org/officeDocument/2006/relationships/image" Target="../media/image27.png"/><Relationship Id="rId2" Type="http://schemas.openxmlformats.org/officeDocument/2006/relationships/image" Target="../media/image7.png"/><Relationship Id="rId16" Type="http://schemas.openxmlformats.org/officeDocument/2006/relationships/image" Target="../media/image6.sv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svg"/><Relationship Id="rId15" Type="http://schemas.openxmlformats.org/officeDocument/2006/relationships/image" Target="../media/image30.svg"/><Relationship Id="rId10" Type="http://schemas.openxmlformats.org/officeDocument/2006/relationships/image" Target="../media/image25.png"/><Relationship Id="rId4" Type="http://schemas.openxmlformats.org/officeDocument/2006/relationships/image" Target="../media/image5.png"/><Relationship Id="rId9" Type="http://schemas.openxmlformats.org/officeDocument/2006/relationships/image" Target="../media/image24.svg"/><Relationship Id="rId14" Type="http://schemas.openxmlformats.org/officeDocument/2006/relationships/image" Target="../media/image29.png"/></Relationships>
</file>

<file path=ppt/slides/_rels/slide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cholarworks.gvsu.edu/orpc/vol2/iss1/8/" TargetMode="External"/><Relationship Id="rId7" Type="http://schemas.openxmlformats.org/officeDocument/2006/relationships/hyperlink" Target="https://www.theculturefactor.com/about-geert-hofstede" TargetMode="External"/><Relationship Id="rId2" Type="http://schemas.openxmlformats.org/officeDocument/2006/relationships/hyperlink" Target="https://www.bmwgroup.com/en/report/2023/downloads/BMW-Group-Report-2023-en.pdf" TargetMode="External"/><Relationship Id="rId1" Type="http://schemas.openxmlformats.org/officeDocument/2006/relationships/slideLayout" Target="../slideLayouts/slideLayout2.xml"/><Relationship Id="rId6" Type="http://schemas.openxmlformats.org/officeDocument/2006/relationships/hyperlink" Target="https://www.cengage.com/c/communication-between-cultures-9e-samovar-porter-mcdaniel-roy/9781285444628/" TargetMode="External"/><Relationship Id="rId5" Type="http://schemas.openxmlformats.org/officeDocument/2006/relationships/hyperlink" Target="https://psycnet.apa.org/record/2013-41573-000" TargetMode="External"/><Relationship Id="rId4" Type="http://schemas.openxmlformats.org/officeDocument/2006/relationships/hyperlink" Target="https://us.sagepub.com/en-us/nam/node/60260/print"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6588D31-40C3-6997-BFF0-5255CD277F2A}"/>
              </a:ext>
            </a:extLst>
          </p:cNvPr>
          <p:cNvSpPr>
            <a:spLocks noGrp="1"/>
          </p:cNvSpPr>
          <p:nvPr>
            <p:ph type="ctrTitle"/>
          </p:nvPr>
        </p:nvSpPr>
        <p:spPr>
          <a:xfrm>
            <a:off x="7036253" y="498834"/>
            <a:ext cx="5260524" cy="1942773"/>
          </a:xfrm>
        </p:spPr>
        <p:txBody>
          <a:bodyPr vert="horz" lIns="91440" tIns="45720" rIns="91440" bIns="45720" rtlCol="0" anchor="b">
            <a:noAutofit/>
          </a:bodyPr>
          <a:lstStyle/>
          <a:p>
            <a:r>
              <a:rPr lang="en-US" sz="2800" b="1" kern="1200" dirty="0">
                <a:solidFill>
                  <a:schemeClr val="tx1"/>
                </a:solidFill>
                <a:latin typeface="+mj-lt"/>
                <a:ea typeface="+mj-ea"/>
                <a:cs typeface="+mj-cs"/>
              </a:rPr>
              <a:t>Intercultural Communication in German Business Culture: A Hofstede Perspective</a:t>
            </a:r>
          </a:p>
        </p:txBody>
      </p:sp>
      <p:pic>
        <p:nvPicPr>
          <p:cNvPr id="1026" name="Picture 2" descr="15 Tips for Doing Business in Germany - Earning Trust | itCraft">
            <a:extLst>
              <a:ext uri="{FF2B5EF4-FFF2-40B4-BE49-F238E27FC236}">
                <a16:creationId xmlns:a16="http://schemas.microsoft.com/office/drawing/2014/main" id="{C2D88D77-56AC-C4FA-998D-28464185AD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152" r="22227" b="6349"/>
          <a:stretch>
            <a:fillRect/>
          </a:stretch>
        </p:blipFill>
        <p:spPr bwMode="auto">
          <a:xfrm>
            <a:off x="20" y="10"/>
            <a:ext cx="7141009"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1709659-FFD6-732F-3BC1-A3EAF384C02B}"/>
              </a:ext>
            </a:extLst>
          </p:cNvPr>
          <p:cNvSpPr>
            <a:spLocks noGrp="1"/>
          </p:cNvSpPr>
          <p:nvPr>
            <p:ph type="subTitle" idx="1"/>
          </p:nvPr>
        </p:nvSpPr>
        <p:spPr>
          <a:xfrm>
            <a:off x="7375072" y="2980207"/>
            <a:ext cx="4582885" cy="3339193"/>
          </a:xfrm>
        </p:spPr>
        <p:txBody>
          <a:bodyPr vert="horz" lIns="91440" tIns="45720" rIns="91440" bIns="45720" rtlCol="0">
            <a:normAutofit/>
          </a:bodyPr>
          <a:lstStyle/>
          <a:p>
            <a:pPr algn="l">
              <a:lnSpc>
                <a:spcPct val="110000"/>
              </a:lnSpc>
            </a:pPr>
            <a:r>
              <a:rPr lang="en-US" sz="1600" b="1" dirty="0" err="1"/>
              <a:t>Programme</a:t>
            </a:r>
            <a:r>
              <a:rPr lang="en-US" sz="1600" b="1" dirty="0"/>
              <a:t>:  </a:t>
            </a:r>
            <a:r>
              <a:rPr lang="en-US" sz="1600" dirty="0"/>
              <a:t>BA (Hons) Business Management </a:t>
            </a:r>
          </a:p>
          <a:p>
            <a:pPr algn="l">
              <a:lnSpc>
                <a:spcPct val="110000"/>
              </a:lnSpc>
            </a:pPr>
            <a:r>
              <a:rPr lang="en-US" sz="1600" b="1" dirty="0"/>
              <a:t>Module:  </a:t>
            </a:r>
            <a:r>
              <a:rPr lang="en-US" sz="1600" dirty="0"/>
              <a:t>International Business Communications</a:t>
            </a:r>
          </a:p>
          <a:p>
            <a:pPr algn="l">
              <a:lnSpc>
                <a:spcPct val="110000"/>
              </a:lnSpc>
            </a:pPr>
            <a:r>
              <a:rPr lang="en-US" sz="1600" b="1" dirty="0"/>
              <a:t>Module code: </a:t>
            </a:r>
            <a:r>
              <a:rPr lang="en-US" sz="1600" dirty="0"/>
              <a:t> LCBB6023 	</a:t>
            </a:r>
          </a:p>
          <a:p>
            <a:pPr algn="l">
              <a:lnSpc>
                <a:spcPct val="110000"/>
              </a:lnSpc>
            </a:pPr>
            <a:r>
              <a:rPr lang="en-US" sz="1600" b="1" dirty="0"/>
              <a:t>Lecturer Name: </a:t>
            </a:r>
            <a:r>
              <a:rPr lang="en-US" sz="1600" dirty="0"/>
              <a:t>Gregory Cowan</a:t>
            </a:r>
          </a:p>
          <a:p>
            <a:pPr algn="l">
              <a:lnSpc>
                <a:spcPct val="110000"/>
              </a:lnSpc>
            </a:pPr>
            <a:r>
              <a:rPr lang="en-US" sz="1600" b="1" dirty="0"/>
              <a:t>Student Name: </a:t>
            </a:r>
            <a:r>
              <a:rPr lang="en-US" sz="1600" dirty="0" err="1"/>
              <a:t>Kostadinka</a:t>
            </a:r>
            <a:r>
              <a:rPr lang="en-US" sz="1600" dirty="0"/>
              <a:t> Stoyanova</a:t>
            </a:r>
          </a:p>
          <a:p>
            <a:pPr algn="l">
              <a:lnSpc>
                <a:spcPct val="110000"/>
              </a:lnSpc>
            </a:pPr>
            <a:r>
              <a:rPr lang="en-US" sz="1600" b="1" dirty="0"/>
              <a:t>ID: </a:t>
            </a:r>
            <a:r>
              <a:rPr lang="en-US" sz="1600" dirty="0"/>
              <a:t>2309383</a:t>
            </a:r>
          </a:p>
        </p:txBody>
      </p:sp>
    </p:spTree>
    <p:extLst>
      <p:ext uri="{BB962C8B-B14F-4D97-AF65-F5344CB8AC3E}">
        <p14:creationId xmlns:p14="http://schemas.microsoft.com/office/powerpoint/2010/main" val="202187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220C85-AF2C-A28F-8BFA-0E400E884E1A}"/>
              </a:ext>
            </a:extLst>
          </p:cNvPr>
          <p:cNvSpPr>
            <a:spLocks noGrp="1"/>
          </p:cNvSpPr>
          <p:nvPr>
            <p:ph type="title"/>
          </p:nvPr>
        </p:nvSpPr>
        <p:spPr>
          <a:xfrm>
            <a:off x="1156933" y="-214884"/>
            <a:ext cx="4361686" cy="1527048"/>
          </a:xfrm>
        </p:spPr>
        <p:txBody>
          <a:bodyPr anchor="b">
            <a:normAutofit/>
          </a:bodyPr>
          <a:lstStyle/>
          <a:p>
            <a:r>
              <a:rPr lang="en-US" dirty="0"/>
              <a:t>Introduction</a:t>
            </a:r>
            <a:endParaRPr lang="en-GB" dirty="0"/>
          </a:p>
        </p:txBody>
      </p:sp>
      <p:sp>
        <p:nvSpPr>
          <p:cNvPr id="3" name="Content Placeholder 2">
            <a:extLst>
              <a:ext uri="{FF2B5EF4-FFF2-40B4-BE49-F238E27FC236}">
                <a16:creationId xmlns:a16="http://schemas.microsoft.com/office/drawing/2014/main" id="{11FFD524-2933-B439-12B7-DD2DEF6A0098}"/>
              </a:ext>
            </a:extLst>
          </p:cNvPr>
          <p:cNvSpPr>
            <a:spLocks noGrp="1"/>
          </p:cNvSpPr>
          <p:nvPr>
            <p:ph idx="1"/>
          </p:nvPr>
        </p:nvSpPr>
        <p:spPr>
          <a:xfrm>
            <a:off x="260818" y="1693164"/>
            <a:ext cx="5421525" cy="5164836"/>
          </a:xfrm>
        </p:spPr>
        <p:txBody>
          <a:bodyPr>
            <a:normAutofit/>
          </a:bodyPr>
          <a:lstStyle/>
          <a:p>
            <a:pPr marL="0" indent="0" algn="just">
              <a:lnSpc>
                <a:spcPct val="150000"/>
              </a:lnSpc>
              <a:buNone/>
            </a:pPr>
            <a:r>
              <a:rPr lang="en-US" sz="1200" dirty="0"/>
              <a:t>In an increasingly </a:t>
            </a:r>
            <a:r>
              <a:rPr lang="en-US" sz="1200" dirty="0" err="1"/>
              <a:t>globalised</a:t>
            </a:r>
            <a:r>
              <a:rPr lang="en-US" sz="1200" dirty="0"/>
              <a:t> world, understanding intercultural communication is a vital skill for international business professionals. Differences in cultural norms, values, and communication styles can significantly influence business interactions and outcomes. Germany, as one of the leading economies in Europe, offers a unique case for studying how cultural values shape communication practices in business contexts. This report explores the characteristics of German business communication through the lens of </a:t>
            </a:r>
            <a:r>
              <a:rPr lang="en-US" sz="1200" b="1" dirty="0"/>
              <a:t>Hofstede’s cultural dimensions theory</a:t>
            </a:r>
            <a:r>
              <a:rPr lang="en-US" sz="1200" dirty="0"/>
              <a:t> and provides practical recommendations for international managers working with German professionals. The analysis highlights how cultural values influence communication </a:t>
            </a:r>
            <a:r>
              <a:rPr lang="en-US" sz="1200" dirty="0" err="1"/>
              <a:t>behaviour</a:t>
            </a:r>
            <a:r>
              <a:rPr lang="en-US" sz="1200" dirty="0"/>
              <a:t>, negotiation style, and workplace relationships in Germany, thereby enhancing intercultural understanding and business effectiveness (The Culture Factor, 2020).</a:t>
            </a:r>
            <a:endParaRPr lang="en-GB" sz="1200" dirty="0"/>
          </a:p>
        </p:txBody>
      </p:sp>
      <p:pic>
        <p:nvPicPr>
          <p:cNvPr id="4" name="Picture 3" descr="A diagram of different colored hexagons&#10;&#10;AI-generated content may be incorrect.">
            <a:extLst>
              <a:ext uri="{FF2B5EF4-FFF2-40B4-BE49-F238E27FC236}">
                <a16:creationId xmlns:a16="http://schemas.microsoft.com/office/drawing/2014/main" id="{6F7AF3F6-2DF8-253F-C9FD-D61C34C5D260}"/>
              </a:ext>
            </a:extLst>
          </p:cNvPr>
          <p:cNvPicPr>
            <a:picLocks noChangeAspect="1"/>
          </p:cNvPicPr>
          <p:nvPr/>
        </p:nvPicPr>
        <p:blipFill>
          <a:blip r:embed="rId2"/>
          <a:srcRect l="22991" r="24734"/>
          <a:stretch>
            <a:fillRect/>
          </a:stretch>
        </p:blipFill>
        <p:spPr>
          <a:xfrm>
            <a:off x="5818632" y="-1"/>
            <a:ext cx="6373368" cy="6858001"/>
          </a:xfrm>
          <a:prstGeom prst="rect">
            <a:avLst/>
          </a:prstGeom>
        </p:spPr>
      </p:pic>
    </p:spTree>
    <p:extLst>
      <p:ext uri="{BB962C8B-B14F-4D97-AF65-F5344CB8AC3E}">
        <p14:creationId xmlns:p14="http://schemas.microsoft.com/office/powerpoint/2010/main" val="2150539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6C1A73-359A-6C8E-6FA6-508AB14AB00A}"/>
              </a:ext>
            </a:extLst>
          </p:cNvPr>
          <p:cNvSpPr>
            <a:spLocks noGrp="1"/>
          </p:cNvSpPr>
          <p:nvPr>
            <p:ph type="title"/>
          </p:nvPr>
        </p:nvSpPr>
        <p:spPr>
          <a:xfrm>
            <a:off x="1524000" y="548640"/>
            <a:ext cx="9160475" cy="1132258"/>
          </a:xfrm>
        </p:spPr>
        <p:txBody>
          <a:bodyPr anchor="ctr">
            <a:normAutofit/>
          </a:bodyPr>
          <a:lstStyle/>
          <a:p>
            <a:pPr algn="ctr"/>
            <a:r>
              <a:rPr lang="en-US" dirty="0"/>
              <a:t>Hofstede’s Cultural Dimensions Theory</a:t>
            </a:r>
            <a:endParaRPr lang="en-GB"/>
          </a:p>
        </p:txBody>
      </p:sp>
      <p:graphicFrame>
        <p:nvGraphicFramePr>
          <p:cNvPr id="5" name="Content Placeholder 2">
            <a:extLst>
              <a:ext uri="{FF2B5EF4-FFF2-40B4-BE49-F238E27FC236}">
                <a16:creationId xmlns:a16="http://schemas.microsoft.com/office/drawing/2014/main" id="{E434F600-B2B5-8027-F9ED-306C56619F16}"/>
              </a:ext>
            </a:extLst>
          </p:cNvPr>
          <p:cNvGraphicFramePr>
            <a:graphicFrameLocks noGrp="1"/>
          </p:cNvGraphicFramePr>
          <p:nvPr>
            <p:ph idx="1"/>
            <p:extLst>
              <p:ext uri="{D42A27DB-BD31-4B8C-83A1-F6EECF244321}">
                <p14:modId xmlns:p14="http://schemas.microsoft.com/office/powerpoint/2010/main" val="1223671253"/>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392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FB5161-47E0-EA05-3F86-E5E4C01E20C0}"/>
              </a:ext>
            </a:extLst>
          </p:cNvPr>
          <p:cNvSpPr>
            <a:spLocks noGrp="1"/>
          </p:cNvSpPr>
          <p:nvPr>
            <p:ph type="title"/>
          </p:nvPr>
        </p:nvSpPr>
        <p:spPr>
          <a:xfrm>
            <a:off x="87732" y="2486296"/>
            <a:ext cx="4520514" cy="5786638"/>
          </a:xfrm>
        </p:spPr>
        <p:txBody>
          <a:bodyPr anchor="t">
            <a:normAutofit/>
          </a:bodyPr>
          <a:lstStyle/>
          <a:p>
            <a:pPr algn="ctr"/>
            <a:r>
              <a:rPr lang="en-US" dirty="0"/>
              <a:t>Germany’s Cultural Profile According to Hofstede</a:t>
            </a:r>
            <a:endParaRPr lang="en-GB" dirty="0"/>
          </a:p>
        </p:txBody>
      </p:sp>
      <p:graphicFrame>
        <p:nvGraphicFramePr>
          <p:cNvPr id="5" name="Content Placeholder 2">
            <a:extLst>
              <a:ext uri="{FF2B5EF4-FFF2-40B4-BE49-F238E27FC236}">
                <a16:creationId xmlns:a16="http://schemas.microsoft.com/office/drawing/2014/main" id="{F4C4E946-1D98-90A0-7A53-F7A44419CFEC}"/>
              </a:ext>
            </a:extLst>
          </p:cNvPr>
          <p:cNvGraphicFramePr>
            <a:graphicFrameLocks noGrp="1"/>
          </p:cNvGraphicFramePr>
          <p:nvPr>
            <p:ph idx="1"/>
            <p:extLst>
              <p:ext uri="{D42A27DB-BD31-4B8C-83A1-F6EECF244321}">
                <p14:modId xmlns:p14="http://schemas.microsoft.com/office/powerpoint/2010/main" val="150525550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9729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D9674-B632-B855-DC9F-BBF1DCD192DB}"/>
              </a:ext>
            </a:extLst>
          </p:cNvPr>
          <p:cNvSpPr>
            <a:spLocks noGrp="1"/>
          </p:cNvSpPr>
          <p:nvPr>
            <p:ph type="title"/>
          </p:nvPr>
        </p:nvSpPr>
        <p:spPr>
          <a:xfrm>
            <a:off x="1524000" y="548640"/>
            <a:ext cx="9160475" cy="1132258"/>
          </a:xfrm>
        </p:spPr>
        <p:txBody>
          <a:bodyPr anchor="ctr">
            <a:normAutofit/>
          </a:bodyPr>
          <a:lstStyle/>
          <a:p>
            <a:pPr algn="ctr"/>
            <a:r>
              <a:rPr lang="en-US" dirty="0"/>
              <a:t>Communication Practices in German Business Culture</a:t>
            </a:r>
            <a:endParaRPr lang="en-GB"/>
          </a:p>
        </p:txBody>
      </p:sp>
      <p:graphicFrame>
        <p:nvGraphicFramePr>
          <p:cNvPr id="5" name="Content Placeholder 2">
            <a:extLst>
              <a:ext uri="{FF2B5EF4-FFF2-40B4-BE49-F238E27FC236}">
                <a16:creationId xmlns:a16="http://schemas.microsoft.com/office/drawing/2014/main" id="{A30E7371-40BB-374F-84DC-3B84BADD009D}"/>
              </a:ext>
            </a:extLst>
          </p:cNvPr>
          <p:cNvGraphicFramePr>
            <a:graphicFrameLocks noGrp="1"/>
          </p:cNvGraphicFramePr>
          <p:nvPr>
            <p:ph idx="1"/>
            <p:extLst>
              <p:ext uri="{D42A27DB-BD31-4B8C-83A1-F6EECF244321}">
                <p14:modId xmlns:p14="http://schemas.microsoft.com/office/powerpoint/2010/main" val="924456575"/>
              </p:ext>
            </p:extLst>
          </p:nvPr>
        </p:nvGraphicFramePr>
        <p:xfrm>
          <a:off x="255961" y="1776549"/>
          <a:ext cx="11380868" cy="46133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2621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1A9FDA-2B63-9CE2-7512-BA4011FBC3B7}"/>
              </a:ext>
            </a:extLst>
          </p:cNvPr>
          <p:cNvSpPr>
            <a:spLocks noGrp="1"/>
          </p:cNvSpPr>
          <p:nvPr>
            <p:ph type="title"/>
          </p:nvPr>
        </p:nvSpPr>
        <p:spPr>
          <a:xfrm>
            <a:off x="612648" y="548640"/>
            <a:ext cx="10945037" cy="1133856"/>
          </a:xfrm>
        </p:spPr>
        <p:txBody>
          <a:bodyPr anchor="t">
            <a:normAutofit/>
          </a:bodyPr>
          <a:lstStyle/>
          <a:p>
            <a:r>
              <a:rPr lang="en-US" dirty="0"/>
              <a:t>Challenges and Opportunities for International Managers</a:t>
            </a:r>
            <a:endParaRPr lang="en-GB" dirty="0"/>
          </a:p>
        </p:txBody>
      </p:sp>
      <p:sp>
        <p:nvSpPr>
          <p:cNvPr id="6" name="Oval 5">
            <a:extLst>
              <a:ext uri="{FF2B5EF4-FFF2-40B4-BE49-F238E27FC236}">
                <a16:creationId xmlns:a16="http://schemas.microsoft.com/office/drawing/2014/main" id="{E4F84746-E112-7EC4-FB35-338C060E3D10}"/>
              </a:ext>
            </a:extLst>
          </p:cNvPr>
          <p:cNvSpPr/>
          <p:nvPr/>
        </p:nvSpPr>
        <p:spPr>
          <a:xfrm>
            <a:off x="745623" y="1951637"/>
            <a:ext cx="927619" cy="927619"/>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7" name="Rectangle 6" descr="Handshake">
            <a:extLst>
              <a:ext uri="{FF2B5EF4-FFF2-40B4-BE49-F238E27FC236}">
                <a16:creationId xmlns:a16="http://schemas.microsoft.com/office/drawing/2014/main" id="{9189A7CF-98F7-0F83-3752-594C15BE8F36}"/>
              </a:ext>
            </a:extLst>
          </p:cNvPr>
          <p:cNvSpPr/>
          <p:nvPr/>
        </p:nvSpPr>
        <p:spPr>
          <a:xfrm>
            <a:off x="940423" y="2146437"/>
            <a:ext cx="538019" cy="538019"/>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2A8C4FC3-BC78-0AE4-98B5-2D5B3F454FE8}"/>
              </a:ext>
            </a:extLst>
          </p:cNvPr>
          <p:cNvSpPr/>
          <p:nvPr/>
        </p:nvSpPr>
        <p:spPr>
          <a:xfrm>
            <a:off x="1872018" y="1951637"/>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International managers often face misunderstandings when dealing with German partners due to differing communication expectations.</a:t>
            </a:r>
            <a:endParaRPr lang="en-GB" sz="1100" b="0" kern="1200"/>
          </a:p>
        </p:txBody>
      </p:sp>
      <p:sp>
        <p:nvSpPr>
          <p:cNvPr id="12" name="Free-form: Shape 11">
            <a:extLst>
              <a:ext uri="{FF2B5EF4-FFF2-40B4-BE49-F238E27FC236}">
                <a16:creationId xmlns:a16="http://schemas.microsoft.com/office/drawing/2014/main" id="{64968AB0-B783-E7E3-25CE-3CB8DD71EEA3}"/>
              </a:ext>
            </a:extLst>
          </p:cNvPr>
          <p:cNvSpPr/>
          <p:nvPr/>
        </p:nvSpPr>
        <p:spPr>
          <a:xfrm>
            <a:off x="5565931" y="1951637"/>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The German preference for directness can be interpreted as blunt or overly critical in high-context cultures such as Japan or China (Meyer, 2014).</a:t>
            </a:r>
            <a:endParaRPr lang="en-GB" sz="1100" b="0" kern="1200"/>
          </a:p>
        </p:txBody>
      </p:sp>
      <p:sp>
        <p:nvSpPr>
          <p:cNvPr id="13" name="Oval 12">
            <a:extLst>
              <a:ext uri="{FF2B5EF4-FFF2-40B4-BE49-F238E27FC236}">
                <a16:creationId xmlns:a16="http://schemas.microsoft.com/office/drawing/2014/main" id="{F70CDA4F-C303-C4BC-CCF4-22E53F6C6EE6}"/>
              </a:ext>
            </a:extLst>
          </p:cNvPr>
          <p:cNvSpPr/>
          <p:nvPr/>
        </p:nvSpPr>
        <p:spPr>
          <a:xfrm>
            <a:off x="8133449" y="1951637"/>
            <a:ext cx="927619" cy="92761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User Network">
            <a:extLst>
              <a:ext uri="{FF2B5EF4-FFF2-40B4-BE49-F238E27FC236}">
                <a16:creationId xmlns:a16="http://schemas.microsoft.com/office/drawing/2014/main" id="{4AFEB566-6866-BCAD-77D7-31132CCBA64E}"/>
              </a:ext>
            </a:extLst>
          </p:cNvPr>
          <p:cNvSpPr/>
          <p:nvPr/>
        </p:nvSpPr>
        <p:spPr>
          <a:xfrm>
            <a:off x="8328249" y="2146437"/>
            <a:ext cx="538019" cy="538019"/>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C6B4683B-3D80-6554-1F28-268C795190BB}"/>
              </a:ext>
            </a:extLst>
          </p:cNvPr>
          <p:cNvSpPr/>
          <p:nvPr/>
        </p:nvSpPr>
        <p:spPr>
          <a:xfrm>
            <a:off x="9259843" y="1951637"/>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The emphasis on punctuality and formal structure may appear inflexible to professionals from more spontaneous or relationship-oriented societies.</a:t>
            </a:r>
            <a:endParaRPr lang="en-GB" sz="1100" b="0" kern="1200"/>
          </a:p>
        </p:txBody>
      </p:sp>
      <p:sp>
        <p:nvSpPr>
          <p:cNvPr id="16" name="Oval 15">
            <a:extLst>
              <a:ext uri="{FF2B5EF4-FFF2-40B4-BE49-F238E27FC236}">
                <a16:creationId xmlns:a16="http://schemas.microsoft.com/office/drawing/2014/main" id="{CE662675-5231-4A5D-9363-15CB161776FB}"/>
              </a:ext>
            </a:extLst>
          </p:cNvPr>
          <p:cNvSpPr/>
          <p:nvPr/>
        </p:nvSpPr>
        <p:spPr>
          <a:xfrm>
            <a:off x="745623" y="3671671"/>
            <a:ext cx="927619" cy="927619"/>
          </a:xfrm>
          <a:prstGeom prst="ellipse">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txBody>
          <a:bodyPr/>
          <a:lstStyle/>
          <a:p>
            <a:endParaRPr lang="en-GB"/>
          </a:p>
        </p:txBody>
      </p:sp>
      <p:sp>
        <p:nvSpPr>
          <p:cNvPr id="17" name="Rectangle 16" descr="Tie">
            <a:extLst>
              <a:ext uri="{FF2B5EF4-FFF2-40B4-BE49-F238E27FC236}">
                <a16:creationId xmlns:a16="http://schemas.microsoft.com/office/drawing/2014/main" id="{205B90E7-B048-CB9C-2FE5-B902DF73FF3F}"/>
              </a:ext>
            </a:extLst>
          </p:cNvPr>
          <p:cNvSpPr/>
          <p:nvPr/>
        </p:nvSpPr>
        <p:spPr>
          <a:xfrm>
            <a:off x="940423" y="3866471"/>
            <a:ext cx="538019" cy="538019"/>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260CD8DA-A8E9-9FA4-6247-D255E4B03617}"/>
              </a:ext>
            </a:extLst>
          </p:cNvPr>
          <p:cNvSpPr/>
          <p:nvPr/>
        </p:nvSpPr>
        <p:spPr>
          <a:xfrm>
            <a:off x="1872018" y="3671671"/>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dirty="0"/>
              <a:t>Conversely, these same traits, clarity, reliability, and professionalism, create opportunities for building trust-based, transparent, and long-term partnerships.</a:t>
            </a:r>
            <a:endParaRPr lang="en-GB" sz="1100" b="0" kern="1200" dirty="0"/>
          </a:p>
        </p:txBody>
      </p:sp>
      <p:sp>
        <p:nvSpPr>
          <p:cNvPr id="19" name="Oval 18">
            <a:extLst>
              <a:ext uri="{FF2B5EF4-FFF2-40B4-BE49-F238E27FC236}">
                <a16:creationId xmlns:a16="http://schemas.microsoft.com/office/drawing/2014/main" id="{2BCDE982-6DEE-4A52-BB93-F4FE0B22396C}"/>
              </a:ext>
            </a:extLst>
          </p:cNvPr>
          <p:cNvSpPr/>
          <p:nvPr/>
        </p:nvSpPr>
        <p:spPr>
          <a:xfrm>
            <a:off x="4439536" y="3671671"/>
            <a:ext cx="927619" cy="927619"/>
          </a:xfrm>
          <a:prstGeom prst="ellipse">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txBody>
          <a:bodyPr/>
          <a:lstStyle/>
          <a:p>
            <a:endParaRPr lang="en-GB"/>
          </a:p>
        </p:txBody>
      </p:sp>
      <p:sp>
        <p:nvSpPr>
          <p:cNvPr id="20" name="Rectangle 19" descr="Head with Gears">
            <a:extLst>
              <a:ext uri="{FF2B5EF4-FFF2-40B4-BE49-F238E27FC236}">
                <a16:creationId xmlns:a16="http://schemas.microsoft.com/office/drawing/2014/main" id="{9041D5D4-76C4-9E26-66E5-D1E9DA4918B9}"/>
              </a:ext>
            </a:extLst>
          </p:cNvPr>
          <p:cNvSpPr/>
          <p:nvPr/>
        </p:nvSpPr>
        <p:spPr>
          <a:xfrm>
            <a:off x="4634336" y="3866471"/>
            <a:ext cx="538019" cy="538019"/>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1" name="Free-form: Shape 20">
            <a:extLst>
              <a:ext uri="{FF2B5EF4-FFF2-40B4-BE49-F238E27FC236}">
                <a16:creationId xmlns:a16="http://schemas.microsoft.com/office/drawing/2014/main" id="{C38434BD-48F3-0CDB-B2BA-0610EC2AA7EA}"/>
              </a:ext>
            </a:extLst>
          </p:cNvPr>
          <p:cNvSpPr/>
          <p:nvPr/>
        </p:nvSpPr>
        <p:spPr>
          <a:xfrm>
            <a:off x="5565931" y="3671671"/>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dirty="0"/>
              <a:t>Effective collaboration requires adapting communication styles, </a:t>
            </a:r>
            <a:r>
              <a:rPr lang="en-US" sz="1100" b="0" kern="1200" dirty="0" err="1"/>
              <a:t>recognising</a:t>
            </a:r>
            <a:r>
              <a:rPr lang="en-US" sz="1100" b="0" kern="1200" dirty="0"/>
              <a:t> that German efficiency and precision stem from cultural values rather than personal attitudes.</a:t>
            </a:r>
            <a:endParaRPr lang="en-GB" sz="1100" b="0" kern="1200" dirty="0"/>
          </a:p>
        </p:txBody>
      </p:sp>
      <p:sp>
        <p:nvSpPr>
          <p:cNvPr id="22" name="Oval 21">
            <a:extLst>
              <a:ext uri="{FF2B5EF4-FFF2-40B4-BE49-F238E27FC236}">
                <a16:creationId xmlns:a16="http://schemas.microsoft.com/office/drawing/2014/main" id="{E7C6F133-23C7-F491-CCD0-D7BF9792338A}"/>
              </a:ext>
            </a:extLst>
          </p:cNvPr>
          <p:cNvSpPr/>
          <p:nvPr/>
        </p:nvSpPr>
        <p:spPr>
          <a:xfrm>
            <a:off x="8133449" y="3671671"/>
            <a:ext cx="927619" cy="927619"/>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23" name="Rectangle 22" descr="Cheers">
            <a:extLst>
              <a:ext uri="{FF2B5EF4-FFF2-40B4-BE49-F238E27FC236}">
                <a16:creationId xmlns:a16="http://schemas.microsoft.com/office/drawing/2014/main" id="{146BAE57-274D-EF14-ED03-B495610BC369}"/>
              </a:ext>
            </a:extLst>
          </p:cNvPr>
          <p:cNvSpPr/>
          <p:nvPr/>
        </p:nvSpPr>
        <p:spPr>
          <a:xfrm>
            <a:off x="8328249" y="3866471"/>
            <a:ext cx="538019" cy="538019"/>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D8BE4088-814E-F992-C314-E54A77C504DF}"/>
              </a:ext>
            </a:extLst>
          </p:cNvPr>
          <p:cNvSpPr/>
          <p:nvPr/>
        </p:nvSpPr>
        <p:spPr>
          <a:xfrm>
            <a:off x="9259843" y="3671671"/>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Organisations can benefit from cross-cultural training, which enhances employees’ ability to interpret different communication cues and respond appropriately.</a:t>
            </a:r>
            <a:endParaRPr lang="en-GB" sz="1100" b="0" kern="1200"/>
          </a:p>
        </p:txBody>
      </p:sp>
      <p:sp>
        <p:nvSpPr>
          <p:cNvPr id="25" name="Oval 24">
            <a:extLst>
              <a:ext uri="{FF2B5EF4-FFF2-40B4-BE49-F238E27FC236}">
                <a16:creationId xmlns:a16="http://schemas.microsoft.com/office/drawing/2014/main" id="{49EEA17C-204E-006C-5388-95556822C401}"/>
              </a:ext>
            </a:extLst>
          </p:cNvPr>
          <p:cNvSpPr/>
          <p:nvPr/>
        </p:nvSpPr>
        <p:spPr>
          <a:xfrm>
            <a:off x="745623" y="5391705"/>
            <a:ext cx="927619" cy="927619"/>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26" name="Rectangle 25" descr="Electric Car">
            <a:extLst>
              <a:ext uri="{FF2B5EF4-FFF2-40B4-BE49-F238E27FC236}">
                <a16:creationId xmlns:a16="http://schemas.microsoft.com/office/drawing/2014/main" id="{9220E13B-D633-BDDC-F3B3-F9A98D1F36FC}"/>
              </a:ext>
            </a:extLst>
          </p:cNvPr>
          <p:cNvSpPr/>
          <p:nvPr/>
        </p:nvSpPr>
        <p:spPr>
          <a:xfrm>
            <a:off x="940423" y="5586505"/>
            <a:ext cx="538019" cy="538019"/>
          </a:xfrm>
          <a:prstGeom prst="rect">
            <a:avLst/>
          </a:prstGeom>
          <a: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Free-form: Shape 26">
            <a:extLst>
              <a:ext uri="{FF2B5EF4-FFF2-40B4-BE49-F238E27FC236}">
                <a16:creationId xmlns:a16="http://schemas.microsoft.com/office/drawing/2014/main" id="{60CA438D-F562-9088-4772-335AD6D222E8}"/>
              </a:ext>
            </a:extLst>
          </p:cNvPr>
          <p:cNvSpPr/>
          <p:nvPr/>
        </p:nvSpPr>
        <p:spPr>
          <a:xfrm>
            <a:off x="1872018" y="5391705"/>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For example, BMW Group implemented cross-cultural workshops for international teams to improve collaboration with global suppliers, resulting in better understanding and project outcomes (BMW Group, 2023).</a:t>
            </a:r>
            <a:endParaRPr lang="en-GB" sz="1100" b="0" kern="1200"/>
          </a:p>
        </p:txBody>
      </p:sp>
      <p:sp>
        <p:nvSpPr>
          <p:cNvPr id="28" name="Oval 27">
            <a:extLst>
              <a:ext uri="{FF2B5EF4-FFF2-40B4-BE49-F238E27FC236}">
                <a16:creationId xmlns:a16="http://schemas.microsoft.com/office/drawing/2014/main" id="{FB958262-7389-C410-09D0-6D244F961533}"/>
              </a:ext>
            </a:extLst>
          </p:cNvPr>
          <p:cNvSpPr/>
          <p:nvPr/>
        </p:nvSpPr>
        <p:spPr>
          <a:xfrm>
            <a:off x="4439536" y="5391705"/>
            <a:ext cx="927619" cy="927619"/>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29" name="Rectangle 28" descr="Group">
            <a:extLst>
              <a:ext uri="{FF2B5EF4-FFF2-40B4-BE49-F238E27FC236}">
                <a16:creationId xmlns:a16="http://schemas.microsoft.com/office/drawing/2014/main" id="{A94DCAE5-AFC2-5B72-A35F-32512B7C0A45}"/>
              </a:ext>
            </a:extLst>
          </p:cNvPr>
          <p:cNvSpPr/>
          <p:nvPr/>
        </p:nvSpPr>
        <p:spPr>
          <a:xfrm>
            <a:off x="4634336" y="5586505"/>
            <a:ext cx="538019" cy="538019"/>
          </a:xfrm>
          <a:prstGeom prst="rect">
            <a:avLst/>
          </a:prstGeom>
          <a: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0" name="Free-form: Shape 29">
            <a:extLst>
              <a:ext uri="{FF2B5EF4-FFF2-40B4-BE49-F238E27FC236}">
                <a16:creationId xmlns:a16="http://schemas.microsoft.com/office/drawing/2014/main" id="{268261CE-9E96-D4E9-6917-E422A9AE15BB}"/>
              </a:ext>
            </a:extLst>
          </p:cNvPr>
          <p:cNvSpPr/>
          <p:nvPr/>
        </p:nvSpPr>
        <p:spPr>
          <a:xfrm>
            <a:off x="5565931" y="5391705"/>
            <a:ext cx="2186531" cy="927619"/>
          </a:xfrm>
          <a:custGeom>
            <a:avLst/>
            <a:gdLst>
              <a:gd name="connsiteX0" fmla="*/ 0 w 2186531"/>
              <a:gd name="connsiteY0" fmla="*/ 0 h 927619"/>
              <a:gd name="connsiteX1" fmla="*/ 2186531 w 2186531"/>
              <a:gd name="connsiteY1" fmla="*/ 0 h 927619"/>
              <a:gd name="connsiteX2" fmla="*/ 2186531 w 2186531"/>
              <a:gd name="connsiteY2" fmla="*/ 927619 h 927619"/>
              <a:gd name="connsiteX3" fmla="*/ 0 w 2186531"/>
              <a:gd name="connsiteY3" fmla="*/ 927619 h 927619"/>
              <a:gd name="connsiteX4" fmla="*/ 0 w 2186531"/>
              <a:gd name="connsiteY4" fmla="*/ 0 h 927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6531" h="927619">
                <a:moveTo>
                  <a:pt x="0" y="0"/>
                </a:moveTo>
                <a:lnTo>
                  <a:pt x="2186531" y="0"/>
                </a:lnTo>
                <a:lnTo>
                  <a:pt x="2186531" y="927619"/>
                </a:lnTo>
                <a:lnTo>
                  <a:pt x="0" y="92761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b="0" kern="1200"/>
              <a:t>Overall, international managers who respect and adapt to German communication norms can enhance both interpersonal effectiveness and organisational success.</a:t>
            </a:r>
            <a:endParaRPr lang="en-GB" sz="1100" b="0" kern="1200"/>
          </a:p>
        </p:txBody>
      </p:sp>
      <p:grpSp>
        <p:nvGrpSpPr>
          <p:cNvPr id="33" name="Group 32">
            <a:extLst>
              <a:ext uri="{FF2B5EF4-FFF2-40B4-BE49-F238E27FC236}">
                <a16:creationId xmlns:a16="http://schemas.microsoft.com/office/drawing/2014/main" id="{070D0EAB-0A54-8607-568A-EA4F2C715D74}"/>
              </a:ext>
            </a:extLst>
          </p:cNvPr>
          <p:cNvGrpSpPr/>
          <p:nvPr/>
        </p:nvGrpSpPr>
        <p:grpSpPr>
          <a:xfrm>
            <a:off x="4439536" y="1884169"/>
            <a:ext cx="927530" cy="927530"/>
            <a:chOff x="5632235" y="2965235"/>
            <a:chExt cx="927530" cy="927530"/>
          </a:xfrm>
        </p:grpSpPr>
        <p:sp>
          <p:nvSpPr>
            <p:cNvPr id="31" name="Oval 30">
              <a:extLst>
                <a:ext uri="{FF2B5EF4-FFF2-40B4-BE49-F238E27FC236}">
                  <a16:creationId xmlns:a16="http://schemas.microsoft.com/office/drawing/2014/main" id="{5A05B52C-3FBD-21A4-A14B-6D86B24BE3C4}"/>
                </a:ext>
              </a:extLst>
            </p:cNvPr>
            <p:cNvSpPr/>
            <p:nvPr/>
          </p:nvSpPr>
          <p:spPr>
            <a:xfrm>
              <a:off x="5632235" y="2965235"/>
              <a:ext cx="927530" cy="927530"/>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32" name="Rectangle 31" descr="User Network">
              <a:extLst>
                <a:ext uri="{FF2B5EF4-FFF2-40B4-BE49-F238E27FC236}">
                  <a16:creationId xmlns:a16="http://schemas.microsoft.com/office/drawing/2014/main" id="{296E4991-7865-4358-0E86-48D8D4572125}"/>
                </a:ext>
              </a:extLst>
            </p:cNvPr>
            <p:cNvSpPr/>
            <p:nvPr/>
          </p:nvSpPr>
          <p:spPr>
            <a:xfrm>
              <a:off x="5827017" y="3160017"/>
              <a:ext cx="537967" cy="53796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28077552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8E8A1-4B19-D6F4-185B-66E8B9BE6E92}"/>
              </a:ext>
            </a:extLst>
          </p:cNvPr>
          <p:cNvSpPr>
            <a:spLocks noGrp="1"/>
          </p:cNvSpPr>
          <p:nvPr>
            <p:ph type="title"/>
          </p:nvPr>
        </p:nvSpPr>
        <p:spPr>
          <a:xfrm>
            <a:off x="5568533" y="0"/>
            <a:ext cx="5916169" cy="1527048"/>
          </a:xfrm>
        </p:spPr>
        <p:txBody>
          <a:bodyPr anchor="b">
            <a:normAutofit/>
          </a:bodyPr>
          <a:lstStyle/>
          <a:p>
            <a:r>
              <a:rPr lang="en-US" dirty="0"/>
              <a:t>Conclusion</a:t>
            </a:r>
            <a:endParaRPr lang="en-GB" dirty="0"/>
          </a:p>
        </p:txBody>
      </p:sp>
      <p:pic>
        <p:nvPicPr>
          <p:cNvPr id="5" name="Picture 4" descr="Top shot of a representation of networks with stick figures.">
            <a:extLst>
              <a:ext uri="{FF2B5EF4-FFF2-40B4-BE49-F238E27FC236}">
                <a16:creationId xmlns:a16="http://schemas.microsoft.com/office/drawing/2014/main" id="{5BE47965-4C41-62E2-72B3-06B59B874844}"/>
              </a:ext>
            </a:extLst>
          </p:cNvPr>
          <p:cNvPicPr>
            <a:picLocks noChangeAspect="1"/>
          </p:cNvPicPr>
          <p:nvPr/>
        </p:nvPicPr>
        <p:blipFill>
          <a:blip r:embed="rId2"/>
          <a:srcRect l="38109" r="14277"/>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7E295E75-C90C-DAC1-7533-DA853C8375BB}"/>
              </a:ext>
            </a:extLst>
          </p:cNvPr>
          <p:cNvSpPr>
            <a:spLocks noGrp="1"/>
          </p:cNvSpPr>
          <p:nvPr>
            <p:ph idx="1"/>
          </p:nvPr>
        </p:nvSpPr>
        <p:spPr>
          <a:xfrm>
            <a:off x="5568533" y="1855054"/>
            <a:ext cx="6307781" cy="4095078"/>
          </a:xfrm>
        </p:spPr>
        <p:txBody>
          <a:bodyPr>
            <a:normAutofit fontScale="92500"/>
          </a:bodyPr>
          <a:lstStyle/>
          <a:p>
            <a:pPr marL="0" indent="0" algn="just">
              <a:lnSpc>
                <a:spcPct val="150000"/>
              </a:lnSpc>
              <a:buNone/>
            </a:pPr>
            <a:r>
              <a:rPr lang="en-US" sz="1700" dirty="0"/>
              <a:t>Hofstede’s cultural dimensions provide valuable insights into the nature of German business communication. Low power distance and high individualism foster open yet professional communication, while high uncertainty avoidance and long-term orientation promote structure and strategic planning. For international managers, success in Germany requires adapting to these values by communicating clearly, respecting rules and deadlines, and demonstrating professionalism and reliability. Understanding cultural dimensions not only prevents miscommunication but also strengthens intercultural partnerships essential for global business success.</a:t>
            </a:r>
            <a:endParaRPr lang="en-GB" sz="1700" dirty="0"/>
          </a:p>
        </p:txBody>
      </p:sp>
    </p:spTree>
    <p:extLst>
      <p:ext uri="{BB962C8B-B14F-4D97-AF65-F5344CB8AC3E}">
        <p14:creationId xmlns:p14="http://schemas.microsoft.com/office/powerpoint/2010/main" val="2292959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438E5-EAD2-9238-2E97-F9F66618D5B7}"/>
              </a:ext>
            </a:extLst>
          </p:cNvPr>
          <p:cNvSpPr>
            <a:spLocks noGrp="1"/>
          </p:cNvSpPr>
          <p:nvPr>
            <p:ph type="title"/>
          </p:nvPr>
        </p:nvSpPr>
        <p:spPr/>
        <p:txBody>
          <a:bodyPr/>
          <a:lstStyle/>
          <a:p>
            <a:r>
              <a:rPr lang="en-US"/>
              <a:t>References</a:t>
            </a:r>
            <a:endParaRPr lang="en-GB" dirty="0"/>
          </a:p>
        </p:txBody>
      </p:sp>
      <p:sp>
        <p:nvSpPr>
          <p:cNvPr id="3" name="Content Placeholder 2">
            <a:extLst>
              <a:ext uri="{FF2B5EF4-FFF2-40B4-BE49-F238E27FC236}">
                <a16:creationId xmlns:a16="http://schemas.microsoft.com/office/drawing/2014/main" id="{CE0E219F-0F81-06FF-5A0B-B94E219B834C}"/>
              </a:ext>
            </a:extLst>
          </p:cNvPr>
          <p:cNvSpPr>
            <a:spLocks noGrp="1"/>
          </p:cNvSpPr>
          <p:nvPr>
            <p:ph idx="1"/>
          </p:nvPr>
        </p:nvSpPr>
        <p:spPr>
          <a:xfrm>
            <a:off x="329618" y="1584903"/>
            <a:ext cx="11252782" cy="4815897"/>
          </a:xfrm>
        </p:spPr>
        <p:txBody>
          <a:bodyPr>
            <a:normAutofit fontScale="77500" lnSpcReduction="20000"/>
          </a:bodyPr>
          <a:lstStyle/>
          <a:p>
            <a:pPr algn="just"/>
            <a:r>
              <a:rPr lang="en-GB" dirty="0"/>
              <a:t>BMW (2023). </a:t>
            </a:r>
            <a:r>
              <a:rPr lang="en-GB" i="1" dirty="0"/>
              <a:t>BMW Group Report 2023</a:t>
            </a:r>
            <a:r>
              <a:rPr lang="en-GB" dirty="0"/>
              <a:t>. [online] Available at: </a:t>
            </a:r>
            <a:r>
              <a:rPr lang="en-GB" dirty="0">
                <a:hlinkClick r:id="rId2"/>
              </a:rPr>
              <a:t>https://www.bmwgroup.com/en/report/2023/downloads/BMW-Group-Report-2023-en.pdf</a:t>
            </a:r>
            <a:r>
              <a:rPr lang="en-GB" dirty="0"/>
              <a:t>  [Accessed 10 Oct. 2025].</a:t>
            </a:r>
          </a:p>
          <a:p>
            <a:pPr algn="just"/>
            <a:r>
              <a:rPr lang="en-GB" dirty="0"/>
              <a:t>Hofstede, G. (2011). </a:t>
            </a:r>
            <a:r>
              <a:rPr lang="en-GB" i="1" dirty="0" err="1"/>
              <a:t>Dimensionalizing</a:t>
            </a:r>
            <a:r>
              <a:rPr lang="en-GB" i="1" dirty="0"/>
              <a:t> cultures: The Hofstede model in context</a:t>
            </a:r>
            <a:r>
              <a:rPr lang="en-GB" dirty="0"/>
              <a:t>. [online] </a:t>
            </a:r>
            <a:r>
              <a:rPr lang="en-GB" dirty="0" err="1"/>
              <a:t>ScholarWorks@GVSU</a:t>
            </a:r>
            <a:r>
              <a:rPr lang="en-GB" dirty="0"/>
              <a:t>. Available at: </a:t>
            </a:r>
            <a:r>
              <a:rPr lang="en-GB" dirty="0">
                <a:hlinkClick r:id="rId3"/>
              </a:rPr>
              <a:t>https://scholarworks.gvsu.edu/orpc/vol2/iss1/8/</a:t>
            </a:r>
            <a:r>
              <a:rPr lang="en-GB" dirty="0"/>
              <a:t>  [Accessed 10 Oct. 2025].</a:t>
            </a:r>
          </a:p>
          <a:p>
            <a:pPr algn="just"/>
            <a:r>
              <a:rPr lang="en-GB" dirty="0"/>
              <a:t>Jandt, F.E. (2018). </a:t>
            </a:r>
            <a:r>
              <a:rPr lang="en-GB" i="1" dirty="0"/>
              <a:t>An Introduction to Intercultural Communication</a:t>
            </a:r>
            <a:r>
              <a:rPr lang="en-GB" dirty="0"/>
              <a:t>. [online] SAGE Publications Inc. Available at: </a:t>
            </a:r>
            <a:r>
              <a:rPr lang="en-GB" dirty="0">
                <a:hlinkClick r:id="rId4"/>
              </a:rPr>
              <a:t>https://us.sagepub.com/en-us/nam/node/60260/print</a:t>
            </a:r>
            <a:r>
              <a:rPr lang="en-GB" dirty="0"/>
              <a:t>  [Accessed 10 Oct. 2025].</a:t>
            </a:r>
          </a:p>
          <a:p>
            <a:pPr algn="just"/>
            <a:r>
              <a:rPr lang="en-GB" dirty="0"/>
              <a:t>Meyer, E. (2014). </a:t>
            </a:r>
            <a:r>
              <a:rPr lang="en-GB" i="1" dirty="0"/>
              <a:t>The culture map: Breaking through the invisible boundaries of global business.</a:t>
            </a:r>
            <a:r>
              <a:rPr lang="en-GB" dirty="0"/>
              <a:t> [online] psycnet.apa.org. Available at: </a:t>
            </a:r>
            <a:r>
              <a:rPr lang="en-GB" dirty="0">
                <a:hlinkClick r:id="rId5"/>
              </a:rPr>
              <a:t>https://psycnet.apa.org/record/2013-41573-000</a:t>
            </a:r>
            <a:r>
              <a:rPr lang="en-GB" dirty="0"/>
              <a:t>  [Accessed 10 Oct. 2025].</a:t>
            </a:r>
          </a:p>
          <a:p>
            <a:pPr algn="just"/>
            <a:r>
              <a:rPr lang="en-GB" dirty="0"/>
              <a:t>Samovar, L.A., Porte, R.E., McDaniel, E.R. and Roy, C.S. (2017). </a:t>
            </a:r>
            <a:r>
              <a:rPr lang="en-GB" i="1" dirty="0"/>
              <a:t>Communication Between Cultures, 9th Edition - 9781285444628 - Cengage</a:t>
            </a:r>
            <a:r>
              <a:rPr lang="en-GB" dirty="0"/>
              <a:t>. [online] www.cengage.com. Available at: </a:t>
            </a:r>
            <a:r>
              <a:rPr lang="en-GB" dirty="0">
                <a:hlinkClick r:id="rId6"/>
              </a:rPr>
              <a:t>https://www.cengage.com/c/communication-between-cultures-9e-samovar-porter-mcdaniel-roy/9781285444628/</a:t>
            </a:r>
            <a:r>
              <a:rPr lang="en-GB" dirty="0"/>
              <a:t>  [Accessed 10 Oct. 2025].</a:t>
            </a:r>
          </a:p>
          <a:p>
            <a:pPr algn="just"/>
            <a:r>
              <a:rPr lang="en-GB" dirty="0"/>
              <a:t>The Culture Factor (2020). </a:t>
            </a:r>
            <a:r>
              <a:rPr lang="en-GB" i="1" dirty="0"/>
              <a:t>About Geert Hofstede</a:t>
            </a:r>
            <a:r>
              <a:rPr lang="en-GB" dirty="0"/>
              <a:t>. [online] Theculturefactor.com. Available at: </a:t>
            </a:r>
            <a:r>
              <a:rPr lang="en-GB" dirty="0">
                <a:hlinkClick r:id="rId7"/>
              </a:rPr>
              <a:t>https://www.theculturefactor.com/about-geert-hofstede</a:t>
            </a:r>
            <a:r>
              <a:rPr lang="en-GB" dirty="0"/>
              <a:t>  [Accessed 10 Oct. 2025].</a:t>
            </a:r>
          </a:p>
        </p:txBody>
      </p:sp>
    </p:spTree>
    <p:extLst>
      <p:ext uri="{BB962C8B-B14F-4D97-AF65-F5344CB8AC3E}">
        <p14:creationId xmlns:p14="http://schemas.microsoft.com/office/powerpoint/2010/main" val="1317656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632B2-8F67-5A0F-0F5D-ED11CD510D34}"/>
              </a:ext>
            </a:extLst>
          </p:cNvPr>
          <p:cNvSpPr>
            <a:spLocks noGrp="1"/>
          </p:cNvSpPr>
          <p:nvPr>
            <p:ph type="title"/>
          </p:nvPr>
        </p:nvSpPr>
        <p:spPr>
          <a:xfrm>
            <a:off x="623533" y="2508069"/>
            <a:ext cx="10653578" cy="1132258"/>
          </a:xfrm>
        </p:spPr>
        <p:txBody>
          <a:bodyPr>
            <a:normAutofit/>
          </a:bodyPr>
          <a:lstStyle/>
          <a:p>
            <a:pPr algn="ctr"/>
            <a:r>
              <a:rPr lang="en-US" sz="6000" dirty="0"/>
              <a:t>Any Questions? </a:t>
            </a:r>
            <a:endParaRPr lang="en-GB" sz="6000" dirty="0"/>
          </a:p>
        </p:txBody>
      </p:sp>
    </p:spTree>
    <p:extLst>
      <p:ext uri="{BB962C8B-B14F-4D97-AF65-F5344CB8AC3E}">
        <p14:creationId xmlns:p14="http://schemas.microsoft.com/office/powerpoint/2010/main" val="655643785"/>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37</TotalTime>
  <Words>1258</Words>
  <Application>Microsoft Office PowerPoint</Application>
  <PresentationFormat>Widescreen</PresentationFormat>
  <Paragraphs>53</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Neue Haas Grotesk Text Pro</vt:lpstr>
      <vt:lpstr>VanillaVTI</vt:lpstr>
      <vt:lpstr>Intercultural Communication in German Business Culture: A Hofstede Perspective</vt:lpstr>
      <vt:lpstr>Introduction</vt:lpstr>
      <vt:lpstr>Hofstede’s Cultural Dimensions Theory</vt:lpstr>
      <vt:lpstr>Germany’s Cultural Profile According to Hofstede</vt:lpstr>
      <vt:lpstr>Communication Practices in German Business Culture</vt:lpstr>
      <vt:lpstr>Challenges and Opportunities for International Managers</vt:lpstr>
      <vt:lpstr>Conclusion</vt:lpstr>
      <vt:lpstr>References</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Ridwanul Islam</cp:lastModifiedBy>
  <cp:revision>2</cp:revision>
  <dcterms:created xsi:type="dcterms:W3CDTF">2025-10-10T12:18:23Z</dcterms:created>
  <dcterms:modified xsi:type="dcterms:W3CDTF">2025-10-10T13:00:20Z</dcterms:modified>
</cp:coreProperties>
</file>