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3" r:id="rId18"/>
    <p:sldId id="274" r:id="rId19"/>
    <p:sldId id="275" r:id="rId20"/>
    <p:sldId id="276" r:id="rId21"/>
    <p:sldId id="277" r:id="rId22"/>
    <p:sldId id="278" r:id="rId23"/>
    <p:sldId id="279" r:id="rId24"/>
    <p:sldId id="280" r:id="rId25"/>
    <p:sldId id="282" r:id="rId26"/>
    <p:sldId id="281" r:id="rId27"/>
    <p:sldId id="283" r:id="rId28"/>
    <p:sldId id="285" r:id="rId29"/>
    <p:sldId id="284" r:id="rId30"/>
    <p:sldId id="286" r:id="rId31"/>
    <p:sldId id="287" r:id="rId32"/>
    <p:sldId id="288" r:id="rId33"/>
    <p:sldId id="289" r:id="rId34"/>
    <p:sldId id="290" r:id="rId35"/>
    <p:sldId id="292" r:id="rId36"/>
    <p:sldId id="293" r:id="rId37"/>
    <p:sldId id="291" r:id="rId38"/>
    <p:sldId id="294" r:id="rId39"/>
    <p:sldId id="295" r:id="rId40"/>
    <p:sldId id="296" r:id="rId41"/>
    <p:sldId id="297" r:id="rId42"/>
    <p:sldId id="299" r:id="rId43"/>
    <p:sldId id="298" r:id="rId44"/>
    <p:sldId id="300" r:id="rId45"/>
    <p:sldId id="301" r:id="rId46"/>
    <p:sldId id="270"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20" y="-2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04A9045-8114-494E-89AC-69AB087CFB31}" type="datetimeFigureOut">
              <a:rPr lang="en-GB" smtClean="0"/>
              <a:t>03/03/2016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2341670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04A9045-8114-494E-89AC-69AB087CFB31}" type="datetimeFigureOut">
              <a:rPr lang="en-GB" smtClean="0"/>
              <a:t>03/03/2016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2437727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A9045-8114-494E-89AC-69AB087CFB31}" type="datetimeFigureOut">
              <a:rPr lang="en-GB" smtClean="0"/>
              <a:t>03/03/2016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2806006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04A9045-8114-494E-89AC-69AB087CFB31}" type="datetimeFigureOut">
              <a:rPr lang="en-GB" smtClean="0"/>
              <a:t>03/03/2016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1531093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04A9045-8114-494E-89AC-69AB087CFB31}" type="datetimeFigureOut">
              <a:rPr lang="en-GB" smtClean="0"/>
              <a:t>03/03/2016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3819157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04A9045-8114-494E-89AC-69AB087CFB31}" type="datetimeFigureOut">
              <a:rPr lang="en-GB" smtClean="0"/>
              <a:t>03/03/2016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1863457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A9045-8114-494E-89AC-69AB087CFB31}" type="datetimeFigureOut">
              <a:rPr lang="en-GB" smtClean="0"/>
              <a:t>03/03/2016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4249629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A9045-8114-494E-89AC-69AB087CFB31}" type="datetimeFigureOut">
              <a:rPr lang="en-GB" smtClean="0"/>
              <a:t>03/03/2016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2502572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A9045-8114-494E-89AC-69AB087CFB31}" type="datetimeFigureOut">
              <a:rPr lang="en-GB" smtClean="0"/>
              <a:t>03/03/2016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2532006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04A9045-8114-494E-89AC-69AB087CFB31}" type="datetimeFigureOut">
              <a:rPr lang="en-GB" smtClean="0"/>
              <a:t>03/03/2016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29044004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04A9045-8114-494E-89AC-69AB087CFB31}" type="datetimeFigureOut">
              <a:rPr lang="en-GB" smtClean="0"/>
              <a:t>03/03/2016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3D549F-E97A-45A1-A35F-705A2F11B471}" type="slidenum">
              <a:rPr lang="en-GB" smtClean="0"/>
              <a:t>‹#›</a:t>
            </a:fld>
            <a:endParaRPr lang="en-GB"/>
          </a:p>
        </p:txBody>
      </p:sp>
    </p:spTree>
    <p:extLst>
      <p:ext uri="{BB962C8B-B14F-4D97-AF65-F5344CB8AC3E}">
        <p14:creationId xmlns:p14="http://schemas.microsoft.com/office/powerpoint/2010/main" val="1310756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A9045-8114-494E-89AC-69AB087CFB31}" type="datetimeFigureOut">
              <a:rPr lang="en-GB" smtClean="0"/>
              <a:t>03/03/2016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3D549F-E97A-45A1-A35F-705A2F11B471}" type="slidenum">
              <a:rPr lang="en-GB" smtClean="0"/>
              <a:t>‹#›</a:t>
            </a:fld>
            <a:endParaRPr lang="en-GB"/>
          </a:p>
        </p:txBody>
      </p:sp>
    </p:spTree>
    <p:extLst>
      <p:ext uri="{BB962C8B-B14F-4D97-AF65-F5344CB8AC3E}">
        <p14:creationId xmlns:p14="http://schemas.microsoft.com/office/powerpoint/2010/main" val="1513922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dailymail.co.uk/health/article-2723710/A-lifetime-bad-choices-The-shocking-anti-obesity-advert-make-think-twice-long-term-eating-habits.html"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www.theguardian.com/books/2016/feb/27/the-life-project-what-makes-some-people-happy-healthy-successful-and-others-not" TargetMode="External"/><Relationship Id="rId2" Type="http://schemas.openxmlformats.org/officeDocument/2006/relationships/hyperlink" Target="http://www.theguardian.com/society/2016/feb/27/class-of-46-shed-light-on-health" TargetMode="External"/><Relationship Id="rId1" Type="http://schemas.openxmlformats.org/officeDocument/2006/relationships/slideLayout" Target="../slideLayouts/slideLayout2.xml"/><Relationship Id="rId4" Type="http://schemas.openxmlformats.org/officeDocument/2006/relationships/hyperlink" Target="http://www.esrc.ac.uk/files/research/strengthening-public-health-research-in-the-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Research and Public Health </a:t>
            </a:r>
            <a:endParaRPr lang="en-GB" dirty="0"/>
          </a:p>
        </p:txBody>
      </p:sp>
      <p:sp>
        <p:nvSpPr>
          <p:cNvPr id="3" name="Subtitle 2"/>
          <p:cNvSpPr>
            <a:spLocks noGrp="1"/>
          </p:cNvSpPr>
          <p:nvPr>
            <p:ph type="subTitle" idx="1"/>
          </p:nvPr>
        </p:nvSpPr>
        <p:spPr/>
        <p:txBody>
          <a:bodyPr/>
          <a:lstStyle/>
          <a:p>
            <a:r>
              <a:rPr lang="en-GB" dirty="0" smtClean="0"/>
              <a:t>How it is Used Effectively </a:t>
            </a:r>
            <a:endParaRPr lang="en-GB" dirty="0"/>
          </a:p>
        </p:txBody>
      </p:sp>
    </p:spTree>
    <p:extLst>
      <p:ext uri="{BB962C8B-B14F-4D97-AF65-F5344CB8AC3E}">
        <p14:creationId xmlns:p14="http://schemas.microsoft.com/office/powerpoint/2010/main" val="4149992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Public Health </a:t>
            </a:r>
            <a:endParaRPr lang="en-GB" dirty="0"/>
          </a:p>
        </p:txBody>
      </p:sp>
      <p:sp>
        <p:nvSpPr>
          <p:cNvPr id="3" name="Content Placeholder 2"/>
          <p:cNvSpPr>
            <a:spLocks noGrp="1"/>
          </p:cNvSpPr>
          <p:nvPr>
            <p:ph idx="1"/>
          </p:nvPr>
        </p:nvSpPr>
        <p:spPr/>
        <p:txBody>
          <a:bodyPr/>
          <a:lstStyle/>
          <a:p>
            <a:r>
              <a:rPr lang="en-GB" dirty="0" smtClean="0"/>
              <a:t>Which agencies are involved in the health and well being of the UK public?</a:t>
            </a:r>
            <a:endParaRPr lang="en-GB" dirty="0"/>
          </a:p>
        </p:txBody>
      </p:sp>
    </p:spTree>
    <p:extLst>
      <p:ext uri="{BB962C8B-B14F-4D97-AF65-F5344CB8AC3E}">
        <p14:creationId xmlns:p14="http://schemas.microsoft.com/office/powerpoint/2010/main" val="148343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lstStyle/>
          <a:p>
            <a:r>
              <a:rPr lang="en-GB" dirty="0" smtClean="0"/>
              <a:t>NHS</a:t>
            </a:r>
          </a:p>
          <a:p>
            <a:r>
              <a:rPr lang="en-GB" dirty="0" smtClean="0"/>
              <a:t>Healthcare systems (including mental health)</a:t>
            </a:r>
          </a:p>
          <a:p>
            <a:r>
              <a:rPr lang="en-GB" dirty="0" smtClean="0"/>
              <a:t>Government </a:t>
            </a:r>
          </a:p>
          <a:p>
            <a:r>
              <a:rPr lang="en-GB" dirty="0" smtClean="0"/>
              <a:t>Social Services</a:t>
            </a:r>
          </a:p>
          <a:p>
            <a:r>
              <a:rPr lang="en-GB" dirty="0" smtClean="0"/>
              <a:t>Education</a:t>
            </a:r>
          </a:p>
          <a:p>
            <a:r>
              <a:rPr lang="en-GB" dirty="0" smtClean="0"/>
              <a:t>Criminal Justice System </a:t>
            </a:r>
          </a:p>
          <a:p>
            <a:r>
              <a:rPr lang="en-GB" dirty="0" smtClean="0"/>
              <a:t>Care systems</a:t>
            </a:r>
          </a:p>
        </p:txBody>
      </p:sp>
    </p:spTree>
    <p:extLst>
      <p:ext uri="{BB962C8B-B14F-4D97-AF65-F5344CB8AC3E}">
        <p14:creationId xmlns:p14="http://schemas.microsoft.com/office/powerpoint/2010/main" val="3323210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of Research </a:t>
            </a:r>
            <a:endParaRPr lang="en-GB" dirty="0"/>
          </a:p>
        </p:txBody>
      </p:sp>
      <p:sp>
        <p:nvSpPr>
          <p:cNvPr id="3" name="Content Placeholder 2"/>
          <p:cNvSpPr>
            <a:spLocks noGrp="1"/>
          </p:cNvSpPr>
          <p:nvPr>
            <p:ph idx="1"/>
          </p:nvPr>
        </p:nvSpPr>
        <p:spPr/>
        <p:txBody>
          <a:bodyPr/>
          <a:lstStyle/>
          <a:p>
            <a:r>
              <a:rPr lang="en-GB" dirty="0" smtClean="0"/>
              <a:t>Assignment focuses on how research is used to monitor, control and inform public health </a:t>
            </a:r>
          </a:p>
          <a:p>
            <a:r>
              <a:rPr lang="en-GB" dirty="0" smtClean="0"/>
              <a:t>Examples can be found in public health adverts and campaigns of this</a:t>
            </a:r>
          </a:p>
          <a:p>
            <a:r>
              <a:rPr lang="en-GB" dirty="0" smtClean="0"/>
              <a:t>What is the most effective health campaign in your opinion?</a:t>
            </a:r>
            <a:endParaRPr lang="en-GB" dirty="0"/>
          </a:p>
        </p:txBody>
      </p:sp>
    </p:spTree>
    <p:extLst>
      <p:ext uri="{BB962C8B-B14F-4D97-AF65-F5344CB8AC3E}">
        <p14:creationId xmlns:p14="http://schemas.microsoft.com/office/powerpoint/2010/main" val="33473409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Effective</a:t>
            </a:r>
            <a:endParaRPr lang="en-GB" dirty="0"/>
          </a:p>
        </p:txBody>
      </p:sp>
      <p:sp>
        <p:nvSpPr>
          <p:cNvPr id="3" name="Content Placeholder 2"/>
          <p:cNvSpPr>
            <a:spLocks noGrp="1"/>
          </p:cNvSpPr>
          <p:nvPr>
            <p:ph idx="1"/>
          </p:nvPr>
        </p:nvSpPr>
        <p:spPr/>
        <p:txBody>
          <a:bodyPr/>
          <a:lstStyle/>
          <a:p>
            <a:r>
              <a:rPr lang="en-GB" dirty="0" smtClean="0">
                <a:hlinkClick r:id="rId2"/>
              </a:rPr>
              <a:t>http://www.dailymail.co.uk/health/article-2723710/A-lifetime-bad-choices-The-shocking-anti-obesity-advert-make-think-twice-long-term-eating-habits.html</a:t>
            </a:r>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val="4042295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Thoughts?</a:t>
            </a:r>
            <a:endParaRPr lang="en-GB" dirty="0"/>
          </a:p>
        </p:txBody>
      </p:sp>
      <p:sp>
        <p:nvSpPr>
          <p:cNvPr id="3" name="Content Placeholder 2"/>
          <p:cNvSpPr>
            <a:spLocks noGrp="1"/>
          </p:cNvSpPr>
          <p:nvPr>
            <p:ph idx="1"/>
          </p:nvPr>
        </p:nvSpPr>
        <p:spPr/>
        <p:txBody>
          <a:bodyPr/>
          <a:lstStyle/>
          <a:p>
            <a:r>
              <a:rPr lang="en-GB" dirty="0" smtClean="0"/>
              <a:t>What did you think of the advert?</a:t>
            </a:r>
          </a:p>
          <a:p>
            <a:r>
              <a:rPr lang="en-GB" dirty="0" smtClean="0"/>
              <a:t>Why could it be called effective?</a:t>
            </a:r>
          </a:p>
          <a:p>
            <a:endParaRPr lang="en-GB" dirty="0"/>
          </a:p>
          <a:p>
            <a:endParaRPr lang="en-GB" dirty="0" smtClean="0"/>
          </a:p>
          <a:p>
            <a:r>
              <a:rPr lang="en-GB" dirty="0" smtClean="0"/>
              <a:t>Why do you think this advert was made?</a:t>
            </a:r>
          </a:p>
          <a:p>
            <a:r>
              <a:rPr lang="en-GB" dirty="0" smtClean="0"/>
              <a:t>How did the health authorities KNOW it was needed?</a:t>
            </a:r>
            <a:endParaRPr lang="en-GB" dirty="0"/>
          </a:p>
        </p:txBody>
      </p:sp>
    </p:spTree>
    <p:extLst>
      <p:ext uri="{BB962C8B-B14F-4D97-AF65-F5344CB8AC3E}">
        <p14:creationId xmlns:p14="http://schemas.microsoft.com/office/powerpoint/2010/main" val="2800975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lstStyle/>
          <a:p>
            <a:r>
              <a:rPr lang="en-GB" dirty="0" smtClean="0"/>
              <a:t>RESEARCH </a:t>
            </a:r>
            <a:endParaRPr lang="en-GB" dirty="0"/>
          </a:p>
        </p:txBody>
      </p:sp>
    </p:spTree>
    <p:extLst>
      <p:ext uri="{BB962C8B-B14F-4D97-AF65-F5344CB8AC3E}">
        <p14:creationId xmlns:p14="http://schemas.microsoft.com/office/powerpoint/2010/main" val="4143812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Life Project</a:t>
            </a:r>
            <a:endParaRPr lang="en-GB" dirty="0"/>
          </a:p>
        </p:txBody>
      </p:sp>
      <p:sp>
        <p:nvSpPr>
          <p:cNvPr id="3" name="Content Placeholder 2"/>
          <p:cNvSpPr>
            <a:spLocks noGrp="1"/>
          </p:cNvSpPr>
          <p:nvPr>
            <p:ph idx="1"/>
          </p:nvPr>
        </p:nvSpPr>
        <p:spPr/>
        <p:txBody>
          <a:bodyPr>
            <a:normAutofit fontScale="92500"/>
          </a:bodyPr>
          <a:lstStyle/>
          <a:p>
            <a:r>
              <a:rPr lang="en-GB" dirty="0" smtClean="0"/>
              <a:t>One example of how research has impacted upon every day life can be found in the Life Project </a:t>
            </a:r>
          </a:p>
          <a:p>
            <a:r>
              <a:rPr lang="en-GB" dirty="0" smtClean="0"/>
              <a:t>In March 1946, scientists recorded the birth of almost every British baby born in one week</a:t>
            </a:r>
          </a:p>
          <a:p>
            <a:r>
              <a:rPr lang="en-GB" dirty="0" smtClean="0"/>
              <a:t>They then followed thousands of them to this day</a:t>
            </a:r>
          </a:p>
          <a:p>
            <a:r>
              <a:rPr lang="en-GB" dirty="0" smtClean="0"/>
              <a:t>It is the longest running major study of human development in the world</a:t>
            </a:r>
          </a:p>
          <a:p>
            <a:r>
              <a:rPr lang="en-GB" dirty="0" smtClean="0"/>
              <a:t>These people turn 70 over the next two weeks</a:t>
            </a:r>
            <a:endParaRPr lang="en-GB" dirty="0"/>
          </a:p>
        </p:txBody>
      </p:sp>
    </p:spTree>
    <p:extLst>
      <p:ext uri="{BB962C8B-B14F-4D97-AF65-F5344CB8AC3E}">
        <p14:creationId xmlns:p14="http://schemas.microsoft.com/office/powerpoint/2010/main" val="2253590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a:t>
            </a:r>
            <a:endParaRPr lang="en-GB" dirty="0"/>
          </a:p>
        </p:txBody>
      </p:sp>
      <p:sp>
        <p:nvSpPr>
          <p:cNvPr id="3" name="Content Placeholder 2"/>
          <p:cNvSpPr>
            <a:spLocks noGrp="1"/>
          </p:cNvSpPr>
          <p:nvPr>
            <p:ph idx="1"/>
          </p:nvPr>
        </p:nvSpPr>
        <p:spPr>
          <a:xfrm>
            <a:off x="457200" y="1340768"/>
            <a:ext cx="8229600" cy="5256584"/>
          </a:xfrm>
        </p:spPr>
        <p:txBody>
          <a:bodyPr>
            <a:normAutofit fontScale="92500" lnSpcReduction="20000"/>
          </a:bodyPr>
          <a:lstStyle/>
          <a:p>
            <a:r>
              <a:rPr lang="en-GB" dirty="0" smtClean="0"/>
              <a:t>Findings from them have been both prolific and far-reaching</a:t>
            </a:r>
          </a:p>
          <a:p>
            <a:r>
              <a:rPr lang="en-GB" dirty="0" smtClean="0"/>
              <a:t>They have generated more than 6,000 academic papers and books</a:t>
            </a:r>
          </a:p>
          <a:p>
            <a:r>
              <a:rPr lang="en-GB" dirty="0" smtClean="0"/>
              <a:t>They have fed into policies regarding pregnancy, birth, schooling, social mobility, adult education and more</a:t>
            </a:r>
          </a:p>
          <a:p>
            <a:r>
              <a:rPr lang="en-GB" dirty="0" smtClean="0"/>
              <a:t>They have shaped scientists’ understanding of issues ranging through foetal development, chronic disease, ageing and death</a:t>
            </a:r>
          </a:p>
          <a:p>
            <a:r>
              <a:rPr lang="en-GB" dirty="0" smtClean="0"/>
              <a:t>They have touched the lives of almost every person in Britain today</a:t>
            </a:r>
            <a:endParaRPr lang="en-GB" dirty="0"/>
          </a:p>
        </p:txBody>
      </p:sp>
    </p:spTree>
    <p:extLst>
      <p:ext uri="{BB962C8B-B14F-4D97-AF65-F5344CB8AC3E}">
        <p14:creationId xmlns:p14="http://schemas.microsoft.com/office/powerpoint/2010/main" val="237437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1940s: Birth</a:t>
            </a:r>
            <a:endParaRPr lang="en-GB" dirty="0"/>
          </a:p>
        </p:txBody>
      </p:sp>
      <p:sp>
        <p:nvSpPr>
          <p:cNvPr id="3" name="Content Placeholder 2"/>
          <p:cNvSpPr>
            <a:spLocks noGrp="1"/>
          </p:cNvSpPr>
          <p:nvPr>
            <p:ph idx="1"/>
          </p:nvPr>
        </p:nvSpPr>
        <p:spPr/>
        <p:txBody>
          <a:bodyPr/>
          <a:lstStyle/>
          <a:p>
            <a:r>
              <a:rPr lang="en-GB" dirty="0"/>
              <a:t>I</a:t>
            </a:r>
            <a:r>
              <a:rPr lang="en-GB" dirty="0" smtClean="0"/>
              <a:t>n 1946, when scientists dispatched health visitors to interview every woman who had given birth in one week</a:t>
            </a:r>
          </a:p>
          <a:p>
            <a:r>
              <a:rPr lang="en-GB" dirty="0" smtClean="0"/>
              <a:t>The results were shocking</a:t>
            </a:r>
          </a:p>
          <a:p>
            <a:r>
              <a:rPr lang="en-GB" dirty="0" smtClean="0"/>
              <a:t>They revealed conditions in which working-class women were giving birth</a:t>
            </a:r>
            <a:endParaRPr lang="en-GB" dirty="0"/>
          </a:p>
        </p:txBody>
      </p:sp>
    </p:spTree>
    <p:extLst>
      <p:ext uri="{BB962C8B-B14F-4D97-AF65-F5344CB8AC3E}">
        <p14:creationId xmlns:p14="http://schemas.microsoft.com/office/powerpoint/2010/main" val="3182324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Conditions</a:t>
            </a:r>
            <a:endParaRPr lang="en-GB" dirty="0"/>
          </a:p>
        </p:txBody>
      </p:sp>
      <p:sp>
        <p:nvSpPr>
          <p:cNvPr id="3" name="Content Placeholder 2"/>
          <p:cNvSpPr>
            <a:spLocks noGrp="1"/>
          </p:cNvSpPr>
          <p:nvPr>
            <p:ph idx="1"/>
          </p:nvPr>
        </p:nvSpPr>
        <p:spPr/>
        <p:txBody>
          <a:bodyPr>
            <a:normAutofit/>
          </a:bodyPr>
          <a:lstStyle/>
          <a:p>
            <a:r>
              <a:rPr lang="en-GB" dirty="0" smtClean="0"/>
              <a:t>Babies in the lowest class were 70% more likely to be born dead than higher classes</a:t>
            </a:r>
          </a:p>
          <a:p>
            <a:r>
              <a:rPr lang="en-GB" dirty="0" smtClean="0"/>
              <a:t>Working-class mothers received worse medical care</a:t>
            </a:r>
          </a:p>
          <a:p>
            <a:endParaRPr lang="en-GB" dirty="0"/>
          </a:p>
          <a:p>
            <a:r>
              <a:rPr lang="en-GB" dirty="0" smtClean="0"/>
              <a:t>Why do you think this was?</a:t>
            </a:r>
            <a:endParaRPr lang="en-GB" dirty="0"/>
          </a:p>
        </p:txBody>
      </p:sp>
    </p:spTree>
    <p:extLst>
      <p:ext uri="{BB962C8B-B14F-4D97-AF65-F5344CB8AC3E}">
        <p14:creationId xmlns:p14="http://schemas.microsoft.com/office/powerpoint/2010/main" val="2196273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lstStyle/>
          <a:p>
            <a:r>
              <a:rPr lang="en-GB" dirty="0" smtClean="0"/>
              <a:t>The couldn’t afford it in 1946!!</a:t>
            </a:r>
            <a:endParaRPr lang="en-GB" dirty="0"/>
          </a:p>
        </p:txBody>
      </p:sp>
    </p:spTree>
    <p:extLst>
      <p:ext uri="{BB962C8B-B14F-4D97-AF65-F5344CB8AC3E}">
        <p14:creationId xmlns:p14="http://schemas.microsoft.com/office/powerpoint/2010/main" val="2801770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a:t>
            </a:r>
            <a:endParaRPr lang="en-GB" dirty="0"/>
          </a:p>
        </p:txBody>
      </p:sp>
      <p:sp>
        <p:nvSpPr>
          <p:cNvPr id="3" name="Content Placeholder 2"/>
          <p:cNvSpPr>
            <a:spLocks noGrp="1"/>
          </p:cNvSpPr>
          <p:nvPr>
            <p:ph idx="1"/>
          </p:nvPr>
        </p:nvSpPr>
        <p:spPr/>
        <p:txBody>
          <a:bodyPr>
            <a:normAutofit/>
          </a:bodyPr>
          <a:lstStyle/>
          <a:p>
            <a:r>
              <a:rPr lang="en-GB" dirty="0" smtClean="0"/>
              <a:t>Results were integrated into plans for the NHS</a:t>
            </a:r>
          </a:p>
          <a:p>
            <a:r>
              <a:rPr lang="en-GB" dirty="0" smtClean="0"/>
              <a:t>In 1948 medical care associated with pregnancy and birth became free</a:t>
            </a:r>
          </a:p>
          <a:p>
            <a:r>
              <a:rPr lang="en-GB" dirty="0" smtClean="0"/>
              <a:t>Generous maternity allowances were introduced</a:t>
            </a:r>
            <a:endParaRPr lang="en-GB" dirty="0"/>
          </a:p>
        </p:txBody>
      </p:sp>
    </p:spTree>
    <p:extLst>
      <p:ext uri="{BB962C8B-B14F-4D97-AF65-F5344CB8AC3E}">
        <p14:creationId xmlns:p14="http://schemas.microsoft.com/office/powerpoint/2010/main" val="21962000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on Today</a:t>
            </a:r>
            <a:endParaRPr lang="en-GB" dirty="0"/>
          </a:p>
        </p:txBody>
      </p:sp>
      <p:sp>
        <p:nvSpPr>
          <p:cNvPr id="3" name="Content Placeholder 2"/>
          <p:cNvSpPr>
            <a:spLocks noGrp="1"/>
          </p:cNvSpPr>
          <p:nvPr>
            <p:ph idx="1"/>
          </p:nvPr>
        </p:nvSpPr>
        <p:spPr/>
        <p:txBody>
          <a:bodyPr/>
          <a:lstStyle/>
          <a:p>
            <a:r>
              <a:rPr lang="en-GB" dirty="0" smtClean="0"/>
              <a:t>The report “was a blueprint for the maternity service we’ve had ever since”</a:t>
            </a:r>
          </a:p>
          <a:p>
            <a:r>
              <a:rPr lang="en-GB" dirty="0" smtClean="0"/>
              <a:t>The survey helped to create the lasting belief that pregnant women deserved support by the state</a:t>
            </a:r>
          </a:p>
          <a:p>
            <a:r>
              <a:rPr lang="en-GB" dirty="0" smtClean="0"/>
              <a:t>This has grown into the maternity leave and benefits that families receive today</a:t>
            </a:r>
          </a:p>
          <a:p>
            <a:endParaRPr lang="en-GB" dirty="0"/>
          </a:p>
        </p:txBody>
      </p:sp>
    </p:spTree>
    <p:extLst>
      <p:ext uri="{BB962C8B-B14F-4D97-AF65-F5344CB8AC3E}">
        <p14:creationId xmlns:p14="http://schemas.microsoft.com/office/powerpoint/2010/main" val="1826154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1960s: School</a:t>
            </a:r>
            <a:endParaRPr lang="en-GB" dirty="0"/>
          </a:p>
        </p:txBody>
      </p:sp>
      <p:sp>
        <p:nvSpPr>
          <p:cNvPr id="3" name="Content Placeholder 2"/>
          <p:cNvSpPr>
            <a:spLocks noGrp="1"/>
          </p:cNvSpPr>
          <p:nvPr>
            <p:ph idx="1"/>
          </p:nvPr>
        </p:nvSpPr>
        <p:spPr/>
        <p:txBody>
          <a:bodyPr>
            <a:normAutofit/>
          </a:bodyPr>
          <a:lstStyle/>
          <a:p>
            <a:r>
              <a:rPr lang="en-GB" dirty="0" smtClean="0"/>
              <a:t>The cohort study tested success of the 1944 Education Act</a:t>
            </a:r>
          </a:p>
          <a:p>
            <a:r>
              <a:rPr lang="en-GB" dirty="0" smtClean="0"/>
              <a:t>This introduced a tripartite system of schools: grammar for the brightest, followed by secondary modern and technical schools</a:t>
            </a:r>
          </a:p>
          <a:p>
            <a:r>
              <a:rPr lang="en-GB" dirty="0" smtClean="0"/>
              <a:t>Students were streamed into grammars based on their performance in the 11-plus exam</a:t>
            </a:r>
          </a:p>
          <a:p>
            <a:pPr marL="0" indent="0">
              <a:buNone/>
            </a:pPr>
            <a:endParaRPr lang="en-GB" dirty="0"/>
          </a:p>
        </p:txBody>
      </p:sp>
    </p:spTree>
    <p:extLst>
      <p:ext uri="{BB962C8B-B14F-4D97-AF65-F5344CB8AC3E}">
        <p14:creationId xmlns:p14="http://schemas.microsoft.com/office/powerpoint/2010/main" val="14961378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a:t>
            </a:r>
            <a:endParaRPr lang="en-GB" dirty="0"/>
          </a:p>
        </p:txBody>
      </p:sp>
      <p:sp>
        <p:nvSpPr>
          <p:cNvPr id="3" name="Content Placeholder 2"/>
          <p:cNvSpPr>
            <a:spLocks noGrp="1"/>
          </p:cNvSpPr>
          <p:nvPr>
            <p:ph idx="1"/>
          </p:nvPr>
        </p:nvSpPr>
        <p:spPr/>
        <p:txBody>
          <a:bodyPr>
            <a:normAutofit lnSpcReduction="10000"/>
          </a:bodyPr>
          <a:lstStyle/>
          <a:p>
            <a:r>
              <a:rPr lang="en-GB" dirty="0" smtClean="0"/>
              <a:t>The study revealed that bright children from the working classes were far less likely to do well at school and pass the 11-plus than equally bright middle- and upper-class children</a:t>
            </a:r>
          </a:p>
          <a:p>
            <a:r>
              <a:rPr lang="en-GB" dirty="0" smtClean="0"/>
              <a:t>This became known as the “waste of talent”</a:t>
            </a:r>
          </a:p>
          <a:p>
            <a:r>
              <a:rPr lang="en-GB" dirty="0" smtClean="0"/>
              <a:t>The findings were released in </a:t>
            </a:r>
            <a:r>
              <a:rPr lang="en-GB" i="1" dirty="0" smtClean="0"/>
              <a:t>The Home and the School</a:t>
            </a:r>
            <a:r>
              <a:rPr lang="en-GB" dirty="0" smtClean="0"/>
              <a:t> (educational textbook for student teachers)</a:t>
            </a:r>
            <a:endParaRPr lang="en-GB" dirty="0"/>
          </a:p>
        </p:txBody>
      </p:sp>
    </p:spTree>
    <p:extLst>
      <p:ext uri="{BB962C8B-B14F-4D97-AF65-F5344CB8AC3E}">
        <p14:creationId xmlns:p14="http://schemas.microsoft.com/office/powerpoint/2010/main" val="37273928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on Today </a:t>
            </a:r>
            <a:endParaRPr lang="en-GB" dirty="0"/>
          </a:p>
        </p:txBody>
      </p:sp>
      <p:sp>
        <p:nvSpPr>
          <p:cNvPr id="3" name="Content Placeholder 2"/>
          <p:cNvSpPr>
            <a:spLocks noGrp="1"/>
          </p:cNvSpPr>
          <p:nvPr>
            <p:ph idx="1"/>
          </p:nvPr>
        </p:nvSpPr>
        <p:spPr/>
        <p:txBody>
          <a:bodyPr>
            <a:normAutofit/>
          </a:bodyPr>
          <a:lstStyle/>
          <a:p>
            <a:r>
              <a:rPr lang="en-GB" dirty="0" smtClean="0"/>
              <a:t>In 1965, the year after the book was published, the Labour government drove through a major expansion of comprehensive schools</a:t>
            </a:r>
          </a:p>
          <a:p>
            <a:r>
              <a:rPr lang="en-GB" dirty="0" smtClean="0"/>
              <a:t>These were designed to replace the selective school system</a:t>
            </a:r>
          </a:p>
          <a:p>
            <a:r>
              <a:rPr lang="en-GB" dirty="0" smtClean="0"/>
              <a:t>It aimed for a one-size-fits-all approach</a:t>
            </a:r>
          </a:p>
          <a:p>
            <a:r>
              <a:rPr lang="en-GB" dirty="0" smtClean="0"/>
              <a:t>This helped shape our education system</a:t>
            </a:r>
            <a:endParaRPr lang="en-GB" dirty="0"/>
          </a:p>
        </p:txBody>
      </p:sp>
    </p:spTree>
    <p:extLst>
      <p:ext uri="{BB962C8B-B14F-4D97-AF65-F5344CB8AC3E}">
        <p14:creationId xmlns:p14="http://schemas.microsoft.com/office/powerpoint/2010/main" val="479600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lstStyle/>
          <a:p>
            <a:r>
              <a:rPr lang="en-GB" dirty="0" smtClean="0"/>
              <a:t> What is your opinion on this debate?</a:t>
            </a:r>
          </a:p>
          <a:p>
            <a:r>
              <a:rPr lang="en-GB" dirty="0" smtClean="0"/>
              <a:t>What is better for children :  selective or comprehensive education?</a:t>
            </a:r>
          </a:p>
          <a:p>
            <a:r>
              <a:rPr lang="en-GB" dirty="0" smtClean="0"/>
              <a:t>How do you know?</a:t>
            </a:r>
            <a:endParaRPr lang="en-GB" dirty="0"/>
          </a:p>
        </p:txBody>
      </p:sp>
    </p:spTree>
    <p:extLst>
      <p:ext uri="{BB962C8B-B14F-4D97-AF65-F5344CB8AC3E}">
        <p14:creationId xmlns:p14="http://schemas.microsoft.com/office/powerpoint/2010/main" val="1971887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1970s: Smoking</a:t>
            </a:r>
            <a:endParaRPr lang="en-GB" dirty="0"/>
          </a:p>
        </p:txBody>
      </p:sp>
      <p:sp>
        <p:nvSpPr>
          <p:cNvPr id="3" name="Content Placeholder 2"/>
          <p:cNvSpPr>
            <a:spLocks noGrp="1"/>
          </p:cNvSpPr>
          <p:nvPr>
            <p:ph idx="1"/>
          </p:nvPr>
        </p:nvSpPr>
        <p:spPr/>
        <p:txBody>
          <a:bodyPr/>
          <a:lstStyle/>
          <a:p>
            <a:r>
              <a:rPr lang="en-GB" dirty="0" smtClean="0"/>
              <a:t>40% of pregnant women smoked in the early 1970s</a:t>
            </a:r>
          </a:p>
          <a:p>
            <a:r>
              <a:rPr lang="en-GB" dirty="0" smtClean="0"/>
              <a:t>This study provided scientists with detailed information on women’s smoking habits</a:t>
            </a:r>
          </a:p>
        </p:txBody>
      </p:sp>
    </p:spTree>
    <p:extLst>
      <p:ext uri="{BB962C8B-B14F-4D97-AF65-F5344CB8AC3E}">
        <p14:creationId xmlns:p14="http://schemas.microsoft.com/office/powerpoint/2010/main" val="29914279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a:t>
            </a:r>
            <a:endParaRPr lang="en-GB" dirty="0"/>
          </a:p>
        </p:txBody>
      </p:sp>
      <p:sp>
        <p:nvSpPr>
          <p:cNvPr id="3" name="Content Placeholder 2"/>
          <p:cNvSpPr>
            <a:spLocks noGrp="1"/>
          </p:cNvSpPr>
          <p:nvPr>
            <p:ph idx="1"/>
          </p:nvPr>
        </p:nvSpPr>
        <p:spPr/>
        <p:txBody>
          <a:bodyPr>
            <a:normAutofit lnSpcReduction="10000"/>
          </a:bodyPr>
          <a:lstStyle/>
          <a:p>
            <a:r>
              <a:rPr lang="en-GB" dirty="0" smtClean="0"/>
              <a:t>Research found that women who smoked during pregnancy tended to have babies of lower birth weight</a:t>
            </a:r>
          </a:p>
          <a:p>
            <a:r>
              <a:rPr lang="en-GB" dirty="0" smtClean="0"/>
              <a:t>It also increased the rate of perinatal death</a:t>
            </a:r>
          </a:p>
          <a:p>
            <a:r>
              <a:rPr lang="en-GB" dirty="0" smtClean="0"/>
              <a:t>This was across ALL areas of social class</a:t>
            </a:r>
          </a:p>
          <a:p>
            <a:r>
              <a:rPr lang="en-GB" dirty="0" smtClean="0"/>
              <a:t>Paper was released in the BMJ (April, 1972)</a:t>
            </a:r>
          </a:p>
          <a:p>
            <a:r>
              <a:rPr lang="en-GB" dirty="0" smtClean="0"/>
              <a:t>Editorial stated: “No reasonable doubt now remains that smoking in pregnancy has adverse effects on the developing foetus”</a:t>
            </a:r>
            <a:endParaRPr lang="en-GB" dirty="0"/>
          </a:p>
        </p:txBody>
      </p:sp>
    </p:spTree>
    <p:extLst>
      <p:ext uri="{BB962C8B-B14F-4D97-AF65-F5344CB8AC3E}">
        <p14:creationId xmlns:p14="http://schemas.microsoft.com/office/powerpoint/2010/main" val="3730091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on Today</a:t>
            </a:r>
            <a:endParaRPr lang="en-GB" dirty="0"/>
          </a:p>
        </p:txBody>
      </p:sp>
      <p:sp>
        <p:nvSpPr>
          <p:cNvPr id="3" name="Content Placeholder 2"/>
          <p:cNvSpPr>
            <a:spLocks noGrp="1"/>
          </p:cNvSpPr>
          <p:nvPr>
            <p:ph idx="1"/>
          </p:nvPr>
        </p:nvSpPr>
        <p:spPr/>
        <p:txBody>
          <a:bodyPr/>
          <a:lstStyle/>
          <a:p>
            <a:r>
              <a:rPr lang="en-GB" dirty="0" smtClean="0"/>
              <a:t>The findings changed public health advice</a:t>
            </a:r>
          </a:p>
          <a:p>
            <a:r>
              <a:rPr lang="en-GB" dirty="0" smtClean="0"/>
              <a:t>Helped establish the idea that smoking in pregnancy is dangerous</a:t>
            </a:r>
          </a:p>
          <a:p>
            <a:r>
              <a:rPr lang="en-GB" dirty="0" smtClean="0"/>
              <a:t>Has literally been saving lives ever since</a:t>
            </a:r>
            <a:endParaRPr lang="en-GB" dirty="0"/>
          </a:p>
        </p:txBody>
      </p:sp>
    </p:spTree>
    <p:extLst>
      <p:ext uri="{BB962C8B-B14F-4D97-AF65-F5344CB8AC3E}">
        <p14:creationId xmlns:p14="http://schemas.microsoft.com/office/powerpoint/2010/main" val="1917961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1980s: Obesity</a:t>
            </a:r>
            <a:endParaRPr lang="en-GB" dirty="0"/>
          </a:p>
        </p:txBody>
      </p:sp>
      <p:sp>
        <p:nvSpPr>
          <p:cNvPr id="3" name="Content Placeholder 2"/>
          <p:cNvSpPr>
            <a:spLocks noGrp="1"/>
          </p:cNvSpPr>
          <p:nvPr>
            <p:ph idx="1"/>
          </p:nvPr>
        </p:nvSpPr>
        <p:spPr>
          <a:xfrm>
            <a:off x="457200" y="1268760"/>
            <a:ext cx="8229600" cy="5256584"/>
          </a:xfrm>
        </p:spPr>
        <p:txBody>
          <a:bodyPr>
            <a:normAutofit/>
          </a:bodyPr>
          <a:lstStyle/>
          <a:p>
            <a:r>
              <a:rPr lang="en-GB" dirty="0" smtClean="0"/>
              <a:t>The power of cohort studies of people born at different times is that it allows generations to be compared</a:t>
            </a:r>
          </a:p>
          <a:p>
            <a:r>
              <a:rPr lang="en-GB" dirty="0" smtClean="0"/>
              <a:t>Scientists were able to watch us all gaining weight</a:t>
            </a:r>
          </a:p>
          <a:p>
            <a:r>
              <a:rPr lang="en-GB" dirty="0" smtClean="0"/>
              <a:t>Hardly any members of the first cohort – the </a:t>
            </a:r>
            <a:r>
              <a:rPr lang="en-GB" dirty="0" err="1" smtClean="0"/>
              <a:t>postwar</a:t>
            </a:r>
            <a:r>
              <a:rPr lang="en-GB" dirty="0" smtClean="0"/>
              <a:t> generation − were overweight as children </a:t>
            </a:r>
          </a:p>
          <a:p>
            <a:r>
              <a:rPr lang="en-GB" dirty="0" smtClean="0"/>
              <a:t>Why could this be?</a:t>
            </a:r>
            <a:endParaRPr lang="en-GB" dirty="0"/>
          </a:p>
        </p:txBody>
      </p:sp>
    </p:spTree>
    <p:extLst>
      <p:ext uri="{BB962C8B-B14F-4D97-AF65-F5344CB8AC3E}">
        <p14:creationId xmlns:p14="http://schemas.microsoft.com/office/powerpoint/2010/main" val="3624495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lstStyle/>
          <a:p>
            <a:r>
              <a:rPr lang="en-GB" dirty="0" smtClean="0"/>
              <a:t>Food Rationing</a:t>
            </a:r>
            <a:endParaRPr lang="en-GB" dirty="0"/>
          </a:p>
        </p:txBody>
      </p:sp>
    </p:spTree>
    <p:extLst>
      <p:ext uri="{BB962C8B-B14F-4D97-AF65-F5344CB8AC3E}">
        <p14:creationId xmlns:p14="http://schemas.microsoft.com/office/powerpoint/2010/main" val="1766458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a:t>
            </a:r>
            <a:endParaRPr lang="en-GB" dirty="0"/>
          </a:p>
        </p:txBody>
      </p:sp>
      <p:sp>
        <p:nvSpPr>
          <p:cNvPr id="3" name="Content Placeholder 2"/>
          <p:cNvSpPr>
            <a:spLocks noGrp="1"/>
          </p:cNvSpPr>
          <p:nvPr>
            <p:ph idx="1"/>
          </p:nvPr>
        </p:nvSpPr>
        <p:spPr/>
        <p:txBody>
          <a:bodyPr>
            <a:normAutofit/>
          </a:bodyPr>
          <a:lstStyle/>
          <a:p>
            <a:r>
              <a:rPr lang="en-GB" dirty="0" smtClean="0"/>
              <a:t>The cohort stayed a healthy weight within adulthood</a:t>
            </a:r>
          </a:p>
          <a:p>
            <a:r>
              <a:rPr lang="en-GB" dirty="0" smtClean="0"/>
              <a:t>But in the 1980s, as the cohort entered their 40s, the proportion of people who were overweight or obese began to rise</a:t>
            </a:r>
          </a:p>
          <a:p>
            <a:r>
              <a:rPr lang="en-GB" dirty="0" smtClean="0"/>
              <a:t>It has been going up ever since</a:t>
            </a:r>
          </a:p>
        </p:txBody>
      </p:sp>
    </p:spTree>
    <p:extLst>
      <p:ext uri="{BB962C8B-B14F-4D97-AF65-F5344CB8AC3E}">
        <p14:creationId xmlns:p14="http://schemas.microsoft.com/office/powerpoint/2010/main" val="32396897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2015 Study</a:t>
            </a:r>
            <a:endParaRPr lang="en-GB" dirty="0"/>
          </a:p>
        </p:txBody>
      </p:sp>
      <p:sp>
        <p:nvSpPr>
          <p:cNvPr id="3" name="Content Placeholder 2"/>
          <p:cNvSpPr>
            <a:spLocks noGrp="1"/>
          </p:cNvSpPr>
          <p:nvPr>
            <p:ph idx="1"/>
          </p:nvPr>
        </p:nvSpPr>
        <p:spPr>
          <a:xfrm>
            <a:off x="457200" y="1268760"/>
            <a:ext cx="8229600" cy="5472608"/>
          </a:xfrm>
        </p:spPr>
        <p:txBody>
          <a:bodyPr>
            <a:normAutofit fontScale="92500" lnSpcReduction="10000"/>
          </a:bodyPr>
          <a:lstStyle/>
          <a:p>
            <a:r>
              <a:rPr lang="en-GB" dirty="0" smtClean="0"/>
              <a:t>In 2015 scientists compared the way that people in all five generations have gained weight during their lives</a:t>
            </a:r>
          </a:p>
          <a:p>
            <a:r>
              <a:rPr lang="en-GB" dirty="0" smtClean="0"/>
              <a:t>Study included 273,843 measurements of body mass index on 56,632 cohort members</a:t>
            </a:r>
          </a:p>
          <a:p>
            <a:r>
              <a:rPr lang="en-GB" dirty="0" smtClean="0"/>
              <a:t>Scientists found that obesity rose in the first three cohorts in the 1980s</a:t>
            </a:r>
          </a:p>
          <a:p>
            <a:r>
              <a:rPr lang="en-GB" dirty="0" smtClean="0"/>
              <a:t>They all started to become overweight at around the same time, even though they were different ages</a:t>
            </a:r>
          </a:p>
          <a:p>
            <a:r>
              <a:rPr lang="en-GB" dirty="0" smtClean="0"/>
              <a:t>Why could this be?</a:t>
            </a:r>
          </a:p>
          <a:p>
            <a:endParaRPr lang="en-GB" dirty="0"/>
          </a:p>
        </p:txBody>
      </p:sp>
    </p:spTree>
    <p:extLst>
      <p:ext uri="{BB962C8B-B14F-4D97-AF65-F5344CB8AC3E}">
        <p14:creationId xmlns:p14="http://schemas.microsoft.com/office/powerpoint/2010/main" val="39408159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normAutofit/>
          </a:bodyPr>
          <a:lstStyle/>
          <a:p>
            <a:r>
              <a:rPr lang="en-GB" dirty="0" smtClean="0"/>
              <a:t>Researchers suspect the answer has to lie in our environment and lifestyle</a:t>
            </a:r>
          </a:p>
          <a:p>
            <a:r>
              <a:rPr lang="en-GB" dirty="0" smtClean="0"/>
              <a:t>This changed enormously in the 1980s</a:t>
            </a:r>
          </a:p>
          <a:p>
            <a:r>
              <a:rPr lang="en-GB" dirty="0" smtClean="0"/>
              <a:t>Incomes in the UK were climbing</a:t>
            </a:r>
          </a:p>
          <a:p>
            <a:r>
              <a:rPr lang="en-GB" dirty="0" smtClean="0"/>
              <a:t>Eating out was more affordable</a:t>
            </a:r>
          </a:p>
          <a:p>
            <a:r>
              <a:rPr lang="en-GB" dirty="0" smtClean="0"/>
              <a:t>Cars were the way to get around</a:t>
            </a:r>
          </a:p>
          <a:p>
            <a:r>
              <a:rPr lang="en-GB" dirty="0" smtClean="0"/>
              <a:t>Therefore those more susceptible to weight gain started to pile on the pounds</a:t>
            </a:r>
            <a:endParaRPr lang="en-GB" dirty="0"/>
          </a:p>
        </p:txBody>
      </p:sp>
    </p:spTree>
    <p:extLst>
      <p:ext uri="{BB962C8B-B14F-4D97-AF65-F5344CB8AC3E}">
        <p14:creationId xmlns:p14="http://schemas.microsoft.com/office/powerpoint/2010/main" val="3175989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on Today</a:t>
            </a:r>
            <a:endParaRPr lang="en-GB" dirty="0"/>
          </a:p>
        </p:txBody>
      </p:sp>
      <p:sp>
        <p:nvSpPr>
          <p:cNvPr id="3" name="Content Placeholder 2"/>
          <p:cNvSpPr>
            <a:spLocks noGrp="1"/>
          </p:cNvSpPr>
          <p:nvPr>
            <p:ph idx="1"/>
          </p:nvPr>
        </p:nvSpPr>
        <p:spPr>
          <a:xfrm>
            <a:off x="457200" y="1412776"/>
            <a:ext cx="8229600" cy="5256584"/>
          </a:xfrm>
        </p:spPr>
        <p:txBody>
          <a:bodyPr>
            <a:normAutofit fontScale="92500"/>
          </a:bodyPr>
          <a:lstStyle/>
          <a:p>
            <a:r>
              <a:rPr lang="en-GB" dirty="0" smtClean="0"/>
              <a:t>The later you are born after 1946, the more likely you are to be overweight or obese as children</a:t>
            </a:r>
          </a:p>
          <a:p>
            <a:r>
              <a:rPr lang="en-GB" dirty="0" smtClean="0"/>
              <a:t>Studies of the millennium-born children showed that 23% of children were either overweight or obese by the age of just three</a:t>
            </a:r>
          </a:p>
          <a:p>
            <a:r>
              <a:rPr lang="en-GB" dirty="0" smtClean="0"/>
              <a:t>A similar percentage by the age of five</a:t>
            </a:r>
          </a:p>
          <a:p>
            <a:r>
              <a:rPr lang="en-GB" dirty="0" smtClean="0"/>
              <a:t>On the positive side, not everyone gains weight </a:t>
            </a:r>
          </a:p>
          <a:p>
            <a:r>
              <a:rPr lang="en-GB" dirty="0" smtClean="0"/>
              <a:t>There is now a focus on understanding how genes and lifestyle impacts on weight</a:t>
            </a:r>
          </a:p>
        </p:txBody>
      </p:sp>
    </p:spTree>
    <p:extLst>
      <p:ext uri="{BB962C8B-B14F-4D97-AF65-F5344CB8AC3E}">
        <p14:creationId xmlns:p14="http://schemas.microsoft.com/office/powerpoint/2010/main" val="28168466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a:xfrm>
            <a:off x="457200" y="1124744"/>
            <a:ext cx="8229600" cy="5328592"/>
          </a:xfrm>
        </p:spPr>
        <p:txBody>
          <a:bodyPr>
            <a:normAutofit fontScale="92500" lnSpcReduction="20000"/>
          </a:bodyPr>
          <a:lstStyle/>
          <a:p>
            <a:r>
              <a:rPr lang="en-GB" dirty="0" smtClean="0"/>
              <a:t>Who should be monitoring childhood obesity?</a:t>
            </a:r>
          </a:p>
          <a:p>
            <a:endParaRPr lang="en-GB" dirty="0"/>
          </a:p>
          <a:p>
            <a:r>
              <a:rPr lang="en-GB" dirty="0" smtClean="0"/>
              <a:t>Parents?</a:t>
            </a:r>
          </a:p>
          <a:p>
            <a:r>
              <a:rPr lang="en-GB" dirty="0" smtClean="0"/>
              <a:t>Schools?</a:t>
            </a:r>
          </a:p>
          <a:p>
            <a:r>
              <a:rPr lang="en-GB" dirty="0" smtClean="0"/>
              <a:t>Social Services?</a:t>
            </a:r>
          </a:p>
          <a:p>
            <a:r>
              <a:rPr lang="en-GB" dirty="0" smtClean="0"/>
              <a:t>Government?</a:t>
            </a:r>
          </a:p>
          <a:p>
            <a:r>
              <a:rPr lang="en-GB" dirty="0" smtClean="0"/>
              <a:t>Health care?</a:t>
            </a:r>
          </a:p>
          <a:p>
            <a:r>
              <a:rPr lang="en-GB" dirty="0" smtClean="0"/>
              <a:t>Public Health Wales?</a:t>
            </a:r>
          </a:p>
          <a:p>
            <a:r>
              <a:rPr lang="en-GB" dirty="0" smtClean="0"/>
              <a:t>All of the above?</a:t>
            </a:r>
          </a:p>
          <a:p>
            <a:endParaRPr lang="en-GB" dirty="0" smtClean="0"/>
          </a:p>
          <a:p>
            <a:r>
              <a:rPr lang="en-GB" dirty="0" smtClean="0"/>
              <a:t>Put into order of importance</a:t>
            </a:r>
            <a:endParaRPr lang="en-GB" dirty="0"/>
          </a:p>
        </p:txBody>
      </p:sp>
    </p:spTree>
    <p:extLst>
      <p:ext uri="{BB962C8B-B14F-4D97-AF65-F5344CB8AC3E}">
        <p14:creationId xmlns:p14="http://schemas.microsoft.com/office/powerpoint/2010/main" val="21750058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1990s: Adult Education</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In early 1990s, tests on the cohort showed that a large proportion of adults struggle with reading and maths</a:t>
            </a:r>
          </a:p>
          <a:p>
            <a:r>
              <a:rPr lang="en-GB" dirty="0" smtClean="0"/>
              <a:t>Findings showed that about one in five adults had a reading level lower than that expected of an 11-year-old child</a:t>
            </a:r>
          </a:p>
          <a:p>
            <a:r>
              <a:rPr lang="en-GB" dirty="0" smtClean="0"/>
              <a:t>One in three adults had skills below those expected of an 11-year-old (they could not calculate the area of the room, even with a calculator) and a quarter had skills at or below the expected level of a seven- to nine-year-old (they could not work out the change from the £2 problem)</a:t>
            </a:r>
            <a:endParaRPr lang="en-GB" dirty="0"/>
          </a:p>
        </p:txBody>
      </p:sp>
    </p:spTree>
    <p:extLst>
      <p:ext uri="{BB962C8B-B14F-4D97-AF65-F5344CB8AC3E}">
        <p14:creationId xmlns:p14="http://schemas.microsoft.com/office/powerpoint/2010/main" val="14828577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Comparison with OECD*</a:t>
            </a:r>
            <a:endParaRPr lang="en-GB" dirty="0"/>
          </a:p>
        </p:txBody>
      </p:sp>
      <p:sp>
        <p:nvSpPr>
          <p:cNvPr id="3" name="Content Placeholder 2"/>
          <p:cNvSpPr>
            <a:spLocks noGrp="1"/>
          </p:cNvSpPr>
          <p:nvPr>
            <p:ph idx="1"/>
          </p:nvPr>
        </p:nvSpPr>
        <p:spPr/>
        <p:txBody>
          <a:bodyPr/>
          <a:lstStyle/>
          <a:p>
            <a:r>
              <a:rPr lang="en-GB" dirty="0" smtClean="0"/>
              <a:t>Britain was loitering near the bottom of the league</a:t>
            </a:r>
          </a:p>
          <a:p>
            <a:r>
              <a:rPr lang="en-GB" dirty="0" smtClean="0"/>
              <a:t>This widespread lack of basic skills had gone largely unnoticed until this study</a:t>
            </a:r>
          </a:p>
          <a:p>
            <a:endParaRPr lang="en-GB" dirty="0"/>
          </a:p>
          <a:p>
            <a:pPr marL="0" indent="0">
              <a:buNone/>
            </a:pPr>
            <a:r>
              <a:rPr lang="en-GB" dirty="0" smtClean="0"/>
              <a:t>*(Organisation for Economic Co-operation and Development)</a:t>
            </a:r>
            <a:endParaRPr lang="en-GB" dirty="0"/>
          </a:p>
        </p:txBody>
      </p:sp>
    </p:spTree>
    <p:extLst>
      <p:ext uri="{BB962C8B-B14F-4D97-AF65-F5344CB8AC3E}">
        <p14:creationId xmlns:p14="http://schemas.microsoft.com/office/powerpoint/2010/main" val="36235387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on Today</a:t>
            </a:r>
            <a:endParaRPr lang="en-GB" dirty="0"/>
          </a:p>
        </p:txBody>
      </p:sp>
      <p:sp>
        <p:nvSpPr>
          <p:cNvPr id="3" name="Content Placeholder 2"/>
          <p:cNvSpPr>
            <a:spLocks noGrp="1"/>
          </p:cNvSpPr>
          <p:nvPr>
            <p:ph idx="1"/>
          </p:nvPr>
        </p:nvSpPr>
        <p:spPr>
          <a:xfrm>
            <a:off x="457200" y="1600200"/>
            <a:ext cx="8229600" cy="5257800"/>
          </a:xfrm>
        </p:spPr>
        <p:txBody>
          <a:bodyPr>
            <a:normAutofit fontScale="92500"/>
          </a:bodyPr>
          <a:lstStyle/>
          <a:p>
            <a:r>
              <a:rPr lang="en-GB" dirty="0" smtClean="0"/>
              <a:t>The studies were behind major adult education initiative introduced in the early 2000s</a:t>
            </a:r>
          </a:p>
          <a:p>
            <a:r>
              <a:rPr lang="en-GB" dirty="0" smtClean="0"/>
              <a:t>Influenced measures to boost adult literacy and numeracy</a:t>
            </a:r>
          </a:p>
          <a:p>
            <a:r>
              <a:rPr lang="en-GB" dirty="0" smtClean="0"/>
              <a:t>These included free adult courses to those without the equivalent of a satisfactory grade at GCSE English or maths</a:t>
            </a:r>
          </a:p>
          <a:p>
            <a:r>
              <a:rPr lang="en-GB" dirty="0" smtClean="0"/>
              <a:t>Several million people eventually signed up</a:t>
            </a:r>
          </a:p>
          <a:p>
            <a:r>
              <a:rPr lang="en-GB" dirty="0" smtClean="0"/>
              <a:t>They also gained higher motivation and self-esteem</a:t>
            </a:r>
            <a:endParaRPr lang="en-GB" dirty="0"/>
          </a:p>
        </p:txBody>
      </p:sp>
    </p:spTree>
    <p:extLst>
      <p:ext uri="{BB962C8B-B14F-4D97-AF65-F5344CB8AC3E}">
        <p14:creationId xmlns:p14="http://schemas.microsoft.com/office/powerpoint/2010/main" val="40619297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2000s: Social Mobility</a:t>
            </a:r>
            <a:endParaRPr lang="en-GB" dirty="0"/>
          </a:p>
        </p:txBody>
      </p:sp>
      <p:sp>
        <p:nvSpPr>
          <p:cNvPr id="3" name="Content Placeholder 2"/>
          <p:cNvSpPr>
            <a:spLocks noGrp="1"/>
          </p:cNvSpPr>
          <p:nvPr>
            <p:ph idx="1"/>
          </p:nvPr>
        </p:nvSpPr>
        <p:spPr/>
        <p:txBody>
          <a:bodyPr/>
          <a:lstStyle/>
          <a:p>
            <a:r>
              <a:rPr lang="en-GB" dirty="0"/>
              <a:t>S</a:t>
            </a:r>
            <a:r>
              <a:rPr lang="en-GB" dirty="0" smtClean="0"/>
              <a:t>cientists recorded the births of thousands of babies in 1958</a:t>
            </a:r>
          </a:p>
          <a:p>
            <a:r>
              <a:rPr lang="en-GB" dirty="0" smtClean="0"/>
              <a:t>This would shape government policy on life chances 50 years down the line</a:t>
            </a:r>
          </a:p>
          <a:p>
            <a:r>
              <a:rPr lang="en-GB" dirty="0" smtClean="0"/>
              <a:t>Findings in the 2000s suggested that social mobility had declined</a:t>
            </a:r>
            <a:endParaRPr lang="en-GB" dirty="0"/>
          </a:p>
        </p:txBody>
      </p:sp>
    </p:spTree>
    <p:extLst>
      <p:ext uri="{BB962C8B-B14F-4D97-AF65-F5344CB8AC3E}">
        <p14:creationId xmlns:p14="http://schemas.microsoft.com/office/powerpoint/2010/main" val="29700267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Mobility</a:t>
            </a:r>
            <a:endParaRPr lang="en-GB" dirty="0"/>
          </a:p>
        </p:txBody>
      </p:sp>
      <p:sp>
        <p:nvSpPr>
          <p:cNvPr id="3" name="Content Placeholder 2"/>
          <p:cNvSpPr>
            <a:spLocks noGrp="1"/>
          </p:cNvSpPr>
          <p:nvPr>
            <p:ph idx="1"/>
          </p:nvPr>
        </p:nvSpPr>
        <p:spPr/>
        <p:txBody>
          <a:bodyPr>
            <a:normAutofit/>
          </a:bodyPr>
          <a:lstStyle/>
          <a:p>
            <a:r>
              <a:rPr lang="en-GB" dirty="0" smtClean="0"/>
              <a:t>Study examined parental income, and then income of their children</a:t>
            </a:r>
          </a:p>
          <a:p>
            <a:r>
              <a:rPr lang="en-GB" dirty="0" smtClean="0"/>
              <a:t>Aimed to find if the same families were still at the lower end of the scale</a:t>
            </a:r>
          </a:p>
          <a:p>
            <a:endParaRPr lang="en-GB" dirty="0"/>
          </a:p>
          <a:p>
            <a:r>
              <a:rPr lang="en-GB" dirty="0" smtClean="0"/>
              <a:t>What do you think they discovered?</a:t>
            </a:r>
          </a:p>
        </p:txBody>
      </p:sp>
    </p:spTree>
    <p:extLst>
      <p:ext uri="{BB962C8B-B14F-4D97-AF65-F5344CB8AC3E}">
        <p14:creationId xmlns:p14="http://schemas.microsoft.com/office/powerpoint/2010/main" val="36543933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Shock Discovery</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The income of children born in 1970 was more linked to the income of their parents than it was for those born in 1958</a:t>
            </a:r>
          </a:p>
          <a:p>
            <a:r>
              <a:rPr lang="en-GB" dirty="0" smtClean="0"/>
              <a:t>In other words, it was harder for children born in 1970 to escape their background</a:t>
            </a:r>
          </a:p>
          <a:p>
            <a:r>
              <a:rPr lang="en-GB" dirty="0" smtClean="0"/>
              <a:t>Poverty was a cycle</a:t>
            </a:r>
          </a:p>
          <a:p>
            <a:r>
              <a:rPr lang="en-GB" dirty="0" smtClean="0"/>
              <a:t>This helped fuel growing debate on inequality</a:t>
            </a:r>
          </a:p>
          <a:p>
            <a:r>
              <a:rPr lang="en-GB" dirty="0" smtClean="0"/>
              <a:t>It has helped drive today’s political focus on improving social mobility and equalling life chances</a:t>
            </a:r>
          </a:p>
          <a:p>
            <a:endParaRPr lang="en-GB" dirty="0" smtClean="0"/>
          </a:p>
          <a:p>
            <a:endParaRPr lang="en-GB" dirty="0"/>
          </a:p>
        </p:txBody>
      </p:sp>
    </p:spTree>
    <p:extLst>
      <p:ext uri="{BB962C8B-B14F-4D97-AF65-F5344CB8AC3E}">
        <p14:creationId xmlns:p14="http://schemas.microsoft.com/office/powerpoint/2010/main" val="7663579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Equality</a:t>
            </a:r>
            <a:endParaRPr lang="en-GB" dirty="0"/>
          </a:p>
        </p:txBody>
      </p:sp>
      <p:sp>
        <p:nvSpPr>
          <p:cNvPr id="3" name="Content Placeholder 2"/>
          <p:cNvSpPr>
            <a:spLocks noGrp="1"/>
          </p:cNvSpPr>
          <p:nvPr>
            <p:ph idx="1"/>
          </p:nvPr>
        </p:nvSpPr>
        <p:spPr/>
        <p:txBody>
          <a:bodyPr/>
          <a:lstStyle/>
          <a:p>
            <a:r>
              <a:rPr lang="en-GB" dirty="0" smtClean="0"/>
              <a:t>What do you think equality and inclusion aims to do?</a:t>
            </a:r>
          </a:p>
          <a:p>
            <a:pPr marL="0" indent="0">
              <a:buNone/>
            </a:pPr>
            <a:endParaRPr lang="en-GB" dirty="0"/>
          </a:p>
        </p:txBody>
      </p:sp>
    </p:spTree>
    <p:extLst>
      <p:ext uri="{BB962C8B-B14F-4D97-AF65-F5344CB8AC3E}">
        <p14:creationId xmlns:p14="http://schemas.microsoft.com/office/powerpoint/2010/main" val="42725551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lstStyle/>
          <a:p>
            <a:r>
              <a:rPr lang="en-GB" dirty="0" smtClean="0"/>
              <a:t>Does inequality still occur in our and our children’s generation?</a:t>
            </a:r>
            <a:endParaRPr lang="en-GB" dirty="0"/>
          </a:p>
        </p:txBody>
      </p:sp>
    </p:spTree>
    <p:extLst>
      <p:ext uri="{BB962C8B-B14F-4D97-AF65-F5344CB8AC3E}">
        <p14:creationId xmlns:p14="http://schemas.microsoft.com/office/powerpoint/2010/main" val="34856131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YES</a:t>
            </a:r>
          </a:p>
          <a:p>
            <a:r>
              <a:rPr lang="en-GB" dirty="0" smtClean="0"/>
              <a:t>Inequality is found in every generation</a:t>
            </a:r>
          </a:p>
          <a:p>
            <a:r>
              <a:rPr lang="en-GB" dirty="0" smtClean="0"/>
              <a:t>All children born into disadvantage have a more difficult life</a:t>
            </a:r>
          </a:p>
          <a:p>
            <a:r>
              <a:rPr lang="en-GB" dirty="0" smtClean="0"/>
              <a:t>They are more likely to struggle at school and at getting jobs</a:t>
            </a:r>
          </a:p>
          <a:p>
            <a:r>
              <a:rPr lang="en-GB" dirty="0" smtClean="0"/>
              <a:t>More likely to suffer poor health</a:t>
            </a:r>
          </a:p>
          <a:p>
            <a:r>
              <a:rPr lang="en-GB" dirty="0" smtClean="0"/>
              <a:t>But not everyone born in difficult circumstances ends up in them: there are routes to escape</a:t>
            </a:r>
          </a:p>
          <a:p>
            <a:endParaRPr lang="en-GB" dirty="0"/>
          </a:p>
        </p:txBody>
      </p:sp>
    </p:spTree>
    <p:extLst>
      <p:ext uri="{BB962C8B-B14F-4D97-AF65-F5344CB8AC3E}">
        <p14:creationId xmlns:p14="http://schemas.microsoft.com/office/powerpoint/2010/main" val="3981641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on Today </a:t>
            </a:r>
            <a:endParaRPr lang="en-GB" dirty="0"/>
          </a:p>
        </p:txBody>
      </p:sp>
      <p:sp>
        <p:nvSpPr>
          <p:cNvPr id="3" name="Content Placeholder 2"/>
          <p:cNvSpPr>
            <a:spLocks noGrp="1"/>
          </p:cNvSpPr>
          <p:nvPr>
            <p:ph idx="1"/>
          </p:nvPr>
        </p:nvSpPr>
        <p:spPr/>
        <p:txBody>
          <a:bodyPr>
            <a:normAutofit/>
          </a:bodyPr>
          <a:lstStyle/>
          <a:p>
            <a:r>
              <a:rPr lang="en-GB" dirty="0" smtClean="0"/>
              <a:t>Evidence from these studies and elsewhere has pointed to the enormous value of parental interest and involvement in children</a:t>
            </a:r>
          </a:p>
          <a:p>
            <a:r>
              <a:rPr lang="en-GB" dirty="0" smtClean="0"/>
              <a:t>This is more important in the first few years</a:t>
            </a:r>
          </a:p>
          <a:p>
            <a:r>
              <a:rPr lang="en-GB" dirty="0" smtClean="0"/>
              <a:t>Interested parents might compensate for (but not eliminate) the disadvantages concomitant with a difficult start</a:t>
            </a:r>
            <a:endParaRPr lang="en-GB" dirty="0"/>
          </a:p>
        </p:txBody>
      </p:sp>
    </p:spTree>
    <p:extLst>
      <p:ext uri="{BB962C8B-B14F-4D97-AF65-F5344CB8AC3E}">
        <p14:creationId xmlns:p14="http://schemas.microsoft.com/office/powerpoint/2010/main" val="11963022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2006 Study </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Report released entitled </a:t>
            </a:r>
            <a:r>
              <a:rPr lang="en-GB" i="1" dirty="0" smtClean="0"/>
              <a:t>Bucking the Trend</a:t>
            </a:r>
          </a:p>
          <a:p>
            <a:r>
              <a:rPr lang="en-GB" dirty="0" smtClean="0"/>
              <a:t>Examined how disadvantaged children born in 1970 succeeded in education later in life</a:t>
            </a:r>
          </a:p>
          <a:p>
            <a:r>
              <a:rPr lang="en-GB" dirty="0" smtClean="0"/>
              <a:t>It concluded that parental engagement, particularly in the first few years of life, is more crucial than anything else</a:t>
            </a:r>
          </a:p>
          <a:p>
            <a:r>
              <a:rPr lang="en-GB" dirty="0" smtClean="0"/>
              <a:t>For example, children whose parents had read to them when they were five and showed an interest in their education at age 10 were significantly less likely to be in poverty at age 30</a:t>
            </a:r>
          </a:p>
          <a:p>
            <a:endParaRPr lang="en-GB" dirty="0"/>
          </a:p>
        </p:txBody>
      </p:sp>
    </p:spTree>
    <p:extLst>
      <p:ext uri="{BB962C8B-B14F-4D97-AF65-F5344CB8AC3E}">
        <p14:creationId xmlns:p14="http://schemas.microsoft.com/office/powerpoint/2010/main" val="34206194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on Today</a:t>
            </a:r>
            <a:endParaRPr lang="en-GB" dirty="0"/>
          </a:p>
        </p:txBody>
      </p:sp>
      <p:sp>
        <p:nvSpPr>
          <p:cNvPr id="3" name="Content Placeholder 2"/>
          <p:cNvSpPr>
            <a:spLocks noGrp="1"/>
          </p:cNvSpPr>
          <p:nvPr>
            <p:ph idx="1"/>
          </p:nvPr>
        </p:nvSpPr>
        <p:spPr/>
        <p:txBody>
          <a:bodyPr/>
          <a:lstStyle/>
          <a:p>
            <a:r>
              <a:rPr lang="en-GB" dirty="0" smtClean="0"/>
              <a:t>Can you guess what </a:t>
            </a:r>
            <a:r>
              <a:rPr lang="en-GB" dirty="0" smtClean="0"/>
              <a:t>the impact on today </a:t>
            </a:r>
            <a:r>
              <a:rPr lang="en-GB" dirty="0" smtClean="0"/>
              <a:t>might be?</a:t>
            </a:r>
            <a:endParaRPr lang="en-GB" dirty="0"/>
          </a:p>
        </p:txBody>
      </p:sp>
    </p:spTree>
    <p:extLst>
      <p:ext uri="{BB962C8B-B14F-4D97-AF65-F5344CB8AC3E}">
        <p14:creationId xmlns:p14="http://schemas.microsoft.com/office/powerpoint/2010/main" val="30715491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2010s: Getting Old</a:t>
            </a:r>
            <a:endParaRPr lang="en-GB" dirty="0"/>
          </a:p>
        </p:txBody>
      </p:sp>
      <p:sp>
        <p:nvSpPr>
          <p:cNvPr id="3" name="Content Placeholder 2"/>
          <p:cNvSpPr>
            <a:spLocks noGrp="1"/>
          </p:cNvSpPr>
          <p:nvPr>
            <p:ph idx="1"/>
          </p:nvPr>
        </p:nvSpPr>
        <p:spPr/>
        <p:txBody>
          <a:bodyPr>
            <a:normAutofit lnSpcReduction="10000"/>
          </a:bodyPr>
          <a:lstStyle/>
          <a:p>
            <a:r>
              <a:rPr lang="en-GB" dirty="0" smtClean="0"/>
              <a:t>Scientists are now tracking the deaths of the cohort</a:t>
            </a:r>
          </a:p>
          <a:p>
            <a:r>
              <a:rPr lang="en-GB" dirty="0" smtClean="0"/>
              <a:t>Simply,</a:t>
            </a:r>
            <a:r>
              <a:rPr lang="en-GB" dirty="0" smtClean="0"/>
              <a:t> </a:t>
            </a:r>
            <a:r>
              <a:rPr lang="en-GB" dirty="0" smtClean="0"/>
              <a:t>who will go first, and </a:t>
            </a:r>
            <a:r>
              <a:rPr lang="en-GB" dirty="0" smtClean="0"/>
              <a:t>why</a:t>
            </a:r>
          </a:p>
          <a:p>
            <a:r>
              <a:rPr lang="en-GB" dirty="0" smtClean="0"/>
              <a:t>Already the medical </a:t>
            </a:r>
            <a:r>
              <a:rPr lang="en-GB" dirty="0" smtClean="0"/>
              <a:t>disorders </a:t>
            </a:r>
            <a:r>
              <a:rPr lang="en-GB" dirty="0" smtClean="0"/>
              <a:t>of each </a:t>
            </a:r>
            <a:r>
              <a:rPr lang="en-GB" dirty="0" smtClean="0"/>
              <a:t>person </a:t>
            </a:r>
            <a:r>
              <a:rPr lang="en-GB" dirty="0" smtClean="0"/>
              <a:t>has been tallied out </a:t>
            </a:r>
            <a:r>
              <a:rPr lang="en-GB" dirty="0" smtClean="0"/>
              <a:t>of a list of </a:t>
            </a:r>
            <a:r>
              <a:rPr lang="en-GB" dirty="0" smtClean="0"/>
              <a:t>15 (including </a:t>
            </a:r>
            <a:r>
              <a:rPr lang="en-GB" dirty="0" smtClean="0"/>
              <a:t>cardiovascular disease, hypertension, raised cholesterol, diabetes, obesity, osteoporosis, psychiatric problems, cancers and respiratory </a:t>
            </a:r>
            <a:r>
              <a:rPr lang="en-GB" dirty="0" smtClean="0"/>
              <a:t>disease)</a:t>
            </a:r>
          </a:p>
        </p:txBody>
      </p:sp>
    </p:spTree>
    <p:extLst>
      <p:ext uri="{BB962C8B-B14F-4D97-AF65-F5344CB8AC3E}">
        <p14:creationId xmlns:p14="http://schemas.microsoft.com/office/powerpoint/2010/main" val="11128060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a:t>
            </a:r>
            <a:endParaRPr lang="en-GB" dirty="0"/>
          </a:p>
        </p:txBody>
      </p:sp>
      <p:sp>
        <p:nvSpPr>
          <p:cNvPr id="3" name="Content Placeholder 2"/>
          <p:cNvSpPr>
            <a:spLocks noGrp="1"/>
          </p:cNvSpPr>
          <p:nvPr>
            <p:ph idx="1"/>
          </p:nvPr>
        </p:nvSpPr>
        <p:spPr/>
        <p:txBody>
          <a:bodyPr>
            <a:normAutofit/>
          </a:bodyPr>
          <a:lstStyle/>
          <a:p>
            <a:r>
              <a:rPr lang="en-GB" dirty="0" smtClean="0"/>
              <a:t>Overwhelmingly, </a:t>
            </a:r>
            <a:r>
              <a:rPr lang="en-GB" dirty="0"/>
              <a:t>85% of the cohort had at least one of these </a:t>
            </a:r>
            <a:r>
              <a:rPr lang="en-GB" dirty="0" smtClean="0"/>
              <a:t>conditions</a:t>
            </a:r>
          </a:p>
          <a:p>
            <a:r>
              <a:rPr lang="en-GB" dirty="0" smtClean="0"/>
              <a:t>On </a:t>
            </a:r>
            <a:r>
              <a:rPr lang="en-GB" dirty="0"/>
              <a:t>average, they had two disorders </a:t>
            </a:r>
            <a:r>
              <a:rPr lang="en-GB" dirty="0" smtClean="0"/>
              <a:t>each</a:t>
            </a:r>
          </a:p>
          <a:p>
            <a:r>
              <a:rPr lang="en-GB" dirty="0" smtClean="0"/>
              <a:t>This is despite most being “in </a:t>
            </a:r>
            <a:r>
              <a:rPr lang="en-GB" dirty="0"/>
              <a:t>good </a:t>
            </a:r>
            <a:r>
              <a:rPr lang="en-GB" dirty="0" smtClean="0"/>
              <a:t>health” </a:t>
            </a:r>
          </a:p>
          <a:p>
            <a:r>
              <a:rPr lang="en-GB" dirty="0" smtClean="0"/>
              <a:t>A </a:t>
            </a:r>
            <a:r>
              <a:rPr lang="en-GB" dirty="0"/>
              <a:t>large number of the conditions had never been previously </a:t>
            </a:r>
            <a:r>
              <a:rPr lang="en-GB" dirty="0" smtClean="0"/>
              <a:t>diagnosed</a:t>
            </a:r>
            <a:endParaRPr lang="en-GB" dirty="0"/>
          </a:p>
        </p:txBody>
      </p:sp>
    </p:spTree>
    <p:extLst>
      <p:ext uri="{BB962C8B-B14F-4D97-AF65-F5344CB8AC3E}">
        <p14:creationId xmlns:p14="http://schemas.microsoft.com/office/powerpoint/2010/main" val="40597765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Research</a:t>
            </a:r>
            <a:endParaRPr lang="en-GB"/>
          </a:p>
        </p:txBody>
      </p:sp>
      <p:sp>
        <p:nvSpPr>
          <p:cNvPr id="3" name="Content Placeholder 2"/>
          <p:cNvSpPr>
            <a:spLocks noGrp="1"/>
          </p:cNvSpPr>
          <p:nvPr>
            <p:ph idx="1"/>
          </p:nvPr>
        </p:nvSpPr>
        <p:spPr/>
        <p:txBody>
          <a:bodyPr>
            <a:normAutofit lnSpcReduction="10000"/>
          </a:bodyPr>
          <a:lstStyle/>
          <a:p>
            <a:r>
              <a:rPr lang="en-GB" dirty="0" smtClean="0"/>
              <a:t>Another recent study showed that people in their 50s who struggled to grip strongly, stand up from a chair, and balance on one leg with their eyes closed had a higher mortality rate over the next 13 years </a:t>
            </a:r>
            <a:endParaRPr lang="en-GB" dirty="0" smtClean="0"/>
          </a:p>
          <a:p>
            <a:r>
              <a:rPr lang="en-GB" dirty="0" smtClean="0"/>
              <a:t>This </a:t>
            </a:r>
            <a:r>
              <a:rPr lang="en-GB" dirty="0" smtClean="0"/>
              <a:t>suggests that quick and simple tests, carried out in middle age, might identify </a:t>
            </a:r>
            <a:r>
              <a:rPr lang="en-GB" dirty="0" smtClean="0"/>
              <a:t>those who need </a:t>
            </a:r>
            <a:r>
              <a:rPr lang="en-GB" dirty="0" smtClean="0"/>
              <a:t>intensive medical care or help to improve their fitness and </a:t>
            </a:r>
            <a:r>
              <a:rPr lang="en-GB" dirty="0" smtClean="0"/>
              <a:t>health</a:t>
            </a:r>
            <a:endParaRPr lang="en-GB" dirty="0" smtClean="0"/>
          </a:p>
          <a:p>
            <a:endParaRPr lang="en-GB" dirty="0" smtClean="0"/>
          </a:p>
        </p:txBody>
      </p:sp>
    </p:spTree>
    <p:extLst>
      <p:ext uri="{BB962C8B-B14F-4D97-AF65-F5344CB8AC3E}">
        <p14:creationId xmlns:p14="http://schemas.microsoft.com/office/powerpoint/2010/main" val="37919920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Impacts</a:t>
            </a:r>
            <a:endParaRPr lang="en-GB" dirty="0"/>
          </a:p>
        </p:txBody>
      </p:sp>
      <p:sp>
        <p:nvSpPr>
          <p:cNvPr id="3" name="Content Placeholder 2"/>
          <p:cNvSpPr>
            <a:spLocks noGrp="1"/>
          </p:cNvSpPr>
          <p:nvPr>
            <p:ph idx="1"/>
          </p:nvPr>
        </p:nvSpPr>
        <p:spPr/>
        <p:txBody>
          <a:bodyPr>
            <a:normAutofit/>
          </a:bodyPr>
          <a:lstStyle/>
          <a:p>
            <a:r>
              <a:rPr lang="en-GB" dirty="0" smtClean="0"/>
              <a:t>This research has also helped explore the </a:t>
            </a:r>
            <a:r>
              <a:rPr lang="en-GB" dirty="0"/>
              <a:t>impacts of </a:t>
            </a:r>
            <a:r>
              <a:rPr lang="en-GB" dirty="0" smtClean="0"/>
              <a:t>pollution, divorce</a:t>
            </a:r>
            <a:r>
              <a:rPr lang="en-GB" dirty="0"/>
              <a:t>, </a:t>
            </a:r>
            <a:r>
              <a:rPr lang="en-GB" dirty="0" smtClean="0"/>
              <a:t>and even the </a:t>
            </a:r>
            <a:r>
              <a:rPr lang="en-GB" dirty="0"/>
              <a:t>genes involved in disease </a:t>
            </a:r>
            <a:endParaRPr lang="en-GB" dirty="0" smtClean="0"/>
          </a:p>
          <a:p>
            <a:r>
              <a:rPr lang="en-GB" dirty="0"/>
              <a:t>At the start of its life, the first study shaped maternity services in the fledgling NHS</a:t>
            </a:r>
          </a:p>
          <a:p>
            <a:r>
              <a:rPr lang="en-GB" dirty="0"/>
              <a:t>Now it could guide the NHS into shaping care for the older person</a:t>
            </a:r>
          </a:p>
          <a:p>
            <a:endParaRPr lang="en-GB" dirty="0"/>
          </a:p>
        </p:txBody>
      </p:sp>
    </p:spTree>
    <p:extLst>
      <p:ext uri="{BB962C8B-B14F-4D97-AF65-F5344CB8AC3E}">
        <p14:creationId xmlns:p14="http://schemas.microsoft.com/office/powerpoint/2010/main" val="41793614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normAutofit/>
          </a:bodyPr>
          <a:lstStyle/>
          <a:p>
            <a:r>
              <a:rPr lang="en-GB" dirty="0" smtClean="0"/>
              <a:t>If you were a scientists within this study, which area would interest you most?</a:t>
            </a:r>
          </a:p>
          <a:p>
            <a:r>
              <a:rPr lang="en-GB" dirty="0" smtClean="0"/>
              <a:t>Why?</a:t>
            </a:r>
          </a:p>
          <a:p>
            <a:endParaRPr lang="en-GB" dirty="0"/>
          </a:p>
          <a:p>
            <a:r>
              <a:rPr lang="en-GB" dirty="0" smtClean="0"/>
              <a:t>Now you must focus on </a:t>
            </a:r>
            <a:r>
              <a:rPr lang="en-GB" b="1" dirty="0" smtClean="0"/>
              <a:t>your chosen area </a:t>
            </a:r>
            <a:r>
              <a:rPr lang="en-GB" dirty="0" smtClean="0"/>
              <a:t>for your first public health assignment, and the role </a:t>
            </a:r>
            <a:r>
              <a:rPr lang="en-GB" b="1" dirty="0" smtClean="0"/>
              <a:t>research</a:t>
            </a:r>
            <a:r>
              <a:rPr lang="en-GB" dirty="0" smtClean="0"/>
              <a:t> has played in educating and continuing to educate us about it </a:t>
            </a:r>
            <a:endParaRPr lang="en-GB" dirty="0"/>
          </a:p>
        </p:txBody>
      </p:sp>
    </p:spTree>
    <p:extLst>
      <p:ext uri="{BB962C8B-B14F-4D97-AF65-F5344CB8AC3E}">
        <p14:creationId xmlns:p14="http://schemas.microsoft.com/office/powerpoint/2010/main" val="41085758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70000" lnSpcReduction="20000"/>
          </a:bodyPr>
          <a:lstStyle/>
          <a:p>
            <a:r>
              <a:rPr lang="en-GB" dirty="0" err="1" smtClean="0"/>
              <a:t>McKie</a:t>
            </a:r>
            <a:r>
              <a:rPr lang="en-GB" dirty="0" smtClean="0"/>
              <a:t>, R (2016) Health study – why we owe so much to the class of ’46 </a:t>
            </a:r>
            <a:r>
              <a:rPr lang="en-GB" dirty="0" smtClean="0">
                <a:hlinkClick r:id="rId2"/>
              </a:rPr>
              <a:t>http://www.theguardian.com/society/2016/feb/27/class-of-46-shed-light-on-health</a:t>
            </a:r>
            <a:r>
              <a:rPr lang="en-GB" dirty="0" smtClean="0"/>
              <a:t>  </a:t>
            </a:r>
          </a:p>
          <a:p>
            <a:r>
              <a:rPr lang="en-GB" dirty="0" smtClean="0"/>
              <a:t>Pearson, H (2016) </a:t>
            </a:r>
            <a:r>
              <a:rPr lang="en-GB" u="sng" dirty="0" smtClean="0"/>
              <a:t>The Life Project: The Extraordinary Story of Our Ordinary Lives </a:t>
            </a:r>
            <a:r>
              <a:rPr lang="en-GB" dirty="0" smtClean="0"/>
              <a:t>Allen Lane, England</a:t>
            </a:r>
          </a:p>
          <a:p>
            <a:r>
              <a:rPr lang="en-GB" dirty="0" smtClean="0"/>
              <a:t>Pearson, H (2016) </a:t>
            </a:r>
            <a:r>
              <a:rPr lang="en-GB" u="sng" dirty="0" smtClean="0"/>
              <a:t>The Life Project: what makes some people happy, healthy and successful – and others not? </a:t>
            </a:r>
          </a:p>
          <a:p>
            <a:pPr marL="0" indent="0">
              <a:buNone/>
            </a:pPr>
            <a:r>
              <a:rPr lang="en-GB" dirty="0" smtClean="0">
                <a:hlinkClick r:id="rId3"/>
              </a:rPr>
              <a:t>http://www.theguardian.com/books/2016/feb/27/the-life-project-what-makes-some-people-happy-healthy-successful-and-others-not</a:t>
            </a:r>
            <a:r>
              <a:rPr lang="en-GB" dirty="0" smtClean="0"/>
              <a:t> </a:t>
            </a:r>
          </a:p>
          <a:p>
            <a:r>
              <a:rPr lang="en-GB" dirty="0" smtClean="0"/>
              <a:t>UK Clinical Research Collaboration (2008) </a:t>
            </a:r>
            <a:r>
              <a:rPr lang="en-GB" u="sng" dirty="0" smtClean="0"/>
              <a:t>Strengthening Public Health Research in the UK </a:t>
            </a:r>
            <a:r>
              <a:rPr lang="en-GB" dirty="0" smtClean="0">
                <a:hlinkClick r:id="rId4"/>
              </a:rPr>
              <a:t>http://www.esrc.ac.uk/files/research/strengthening-public-health-research-in-the-uk/</a:t>
            </a:r>
            <a:r>
              <a:rPr lang="en-GB" dirty="0" smtClean="0"/>
              <a:t> </a:t>
            </a:r>
          </a:p>
          <a:p>
            <a:endParaRPr lang="en-GB" u="sng" dirty="0"/>
          </a:p>
        </p:txBody>
      </p:sp>
    </p:spTree>
    <p:extLst>
      <p:ext uri="{BB962C8B-B14F-4D97-AF65-F5344CB8AC3E}">
        <p14:creationId xmlns:p14="http://schemas.microsoft.com/office/powerpoint/2010/main" val="17009184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TotalTime>
  <Words>1943</Words>
  <Application>Microsoft Office PowerPoint</Application>
  <PresentationFormat>On-screen Show (4:3)</PresentationFormat>
  <Paragraphs>210</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Research and Public Health </vt:lpstr>
      <vt:lpstr>Public Health </vt:lpstr>
      <vt:lpstr>Answer</vt:lpstr>
      <vt:lpstr>Example of Research </vt:lpstr>
      <vt:lpstr>Effective</vt:lpstr>
      <vt:lpstr>Thoughts?</vt:lpstr>
      <vt:lpstr>Answer</vt:lpstr>
      <vt:lpstr>The Life Project</vt:lpstr>
      <vt:lpstr>Findings</vt:lpstr>
      <vt:lpstr>1940s: Birth</vt:lpstr>
      <vt:lpstr>Conditions</vt:lpstr>
      <vt:lpstr>Answer</vt:lpstr>
      <vt:lpstr>Findings</vt:lpstr>
      <vt:lpstr>Impact on Today</vt:lpstr>
      <vt:lpstr>1960s: School</vt:lpstr>
      <vt:lpstr>Results</vt:lpstr>
      <vt:lpstr>Impact on Today </vt:lpstr>
      <vt:lpstr>Question</vt:lpstr>
      <vt:lpstr>1970s: Smoking</vt:lpstr>
      <vt:lpstr>Results</vt:lpstr>
      <vt:lpstr>Impact on Today</vt:lpstr>
      <vt:lpstr>1980s: Obesity</vt:lpstr>
      <vt:lpstr>Answer</vt:lpstr>
      <vt:lpstr>Findings</vt:lpstr>
      <vt:lpstr>2015 Study</vt:lpstr>
      <vt:lpstr>Answer</vt:lpstr>
      <vt:lpstr>Impact on Today</vt:lpstr>
      <vt:lpstr>Question</vt:lpstr>
      <vt:lpstr>1990s: Adult Education</vt:lpstr>
      <vt:lpstr>In Comparison with OECD*</vt:lpstr>
      <vt:lpstr>Impact on Today</vt:lpstr>
      <vt:lpstr>2000s: Social Mobility</vt:lpstr>
      <vt:lpstr>Social Mobility</vt:lpstr>
      <vt:lpstr>Shock Discovery</vt:lpstr>
      <vt:lpstr>Equality</vt:lpstr>
      <vt:lpstr>Question</vt:lpstr>
      <vt:lpstr>Answer</vt:lpstr>
      <vt:lpstr>Impact on Today </vt:lpstr>
      <vt:lpstr>2006 Study </vt:lpstr>
      <vt:lpstr>Impact on Today</vt:lpstr>
      <vt:lpstr>2010s: Getting Old</vt:lpstr>
      <vt:lpstr>Result</vt:lpstr>
      <vt:lpstr>Research</vt:lpstr>
      <vt:lpstr>Impacts</vt:lpstr>
      <vt:lpstr>Question</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and Public Health</dc:title>
  <dc:creator>Administrator</dc:creator>
  <cp:lastModifiedBy>Administrator</cp:lastModifiedBy>
  <cp:revision>10</cp:revision>
  <dcterms:created xsi:type="dcterms:W3CDTF">2016-03-02T11:58:20Z</dcterms:created>
  <dcterms:modified xsi:type="dcterms:W3CDTF">2016-03-03T09:07:30Z</dcterms:modified>
</cp:coreProperties>
</file>