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2" r:id="rId6"/>
    <p:sldId id="263" r:id="rId7"/>
    <p:sldId id="265"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B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77" autoAdjust="0"/>
    <p:restoredTop sz="90016" autoAdjust="0"/>
  </p:normalViewPr>
  <p:slideViewPr>
    <p:cSldViewPr snapToGrid="0">
      <p:cViewPr varScale="1">
        <p:scale>
          <a:sx n="67" d="100"/>
          <a:sy n="67" d="100"/>
        </p:scale>
        <p:origin x="580" y="2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hyperlink" Target="http://assets.publishing.service.gov.uk/"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1" Type="http://schemas.openxmlformats.org/officeDocument/2006/relationships/hyperlink" Target="http://assets.publishing.service.gov.uk/"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D5C52511-13E4-44DB-8FDA-2F24B5297FB2}"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GB"/>
        </a:p>
      </dgm:t>
    </dgm:pt>
    <dgm:pt modelId="{4B6E699D-9DFC-40A6-B1CF-F5EC8430C148}">
      <dgm:prSet/>
      <dgm:spPr/>
      <dgm:t>
        <a:bodyPr/>
        <a:lstStyle/>
        <a:p>
          <a:r>
            <a:rPr lang="en-US" b="0" i="0" dirty="0">
              <a:latin typeface="Arial" panose="020B0604020202020204" pitchFamily="34" charset="0"/>
              <a:cs typeface="Arial" panose="020B0604020202020204" pitchFamily="34" charset="0"/>
            </a:rPr>
            <a:t>Mid Staffordshire NHS Foundation Trust (2005-2009) experienced extreme shortcomings in the standards of care (</a:t>
          </a:r>
          <a:r>
            <a:rPr lang="en-US" b="0" i="0" dirty="0">
              <a:latin typeface="Arial" panose="020B0604020202020204" pitchFamily="34" charset="0"/>
              <a:cs typeface="Arial" panose="020B0604020202020204" pitchFamily="34" charset="0"/>
              <a:hlinkClick xmlns:r="http://schemas.openxmlformats.org/officeDocument/2006/relationships" r:id="rId1">
                <a:extLst>
                  <a:ext uri="{A12FA001-AC4F-418D-AE19-62706E023703}">
                    <ahyp:hlinkClr xmlns:ahyp="http://schemas.microsoft.com/office/drawing/2018/hyperlinkcolor" val="tx"/>
                  </a:ext>
                </a:extLst>
              </a:hlinkClick>
            </a:rPr>
            <a:t>assets.publishing.service.gov.uk</a:t>
          </a:r>
          <a:r>
            <a:rPr lang="en-US" b="0" i="0" dirty="0">
              <a:latin typeface="Arial" panose="020B0604020202020204" pitchFamily="34" charset="0"/>
              <a:cs typeface="Arial" panose="020B0604020202020204" pitchFamily="34" charset="0"/>
            </a:rPr>
            <a:t>, 2013).</a:t>
          </a:r>
          <a:endParaRPr lang="en-GB" dirty="0">
            <a:latin typeface="Arial" panose="020B0604020202020204" pitchFamily="34" charset="0"/>
            <a:cs typeface="Arial" panose="020B0604020202020204" pitchFamily="34" charset="0"/>
          </a:endParaRPr>
        </a:p>
      </dgm:t>
    </dgm:pt>
    <dgm:pt modelId="{6F749DAF-3499-4427-AB87-149A7232C866}" type="parTrans" cxnId="{C6BE823D-CCC7-4FA7-8F2E-A1BF26785B59}">
      <dgm:prSet/>
      <dgm:spPr/>
      <dgm:t>
        <a:bodyPr/>
        <a:lstStyle/>
        <a:p>
          <a:endParaRPr lang="en-GB">
            <a:solidFill>
              <a:schemeClr val="tx1"/>
            </a:solidFill>
          </a:endParaRPr>
        </a:p>
      </dgm:t>
    </dgm:pt>
    <dgm:pt modelId="{E3DADDE5-DAC0-493B-8CDA-60E044CA52E2}" type="sibTrans" cxnId="{C6BE823D-CCC7-4FA7-8F2E-A1BF26785B59}">
      <dgm:prSet/>
      <dgm:spPr/>
      <dgm:t>
        <a:bodyPr/>
        <a:lstStyle/>
        <a:p>
          <a:endParaRPr lang="en-GB">
            <a:solidFill>
              <a:schemeClr val="tx1"/>
            </a:solidFill>
          </a:endParaRPr>
        </a:p>
      </dgm:t>
    </dgm:pt>
    <dgm:pt modelId="{7CFF135B-8F8B-4EC5-959B-CE49F559008E}">
      <dgm:prSet/>
      <dgm:spPr/>
      <dgm:t>
        <a:bodyPr/>
        <a:lstStyle/>
        <a:p>
          <a:r>
            <a:rPr lang="en-US" b="0" i="0"/>
            <a:t>High mortality of patients was caused by poor leadership, low staffing, and neglect (Hughes, 2023).</a:t>
          </a:r>
          <a:endParaRPr lang="en-GB"/>
        </a:p>
      </dgm:t>
    </dgm:pt>
    <dgm:pt modelId="{95C47A6E-2A10-4EAA-B02B-984359DE40EB}" type="parTrans" cxnId="{2CE8DCC0-9D37-47FE-A4E4-DF6F2DC19252}">
      <dgm:prSet/>
      <dgm:spPr/>
      <dgm:t>
        <a:bodyPr/>
        <a:lstStyle/>
        <a:p>
          <a:endParaRPr lang="en-GB">
            <a:solidFill>
              <a:schemeClr val="tx1"/>
            </a:solidFill>
          </a:endParaRPr>
        </a:p>
      </dgm:t>
    </dgm:pt>
    <dgm:pt modelId="{72195C01-DB18-4E7A-B4E0-266DF83667AD}" type="sibTrans" cxnId="{2CE8DCC0-9D37-47FE-A4E4-DF6F2DC19252}">
      <dgm:prSet/>
      <dgm:spPr/>
      <dgm:t>
        <a:bodyPr/>
        <a:lstStyle/>
        <a:p>
          <a:endParaRPr lang="en-GB">
            <a:solidFill>
              <a:schemeClr val="tx1"/>
            </a:solidFill>
          </a:endParaRPr>
        </a:p>
      </dgm:t>
    </dgm:pt>
    <dgm:pt modelId="{F88E3939-CAB5-45ED-BA56-101414CD1880}">
      <dgm:prSet/>
      <dgm:spPr/>
      <dgm:t>
        <a:bodyPr/>
        <a:lstStyle/>
        <a:p>
          <a:r>
            <a:rPr lang="en-US" b="0" i="0"/>
            <a:t>Culture puts targets and money on the front burner as against patient safety.</a:t>
          </a:r>
          <a:endParaRPr lang="en-GB"/>
        </a:p>
      </dgm:t>
    </dgm:pt>
    <dgm:pt modelId="{D5C4588E-F8CF-491E-8FB0-2D017B1DE5F0}" type="parTrans" cxnId="{71C27C70-1EFD-47FC-A787-F8C812FD9029}">
      <dgm:prSet/>
      <dgm:spPr/>
      <dgm:t>
        <a:bodyPr/>
        <a:lstStyle/>
        <a:p>
          <a:endParaRPr lang="en-GB">
            <a:solidFill>
              <a:schemeClr val="tx1"/>
            </a:solidFill>
          </a:endParaRPr>
        </a:p>
      </dgm:t>
    </dgm:pt>
    <dgm:pt modelId="{6C31A611-13E4-4213-8906-74626802873D}" type="sibTrans" cxnId="{71C27C70-1EFD-47FC-A787-F8C812FD9029}">
      <dgm:prSet/>
      <dgm:spPr/>
      <dgm:t>
        <a:bodyPr/>
        <a:lstStyle/>
        <a:p>
          <a:endParaRPr lang="en-GB">
            <a:solidFill>
              <a:schemeClr val="tx1"/>
            </a:solidFill>
          </a:endParaRPr>
        </a:p>
      </dgm:t>
    </dgm:pt>
    <dgm:pt modelId="{F5E9486E-6EB1-4CBF-B7B9-1E8B476327A0}">
      <dgm:prSet/>
      <dgm:spPr/>
      <dgm:t>
        <a:bodyPr/>
        <a:lstStyle/>
        <a:p>
          <a:r>
            <a:rPr lang="en-US" b="0" i="0"/>
            <a:t>Lying systemic vulnerability of NHS quality assurance and governance.</a:t>
          </a:r>
          <a:endParaRPr lang="en-GB"/>
        </a:p>
      </dgm:t>
    </dgm:pt>
    <dgm:pt modelId="{5C93CE8D-5F30-4076-9BBA-EDA09D7110AB}" type="parTrans" cxnId="{C4058EF5-B6B7-4853-B460-BFD6B348C541}">
      <dgm:prSet/>
      <dgm:spPr/>
      <dgm:t>
        <a:bodyPr/>
        <a:lstStyle/>
        <a:p>
          <a:endParaRPr lang="en-GB">
            <a:solidFill>
              <a:schemeClr val="tx1"/>
            </a:solidFill>
          </a:endParaRPr>
        </a:p>
      </dgm:t>
    </dgm:pt>
    <dgm:pt modelId="{C2B24EC6-5591-4FB2-911A-6B5F7F832941}" type="sibTrans" cxnId="{C4058EF5-B6B7-4853-B460-BFD6B348C541}">
      <dgm:prSet/>
      <dgm:spPr/>
      <dgm:t>
        <a:bodyPr/>
        <a:lstStyle/>
        <a:p>
          <a:endParaRPr lang="en-GB">
            <a:solidFill>
              <a:schemeClr val="tx1"/>
            </a:solidFill>
          </a:endParaRPr>
        </a:p>
      </dgm:t>
    </dgm:pt>
    <dgm:pt modelId="{F76022F2-6E1A-47DB-B407-958FA7EC82DE}" type="pres">
      <dgm:prSet presAssocID="{D5C52511-13E4-44DB-8FDA-2F24B5297FB2}" presName="linear" presStyleCnt="0">
        <dgm:presLayoutVars>
          <dgm:animLvl val="lvl"/>
          <dgm:resizeHandles val="exact"/>
        </dgm:presLayoutVars>
      </dgm:prSet>
      <dgm:spPr/>
    </dgm:pt>
    <dgm:pt modelId="{E4758BB4-9668-466F-A11E-560DE2F04035}" type="pres">
      <dgm:prSet presAssocID="{4B6E699D-9DFC-40A6-B1CF-F5EC8430C148}" presName="parentText" presStyleLbl="node1" presStyleIdx="0" presStyleCnt="4">
        <dgm:presLayoutVars>
          <dgm:chMax val="0"/>
          <dgm:bulletEnabled val="1"/>
        </dgm:presLayoutVars>
      </dgm:prSet>
      <dgm:spPr/>
    </dgm:pt>
    <dgm:pt modelId="{6EC17D6A-F2DD-4C25-AD09-1DA8E2B36575}" type="pres">
      <dgm:prSet presAssocID="{E3DADDE5-DAC0-493B-8CDA-60E044CA52E2}" presName="spacer" presStyleCnt="0"/>
      <dgm:spPr/>
    </dgm:pt>
    <dgm:pt modelId="{BF55A5A2-62C7-404F-A2B6-44694000CE46}" type="pres">
      <dgm:prSet presAssocID="{7CFF135B-8F8B-4EC5-959B-CE49F559008E}" presName="parentText" presStyleLbl="node1" presStyleIdx="1" presStyleCnt="4">
        <dgm:presLayoutVars>
          <dgm:chMax val="0"/>
          <dgm:bulletEnabled val="1"/>
        </dgm:presLayoutVars>
      </dgm:prSet>
      <dgm:spPr/>
    </dgm:pt>
    <dgm:pt modelId="{AED248C0-DAEC-4EE8-898A-BD5FBCE3FF7D}" type="pres">
      <dgm:prSet presAssocID="{72195C01-DB18-4E7A-B4E0-266DF83667AD}" presName="spacer" presStyleCnt="0"/>
      <dgm:spPr/>
    </dgm:pt>
    <dgm:pt modelId="{8E6372AF-51D6-4971-9483-520255A9C534}" type="pres">
      <dgm:prSet presAssocID="{F88E3939-CAB5-45ED-BA56-101414CD1880}" presName="parentText" presStyleLbl="node1" presStyleIdx="2" presStyleCnt="4">
        <dgm:presLayoutVars>
          <dgm:chMax val="0"/>
          <dgm:bulletEnabled val="1"/>
        </dgm:presLayoutVars>
      </dgm:prSet>
      <dgm:spPr/>
    </dgm:pt>
    <dgm:pt modelId="{CB6DB40A-D3F8-44AA-93EB-18EA246FA955}" type="pres">
      <dgm:prSet presAssocID="{6C31A611-13E4-4213-8906-74626802873D}" presName="spacer" presStyleCnt="0"/>
      <dgm:spPr/>
    </dgm:pt>
    <dgm:pt modelId="{6EB304DA-704A-4ECA-9507-300FE6C6E53D}" type="pres">
      <dgm:prSet presAssocID="{F5E9486E-6EB1-4CBF-B7B9-1E8B476327A0}" presName="parentText" presStyleLbl="node1" presStyleIdx="3" presStyleCnt="4">
        <dgm:presLayoutVars>
          <dgm:chMax val="0"/>
          <dgm:bulletEnabled val="1"/>
        </dgm:presLayoutVars>
      </dgm:prSet>
      <dgm:spPr/>
    </dgm:pt>
  </dgm:ptLst>
  <dgm:cxnLst>
    <dgm:cxn modelId="{B8C74733-666D-4BCF-99FA-FAA27EE14C66}" type="presOf" srcId="{F5E9486E-6EB1-4CBF-B7B9-1E8B476327A0}" destId="{6EB304DA-704A-4ECA-9507-300FE6C6E53D}" srcOrd="0" destOrd="0" presId="urn:microsoft.com/office/officeart/2005/8/layout/vList2"/>
    <dgm:cxn modelId="{CF7CB239-F8B9-43BE-8D02-DF1F2D65E931}" type="presOf" srcId="{4B6E699D-9DFC-40A6-B1CF-F5EC8430C148}" destId="{E4758BB4-9668-466F-A11E-560DE2F04035}" srcOrd="0" destOrd="0" presId="urn:microsoft.com/office/officeart/2005/8/layout/vList2"/>
    <dgm:cxn modelId="{C6BE823D-CCC7-4FA7-8F2E-A1BF26785B59}" srcId="{D5C52511-13E4-44DB-8FDA-2F24B5297FB2}" destId="{4B6E699D-9DFC-40A6-B1CF-F5EC8430C148}" srcOrd="0" destOrd="0" parTransId="{6F749DAF-3499-4427-AB87-149A7232C866}" sibTransId="{E3DADDE5-DAC0-493B-8CDA-60E044CA52E2}"/>
    <dgm:cxn modelId="{71C27C70-1EFD-47FC-A787-F8C812FD9029}" srcId="{D5C52511-13E4-44DB-8FDA-2F24B5297FB2}" destId="{F88E3939-CAB5-45ED-BA56-101414CD1880}" srcOrd="2" destOrd="0" parTransId="{D5C4588E-F8CF-491E-8FB0-2D017B1DE5F0}" sibTransId="{6C31A611-13E4-4213-8906-74626802873D}"/>
    <dgm:cxn modelId="{E47AA851-E3F8-464F-AA66-F6DC131CD873}" type="presOf" srcId="{7CFF135B-8F8B-4EC5-959B-CE49F559008E}" destId="{BF55A5A2-62C7-404F-A2B6-44694000CE46}" srcOrd="0" destOrd="0" presId="urn:microsoft.com/office/officeart/2005/8/layout/vList2"/>
    <dgm:cxn modelId="{2CE8DCC0-9D37-47FE-A4E4-DF6F2DC19252}" srcId="{D5C52511-13E4-44DB-8FDA-2F24B5297FB2}" destId="{7CFF135B-8F8B-4EC5-959B-CE49F559008E}" srcOrd="1" destOrd="0" parTransId="{95C47A6E-2A10-4EAA-B02B-984359DE40EB}" sibTransId="{72195C01-DB18-4E7A-B4E0-266DF83667AD}"/>
    <dgm:cxn modelId="{F53F64C9-8C2C-4E77-9607-7E5D0D8B89D9}" type="presOf" srcId="{D5C52511-13E4-44DB-8FDA-2F24B5297FB2}" destId="{F76022F2-6E1A-47DB-B407-958FA7EC82DE}" srcOrd="0" destOrd="0" presId="urn:microsoft.com/office/officeart/2005/8/layout/vList2"/>
    <dgm:cxn modelId="{C0A1DEE8-F711-4682-AC4C-F7C50D0D344A}" type="presOf" srcId="{F88E3939-CAB5-45ED-BA56-101414CD1880}" destId="{8E6372AF-51D6-4971-9483-520255A9C534}" srcOrd="0" destOrd="0" presId="urn:microsoft.com/office/officeart/2005/8/layout/vList2"/>
    <dgm:cxn modelId="{C4058EF5-B6B7-4853-B460-BFD6B348C541}" srcId="{D5C52511-13E4-44DB-8FDA-2F24B5297FB2}" destId="{F5E9486E-6EB1-4CBF-B7B9-1E8B476327A0}" srcOrd="3" destOrd="0" parTransId="{5C93CE8D-5F30-4076-9BBA-EDA09D7110AB}" sibTransId="{C2B24EC6-5591-4FB2-911A-6B5F7F832941}"/>
    <dgm:cxn modelId="{C159EAF8-13E7-4850-BD78-DD3B9F949C72}" type="presParOf" srcId="{F76022F2-6E1A-47DB-B407-958FA7EC82DE}" destId="{E4758BB4-9668-466F-A11E-560DE2F04035}" srcOrd="0" destOrd="0" presId="urn:microsoft.com/office/officeart/2005/8/layout/vList2"/>
    <dgm:cxn modelId="{BF73C28E-C8C4-4133-AC4C-BDCF1ABE75DD}" type="presParOf" srcId="{F76022F2-6E1A-47DB-B407-958FA7EC82DE}" destId="{6EC17D6A-F2DD-4C25-AD09-1DA8E2B36575}" srcOrd="1" destOrd="0" presId="urn:microsoft.com/office/officeart/2005/8/layout/vList2"/>
    <dgm:cxn modelId="{98F62430-B6FD-4375-8821-79ABD2DFC1C8}" type="presParOf" srcId="{F76022F2-6E1A-47DB-B407-958FA7EC82DE}" destId="{BF55A5A2-62C7-404F-A2B6-44694000CE46}" srcOrd="2" destOrd="0" presId="urn:microsoft.com/office/officeart/2005/8/layout/vList2"/>
    <dgm:cxn modelId="{E271B2ED-E736-42FC-9FA6-084AFB201973}" type="presParOf" srcId="{F76022F2-6E1A-47DB-B407-958FA7EC82DE}" destId="{AED248C0-DAEC-4EE8-898A-BD5FBCE3FF7D}" srcOrd="3" destOrd="0" presId="urn:microsoft.com/office/officeart/2005/8/layout/vList2"/>
    <dgm:cxn modelId="{D5CD4FD7-1A46-4730-A47F-191D168FAFAB}" type="presParOf" srcId="{F76022F2-6E1A-47DB-B407-958FA7EC82DE}" destId="{8E6372AF-51D6-4971-9483-520255A9C534}" srcOrd="4" destOrd="0" presId="urn:microsoft.com/office/officeart/2005/8/layout/vList2"/>
    <dgm:cxn modelId="{130B6435-AE8C-40FB-B203-637458F8B001}" type="presParOf" srcId="{F76022F2-6E1A-47DB-B407-958FA7EC82DE}" destId="{CB6DB40A-D3F8-44AA-93EB-18EA246FA955}" srcOrd="5" destOrd="0" presId="urn:microsoft.com/office/officeart/2005/8/layout/vList2"/>
    <dgm:cxn modelId="{03DF0D67-A183-4BF7-8872-C6CA3971A0D4}" type="presParOf" srcId="{F76022F2-6E1A-47DB-B407-958FA7EC82DE}" destId="{6EB304DA-704A-4ECA-9507-300FE6C6E53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F347EB-D27D-4C1D-9D32-EF34F64C566B}"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GB"/>
        </a:p>
      </dgm:t>
    </dgm:pt>
    <dgm:pt modelId="{4D2638E1-5EAF-46B0-9A59-8D21424D99EE}">
      <dgm:prSet/>
      <dgm:spPr/>
      <dgm:t>
        <a:bodyPr/>
        <a:lstStyle/>
        <a:p>
          <a:r>
            <a:rPr lang="en-US" b="0" i="0" dirty="0" err="1">
              <a:latin typeface="Arial" panose="020B0604020202020204" pitchFamily="34" charset="0"/>
              <a:cs typeface="Arial" panose="020B0604020202020204" pitchFamily="34" charset="0"/>
            </a:rPr>
            <a:t>Organisational</a:t>
          </a:r>
          <a:r>
            <a:rPr lang="en-US" b="0" i="0" dirty="0">
              <a:latin typeface="Arial" panose="020B0604020202020204" pitchFamily="34" charset="0"/>
              <a:cs typeface="Arial" panose="020B0604020202020204" pitchFamily="34" charset="0"/>
            </a:rPr>
            <a:t> Governance: Board disregarded patient voices and staff concerns (</a:t>
          </a:r>
          <a:r>
            <a:rPr lang="en-IN" dirty="0" err="1"/>
            <a:t>Jebeile</a:t>
          </a:r>
          <a:r>
            <a:rPr lang="en-IN" dirty="0"/>
            <a:t> et al., 2021)</a:t>
          </a:r>
          <a:r>
            <a:rPr lang="en-US" b="0" i="0"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dgm:t>
    </dgm:pt>
    <dgm:pt modelId="{5FC27FF3-266C-453F-99BC-669FE815EBE3}" type="parTrans" cxnId="{9395AF67-30BB-4688-B7A6-56840FBDEE64}">
      <dgm:prSet/>
      <dgm:spPr/>
      <dgm:t>
        <a:bodyPr/>
        <a:lstStyle/>
        <a:p>
          <a:endParaRPr lang="en-GB" sz="2000">
            <a:latin typeface="Arial" panose="020B0604020202020204" pitchFamily="34" charset="0"/>
            <a:cs typeface="Arial" panose="020B0604020202020204" pitchFamily="34" charset="0"/>
          </a:endParaRPr>
        </a:p>
      </dgm:t>
    </dgm:pt>
    <dgm:pt modelId="{83776139-BAA8-4370-AD65-9460F1DD0E8D}" type="sibTrans" cxnId="{9395AF67-30BB-4688-B7A6-56840FBDEE64}">
      <dgm:prSet/>
      <dgm:spPr/>
      <dgm:t>
        <a:bodyPr/>
        <a:lstStyle/>
        <a:p>
          <a:endParaRPr lang="en-GB">
            <a:latin typeface="Arial" panose="020B0604020202020204" pitchFamily="34" charset="0"/>
            <a:cs typeface="Arial" panose="020B0604020202020204" pitchFamily="34" charset="0"/>
          </a:endParaRPr>
        </a:p>
      </dgm:t>
    </dgm:pt>
    <dgm:pt modelId="{2D0FFB08-24D2-4953-A26D-E2EF5AE53CF0}">
      <dgm:prSet/>
      <dgm:spPr/>
      <dgm:t>
        <a:bodyPr/>
        <a:lstStyle/>
        <a:p>
          <a:r>
            <a:rPr lang="en-US" b="0" i="0" dirty="0" err="1">
              <a:latin typeface="Arial" panose="020B0604020202020204" pitchFamily="34" charset="0"/>
              <a:cs typeface="Arial" panose="020B0604020202020204" pitchFamily="34" charset="0"/>
            </a:rPr>
            <a:t>Organisational</a:t>
          </a:r>
          <a:r>
            <a:rPr lang="en-US" b="0" i="0" dirty="0">
              <a:latin typeface="Arial" panose="020B0604020202020204" pitchFamily="34" charset="0"/>
              <a:cs typeface="Arial" panose="020B0604020202020204" pitchFamily="34" charset="0"/>
            </a:rPr>
            <a:t> culture: Value performance metrics more than compassionate care (Pavlova </a:t>
          </a:r>
          <a:r>
            <a:rPr lang="en-US" b="0" i="1" dirty="0">
              <a:latin typeface="Arial" panose="020B0604020202020204" pitchFamily="34" charset="0"/>
              <a:cs typeface="Arial" panose="020B0604020202020204" pitchFamily="34" charset="0"/>
            </a:rPr>
            <a:t>et al.,</a:t>
          </a:r>
          <a:r>
            <a:rPr lang="en-US" b="0" i="0" dirty="0">
              <a:latin typeface="Arial" panose="020B0604020202020204" pitchFamily="34" charset="0"/>
              <a:cs typeface="Arial" panose="020B0604020202020204" pitchFamily="34" charset="0"/>
            </a:rPr>
            <a:t> 2023).</a:t>
          </a:r>
          <a:endParaRPr lang="en-GB" dirty="0">
            <a:latin typeface="Arial" panose="020B0604020202020204" pitchFamily="34" charset="0"/>
            <a:cs typeface="Arial" panose="020B0604020202020204" pitchFamily="34" charset="0"/>
          </a:endParaRPr>
        </a:p>
      </dgm:t>
    </dgm:pt>
    <dgm:pt modelId="{28AB144F-FA91-40A5-97EF-857CC8EF1223}" type="parTrans" cxnId="{6CB4CD12-F5C7-4359-8B81-E0D30024A847}">
      <dgm:prSet/>
      <dgm:spPr/>
      <dgm:t>
        <a:bodyPr/>
        <a:lstStyle/>
        <a:p>
          <a:endParaRPr lang="en-GB" sz="2000">
            <a:latin typeface="Arial" panose="020B0604020202020204" pitchFamily="34" charset="0"/>
            <a:cs typeface="Arial" panose="020B0604020202020204" pitchFamily="34" charset="0"/>
          </a:endParaRPr>
        </a:p>
      </dgm:t>
    </dgm:pt>
    <dgm:pt modelId="{6012420B-06CF-48F8-B367-1FA94BDFDBB5}" type="sibTrans" cxnId="{6CB4CD12-F5C7-4359-8B81-E0D30024A847}">
      <dgm:prSet/>
      <dgm:spPr/>
      <dgm:t>
        <a:bodyPr/>
        <a:lstStyle/>
        <a:p>
          <a:endParaRPr lang="en-GB">
            <a:latin typeface="Arial" panose="020B0604020202020204" pitchFamily="34" charset="0"/>
            <a:cs typeface="Arial" panose="020B0604020202020204" pitchFamily="34" charset="0"/>
          </a:endParaRPr>
        </a:p>
      </dgm:t>
    </dgm:pt>
    <dgm:pt modelId="{42E6E6EF-E719-4878-914F-5976A789A987}">
      <dgm:prSet/>
      <dgm:spPr/>
      <dgm:t>
        <a:bodyPr/>
        <a:lstStyle/>
        <a:p>
          <a:r>
            <a:rPr lang="en-US" b="0" i="0" dirty="0">
              <a:latin typeface="Arial" panose="020B0604020202020204" pitchFamily="34" charset="0"/>
              <a:cs typeface="Arial" panose="020B0604020202020204" pitchFamily="34" charset="0"/>
            </a:rPr>
            <a:t>Poor staffing and training compromised care delivery.</a:t>
          </a:r>
          <a:endParaRPr lang="en-GB" dirty="0">
            <a:latin typeface="Arial" panose="020B0604020202020204" pitchFamily="34" charset="0"/>
            <a:cs typeface="Arial" panose="020B0604020202020204" pitchFamily="34" charset="0"/>
          </a:endParaRPr>
        </a:p>
      </dgm:t>
    </dgm:pt>
    <dgm:pt modelId="{C5E58490-FCC8-4482-BF01-6DB8E9057592}" type="parTrans" cxnId="{069375B1-CC21-45AC-BB54-CFF074E4C4C3}">
      <dgm:prSet/>
      <dgm:spPr/>
      <dgm:t>
        <a:bodyPr/>
        <a:lstStyle/>
        <a:p>
          <a:endParaRPr lang="en-GB" sz="2000">
            <a:latin typeface="Arial" panose="020B0604020202020204" pitchFamily="34" charset="0"/>
            <a:cs typeface="Arial" panose="020B0604020202020204" pitchFamily="34" charset="0"/>
          </a:endParaRPr>
        </a:p>
      </dgm:t>
    </dgm:pt>
    <dgm:pt modelId="{4B513C9A-AFE0-4633-84BB-F015048DF7AB}" type="sibTrans" cxnId="{069375B1-CC21-45AC-BB54-CFF074E4C4C3}">
      <dgm:prSet/>
      <dgm:spPr/>
      <dgm:t>
        <a:bodyPr/>
        <a:lstStyle/>
        <a:p>
          <a:endParaRPr lang="en-GB">
            <a:latin typeface="Arial" panose="020B0604020202020204" pitchFamily="34" charset="0"/>
            <a:cs typeface="Arial" panose="020B0604020202020204" pitchFamily="34" charset="0"/>
          </a:endParaRPr>
        </a:p>
      </dgm:t>
    </dgm:pt>
    <dgm:pt modelId="{4E0E5F0A-5642-4175-9C6A-876E8ED126EA}">
      <dgm:prSet/>
      <dgm:spPr/>
      <dgm:t>
        <a:bodyPr/>
        <a:lstStyle/>
        <a:p>
          <a:r>
            <a:rPr lang="en-US" b="0" i="0" dirty="0">
              <a:latin typeface="Arial" panose="020B0604020202020204" pitchFamily="34" charset="0"/>
              <a:cs typeface="Arial" panose="020B0604020202020204" pitchFamily="34" charset="0"/>
            </a:rPr>
            <a:t>Loose regulatory controls and poor communication allowed the continued neglect.</a:t>
          </a:r>
          <a:endParaRPr lang="en-GB" dirty="0">
            <a:latin typeface="Arial" panose="020B0604020202020204" pitchFamily="34" charset="0"/>
            <a:cs typeface="Arial" panose="020B0604020202020204" pitchFamily="34" charset="0"/>
          </a:endParaRPr>
        </a:p>
      </dgm:t>
    </dgm:pt>
    <dgm:pt modelId="{44248E4E-CAC6-48C8-9C31-6FBA75A45C18}" type="parTrans" cxnId="{586C7AF9-BB37-42A3-BD72-2021BC385F89}">
      <dgm:prSet/>
      <dgm:spPr/>
      <dgm:t>
        <a:bodyPr/>
        <a:lstStyle/>
        <a:p>
          <a:endParaRPr lang="en-GB" sz="2000">
            <a:latin typeface="Arial" panose="020B0604020202020204" pitchFamily="34" charset="0"/>
            <a:cs typeface="Arial" panose="020B0604020202020204" pitchFamily="34" charset="0"/>
          </a:endParaRPr>
        </a:p>
      </dgm:t>
    </dgm:pt>
    <dgm:pt modelId="{44ED1D9C-DC4C-45D4-ACF9-6BB6230B19F2}" type="sibTrans" cxnId="{586C7AF9-BB37-42A3-BD72-2021BC385F89}">
      <dgm:prSet/>
      <dgm:spPr/>
      <dgm:t>
        <a:bodyPr/>
        <a:lstStyle/>
        <a:p>
          <a:endParaRPr lang="en-GB">
            <a:latin typeface="Arial" panose="020B0604020202020204" pitchFamily="34" charset="0"/>
            <a:cs typeface="Arial" panose="020B0604020202020204" pitchFamily="34" charset="0"/>
          </a:endParaRPr>
        </a:p>
      </dgm:t>
    </dgm:pt>
    <dgm:pt modelId="{718A7D7F-BE70-48C6-B018-B80A04C59C0A}" type="pres">
      <dgm:prSet presAssocID="{3BF347EB-D27D-4C1D-9D32-EF34F64C566B}" presName="vert0" presStyleCnt="0">
        <dgm:presLayoutVars>
          <dgm:dir/>
          <dgm:animOne val="branch"/>
          <dgm:animLvl val="lvl"/>
        </dgm:presLayoutVars>
      </dgm:prSet>
      <dgm:spPr/>
    </dgm:pt>
    <dgm:pt modelId="{9D2CF4DC-E8AA-43F9-94B2-D25632CB1DE1}" type="pres">
      <dgm:prSet presAssocID="{4D2638E1-5EAF-46B0-9A59-8D21424D99EE}" presName="thickLine" presStyleLbl="alignNode1" presStyleIdx="0" presStyleCnt="4"/>
      <dgm:spPr/>
    </dgm:pt>
    <dgm:pt modelId="{E6F6AD7B-6DA6-48DA-B703-C75093577336}" type="pres">
      <dgm:prSet presAssocID="{4D2638E1-5EAF-46B0-9A59-8D21424D99EE}" presName="horz1" presStyleCnt="0"/>
      <dgm:spPr/>
    </dgm:pt>
    <dgm:pt modelId="{B7F44A6D-FFE8-4F03-8764-ADF2174E422E}" type="pres">
      <dgm:prSet presAssocID="{4D2638E1-5EAF-46B0-9A59-8D21424D99EE}" presName="tx1" presStyleLbl="revTx" presStyleIdx="0" presStyleCnt="4"/>
      <dgm:spPr/>
    </dgm:pt>
    <dgm:pt modelId="{C453C613-060E-4E15-B036-D726AE8AF560}" type="pres">
      <dgm:prSet presAssocID="{4D2638E1-5EAF-46B0-9A59-8D21424D99EE}" presName="vert1" presStyleCnt="0"/>
      <dgm:spPr/>
    </dgm:pt>
    <dgm:pt modelId="{15FF91C1-4DFC-4409-A4E2-410DAE0FE784}" type="pres">
      <dgm:prSet presAssocID="{2D0FFB08-24D2-4953-A26D-E2EF5AE53CF0}" presName="thickLine" presStyleLbl="alignNode1" presStyleIdx="1" presStyleCnt="4"/>
      <dgm:spPr/>
    </dgm:pt>
    <dgm:pt modelId="{02B93309-1410-4B8D-AF60-B7DDE4287F09}" type="pres">
      <dgm:prSet presAssocID="{2D0FFB08-24D2-4953-A26D-E2EF5AE53CF0}" presName="horz1" presStyleCnt="0"/>
      <dgm:spPr/>
    </dgm:pt>
    <dgm:pt modelId="{B45769F3-1C51-4389-AFFB-E9F1E6E3E1E0}" type="pres">
      <dgm:prSet presAssocID="{2D0FFB08-24D2-4953-A26D-E2EF5AE53CF0}" presName="tx1" presStyleLbl="revTx" presStyleIdx="1" presStyleCnt="4"/>
      <dgm:spPr/>
    </dgm:pt>
    <dgm:pt modelId="{B01FBBDF-E982-433D-A346-B3B9EB730E73}" type="pres">
      <dgm:prSet presAssocID="{2D0FFB08-24D2-4953-A26D-E2EF5AE53CF0}" presName="vert1" presStyleCnt="0"/>
      <dgm:spPr/>
    </dgm:pt>
    <dgm:pt modelId="{6685AC51-33AB-4900-A97E-D75B6FB73A53}" type="pres">
      <dgm:prSet presAssocID="{42E6E6EF-E719-4878-914F-5976A789A987}" presName="thickLine" presStyleLbl="alignNode1" presStyleIdx="2" presStyleCnt="4"/>
      <dgm:spPr/>
    </dgm:pt>
    <dgm:pt modelId="{D895FF96-1B3C-43B0-91CA-8C1D6A116AFD}" type="pres">
      <dgm:prSet presAssocID="{42E6E6EF-E719-4878-914F-5976A789A987}" presName="horz1" presStyleCnt="0"/>
      <dgm:spPr/>
    </dgm:pt>
    <dgm:pt modelId="{43600E06-E73E-47CD-B3B8-632F6AF176FF}" type="pres">
      <dgm:prSet presAssocID="{42E6E6EF-E719-4878-914F-5976A789A987}" presName="tx1" presStyleLbl="revTx" presStyleIdx="2" presStyleCnt="4"/>
      <dgm:spPr/>
    </dgm:pt>
    <dgm:pt modelId="{56C10485-732E-4132-9D94-A122F35AAD94}" type="pres">
      <dgm:prSet presAssocID="{42E6E6EF-E719-4878-914F-5976A789A987}" presName="vert1" presStyleCnt="0"/>
      <dgm:spPr/>
    </dgm:pt>
    <dgm:pt modelId="{350F8358-B387-47B4-B596-CE0134BBC1E8}" type="pres">
      <dgm:prSet presAssocID="{4E0E5F0A-5642-4175-9C6A-876E8ED126EA}" presName="thickLine" presStyleLbl="alignNode1" presStyleIdx="3" presStyleCnt="4"/>
      <dgm:spPr/>
    </dgm:pt>
    <dgm:pt modelId="{2F981B0A-6FC5-4EFB-B48B-C697C1F45152}" type="pres">
      <dgm:prSet presAssocID="{4E0E5F0A-5642-4175-9C6A-876E8ED126EA}" presName="horz1" presStyleCnt="0"/>
      <dgm:spPr/>
    </dgm:pt>
    <dgm:pt modelId="{931012A1-D1CD-4107-A086-0ED1C0F6BDCC}" type="pres">
      <dgm:prSet presAssocID="{4E0E5F0A-5642-4175-9C6A-876E8ED126EA}" presName="tx1" presStyleLbl="revTx" presStyleIdx="3" presStyleCnt="4"/>
      <dgm:spPr/>
    </dgm:pt>
    <dgm:pt modelId="{6088598F-280B-48B8-8B26-E377EBD905EB}" type="pres">
      <dgm:prSet presAssocID="{4E0E5F0A-5642-4175-9C6A-876E8ED126EA}" presName="vert1" presStyleCnt="0"/>
      <dgm:spPr/>
    </dgm:pt>
  </dgm:ptLst>
  <dgm:cxnLst>
    <dgm:cxn modelId="{F007BE05-CE1A-4435-89FA-97226C177F31}" type="presOf" srcId="{4D2638E1-5EAF-46B0-9A59-8D21424D99EE}" destId="{B7F44A6D-FFE8-4F03-8764-ADF2174E422E}" srcOrd="0" destOrd="0" presId="urn:microsoft.com/office/officeart/2008/layout/LinedList"/>
    <dgm:cxn modelId="{6CB4CD12-F5C7-4359-8B81-E0D30024A847}" srcId="{3BF347EB-D27D-4C1D-9D32-EF34F64C566B}" destId="{2D0FFB08-24D2-4953-A26D-E2EF5AE53CF0}" srcOrd="1" destOrd="0" parTransId="{28AB144F-FA91-40A5-97EF-857CC8EF1223}" sibTransId="{6012420B-06CF-48F8-B367-1FA94BDFDBB5}"/>
    <dgm:cxn modelId="{774B962C-60C7-4405-93BF-4EAC557CECD9}" type="presOf" srcId="{2D0FFB08-24D2-4953-A26D-E2EF5AE53CF0}" destId="{B45769F3-1C51-4389-AFFB-E9F1E6E3E1E0}" srcOrd="0" destOrd="0" presId="urn:microsoft.com/office/officeart/2008/layout/LinedList"/>
    <dgm:cxn modelId="{9395AF67-30BB-4688-B7A6-56840FBDEE64}" srcId="{3BF347EB-D27D-4C1D-9D32-EF34F64C566B}" destId="{4D2638E1-5EAF-46B0-9A59-8D21424D99EE}" srcOrd="0" destOrd="0" parTransId="{5FC27FF3-266C-453F-99BC-669FE815EBE3}" sibTransId="{83776139-BAA8-4370-AD65-9460F1DD0E8D}"/>
    <dgm:cxn modelId="{4C83244E-C2C3-4B86-84B7-5EFB15ADB055}" type="presOf" srcId="{3BF347EB-D27D-4C1D-9D32-EF34F64C566B}" destId="{718A7D7F-BE70-48C6-B018-B80A04C59C0A}" srcOrd="0" destOrd="0" presId="urn:microsoft.com/office/officeart/2008/layout/LinedList"/>
    <dgm:cxn modelId="{8EE09DA9-4309-459C-8432-19D0BAB2286F}" type="presOf" srcId="{4E0E5F0A-5642-4175-9C6A-876E8ED126EA}" destId="{931012A1-D1CD-4107-A086-0ED1C0F6BDCC}" srcOrd="0" destOrd="0" presId="urn:microsoft.com/office/officeart/2008/layout/LinedList"/>
    <dgm:cxn modelId="{069375B1-CC21-45AC-BB54-CFF074E4C4C3}" srcId="{3BF347EB-D27D-4C1D-9D32-EF34F64C566B}" destId="{42E6E6EF-E719-4878-914F-5976A789A987}" srcOrd="2" destOrd="0" parTransId="{C5E58490-FCC8-4482-BF01-6DB8E9057592}" sibTransId="{4B513C9A-AFE0-4633-84BB-F015048DF7AB}"/>
    <dgm:cxn modelId="{41EB58CA-465C-43B0-B3E3-4D73DFA90715}" type="presOf" srcId="{42E6E6EF-E719-4878-914F-5976A789A987}" destId="{43600E06-E73E-47CD-B3B8-632F6AF176FF}" srcOrd="0" destOrd="0" presId="urn:microsoft.com/office/officeart/2008/layout/LinedList"/>
    <dgm:cxn modelId="{586C7AF9-BB37-42A3-BD72-2021BC385F89}" srcId="{3BF347EB-D27D-4C1D-9D32-EF34F64C566B}" destId="{4E0E5F0A-5642-4175-9C6A-876E8ED126EA}" srcOrd="3" destOrd="0" parTransId="{44248E4E-CAC6-48C8-9C31-6FBA75A45C18}" sibTransId="{44ED1D9C-DC4C-45D4-ACF9-6BB6230B19F2}"/>
    <dgm:cxn modelId="{CA1B43AE-60E3-4BAE-A35D-BE351973A6A3}" type="presParOf" srcId="{718A7D7F-BE70-48C6-B018-B80A04C59C0A}" destId="{9D2CF4DC-E8AA-43F9-94B2-D25632CB1DE1}" srcOrd="0" destOrd="0" presId="urn:microsoft.com/office/officeart/2008/layout/LinedList"/>
    <dgm:cxn modelId="{9FF2599F-DD41-4EF8-9DF9-926F1655F4D1}" type="presParOf" srcId="{718A7D7F-BE70-48C6-B018-B80A04C59C0A}" destId="{E6F6AD7B-6DA6-48DA-B703-C75093577336}" srcOrd="1" destOrd="0" presId="urn:microsoft.com/office/officeart/2008/layout/LinedList"/>
    <dgm:cxn modelId="{2FCC59DD-0F83-4D79-AE7D-08D8E3A7DE1C}" type="presParOf" srcId="{E6F6AD7B-6DA6-48DA-B703-C75093577336}" destId="{B7F44A6D-FFE8-4F03-8764-ADF2174E422E}" srcOrd="0" destOrd="0" presId="urn:microsoft.com/office/officeart/2008/layout/LinedList"/>
    <dgm:cxn modelId="{3665DE0F-CE34-4379-B626-46ED3754166B}" type="presParOf" srcId="{E6F6AD7B-6DA6-48DA-B703-C75093577336}" destId="{C453C613-060E-4E15-B036-D726AE8AF560}" srcOrd="1" destOrd="0" presId="urn:microsoft.com/office/officeart/2008/layout/LinedList"/>
    <dgm:cxn modelId="{3EE4B98B-7F47-48AD-9280-0DCDCAB05B2A}" type="presParOf" srcId="{718A7D7F-BE70-48C6-B018-B80A04C59C0A}" destId="{15FF91C1-4DFC-4409-A4E2-410DAE0FE784}" srcOrd="2" destOrd="0" presId="urn:microsoft.com/office/officeart/2008/layout/LinedList"/>
    <dgm:cxn modelId="{3B04F360-1027-461D-9911-39FEDBC20BCE}" type="presParOf" srcId="{718A7D7F-BE70-48C6-B018-B80A04C59C0A}" destId="{02B93309-1410-4B8D-AF60-B7DDE4287F09}" srcOrd="3" destOrd="0" presId="urn:microsoft.com/office/officeart/2008/layout/LinedList"/>
    <dgm:cxn modelId="{CE651B5E-89AC-4B64-AD98-BDBA97CD28B1}" type="presParOf" srcId="{02B93309-1410-4B8D-AF60-B7DDE4287F09}" destId="{B45769F3-1C51-4389-AFFB-E9F1E6E3E1E0}" srcOrd="0" destOrd="0" presId="urn:microsoft.com/office/officeart/2008/layout/LinedList"/>
    <dgm:cxn modelId="{BC3A4CBB-D91D-45C2-9B9C-4E98740FFE92}" type="presParOf" srcId="{02B93309-1410-4B8D-AF60-B7DDE4287F09}" destId="{B01FBBDF-E982-433D-A346-B3B9EB730E73}" srcOrd="1" destOrd="0" presId="urn:microsoft.com/office/officeart/2008/layout/LinedList"/>
    <dgm:cxn modelId="{0935C697-D2E5-46E3-B83C-3FAC42CC160C}" type="presParOf" srcId="{718A7D7F-BE70-48C6-B018-B80A04C59C0A}" destId="{6685AC51-33AB-4900-A97E-D75B6FB73A53}" srcOrd="4" destOrd="0" presId="urn:microsoft.com/office/officeart/2008/layout/LinedList"/>
    <dgm:cxn modelId="{82F142A3-F44D-415D-B181-46B8360B7820}" type="presParOf" srcId="{718A7D7F-BE70-48C6-B018-B80A04C59C0A}" destId="{D895FF96-1B3C-43B0-91CA-8C1D6A116AFD}" srcOrd="5" destOrd="0" presId="urn:microsoft.com/office/officeart/2008/layout/LinedList"/>
    <dgm:cxn modelId="{660E66E7-F909-491C-90D1-21EA85A13565}" type="presParOf" srcId="{D895FF96-1B3C-43B0-91CA-8C1D6A116AFD}" destId="{43600E06-E73E-47CD-B3B8-632F6AF176FF}" srcOrd="0" destOrd="0" presId="urn:microsoft.com/office/officeart/2008/layout/LinedList"/>
    <dgm:cxn modelId="{9C01CBB5-0AD4-4E22-AE8C-D2208495DBFC}" type="presParOf" srcId="{D895FF96-1B3C-43B0-91CA-8C1D6A116AFD}" destId="{56C10485-732E-4132-9D94-A122F35AAD94}" srcOrd="1" destOrd="0" presId="urn:microsoft.com/office/officeart/2008/layout/LinedList"/>
    <dgm:cxn modelId="{C3F535C1-335D-44B1-8EED-2AAC1F6F385A}" type="presParOf" srcId="{718A7D7F-BE70-48C6-B018-B80A04C59C0A}" destId="{350F8358-B387-47B4-B596-CE0134BBC1E8}" srcOrd="6" destOrd="0" presId="urn:microsoft.com/office/officeart/2008/layout/LinedList"/>
    <dgm:cxn modelId="{6696A15B-47E9-435A-A987-6746ADA78E3A}" type="presParOf" srcId="{718A7D7F-BE70-48C6-B018-B80A04C59C0A}" destId="{2F981B0A-6FC5-4EFB-B48B-C697C1F45152}" srcOrd="7" destOrd="0" presId="urn:microsoft.com/office/officeart/2008/layout/LinedList"/>
    <dgm:cxn modelId="{C0770A7C-A922-4138-B065-6AD99E6A21BF}" type="presParOf" srcId="{2F981B0A-6FC5-4EFB-B48B-C697C1F45152}" destId="{931012A1-D1CD-4107-A086-0ED1C0F6BDCC}" srcOrd="0" destOrd="0" presId="urn:microsoft.com/office/officeart/2008/layout/LinedList"/>
    <dgm:cxn modelId="{FCF50D7A-1C37-4E52-834C-B335FC78DDDB}" type="presParOf" srcId="{2F981B0A-6FC5-4EFB-B48B-C697C1F45152}" destId="{6088598F-280B-48B8-8B26-E377EBD905E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52EF5F-BD4D-43AA-82AA-8CCA6462138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AB4C46-B2D9-4278-8BE8-820E36E14041}">
      <dgm:prSet/>
      <dgm:spPr/>
      <dgm:t>
        <a:bodyPr/>
        <a:lstStyle/>
        <a:p>
          <a:pPr>
            <a:lnSpc>
              <a:spcPct val="100000"/>
            </a:lnSpc>
          </a:pPr>
          <a:r>
            <a:rPr lang="en-US" b="0" i="0" dirty="0">
              <a:latin typeface="Arial" panose="020B0604020202020204" pitchFamily="34" charset="0"/>
              <a:cs typeface="Arial" panose="020B0604020202020204" pitchFamily="34" charset="0"/>
            </a:rPr>
            <a:t>History and overview of case.</a:t>
          </a:r>
          <a:endParaRPr lang="en-US" dirty="0">
            <a:latin typeface="Arial" panose="020B0604020202020204" pitchFamily="34" charset="0"/>
            <a:cs typeface="Arial" panose="020B0604020202020204" pitchFamily="34" charset="0"/>
          </a:endParaRPr>
        </a:p>
      </dgm:t>
    </dgm:pt>
    <dgm:pt modelId="{FEE48A5D-A5B4-484C-95A3-D259E08720EC}" type="parTrans" cxnId="{53E8BDFA-1DFB-4005-9621-39CC9E4B2412}">
      <dgm:prSet/>
      <dgm:spPr/>
      <dgm:t>
        <a:bodyPr/>
        <a:lstStyle/>
        <a:p>
          <a:endParaRPr lang="en-US">
            <a:latin typeface="Arial" panose="020B0604020202020204" pitchFamily="34" charset="0"/>
            <a:cs typeface="Arial" panose="020B0604020202020204" pitchFamily="34" charset="0"/>
          </a:endParaRPr>
        </a:p>
      </dgm:t>
    </dgm:pt>
    <dgm:pt modelId="{117EAB0D-E808-4C2E-A592-2F5BB7572E0B}" type="sibTrans" cxnId="{53E8BDFA-1DFB-4005-9621-39CC9E4B2412}">
      <dgm:prSet/>
      <dgm:spPr/>
      <dgm:t>
        <a:bodyPr/>
        <a:lstStyle/>
        <a:p>
          <a:endParaRPr lang="en-US">
            <a:latin typeface="Arial" panose="020B0604020202020204" pitchFamily="34" charset="0"/>
            <a:cs typeface="Arial" panose="020B0604020202020204" pitchFamily="34" charset="0"/>
          </a:endParaRPr>
        </a:p>
      </dgm:t>
    </dgm:pt>
    <dgm:pt modelId="{F9071EEF-5F72-46BB-9E8F-74CBF98FED25}">
      <dgm:prSet/>
      <dgm:spPr/>
      <dgm:t>
        <a:bodyPr/>
        <a:lstStyle/>
        <a:p>
          <a:pPr>
            <a:lnSpc>
              <a:spcPct val="100000"/>
            </a:lnSpc>
          </a:pPr>
          <a:r>
            <a:rPr lang="en-US" b="0" i="0">
              <a:latin typeface="Arial" panose="020B0604020202020204" pitchFamily="34" charset="0"/>
              <a:cs typeface="Arial" panose="020B0604020202020204" pitchFamily="34" charset="0"/>
            </a:rPr>
            <a:t>Theoretical models (Swiss Cheese, RCA, Donabedian).</a:t>
          </a:r>
          <a:endParaRPr lang="en-US">
            <a:latin typeface="Arial" panose="020B0604020202020204" pitchFamily="34" charset="0"/>
            <a:cs typeface="Arial" panose="020B0604020202020204" pitchFamily="34" charset="0"/>
          </a:endParaRPr>
        </a:p>
      </dgm:t>
    </dgm:pt>
    <dgm:pt modelId="{3940D14A-09E5-4CE3-B602-B90A5D1CB506}" type="parTrans" cxnId="{3C378039-0FBA-4408-AB9C-BCAE85F688D1}">
      <dgm:prSet/>
      <dgm:spPr/>
      <dgm:t>
        <a:bodyPr/>
        <a:lstStyle/>
        <a:p>
          <a:endParaRPr lang="en-US">
            <a:latin typeface="Arial" panose="020B0604020202020204" pitchFamily="34" charset="0"/>
            <a:cs typeface="Arial" panose="020B0604020202020204" pitchFamily="34" charset="0"/>
          </a:endParaRPr>
        </a:p>
      </dgm:t>
    </dgm:pt>
    <dgm:pt modelId="{AFFE5237-D1EB-4A86-B7C1-115B9F37960C}" type="sibTrans" cxnId="{3C378039-0FBA-4408-AB9C-BCAE85F688D1}">
      <dgm:prSet/>
      <dgm:spPr/>
      <dgm:t>
        <a:bodyPr/>
        <a:lstStyle/>
        <a:p>
          <a:endParaRPr lang="en-US">
            <a:latin typeface="Arial" panose="020B0604020202020204" pitchFamily="34" charset="0"/>
            <a:cs typeface="Arial" panose="020B0604020202020204" pitchFamily="34" charset="0"/>
          </a:endParaRPr>
        </a:p>
      </dgm:t>
    </dgm:pt>
    <dgm:pt modelId="{6FF48589-0286-46BE-A236-C84C6C3D8F7F}">
      <dgm:prSet/>
      <dgm:spPr/>
      <dgm:t>
        <a:bodyPr/>
        <a:lstStyle/>
        <a:p>
          <a:pPr>
            <a:lnSpc>
              <a:spcPct val="100000"/>
            </a:lnSpc>
          </a:pPr>
          <a:r>
            <a:rPr lang="en-US" b="0" i="0">
              <a:latin typeface="Arial" panose="020B0604020202020204" pitchFamily="34" charset="0"/>
              <a:cs typeface="Arial" panose="020B0604020202020204" pitchFamily="34" charset="0"/>
            </a:rPr>
            <a:t>Implication and analysis of policies on quality and equity.</a:t>
          </a:r>
          <a:endParaRPr lang="en-US">
            <a:latin typeface="Arial" panose="020B0604020202020204" pitchFamily="34" charset="0"/>
            <a:cs typeface="Arial" panose="020B0604020202020204" pitchFamily="34" charset="0"/>
          </a:endParaRPr>
        </a:p>
      </dgm:t>
    </dgm:pt>
    <dgm:pt modelId="{F703A8BB-CD39-40F9-947D-353ED5C4E20D}" type="parTrans" cxnId="{10CDE4C4-87D7-40D0-ABAC-6C0EB2BEC6C1}">
      <dgm:prSet/>
      <dgm:spPr/>
      <dgm:t>
        <a:bodyPr/>
        <a:lstStyle/>
        <a:p>
          <a:endParaRPr lang="en-US">
            <a:latin typeface="Arial" panose="020B0604020202020204" pitchFamily="34" charset="0"/>
            <a:cs typeface="Arial" panose="020B0604020202020204" pitchFamily="34" charset="0"/>
          </a:endParaRPr>
        </a:p>
      </dgm:t>
    </dgm:pt>
    <dgm:pt modelId="{377AEC77-7F79-43BC-AF1B-51CDE69F5BBD}" type="sibTrans" cxnId="{10CDE4C4-87D7-40D0-ABAC-6C0EB2BEC6C1}">
      <dgm:prSet/>
      <dgm:spPr/>
      <dgm:t>
        <a:bodyPr/>
        <a:lstStyle/>
        <a:p>
          <a:endParaRPr lang="en-US">
            <a:latin typeface="Arial" panose="020B0604020202020204" pitchFamily="34" charset="0"/>
            <a:cs typeface="Arial" panose="020B0604020202020204" pitchFamily="34" charset="0"/>
          </a:endParaRPr>
        </a:p>
      </dgm:t>
    </dgm:pt>
    <dgm:pt modelId="{A2E50E84-6045-4AD5-B34D-30D324BDB7FE}">
      <dgm:prSet/>
      <dgm:spPr/>
      <dgm:t>
        <a:bodyPr/>
        <a:lstStyle/>
        <a:p>
          <a:pPr>
            <a:lnSpc>
              <a:spcPct val="100000"/>
            </a:lnSpc>
          </a:pPr>
          <a:r>
            <a:rPr lang="en-US" b="0" i="0">
              <a:latin typeface="Arial" panose="020B0604020202020204" pitchFamily="34" charset="0"/>
              <a:cs typeface="Arial" panose="020B0604020202020204" pitchFamily="34" charset="0"/>
            </a:rPr>
            <a:t>Governance, culture, workforce reform recommendations.</a:t>
          </a:r>
          <a:endParaRPr lang="en-US">
            <a:latin typeface="Arial" panose="020B0604020202020204" pitchFamily="34" charset="0"/>
            <a:cs typeface="Arial" panose="020B0604020202020204" pitchFamily="34" charset="0"/>
          </a:endParaRPr>
        </a:p>
      </dgm:t>
    </dgm:pt>
    <dgm:pt modelId="{4C4AA5C0-F9FE-4A80-90CD-7625B308B9A9}" type="parTrans" cxnId="{D5D28434-2261-45A5-A092-FE0282FAE92F}">
      <dgm:prSet/>
      <dgm:spPr/>
      <dgm:t>
        <a:bodyPr/>
        <a:lstStyle/>
        <a:p>
          <a:endParaRPr lang="en-US">
            <a:latin typeface="Arial" panose="020B0604020202020204" pitchFamily="34" charset="0"/>
            <a:cs typeface="Arial" panose="020B0604020202020204" pitchFamily="34" charset="0"/>
          </a:endParaRPr>
        </a:p>
      </dgm:t>
    </dgm:pt>
    <dgm:pt modelId="{CC3F0501-7454-4FB6-A813-CE3335E64877}" type="sibTrans" cxnId="{D5D28434-2261-45A5-A092-FE0282FAE92F}">
      <dgm:prSet/>
      <dgm:spPr/>
      <dgm:t>
        <a:bodyPr/>
        <a:lstStyle/>
        <a:p>
          <a:endParaRPr lang="en-US">
            <a:latin typeface="Arial" panose="020B0604020202020204" pitchFamily="34" charset="0"/>
            <a:cs typeface="Arial" panose="020B0604020202020204" pitchFamily="34" charset="0"/>
          </a:endParaRPr>
        </a:p>
      </dgm:t>
    </dgm:pt>
    <dgm:pt modelId="{182EFC33-0A95-4BDC-A59B-666950CF4EA8}" type="pres">
      <dgm:prSet presAssocID="{0352EF5F-BD4D-43AA-82AA-8CCA64621386}" presName="root" presStyleCnt="0">
        <dgm:presLayoutVars>
          <dgm:dir/>
          <dgm:resizeHandles val="exact"/>
        </dgm:presLayoutVars>
      </dgm:prSet>
      <dgm:spPr/>
    </dgm:pt>
    <dgm:pt modelId="{6D7620F3-5CE3-40CB-AF4B-E20C15D0593C}" type="pres">
      <dgm:prSet presAssocID="{EBAB4C46-B2D9-4278-8BE8-820E36E14041}" presName="compNode" presStyleCnt="0"/>
      <dgm:spPr/>
    </dgm:pt>
    <dgm:pt modelId="{A683F63A-45C5-4730-86B0-532DA24010A4}" type="pres">
      <dgm:prSet presAssocID="{EBAB4C46-B2D9-4278-8BE8-820E36E140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rglass"/>
        </a:ext>
      </dgm:extLst>
    </dgm:pt>
    <dgm:pt modelId="{D587A171-DA39-4FEF-A4E5-9BD6AE241B7F}" type="pres">
      <dgm:prSet presAssocID="{EBAB4C46-B2D9-4278-8BE8-820E36E14041}" presName="spaceRect" presStyleCnt="0"/>
      <dgm:spPr/>
    </dgm:pt>
    <dgm:pt modelId="{E8D41DFC-5F71-4F85-BF27-2B804B4A157D}" type="pres">
      <dgm:prSet presAssocID="{EBAB4C46-B2D9-4278-8BE8-820E36E14041}" presName="textRect" presStyleLbl="revTx" presStyleIdx="0" presStyleCnt="4">
        <dgm:presLayoutVars>
          <dgm:chMax val="1"/>
          <dgm:chPref val="1"/>
        </dgm:presLayoutVars>
      </dgm:prSet>
      <dgm:spPr/>
    </dgm:pt>
    <dgm:pt modelId="{C373A60B-9BA9-4BEA-AF1E-2EE5C4FDED42}" type="pres">
      <dgm:prSet presAssocID="{117EAB0D-E808-4C2E-A592-2F5BB7572E0B}" presName="sibTrans" presStyleCnt="0"/>
      <dgm:spPr/>
    </dgm:pt>
    <dgm:pt modelId="{0D3217C0-3F2D-4367-87A2-DB7503D9665A}" type="pres">
      <dgm:prSet presAssocID="{F9071EEF-5F72-46BB-9E8F-74CBF98FED25}" presName="compNode" presStyleCnt="0"/>
      <dgm:spPr/>
    </dgm:pt>
    <dgm:pt modelId="{4531CC92-82C1-4604-9735-33EA7A868E7C}" type="pres">
      <dgm:prSet presAssocID="{F9071EEF-5F72-46BB-9E8F-74CBF98FED2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43C55FE7-6FC2-42D9-8D15-265D0D4E08DB}" type="pres">
      <dgm:prSet presAssocID="{F9071EEF-5F72-46BB-9E8F-74CBF98FED25}" presName="spaceRect" presStyleCnt="0"/>
      <dgm:spPr/>
    </dgm:pt>
    <dgm:pt modelId="{BB517BA0-6A2E-4BD7-9EAA-17D7FE7E796D}" type="pres">
      <dgm:prSet presAssocID="{F9071EEF-5F72-46BB-9E8F-74CBF98FED25}" presName="textRect" presStyleLbl="revTx" presStyleIdx="1" presStyleCnt="4">
        <dgm:presLayoutVars>
          <dgm:chMax val="1"/>
          <dgm:chPref val="1"/>
        </dgm:presLayoutVars>
      </dgm:prSet>
      <dgm:spPr/>
    </dgm:pt>
    <dgm:pt modelId="{C09D9412-D855-4379-B2D5-757392922061}" type="pres">
      <dgm:prSet presAssocID="{AFFE5237-D1EB-4A86-B7C1-115B9F37960C}" presName="sibTrans" presStyleCnt="0"/>
      <dgm:spPr/>
    </dgm:pt>
    <dgm:pt modelId="{F557F71E-308B-44FD-8C88-3B6051DE15E5}" type="pres">
      <dgm:prSet presAssocID="{6FF48589-0286-46BE-A236-C84C6C3D8F7F}" presName="compNode" presStyleCnt="0"/>
      <dgm:spPr/>
    </dgm:pt>
    <dgm:pt modelId="{5A2A9545-532F-4241-8519-C2A86826D069}" type="pres">
      <dgm:prSet presAssocID="{6FF48589-0286-46BE-A236-C84C6C3D8F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349C3F49-66BF-4927-8F56-A88ED6419052}" type="pres">
      <dgm:prSet presAssocID="{6FF48589-0286-46BE-A236-C84C6C3D8F7F}" presName="spaceRect" presStyleCnt="0"/>
      <dgm:spPr/>
    </dgm:pt>
    <dgm:pt modelId="{50E202CD-F96D-4FEF-BA00-288E87EC4323}" type="pres">
      <dgm:prSet presAssocID="{6FF48589-0286-46BE-A236-C84C6C3D8F7F}" presName="textRect" presStyleLbl="revTx" presStyleIdx="2" presStyleCnt="4">
        <dgm:presLayoutVars>
          <dgm:chMax val="1"/>
          <dgm:chPref val="1"/>
        </dgm:presLayoutVars>
      </dgm:prSet>
      <dgm:spPr/>
    </dgm:pt>
    <dgm:pt modelId="{033421D9-17D3-4D0E-9E0F-7A020967A275}" type="pres">
      <dgm:prSet presAssocID="{377AEC77-7F79-43BC-AF1B-51CDE69F5BBD}" presName="sibTrans" presStyleCnt="0"/>
      <dgm:spPr/>
    </dgm:pt>
    <dgm:pt modelId="{1942D22D-8687-4558-9881-03FD254471DA}" type="pres">
      <dgm:prSet presAssocID="{A2E50E84-6045-4AD5-B34D-30D324BDB7FE}" presName="compNode" presStyleCnt="0"/>
      <dgm:spPr/>
    </dgm:pt>
    <dgm:pt modelId="{3A499095-AA2C-4689-A2E6-D618CFD67D7D}" type="pres">
      <dgm:prSet presAssocID="{A2E50E84-6045-4AD5-B34D-30D324BDB7F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10F7D635-E8C9-47AC-95C8-2CEFAC70CD50}" type="pres">
      <dgm:prSet presAssocID="{A2E50E84-6045-4AD5-B34D-30D324BDB7FE}" presName="spaceRect" presStyleCnt="0"/>
      <dgm:spPr/>
    </dgm:pt>
    <dgm:pt modelId="{C3374D3D-D15C-4203-8678-01BEBD009EF6}" type="pres">
      <dgm:prSet presAssocID="{A2E50E84-6045-4AD5-B34D-30D324BDB7FE}" presName="textRect" presStyleLbl="revTx" presStyleIdx="3" presStyleCnt="4">
        <dgm:presLayoutVars>
          <dgm:chMax val="1"/>
          <dgm:chPref val="1"/>
        </dgm:presLayoutVars>
      </dgm:prSet>
      <dgm:spPr/>
    </dgm:pt>
  </dgm:ptLst>
  <dgm:cxnLst>
    <dgm:cxn modelId="{D5D28434-2261-45A5-A092-FE0282FAE92F}" srcId="{0352EF5F-BD4D-43AA-82AA-8CCA64621386}" destId="{A2E50E84-6045-4AD5-B34D-30D324BDB7FE}" srcOrd="3" destOrd="0" parTransId="{4C4AA5C0-F9FE-4A80-90CD-7625B308B9A9}" sibTransId="{CC3F0501-7454-4FB6-A813-CE3335E64877}"/>
    <dgm:cxn modelId="{3C378039-0FBA-4408-AB9C-BCAE85F688D1}" srcId="{0352EF5F-BD4D-43AA-82AA-8CCA64621386}" destId="{F9071EEF-5F72-46BB-9E8F-74CBF98FED25}" srcOrd="1" destOrd="0" parTransId="{3940D14A-09E5-4CE3-B602-B90A5D1CB506}" sibTransId="{AFFE5237-D1EB-4A86-B7C1-115B9F37960C}"/>
    <dgm:cxn modelId="{AE0F3A59-1C76-4D08-8614-B588E93142F1}" type="presOf" srcId="{EBAB4C46-B2D9-4278-8BE8-820E36E14041}" destId="{E8D41DFC-5F71-4F85-BF27-2B804B4A157D}" srcOrd="0" destOrd="0" presId="urn:microsoft.com/office/officeart/2018/2/layout/IconLabelList"/>
    <dgm:cxn modelId="{E5980D9A-DBC6-4FED-BC61-14648AB148F7}" type="presOf" srcId="{A2E50E84-6045-4AD5-B34D-30D324BDB7FE}" destId="{C3374D3D-D15C-4203-8678-01BEBD009EF6}" srcOrd="0" destOrd="0" presId="urn:microsoft.com/office/officeart/2018/2/layout/IconLabelList"/>
    <dgm:cxn modelId="{67011BA2-FA37-4708-A73F-15631CAE6434}" type="presOf" srcId="{F9071EEF-5F72-46BB-9E8F-74CBF98FED25}" destId="{BB517BA0-6A2E-4BD7-9EAA-17D7FE7E796D}" srcOrd="0" destOrd="0" presId="urn:microsoft.com/office/officeart/2018/2/layout/IconLabelList"/>
    <dgm:cxn modelId="{10CDE4C4-87D7-40D0-ABAC-6C0EB2BEC6C1}" srcId="{0352EF5F-BD4D-43AA-82AA-8CCA64621386}" destId="{6FF48589-0286-46BE-A236-C84C6C3D8F7F}" srcOrd="2" destOrd="0" parTransId="{F703A8BB-CD39-40F9-947D-353ED5C4E20D}" sibTransId="{377AEC77-7F79-43BC-AF1B-51CDE69F5BBD}"/>
    <dgm:cxn modelId="{8E8905E8-929A-4FBC-92D4-BBBEADD06E86}" type="presOf" srcId="{0352EF5F-BD4D-43AA-82AA-8CCA64621386}" destId="{182EFC33-0A95-4BDC-A59B-666950CF4EA8}" srcOrd="0" destOrd="0" presId="urn:microsoft.com/office/officeart/2018/2/layout/IconLabelList"/>
    <dgm:cxn modelId="{7BA74BF6-6A49-4180-93FA-1A525C95AEB3}" type="presOf" srcId="{6FF48589-0286-46BE-A236-C84C6C3D8F7F}" destId="{50E202CD-F96D-4FEF-BA00-288E87EC4323}" srcOrd="0" destOrd="0" presId="urn:microsoft.com/office/officeart/2018/2/layout/IconLabelList"/>
    <dgm:cxn modelId="{53E8BDFA-1DFB-4005-9621-39CC9E4B2412}" srcId="{0352EF5F-BD4D-43AA-82AA-8CCA64621386}" destId="{EBAB4C46-B2D9-4278-8BE8-820E36E14041}" srcOrd="0" destOrd="0" parTransId="{FEE48A5D-A5B4-484C-95A3-D259E08720EC}" sibTransId="{117EAB0D-E808-4C2E-A592-2F5BB7572E0B}"/>
    <dgm:cxn modelId="{72BDB8F1-E1BF-49C4-8535-BF2F659CA8F2}" type="presParOf" srcId="{182EFC33-0A95-4BDC-A59B-666950CF4EA8}" destId="{6D7620F3-5CE3-40CB-AF4B-E20C15D0593C}" srcOrd="0" destOrd="0" presId="urn:microsoft.com/office/officeart/2018/2/layout/IconLabelList"/>
    <dgm:cxn modelId="{1D52F1ED-14C9-4FB3-87E0-199296E24A0C}" type="presParOf" srcId="{6D7620F3-5CE3-40CB-AF4B-E20C15D0593C}" destId="{A683F63A-45C5-4730-86B0-532DA24010A4}" srcOrd="0" destOrd="0" presId="urn:microsoft.com/office/officeart/2018/2/layout/IconLabelList"/>
    <dgm:cxn modelId="{E197C082-D772-409F-AC38-B1DA81F5C89B}" type="presParOf" srcId="{6D7620F3-5CE3-40CB-AF4B-E20C15D0593C}" destId="{D587A171-DA39-4FEF-A4E5-9BD6AE241B7F}" srcOrd="1" destOrd="0" presId="urn:microsoft.com/office/officeart/2018/2/layout/IconLabelList"/>
    <dgm:cxn modelId="{07FA81C6-0A49-4DCD-97F9-7C8556E499D0}" type="presParOf" srcId="{6D7620F3-5CE3-40CB-AF4B-E20C15D0593C}" destId="{E8D41DFC-5F71-4F85-BF27-2B804B4A157D}" srcOrd="2" destOrd="0" presId="urn:microsoft.com/office/officeart/2018/2/layout/IconLabelList"/>
    <dgm:cxn modelId="{2C5B244B-C6E3-4F19-B1D9-5E4308D95CD7}" type="presParOf" srcId="{182EFC33-0A95-4BDC-A59B-666950CF4EA8}" destId="{C373A60B-9BA9-4BEA-AF1E-2EE5C4FDED42}" srcOrd="1" destOrd="0" presId="urn:microsoft.com/office/officeart/2018/2/layout/IconLabelList"/>
    <dgm:cxn modelId="{60807E42-7CAF-4F65-83A0-F4931648A344}" type="presParOf" srcId="{182EFC33-0A95-4BDC-A59B-666950CF4EA8}" destId="{0D3217C0-3F2D-4367-87A2-DB7503D9665A}" srcOrd="2" destOrd="0" presId="urn:microsoft.com/office/officeart/2018/2/layout/IconLabelList"/>
    <dgm:cxn modelId="{173973C4-C297-41AF-809A-2406976B8747}" type="presParOf" srcId="{0D3217C0-3F2D-4367-87A2-DB7503D9665A}" destId="{4531CC92-82C1-4604-9735-33EA7A868E7C}" srcOrd="0" destOrd="0" presId="urn:microsoft.com/office/officeart/2018/2/layout/IconLabelList"/>
    <dgm:cxn modelId="{64407487-7507-46AF-BC79-8E61ED2EA7E0}" type="presParOf" srcId="{0D3217C0-3F2D-4367-87A2-DB7503D9665A}" destId="{43C55FE7-6FC2-42D9-8D15-265D0D4E08DB}" srcOrd="1" destOrd="0" presId="urn:microsoft.com/office/officeart/2018/2/layout/IconLabelList"/>
    <dgm:cxn modelId="{917BA863-ADD2-424C-AD21-04358BA5FFE7}" type="presParOf" srcId="{0D3217C0-3F2D-4367-87A2-DB7503D9665A}" destId="{BB517BA0-6A2E-4BD7-9EAA-17D7FE7E796D}" srcOrd="2" destOrd="0" presId="urn:microsoft.com/office/officeart/2018/2/layout/IconLabelList"/>
    <dgm:cxn modelId="{A571E7A6-11C6-4150-BAF3-818640028178}" type="presParOf" srcId="{182EFC33-0A95-4BDC-A59B-666950CF4EA8}" destId="{C09D9412-D855-4379-B2D5-757392922061}" srcOrd="3" destOrd="0" presId="urn:microsoft.com/office/officeart/2018/2/layout/IconLabelList"/>
    <dgm:cxn modelId="{F7C674F6-7A68-40E0-BFE5-7F72ED33DAB9}" type="presParOf" srcId="{182EFC33-0A95-4BDC-A59B-666950CF4EA8}" destId="{F557F71E-308B-44FD-8C88-3B6051DE15E5}" srcOrd="4" destOrd="0" presId="urn:microsoft.com/office/officeart/2018/2/layout/IconLabelList"/>
    <dgm:cxn modelId="{1B1C70EE-B612-40AF-88AF-70C7CD9BA655}" type="presParOf" srcId="{F557F71E-308B-44FD-8C88-3B6051DE15E5}" destId="{5A2A9545-532F-4241-8519-C2A86826D069}" srcOrd="0" destOrd="0" presId="urn:microsoft.com/office/officeart/2018/2/layout/IconLabelList"/>
    <dgm:cxn modelId="{02612FFB-2C53-405E-BEA6-52EB5126614D}" type="presParOf" srcId="{F557F71E-308B-44FD-8C88-3B6051DE15E5}" destId="{349C3F49-66BF-4927-8F56-A88ED6419052}" srcOrd="1" destOrd="0" presId="urn:microsoft.com/office/officeart/2018/2/layout/IconLabelList"/>
    <dgm:cxn modelId="{08BC5360-29D8-4A62-822A-A482A1214959}" type="presParOf" srcId="{F557F71E-308B-44FD-8C88-3B6051DE15E5}" destId="{50E202CD-F96D-4FEF-BA00-288E87EC4323}" srcOrd="2" destOrd="0" presId="urn:microsoft.com/office/officeart/2018/2/layout/IconLabelList"/>
    <dgm:cxn modelId="{FBB596C2-78E3-40C3-8F21-F9C40CCA7420}" type="presParOf" srcId="{182EFC33-0A95-4BDC-A59B-666950CF4EA8}" destId="{033421D9-17D3-4D0E-9E0F-7A020967A275}" srcOrd="5" destOrd="0" presId="urn:microsoft.com/office/officeart/2018/2/layout/IconLabelList"/>
    <dgm:cxn modelId="{C339BFBE-AA8F-4ED3-BE42-FC18017B8ADF}" type="presParOf" srcId="{182EFC33-0A95-4BDC-A59B-666950CF4EA8}" destId="{1942D22D-8687-4558-9881-03FD254471DA}" srcOrd="6" destOrd="0" presId="urn:microsoft.com/office/officeart/2018/2/layout/IconLabelList"/>
    <dgm:cxn modelId="{8020C503-E34B-4625-BBD0-4ADD5006E38F}" type="presParOf" srcId="{1942D22D-8687-4558-9881-03FD254471DA}" destId="{3A499095-AA2C-4689-A2E6-D618CFD67D7D}" srcOrd="0" destOrd="0" presId="urn:microsoft.com/office/officeart/2018/2/layout/IconLabelList"/>
    <dgm:cxn modelId="{519ADEBA-684C-4B16-9B7A-90738941F1CD}" type="presParOf" srcId="{1942D22D-8687-4558-9881-03FD254471DA}" destId="{10F7D635-E8C9-47AC-95C8-2CEFAC70CD50}" srcOrd="1" destOrd="0" presId="urn:microsoft.com/office/officeart/2018/2/layout/IconLabelList"/>
    <dgm:cxn modelId="{D65D9566-ED5D-49D2-99E6-96DF99B1E68D}" type="presParOf" srcId="{1942D22D-8687-4558-9881-03FD254471DA}" destId="{C3374D3D-D15C-4203-8678-01BEBD009EF6}" srcOrd="2" destOrd="0" presId="urn:microsoft.com/office/officeart/2018/2/layout/IconLabelList"/>
  </dgm:cxnLst>
  <dgm:bg>
    <a:solidFill>
      <a:schemeClr val="bg1">
        <a:lumMod val="9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AF5B87-3C2D-4ED0-BC5D-A5A59DEE912A}"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8E3635F-5FDE-4835-9A68-B13776408095}">
      <dgm:prSet/>
      <dgm:spPr/>
      <dgm:t>
        <a:bodyPr/>
        <a:lstStyle/>
        <a:p>
          <a:pPr>
            <a:defRPr cap="all"/>
          </a:pPr>
          <a:r>
            <a:rPr lang="en-GB" dirty="0">
              <a:solidFill>
                <a:schemeClr val="tx1"/>
              </a:solidFill>
              <a:latin typeface="Arial" panose="020B0604020202020204" pitchFamily="34" charset="0"/>
              <a:cs typeface="Arial" panose="020B0604020202020204" pitchFamily="34" charset="0"/>
            </a:rPr>
            <a:t>The clinical priorities were curtailed by centralised attention to targets.</a:t>
          </a:r>
          <a:endParaRPr lang="en-US" dirty="0">
            <a:solidFill>
              <a:schemeClr val="tx1"/>
            </a:solidFill>
            <a:latin typeface="Arial" panose="020B0604020202020204" pitchFamily="34" charset="0"/>
            <a:cs typeface="Arial" panose="020B0604020202020204" pitchFamily="34" charset="0"/>
          </a:endParaRPr>
        </a:p>
      </dgm:t>
    </dgm:pt>
    <dgm:pt modelId="{5AA24B1D-FBC4-4742-BCFF-219711EFFADB}" type="parTrans" cxnId="{578D365C-678A-485F-907F-96560BE0B25D}">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D1A46683-6538-4B04-B803-135A0EAF1958}" type="sibTrans" cxnId="{578D365C-678A-485F-907F-96560BE0B25D}">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B97E3830-25AE-4100-864B-21019E131A04}">
      <dgm:prSet/>
      <dgm:spPr/>
      <dgm:t>
        <a:bodyPr/>
        <a:lstStyle/>
        <a:p>
          <a:pPr>
            <a:defRPr cap="all"/>
          </a:pPr>
          <a:r>
            <a:rPr lang="en-GB">
              <a:solidFill>
                <a:schemeClr val="tx1"/>
              </a:solidFill>
              <a:latin typeface="Arial" panose="020B0604020202020204" pitchFamily="34" charset="0"/>
              <a:cs typeface="Arial" panose="020B0604020202020204" pitchFamily="34" charset="0"/>
            </a:rPr>
            <a:t>Lack of coherent responsibility between NHS organisations.</a:t>
          </a:r>
          <a:endParaRPr lang="en-US">
            <a:solidFill>
              <a:schemeClr val="tx1"/>
            </a:solidFill>
            <a:latin typeface="Arial" panose="020B0604020202020204" pitchFamily="34" charset="0"/>
            <a:cs typeface="Arial" panose="020B0604020202020204" pitchFamily="34" charset="0"/>
          </a:endParaRPr>
        </a:p>
      </dgm:t>
    </dgm:pt>
    <dgm:pt modelId="{7318142B-7C81-4DED-AA18-51C626FD200F}" type="parTrans" cxnId="{92DCF659-C999-44A6-A721-FA1C07F3B4F5}">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A227CE6B-77F1-4511-85B4-5A5EB3F31795}" type="sibTrans" cxnId="{92DCF659-C999-44A6-A721-FA1C07F3B4F5}">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83237EF8-8E1A-488A-A776-13CD6D8F7A08}">
      <dgm:prSet/>
      <dgm:spPr/>
      <dgm:t>
        <a:bodyPr/>
        <a:lstStyle/>
        <a:p>
          <a:pPr>
            <a:defRPr cap="all"/>
          </a:pPr>
          <a:r>
            <a:rPr lang="en-GB">
              <a:solidFill>
                <a:schemeClr val="tx1"/>
              </a:solidFill>
              <a:latin typeface="Arial" panose="020B0604020202020204" pitchFamily="34" charset="0"/>
              <a:cs typeface="Arial" panose="020B0604020202020204" pitchFamily="34" charset="0"/>
            </a:rPr>
            <a:t>Weak coordination among the regulations (Monitor, CQC, SHA) (Verhagen et al., 2022).</a:t>
          </a:r>
          <a:endParaRPr lang="en-US">
            <a:solidFill>
              <a:schemeClr val="tx1"/>
            </a:solidFill>
            <a:latin typeface="Arial" panose="020B0604020202020204" pitchFamily="34" charset="0"/>
            <a:cs typeface="Arial" panose="020B0604020202020204" pitchFamily="34" charset="0"/>
          </a:endParaRPr>
        </a:p>
      </dgm:t>
    </dgm:pt>
    <dgm:pt modelId="{42133BD0-3F82-4D6D-A32C-7A2A6E0F575F}" type="parTrans" cxnId="{C6100806-567B-4E8A-A435-978836501E73}">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99A9C2C4-FC9E-46EE-B3CF-3D4C569E4E38}" type="sibTrans" cxnId="{C6100806-567B-4E8A-A435-978836501E73}">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E837F07B-722F-4222-902E-844D0D555328}">
      <dgm:prSet/>
      <dgm:spPr/>
      <dgm:t>
        <a:bodyPr/>
        <a:lstStyle/>
        <a:p>
          <a:pPr>
            <a:defRPr cap="all"/>
          </a:pPr>
          <a:r>
            <a:rPr lang="en-GB">
              <a:solidFill>
                <a:schemeClr val="tx1"/>
              </a:solidFill>
              <a:latin typeface="Arial" panose="020B0604020202020204" pitchFamily="34" charset="0"/>
              <a:cs typeface="Arial" panose="020B0604020202020204" pitchFamily="34" charset="0"/>
            </a:rPr>
            <a:t>Workforce wellbeing and patient-centred metrics were not a focus of policies.</a:t>
          </a:r>
          <a:endParaRPr lang="en-US">
            <a:solidFill>
              <a:schemeClr val="tx1"/>
            </a:solidFill>
            <a:latin typeface="Arial" panose="020B0604020202020204" pitchFamily="34" charset="0"/>
            <a:cs typeface="Arial" panose="020B0604020202020204" pitchFamily="34" charset="0"/>
          </a:endParaRPr>
        </a:p>
      </dgm:t>
    </dgm:pt>
    <dgm:pt modelId="{EC459896-2D83-4D87-ABD1-AFC9625D414A}" type="parTrans" cxnId="{13A5D6B4-11D2-4049-843A-BB9150D517CB}">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7BC2628A-61AB-4417-A97F-15E7AD2B93F9}" type="sibTrans" cxnId="{13A5D6B4-11D2-4049-843A-BB9150D517CB}">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D9095641-21AE-463F-B2AD-318A54A60923}" type="pres">
      <dgm:prSet presAssocID="{9FAF5B87-3C2D-4ED0-BC5D-A5A59DEE912A}" presName="root" presStyleCnt="0">
        <dgm:presLayoutVars>
          <dgm:dir/>
          <dgm:resizeHandles val="exact"/>
        </dgm:presLayoutVars>
      </dgm:prSet>
      <dgm:spPr/>
    </dgm:pt>
    <dgm:pt modelId="{3D7D4E35-6B22-4315-B066-242A7693561E}" type="pres">
      <dgm:prSet presAssocID="{D8E3635F-5FDE-4835-9A68-B13776408095}" presName="compNode" presStyleCnt="0"/>
      <dgm:spPr/>
    </dgm:pt>
    <dgm:pt modelId="{D3C8A780-076D-464F-AA48-D8CA2376C78F}" type="pres">
      <dgm:prSet presAssocID="{D8E3635F-5FDE-4835-9A68-B13776408095}" presName="iconBgRect" presStyleLbl="bgShp" presStyleIdx="0" presStyleCnt="4"/>
      <dgm:spPr/>
    </dgm:pt>
    <dgm:pt modelId="{368AB72A-F0B1-4652-AA41-F606F65EE31D}" type="pres">
      <dgm:prSet presAssocID="{D8E3635F-5FDE-4835-9A68-B137764080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4BE76F2C-DCD3-4A4B-9894-93FAD95C61A1}" type="pres">
      <dgm:prSet presAssocID="{D8E3635F-5FDE-4835-9A68-B13776408095}" presName="spaceRect" presStyleCnt="0"/>
      <dgm:spPr/>
    </dgm:pt>
    <dgm:pt modelId="{9E9B5CCB-F950-4167-9ABC-386FF3BCEFF4}" type="pres">
      <dgm:prSet presAssocID="{D8E3635F-5FDE-4835-9A68-B13776408095}" presName="textRect" presStyleLbl="revTx" presStyleIdx="0" presStyleCnt="4">
        <dgm:presLayoutVars>
          <dgm:chMax val="1"/>
          <dgm:chPref val="1"/>
        </dgm:presLayoutVars>
      </dgm:prSet>
      <dgm:spPr/>
    </dgm:pt>
    <dgm:pt modelId="{949FEC12-12A3-4B88-9B4E-916775E7CA5E}" type="pres">
      <dgm:prSet presAssocID="{D1A46683-6538-4B04-B803-135A0EAF1958}" presName="sibTrans" presStyleCnt="0"/>
      <dgm:spPr/>
    </dgm:pt>
    <dgm:pt modelId="{BE60C526-C300-4E29-9181-29FD749E42F4}" type="pres">
      <dgm:prSet presAssocID="{B97E3830-25AE-4100-864B-21019E131A04}" presName="compNode" presStyleCnt="0"/>
      <dgm:spPr/>
    </dgm:pt>
    <dgm:pt modelId="{1651E728-07DD-4DD5-96E9-9EE93569BE18}" type="pres">
      <dgm:prSet presAssocID="{B97E3830-25AE-4100-864B-21019E131A04}" presName="iconBgRect" presStyleLbl="bgShp" presStyleIdx="1" presStyleCnt="4"/>
      <dgm:spPr/>
    </dgm:pt>
    <dgm:pt modelId="{294AEEEB-76A2-462E-9C4D-95E2C9EFF673}" type="pres">
      <dgm:prSet presAssocID="{B97E3830-25AE-4100-864B-21019E131A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1C70F25-5E5E-4F07-B279-583CC89C59DF}" type="pres">
      <dgm:prSet presAssocID="{B97E3830-25AE-4100-864B-21019E131A04}" presName="spaceRect" presStyleCnt="0"/>
      <dgm:spPr/>
    </dgm:pt>
    <dgm:pt modelId="{3F33B062-EBC6-4AB2-9B1E-1F46E5BEB389}" type="pres">
      <dgm:prSet presAssocID="{B97E3830-25AE-4100-864B-21019E131A04}" presName="textRect" presStyleLbl="revTx" presStyleIdx="1" presStyleCnt="4">
        <dgm:presLayoutVars>
          <dgm:chMax val="1"/>
          <dgm:chPref val="1"/>
        </dgm:presLayoutVars>
      </dgm:prSet>
      <dgm:spPr/>
    </dgm:pt>
    <dgm:pt modelId="{6D60D04C-32CE-4564-9BD1-FFAA1E077326}" type="pres">
      <dgm:prSet presAssocID="{A227CE6B-77F1-4511-85B4-5A5EB3F31795}" presName="sibTrans" presStyleCnt="0"/>
      <dgm:spPr/>
    </dgm:pt>
    <dgm:pt modelId="{7C764D89-CA86-47E7-8176-914C8A675663}" type="pres">
      <dgm:prSet presAssocID="{83237EF8-8E1A-488A-A776-13CD6D8F7A08}" presName="compNode" presStyleCnt="0"/>
      <dgm:spPr/>
    </dgm:pt>
    <dgm:pt modelId="{8A509272-590E-4FA8-90DE-DCAE494D8446}" type="pres">
      <dgm:prSet presAssocID="{83237EF8-8E1A-488A-A776-13CD6D8F7A08}" presName="iconBgRect" presStyleLbl="bgShp" presStyleIdx="2" presStyleCnt="4"/>
      <dgm:spPr/>
    </dgm:pt>
    <dgm:pt modelId="{CC265AE0-934D-469E-A826-0DA88E706608}" type="pres">
      <dgm:prSet presAssocID="{83237EF8-8E1A-488A-A776-13CD6D8F7A0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F00FD224-0286-4EF8-AF95-BA504215F194}" type="pres">
      <dgm:prSet presAssocID="{83237EF8-8E1A-488A-A776-13CD6D8F7A08}" presName="spaceRect" presStyleCnt="0"/>
      <dgm:spPr/>
    </dgm:pt>
    <dgm:pt modelId="{78D21FD3-1BB2-490D-9D08-F64E85419BE2}" type="pres">
      <dgm:prSet presAssocID="{83237EF8-8E1A-488A-A776-13CD6D8F7A08}" presName="textRect" presStyleLbl="revTx" presStyleIdx="2" presStyleCnt="4">
        <dgm:presLayoutVars>
          <dgm:chMax val="1"/>
          <dgm:chPref val="1"/>
        </dgm:presLayoutVars>
      </dgm:prSet>
      <dgm:spPr/>
    </dgm:pt>
    <dgm:pt modelId="{4E7BF84C-C746-44D5-B7B9-2EFAD1E5A311}" type="pres">
      <dgm:prSet presAssocID="{99A9C2C4-FC9E-46EE-B3CF-3D4C569E4E38}" presName="sibTrans" presStyleCnt="0"/>
      <dgm:spPr/>
    </dgm:pt>
    <dgm:pt modelId="{28073A56-51EA-4CFF-A67B-14DC8992525B}" type="pres">
      <dgm:prSet presAssocID="{E837F07B-722F-4222-902E-844D0D555328}" presName="compNode" presStyleCnt="0"/>
      <dgm:spPr/>
    </dgm:pt>
    <dgm:pt modelId="{BC4BBD3B-4F8A-4AD3-97EF-50D4F9598314}" type="pres">
      <dgm:prSet presAssocID="{E837F07B-722F-4222-902E-844D0D555328}" presName="iconBgRect" presStyleLbl="bgShp" presStyleIdx="3" presStyleCnt="4"/>
      <dgm:spPr/>
    </dgm:pt>
    <dgm:pt modelId="{44EA90F9-9911-4225-A2DF-4901A8AA5DE5}" type="pres">
      <dgm:prSet presAssocID="{E837F07B-722F-4222-902E-844D0D5553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A67E546F-19E1-48AF-9994-14875BFA4664}" type="pres">
      <dgm:prSet presAssocID="{E837F07B-722F-4222-902E-844D0D555328}" presName="spaceRect" presStyleCnt="0"/>
      <dgm:spPr/>
    </dgm:pt>
    <dgm:pt modelId="{018D61A0-E5D1-4492-B543-1035DF1F4161}" type="pres">
      <dgm:prSet presAssocID="{E837F07B-722F-4222-902E-844D0D555328}" presName="textRect" presStyleLbl="revTx" presStyleIdx="3" presStyleCnt="4">
        <dgm:presLayoutVars>
          <dgm:chMax val="1"/>
          <dgm:chPref val="1"/>
        </dgm:presLayoutVars>
      </dgm:prSet>
      <dgm:spPr/>
    </dgm:pt>
  </dgm:ptLst>
  <dgm:cxnLst>
    <dgm:cxn modelId="{C6100806-567B-4E8A-A435-978836501E73}" srcId="{9FAF5B87-3C2D-4ED0-BC5D-A5A59DEE912A}" destId="{83237EF8-8E1A-488A-A776-13CD6D8F7A08}" srcOrd="2" destOrd="0" parTransId="{42133BD0-3F82-4D6D-A32C-7A2A6E0F575F}" sibTransId="{99A9C2C4-FC9E-46EE-B3CF-3D4C569E4E38}"/>
    <dgm:cxn modelId="{C483F810-9A49-41C2-9A3B-FB73310C3DF9}" type="presOf" srcId="{B97E3830-25AE-4100-864B-21019E131A04}" destId="{3F33B062-EBC6-4AB2-9B1E-1F46E5BEB389}" srcOrd="0" destOrd="0" presId="urn:microsoft.com/office/officeart/2018/5/layout/IconCircleLabelList"/>
    <dgm:cxn modelId="{578D365C-678A-485F-907F-96560BE0B25D}" srcId="{9FAF5B87-3C2D-4ED0-BC5D-A5A59DEE912A}" destId="{D8E3635F-5FDE-4835-9A68-B13776408095}" srcOrd="0" destOrd="0" parTransId="{5AA24B1D-FBC4-4742-BCFF-219711EFFADB}" sibTransId="{D1A46683-6538-4B04-B803-135A0EAF1958}"/>
    <dgm:cxn modelId="{C3EB8F43-588E-4952-9B00-476687BE7A32}" type="presOf" srcId="{9FAF5B87-3C2D-4ED0-BC5D-A5A59DEE912A}" destId="{D9095641-21AE-463F-B2AD-318A54A60923}" srcOrd="0" destOrd="0" presId="urn:microsoft.com/office/officeart/2018/5/layout/IconCircleLabelList"/>
    <dgm:cxn modelId="{C0741573-7ADB-4D58-A65C-A893A591E5D5}" type="presOf" srcId="{83237EF8-8E1A-488A-A776-13CD6D8F7A08}" destId="{78D21FD3-1BB2-490D-9D08-F64E85419BE2}" srcOrd="0" destOrd="0" presId="urn:microsoft.com/office/officeart/2018/5/layout/IconCircleLabelList"/>
    <dgm:cxn modelId="{92DCF659-C999-44A6-A721-FA1C07F3B4F5}" srcId="{9FAF5B87-3C2D-4ED0-BC5D-A5A59DEE912A}" destId="{B97E3830-25AE-4100-864B-21019E131A04}" srcOrd="1" destOrd="0" parTransId="{7318142B-7C81-4DED-AA18-51C626FD200F}" sibTransId="{A227CE6B-77F1-4511-85B4-5A5EB3F31795}"/>
    <dgm:cxn modelId="{13A5D6B4-11D2-4049-843A-BB9150D517CB}" srcId="{9FAF5B87-3C2D-4ED0-BC5D-A5A59DEE912A}" destId="{E837F07B-722F-4222-902E-844D0D555328}" srcOrd="3" destOrd="0" parTransId="{EC459896-2D83-4D87-ABD1-AFC9625D414A}" sibTransId="{7BC2628A-61AB-4417-A97F-15E7AD2B93F9}"/>
    <dgm:cxn modelId="{2590D5BB-7401-4C18-8B72-BA0C7339595A}" type="presOf" srcId="{E837F07B-722F-4222-902E-844D0D555328}" destId="{018D61A0-E5D1-4492-B543-1035DF1F4161}" srcOrd="0" destOrd="0" presId="urn:microsoft.com/office/officeart/2018/5/layout/IconCircleLabelList"/>
    <dgm:cxn modelId="{0F6FF0D4-5509-422C-A915-4AE96DCAA3ED}" type="presOf" srcId="{D8E3635F-5FDE-4835-9A68-B13776408095}" destId="{9E9B5CCB-F950-4167-9ABC-386FF3BCEFF4}" srcOrd="0" destOrd="0" presId="urn:microsoft.com/office/officeart/2018/5/layout/IconCircleLabelList"/>
    <dgm:cxn modelId="{3239E364-A172-4406-B069-40CB6957BED6}" type="presParOf" srcId="{D9095641-21AE-463F-B2AD-318A54A60923}" destId="{3D7D4E35-6B22-4315-B066-242A7693561E}" srcOrd="0" destOrd="0" presId="urn:microsoft.com/office/officeart/2018/5/layout/IconCircleLabelList"/>
    <dgm:cxn modelId="{3232DF58-DBFF-4883-8B34-B27AE473F6FA}" type="presParOf" srcId="{3D7D4E35-6B22-4315-B066-242A7693561E}" destId="{D3C8A780-076D-464F-AA48-D8CA2376C78F}" srcOrd="0" destOrd="0" presId="urn:microsoft.com/office/officeart/2018/5/layout/IconCircleLabelList"/>
    <dgm:cxn modelId="{122BCF5E-63FC-4F83-ABC4-00041470BC8E}" type="presParOf" srcId="{3D7D4E35-6B22-4315-B066-242A7693561E}" destId="{368AB72A-F0B1-4652-AA41-F606F65EE31D}" srcOrd="1" destOrd="0" presId="urn:microsoft.com/office/officeart/2018/5/layout/IconCircleLabelList"/>
    <dgm:cxn modelId="{028969ED-5058-4069-9798-84104EEA023C}" type="presParOf" srcId="{3D7D4E35-6B22-4315-B066-242A7693561E}" destId="{4BE76F2C-DCD3-4A4B-9894-93FAD95C61A1}" srcOrd="2" destOrd="0" presId="urn:microsoft.com/office/officeart/2018/5/layout/IconCircleLabelList"/>
    <dgm:cxn modelId="{E00C5DBA-465A-4657-9595-C75E25AF34AC}" type="presParOf" srcId="{3D7D4E35-6B22-4315-B066-242A7693561E}" destId="{9E9B5CCB-F950-4167-9ABC-386FF3BCEFF4}" srcOrd="3" destOrd="0" presId="urn:microsoft.com/office/officeart/2018/5/layout/IconCircleLabelList"/>
    <dgm:cxn modelId="{1C86F35E-D558-4001-B252-FE6D336C7206}" type="presParOf" srcId="{D9095641-21AE-463F-B2AD-318A54A60923}" destId="{949FEC12-12A3-4B88-9B4E-916775E7CA5E}" srcOrd="1" destOrd="0" presId="urn:microsoft.com/office/officeart/2018/5/layout/IconCircleLabelList"/>
    <dgm:cxn modelId="{1DC9AF9B-8F3C-44B9-BAA3-7258EA924A1A}" type="presParOf" srcId="{D9095641-21AE-463F-B2AD-318A54A60923}" destId="{BE60C526-C300-4E29-9181-29FD749E42F4}" srcOrd="2" destOrd="0" presId="urn:microsoft.com/office/officeart/2018/5/layout/IconCircleLabelList"/>
    <dgm:cxn modelId="{E05ECD17-0F0F-4F43-8FD4-2FCF6353B684}" type="presParOf" srcId="{BE60C526-C300-4E29-9181-29FD749E42F4}" destId="{1651E728-07DD-4DD5-96E9-9EE93569BE18}" srcOrd="0" destOrd="0" presId="urn:microsoft.com/office/officeart/2018/5/layout/IconCircleLabelList"/>
    <dgm:cxn modelId="{4D8E6FC3-ED57-4AE4-A847-4381C3536337}" type="presParOf" srcId="{BE60C526-C300-4E29-9181-29FD749E42F4}" destId="{294AEEEB-76A2-462E-9C4D-95E2C9EFF673}" srcOrd="1" destOrd="0" presId="urn:microsoft.com/office/officeart/2018/5/layout/IconCircleLabelList"/>
    <dgm:cxn modelId="{2BC47DF4-7AD1-412A-A72A-49C18F0CD3F0}" type="presParOf" srcId="{BE60C526-C300-4E29-9181-29FD749E42F4}" destId="{E1C70F25-5E5E-4F07-B279-583CC89C59DF}" srcOrd="2" destOrd="0" presId="urn:microsoft.com/office/officeart/2018/5/layout/IconCircleLabelList"/>
    <dgm:cxn modelId="{D4863356-1750-475B-A29A-54E7D12D976A}" type="presParOf" srcId="{BE60C526-C300-4E29-9181-29FD749E42F4}" destId="{3F33B062-EBC6-4AB2-9B1E-1F46E5BEB389}" srcOrd="3" destOrd="0" presId="urn:microsoft.com/office/officeart/2018/5/layout/IconCircleLabelList"/>
    <dgm:cxn modelId="{356B21A7-4240-4AE7-BBE6-97C727FC49FF}" type="presParOf" srcId="{D9095641-21AE-463F-B2AD-318A54A60923}" destId="{6D60D04C-32CE-4564-9BD1-FFAA1E077326}" srcOrd="3" destOrd="0" presId="urn:microsoft.com/office/officeart/2018/5/layout/IconCircleLabelList"/>
    <dgm:cxn modelId="{20008EDD-8F24-4330-AE5E-5AB01C468C4A}" type="presParOf" srcId="{D9095641-21AE-463F-B2AD-318A54A60923}" destId="{7C764D89-CA86-47E7-8176-914C8A675663}" srcOrd="4" destOrd="0" presId="urn:microsoft.com/office/officeart/2018/5/layout/IconCircleLabelList"/>
    <dgm:cxn modelId="{9D6302C0-DAF0-47F4-A7BC-2EA95C0A6B03}" type="presParOf" srcId="{7C764D89-CA86-47E7-8176-914C8A675663}" destId="{8A509272-590E-4FA8-90DE-DCAE494D8446}" srcOrd="0" destOrd="0" presId="urn:microsoft.com/office/officeart/2018/5/layout/IconCircleLabelList"/>
    <dgm:cxn modelId="{650D04C5-0E0E-4150-A173-1CF78378A830}" type="presParOf" srcId="{7C764D89-CA86-47E7-8176-914C8A675663}" destId="{CC265AE0-934D-469E-A826-0DA88E706608}" srcOrd="1" destOrd="0" presId="urn:microsoft.com/office/officeart/2018/5/layout/IconCircleLabelList"/>
    <dgm:cxn modelId="{A088A78F-AB6A-48CD-BE67-638DDC0D81E7}" type="presParOf" srcId="{7C764D89-CA86-47E7-8176-914C8A675663}" destId="{F00FD224-0286-4EF8-AF95-BA504215F194}" srcOrd="2" destOrd="0" presId="urn:microsoft.com/office/officeart/2018/5/layout/IconCircleLabelList"/>
    <dgm:cxn modelId="{D04221DD-FFA9-4791-917A-5D0FBB1F599E}" type="presParOf" srcId="{7C764D89-CA86-47E7-8176-914C8A675663}" destId="{78D21FD3-1BB2-490D-9D08-F64E85419BE2}" srcOrd="3" destOrd="0" presId="urn:microsoft.com/office/officeart/2018/5/layout/IconCircleLabelList"/>
    <dgm:cxn modelId="{2D0A9D39-58E2-4F1D-BFD5-853750F8A962}" type="presParOf" srcId="{D9095641-21AE-463F-B2AD-318A54A60923}" destId="{4E7BF84C-C746-44D5-B7B9-2EFAD1E5A311}" srcOrd="5" destOrd="0" presId="urn:microsoft.com/office/officeart/2018/5/layout/IconCircleLabelList"/>
    <dgm:cxn modelId="{3ADD6B03-1106-4E06-B2E8-74DA15277673}" type="presParOf" srcId="{D9095641-21AE-463F-B2AD-318A54A60923}" destId="{28073A56-51EA-4CFF-A67B-14DC8992525B}" srcOrd="6" destOrd="0" presId="urn:microsoft.com/office/officeart/2018/5/layout/IconCircleLabelList"/>
    <dgm:cxn modelId="{AA60E08E-D66E-4E6B-ABDF-41573E001BD2}" type="presParOf" srcId="{28073A56-51EA-4CFF-A67B-14DC8992525B}" destId="{BC4BBD3B-4F8A-4AD3-97EF-50D4F9598314}" srcOrd="0" destOrd="0" presId="urn:microsoft.com/office/officeart/2018/5/layout/IconCircleLabelList"/>
    <dgm:cxn modelId="{C53FE2F1-BA2E-43E8-A816-5707AD17A496}" type="presParOf" srcId="{28073A56-51EA-4CFF-A67B-14DC8992525B}" destId="{44EA90F9-9911-4225-A2DF-4901A8AA5DE5}" srcOrd="1" destOrd="0" presId="urn:microsoft.com/office/officeart/2018/5/layout/IconCircleLabelList"/>
    <dgm:cxn modelId="{0806EEF2-2B9A-4719-AA42-2CCEA33A09FB}" type="presParOf" srcId="{28073A56-51EA-4CFF-A67B-14DC8992525B}" destId="{A67E546F-19E1-48AF-9994-14875BFA4664}" srcOrd="2" destOrd="0" presId="urn:microsoft.com/office/officeart/2018/5/layout/IconCircleLabelList"/>
    <dgm:cxn modelId="{E8D60B05-D0C9-480D-937B-6543AB7BC0BF}" type="presParOf" srcId="{28073A56-51EA-4CFF-A67B-14DC8992525B}" destId="{018D61A0-E5D1-4492-B543-1035DF1F416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58BB4-9668-466F-A11E-560DE2F04035}">
      <dsp:nvSpPr>
        <dsp:cNvPr id="0" name=""/>
        <dsp:cNvSpPr/>
      </dsp:nvSpPr>
      <dsp:spPr>
        <a:xfrm>
          <a:off x="0" y="300224"/>
          <a:ext cx="4819945" cy="78975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dirty="0">
              <a:latin typeface="Arial" panose="020B0604020202020204" pitchFamily="34" charset="0"/>
              <a:cs typeface="Arial" panose="020B0604020202020204" pitchFamily="34" charset="0"/>
            </a:rPr>
            <a:t>Mid Staffordshire NHS Foundation Trust (2005-2009) experienced extreme shortcomings in the standards of care (</a:t>
          </a:r>
          <a:r>
            <a:rPr lang="en-US" sz="1500" b="0" i="0" kern="1200" dirty="0">
              <a:latin typeface="Arial" panose="020B0604020202020204" pitchFamily="34" charset="0"/>
              <a:cs typeface="Arial" panose="020B0604020202020204" pitchFamily="34" charset="0"/>
              <a:hlinkClick xmlns:r="http://schemas.openxmlformats.org/officeDocument/2006/relationships" r:id="rId1">
                <a:extLst>
                  <a:ext uri="{A12FA001-AC4F-418D-AE19-62706E023703}">
                    <ahyp:hlinkClr xmlns:ahyp="http://schemas.microsoft.com/office/drawing/2018/hyperlinkcolor" val="tx"/>
                  </a:ext>
                </a:extLst>
              </a:hlinkClick>
            </a:rPr>
            <a:t>assets.publishing.service.gov.uk</a:t>
          </a:r>
          <a:r>
            <a:rPr lang="en-US" sz="1500" b="0" i="0" kern="1200" dirty="0">
              <a:latin typeface="Arial" panose="020B0604020202020204" pitchFamily="34" charset="0"/>
              <a:cs typeface="Arial" panose="020B0604020202020204" pitchFamily="34" charset="0"/>
            </a:rPr>
            <a:t>, 2013).</a:t>
          </a:r>
          <a:endParaRPr lang="en-GB" sz="1500" kern="1200" dirty="0">
            <a:latin typeface="Arial" panose="020B0604020202020204" pitchFamily="34" charset="0"/>
            <a:cs typeface="Arial" panose="020B0604020202020204" pitchFamily="34" charset="0"/>
          </a:endParaRPr>
        </a:p>
      </dsp:txBody>
      <dsp:txXfrm>
        <a:off x="38552" y="338776"/>
        <a:ext cx="4742841" cy="712646"/>
      </dsp:txXfrm>
    </dsp:sp>
    <dsp:sp modelId="{BF55A5A2-62C7-404F-A2B6-44694000CE46}">
      <dsp:nvSpPr>
        <dsp:cNvPr id="0" name=""/>
        <dsp:cNvSpPr/>
      </dsp:nvSpPr>
      <dsp:spPr>
        <a:xfrm>
          <a:off x="0" y="1133174"/>
          <a:ext cx="4819945" cy="78975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High mortality of patients was caused by poor leadership, low staffing, and neglect (Hughes, 2023).</a:t>
          </a:r>
          <a:endParaRPr lang="en-GB" sz="1500" kern="1200"/>
        </a:p>
      </dsp:txBody>
      <dsp:txXfrm>
        <a:off x="38552" y="1171726"/>
        <a:ext cx="4742841" cy="712646"/>
      </dsp:txXfrm>
    </dsp:sp>
    <dsp:sp modelId="{8E6372AF-51D6-4971-9483-520255A9C534}">
      <dsp:nvSpPr>
        <dsp:cNvPr id="0" name=""/>
        <dsp:cNvSpPr/>
      </dsp:nvSpPr>
      <dsp:spPr>
        <a:xfrm>
          <a:off x="0" y="1966124"/>
          <a:ext cx="4819945" cy="78975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Culture puts targets and money on the front burner as against patient safety.</a:t>
          </a:r>
          <a:endParaRPr lang="en-GB" sz="1500" kern="1200"/>
        </a:p>
      </dsp:txBody>
      <dsp:txXfrm>
        <a:off x="38552" y="2004676"/>
        <a:ext cx="4742841" cy="712646"/>
      </dsp:txXfrm>
    </dsp:sp>
    <dsp:sp modelId="{6EB304DA-704A-4ECA-9507-300FE6C6E53D}">
      <dsp:nvSpPr>
        <dsp:cNvPr id="0" name=""/>
        <dsp:cNvSpPr/>
      </dsp:nvSpPr>
      <dsp:spPr>
        <a:xfrm>
          <a:off x="0" y="2799074"/>
          <a:ext cx="4819945" cy="78975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Lying systemic vulnerability of NHS quality assurance and governance.</a:t>
          </a:r>
          <a:endParaRPr lang="en-GB" sz="1500" kern="1200"/>
        </a:p>
      </dsp:txBody>
      <dsp:txXfrm>
        <a:off x="38552" y="2837626"/>
        <a:ext cx="4742841" cy="712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CF4DC-E8AA-43F9-94B2-D25632CB1DE1}">
      <dsp:nvSpPr>
        <dsp:cNvPr id="0" name=""/>
        <dsp:cNvSpPr/>
      </dsp:nvSpPr>
      <dsp:spPr>
        <a:xfrm>
          <a:off x="0" y="0"/>
          <a:ext cx="56462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44A6D-FFE8-4F03-8764-ADF2174E422E}">
      <dsp:nvSpPr>
        <dsp:cNvPr id="0" name=""/>
        <dsp:cNvSpPr/>
      </dsp:nvSpPr>
      <dsp:spPr>
        <a:xfrm>
          <a:off x="0" y="0"/>
          <a:ext cx="5646251" cy="1353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err="1">
              <a:latin typeface="Arial" panose="020B0604020202020204" pitchFamily="34" charset="0"/>
              <a:cs typeface="Arial" panose="020B0604020202020204" pitchFamily="34" charset="0"/>
            </a:rPr>
            <a:t>Organisational</a:t>
          </a:r>
          <a:r>
            <a:rPr lang="en-US" sz="2300" b="0" i="0" kern="1200" dirty="0">
              <a:latin typeface="Arial" panose="020B0604020202020204" pitchFamily="34" charset="0"/>
              <a:cs typeface="Arial" panose="020B0604020202020204" pitchFamily="34" charset="0"/>
            </a:rPr>
            <a:t> Governance: Board disregarded patient voices and staff concerns (</a:t>
          </a:r>
          <a:r>
            <a:rPr lang="en-IN" sz="2300" kern="1200" dirty="0" err="1"/>
            <a:t>Jebeile</a:t>
          </a:r>
          <a:r>
            <a:rPr lang="en-IN" sz="2300" kern="1200" dirty="0"/>
            <a:t> et al., 2021)</a:t>
          </a:r>
          <a:r>
            <a:rPr lang="en-US" sz="2300" b="0" i="0" kern="1200" dirty="0">
              <a:latin typeface="Arial" panose="020B0604020202020204" pitchFamily="34" charset="0"/>
              <a:cs typeface="Arial" panose="020B0604020202020204" pitchFamily="34" charset="0"/>
            </a:rPr>
            <a:t>.</a:t>
          </a:r>
          <a:endParaRPr lang="en-GB" sz="2300" kern="1200" dirty="0">
            <a:latin typeface="Arial" panose="020B0604020202020204" pitchFamily="34" charset="0"/>
            <a:cs typeface="Arial" panose="020B0604020202020204" pitchFamily="34" charset="0"/>
          </a:endParaRPr>
        </a:p>
      </dsp:txBody>
      <dsp:txXfrm>
        <a:off x="0" y="0"/>
        <a:ext cx="5646251" cy="1353415"/>
      </dsp:txXfrm>
    </dsp:sp>
    <dsp:sp modelId="{15FF91C1-4DFC-4409-A4E2-410DAE0FE784}">
      <dsp:nvSpPr>
        <dsp:cNvPr id="0" name=""/>
        <dsp:cNvSpPr/>
      </dsp:nvSpPr>
      <dsp:spPr>
        <a:xfrm>
          <a:off x="0" y="1353415"/>
          <a:ext cx="56462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769F3-1C51-4389-AFFB-E9F1E6E3E1E0}">
      <dsp:nvSpPr>
        <dsp:cNvPr id="0" name=""/>
        <dsp:cNvSpPr/>
      </dsp:nvSpPr>
      <dsp:spPr>
        <a:xfrm>
          <a:off x="0" y="1353415"/>
          <a:ext cx="5646251" cy="1353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err="1">
              <a:latin typeface="Arial" panose="020B0604020202020204" pitchFamily="34" charset="0"/>
              <a:cs typeface="Arial" panose="020B0604020202020204" pitchFamily="34" charset="0"/>
            </a:rPr>
            <a:t>Organisational</a:t>
          </a:r>
          <a:r>
            <a:rPr lang="en-US" sz="2300" b="0" i="0" kern="1200" dirty="0">
              <a:latin typeface="Arial" panose="020B0604020202020204" pitchFamily="34" charset="0"/>
              <a:cs typeface="Arial" panose="020B0604020202020204" pitchFamily="34" charset="0"/>
            </a:rPr>
            <a:t> culture: Value performance metrics more than compassionate care (Pavlova </a:t>
          </a:r>
          <a:r>
            <a:rPr lang="en-US" sz="2300" b="0" i="1" kern="1200" dirty="0">
              <a:latin typeface="Arial" panose="020B0604020202020204" pitchFamily="34" charset="0"/>
              <a:cs typeface="Arial" panose="020B0604020202020204" pitchFamily="34" charset="0"/>
            </a:rPr>
            <a:t>et al.,</a:t>
          </a:r>
          <a:r>
            <a:rPr lang="en-US" sz="2300" b="0" i="0" kern="1200" dirty="0">
              <a:latin typeface="Arial" panose="020B0604020202020204" pitchFamily="34" charset="0"/>
              <a:cs typeface="Arial" panose="020B0604020202020204" pitchFamily="34" charset="0"/>
            </a:rPr>
            <a:t> 2023).</a:t>
          </a:r>
          <a:endParaRPr lang="en-GB" sz="2300" kern="1200" dirty="0">
            <a:latin typeface="Arial" panose="020B0604020202020204" pitchFamily="34" charset="0"/>
            <a:cs typeface="Arial" panose="020B0604020202020204" pitchFamily="34" charset="0"/>
          </a:endParaRPr>
        </a:p>
      </dsp:txBody>
      <dsp:txXfrm>
        <a:off x="0" y="1353415"/>
        <a:ext cx="5646251" cy="1353415"/>
      </dsp:txXfrm>
    </dsp:sp>
    <dsp:sp modelId="{6685AC51-33AB-4900-A97E-D75B6FB73A53}">
      <dsp:nvSpPr>
        <dsp:cNvPr id="0" name=""/>
        <dsp:cNvSpPr/>
      </dsp:nvSpPr>
      <dsp:spPr>
        <a:xfrm>
          <a:off x="0" y="2706831"/>
          <a:ext cx="56462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600E06-E73E-47CD-B3B8-632F6AF176FF}">
      <dsp:nvSpPr>
        <dsp:cNvPr id="0" name=""/>
        <dsp:cNvSpPr/>
      </dsp:nvSpPr>
      <dsp:spPr>
        <a:xfrm>
          <a:off x="0" y="2706831"/>
          <a:ext cx="5646251" cy="1353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Poor staffing and training compromised care delivery.</a:t>
          </a:r>
          <a:endParaRPr lang="en-GB" sz="2300" kern="1200" dirty="0">
            <a:latin typeface="Arial" panose="020B0604020202020204" pitchFamily="34" charset="0"/>
            <a:cs typeface="Arial" panose="020B0604020202020204" pitchFamily="34" charset="0"/>
          </a:endParaRPr>
        </a:p>
      </dsp:txBody>
      <dsp:txXfrm>
        <a:off x="0" y="2706831"/>
        <a:ext cx="5646251" cy="1353415"/>
      </dsp:txXfrm>
    </dsp:sp>
    <dsp:sp modelId="{350F8358-B387-47B4-B596-CE0134BBC1E8}">
      <dsp:nvSpPr>
        <dsp:cNvPr id="0" name=""/>
        <dsp:cNvSpPr/>
      </dsp:nvSpPr>
      <dsp:spPr>
        <a:xfrm>
          <a:off x="0" y="4060247"/>
          <a:ext cx="56462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1012A1-D1CD-4107-A086-0ED1C0F6BDCC}">
      <dsp:nvSpPr>
        <dsp:cNvPr id="0" name=""/>
        <dsp:cNvSpPr/>
      </dsp:nvSpPr>
      <dsp:spPr>
        <a:xfrm>
          <a:off x="0" y="4060247"/>
          <a:ext cx="5646251" cy="1353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Loose regulatory controls and poor communication allowed the continued neglect.</a:t>
          </a:r>
          <a:endParaRPr lang="en-GB" sz="2300" kern="1200" dirty="0">
            <a:latin typeface="Arial" panose="020B0604020202020204" pitchFamily="34" charset="0"/>
            <a:cs typeface="Arial" panose="020B0604020202020204" pitchFamily="34" charset="0"/>
          </a:endParaRPr>
        </a:p>
      </dsp:txBody>
      <dsp:txXfrm>
        <a:off x="0" y="4060247"/>
        <a:ext cx="5646251" cy="13534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3F63A-45C5-4730-86B0-532DA24010A4}">
      <dsp:nvSpPr>
        <dsp:cNvPr id="0" name=""/>
        <dsp:cNvSpPr/>
      </dsp:nvSpPr>
      <dsp:spPr>
        <a:xfrm>
          <a:off x="1002509" y="346347"/>
          <a:ext cx="1189822" cy="11898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41DFC-5F71-4F85-BF27-2B804B4A157D}">
      <dsp:nvSpPr>
        <dsp:cNvPr id="0" name=""/>
        <dsp:cNvSpPr/>
      </dsp:nvSpPr>
      <dsp:spPr>
        <a:xfrm>
          <a:off x="275395" y="1888898"/>
          <a:ext cx="2644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dirty="0">
              <a:latin typeface="Arial" panose="020B0604020202020204" pitchFamily="34" charset="0"/>
              <a:cs typeface="Arial" panose="020B0604020202020204" pitchFamily="34" charset="0"/>
            </a:rPr>
            <a:t>History and overview of case.</a:t>
          </a:r>
          <a:endParaRPr lang="en-US" sz="1600" kern="1200" dirty="0">
            <a:latin typeface="Arial" panose="020B0604020202020204" pitchFamily="34" charset="0"/>
            <a:cs typeface="Arial" panose="020B0604020202020204" pitchFamily="34" charset="0"/>
          </a:endParaRPr>
        </a:p>
      </dsp:txBody>
      <dsp:txXfrm>
        <a:off x="275395" y="1888898"/>
        <a:ext cx="2644050" cy="720000"/>
      </dsp:txXfrm>
    </dsp:sp>
    <dsp:sp modelId="{4531CC92-82C1-4604-9735-33EA7A868E7C}">
      <dsp:nvSpPr>
        <dsp:cNvPr id="0" name=""/>
        <dsp:cNvSpPr/>
      </dsp:nvSpPr>
      <dsp:spPr>
        <a:xfrm>
          <a:off x="4109268" y="346347"/>
          <a:ext cx="1189822" cy="11898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17BA0-6A2E-4BD7-9EAA-17D7FE7E796D}">
      <dsp:nvSpPr>
        <dsp:cNvPr id="0" name=""/>
        <dsp:cNvSpPr/>
      </dsp:nvSpPr>
      <dsp:spPr>
        <a:xfrm>
          <a:off x="3382154" y="1888898"/>
          <a:ext cx="2644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panose="020B0604020202020204" pitchFamily="34" charset="0"/>
              <a:cs typeface="Arial" panose="020B0604020202020204" pitchFamily="34" charset="0"/>
            </a:rPr>
            <a:t>Theoretical models (Swiss Cheese, RCA, Donabedian).</a:t>
          </a:r>
          <a:endParaRPr lang="en-US" sz="1600" kern="1200">
            <a:latin typeface="Arial" panose="020B0604020202020204" pitchFamily="34" charset="0"/>
            <a:cs typeface="Arial" panose="020B0604020202020204" pitchFamily="34" charset="0"/>
          </a:endParaRPr>
        </a:p>
      </dsp:txBody>
      <dsp:txXfrm>
        <a:off x="3382154" y="1888898"/>
        <a:ext cx="2644050" cy="720000"/>
      </dsp:txXfrm>
    </dsp:sp>
    <dsp:sp modelId="{5A2A9545-532F-4241-8519-C2A86826D069}">
      <dsp:nvSpPr>
        <dsp:cNvPr id="0" name=""/>
        <dsp:cNvSpPr/>
      </dsp:nvSpPr>
      <dsp:spPr>
        <a:xfrm>
          <a:off x="1002509" y="3269910"/>
          <a:ext cx="1189822" cy="11898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E202CD-F96D-4FEF-BA00-288E87EC4323}">
      <dsp:nvSpPr>
        <dsp:cNvPr id="0" name=""/>
        <dsp:cNvSpPr/>
      </dsp:nvSpPr>
      <dsp:spPr>
        <a:xfrm>
          <a:off x="275395" y="4812461"/>
          <a:ext cx="2644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panose="020B0604020202020204" pitchFamily="34" charset="0"/>
              <a:cs typeface="Arial" panose="020B0604020202020204" pitchFamily="34" charset="0"/>
            </a:rPr>
            <a:t>Implication and analysis of policies on quality and equity.</a:t>
          </a:r>
          <a:endParaRPr lang="en-US" sz="1600" kern="1200">
            <a:latin typeface="Arial" panose="020B0604020202020204" pitchFamily="34" charset="0"/>
            <a:cs typeface="Arial" panose="020B0604020202020204" pitchFamily="34" charset="0"/>
          </a:endParaRPr>
        </a:p>
      </dsp:txBody>
      <dsp:txXfrm>
        <a:off x="275395" y="4812461"/>
        <a:ext cx="2644050" cy="720000"/>
      </dsp:txXfrm>
    </dsp:sp>
    <dsp:sp modelId="{3A499095-AA2C-4689-A2E6-D618CFD67D7D}">
      <dsp:nvSpPr>
        <dsp:cNvPr id="0" name=""/>
        <dsp:cNvSpPr/>
      </dsp:nvSpPr>
      <dsp:spPr>
        <a:xfrm>
          <a:off x="4109268" y="3269910"/>
          <a:ext cx="1189822" cy="11898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374D3D-D15C-4203-8678-01BEBD009EF6}">
      <dsp:nvSpPr>
        <dsp:cNvPr id="0" name=""/>
        <dsp:cNvSpPr/>
      </dsp:nvSpPr>
      <dsp:spPr>
        <a:xfrm>
          <a:off x="3382154" y="4812461"/>
          <a:ext cx="2644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b="0" i="0" kern="1200">
              <a:latin typeface="Arial" panose="020B0604020202020204" pitchFamily="34" charset="0"/>
              <a:cs typeface="Arial" panose="020B0604020202020204" pitchFamily="34" charset="0"/>
            </a:rPr>
            <a:t>Governance, culture, workforce reform recommendations.</a:t>
          </a:r>
          <a:endParaRPr lang="en-US" sz="1600" kern="1200">
            <a:latin typeface="Arial" panose="020B0604020202020204" pitchFamily="34" charset="0"/>
            <a:cs typeface="Arial" panose="020B0604020202020204" pitchFamily="34" charset="0"/>
          </a:endParaRPr>
        </a:p>
      </dsp:txBody>
      <dsp:txXfrm>
        <a:off x="3382154" y="4812461"/>
        <a:ext cx="26440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8A780-076D-464F-AA48-D8CA2376C78F}">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8AB72A-F0B1-4652-AA41-F606F65EE31D}">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B5CCB-F950-4167-9ABC-386FF3BCEFF4}">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solidFill>
                <a:schemeClr val="tx1"/>
              </a:solidFill>
              <a:latin typeface="Arial" panose="020B0604020202020204" pitchFamily="34" charset="0"/>
              <a:cs typeface="Arial" panose="020B0604020202020204" pitchFamily="34" charset="0"/>
            </a:rPr>
            <a:t>The clinical priorities were curtailed by centralised attention to targets.</a:t>
          </a:r>
          <a:endParaRPr lang="en-US" sz="1200" kern="1200" dirty="0">
            <a:solidFill>
              <a:schemeClr val="tx1"/>
            </a:solidFill>
            <a:latin typeface="Arial" panose="020B0604020202020204" pitchFamily="34" charset="0"/>
            <a:cs typeface="Arial" panose="020B0604020202020204" pitchFamily="34" charset="0"/>
          </a:endParaRPr>
        </a:p>
      </dsp:txBody>
      <dsp:txXfrm>
        <a:off x="569079" y="2644614"/>
        <a:ext cx="2072362" cy="720000"/>
      </dsp:txXfrm>
    </dsp:sp>
    <dsp:sp modelId="{1651E728-07DD-4DD5-96E9-9EE93569BE18}">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4AEEEB-76A2-462E-9C4D-95E2C9EFF673}">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33B062-EBC6-4AB2-9B1E-1F46E5BEB389}">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solidFill>
                <a:schemeClr val="tx1"/>
              </a:solidFill>
              <a:latin typeface="Arial" panose="020B0604020202020204" pitchFamily="34" charset="0"/>
              <a:cs typeface="Arial" panose="020B0604020202020204" pitchFamily="34" charset="0"/>
            </a:rPr>
            <a:t>Lack of coherent responsibility between NHS organisations.</a:t>
          </a:r>
          <a:endParaRPr lang="en-US" sz="1200" kern="1200">
            <a:solidFill>
              <a:schemeClr val="tx1"/>
            </a:solidFill>
            <a:latin typeface="Arial" panose="020B0604020202020204" pitchFamily="34" charset="0"/>
            <a:cs typeface="Arial" panose="020B0604020202020204" pitchFamily="34" charset="0"/>
          </a:endParaRPr>
        </a:p>
      </dsp:txBody>
      <dsp:txXfrm>
        <a:off x="3004105" y="2644614"/>
        <a:ext cx="2072362" cy="720000"/>
      </dsp:txXfrm>
    </dsp:sp>
    <dsp:sp modelId="{8A509272-590E-4FA8-90DE-DCAE494D8446}">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65AE0-934D-469E-A826-0DA88E706608}">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21FD3-1BB2-490D-9D08-F64E85419BE2}">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solidFill>
                <a:schemeClr val="tx1"/>
              </a:solidFill>
              <a:latin typeface="Arial" panose="020B0604020202020204" pitchFamily="34" charset="0"/>
              <a:cs typeface="Arial" panose="020B0604020202020204" pitchFamily="34" charset="0"/>
            </a:rPr>
            <a:t>Weak coordination among the regulations (Monitor, CQC, SHA) (Verhagen et al., 2022).</a:t>
          </a:r>
          <a:endParaRPr lang="en-US" sz="1200" kern="1200">
            <a:solidFill>
              <a:schemeClr val="tx1"/>
            </a:solidFill>
            <a:latin typeface="Arial" panose="020B0604020202020204" pitchFamily="34" charset="0"/>
            <a:cs typeface="Arial" panose="020B0604020202020204" pitchFamily="34" charset="0"/>
          </a:endParaRPr>
        </a:p>
      </dsp:txBody>
      <dsp:txXfrm>
        <a:off x="5439131" y="2644614"/>
        <a:ext cx="2072362" cy="720000"/>
      </dsp:txXfrm>
    </dsp:sp>
    <dsp:sp modelId="{BC4BBD3B-4F8A-4AD3-97EF-50D4F9598314}">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EA90F9-9911-4225-A2DF-4901A8AA5DE5}">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8D61A0-E5D1-4492-B543-1035DF1F4161}">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solidFill>
                <a:schemeClr val="tx1"/>
              </a:solidFill>
              <a:latin typeface="Arial" panose="020B0604020202020204" pitchFamily="34" charset="0"/>
              <a:cs typeface="Arial" panose="020B0604020202020204" pitchFamily="34" charset="0"/>
            </a:rPr>
            <a:t>Workforce wellbeing and patient-centred metrics were not a focus of policies.</a:t>
          </a:r>
          <a:endParaRPr lang="en-US" sz="1200" kern="1200">
            <a:solidFill>
              <a:schemeClr val="tx1"/>
            </a:solidFill>
            <a:latin typeface="Arial" panose="020B0604020202020204" pitchFamily="34" charset="0"/>
            <a:cs typeface="Arial" panose="020B0604020202020204" pitchFamily="34" charset="0"/>
          </a:endParaRPr>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950BE6-2A29-41D9-859C-BE7DC71D121E}"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DC666-10CC-4BEB-81D6-27862F42BBEE}" type="slidenum">
              <a:rPr lang="en-GB" smtClean="0"/>
              <a:t>‹#›</a:t>
            </a:fld>
            <a:endParaRPr lang="en-GB"/>
          </a:p>
        </p:txBody>
      </p:sp>
    </p:spTree>
    <p:extLst>
      <p:ext uri="{BB962C8B-B14F-4D97-AF65-F5344CB8AC3E}">
        <p14:creationId xmlns:p14="http://schemas.microsoft.com/office/powerpoint/2010/main" val="138729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Hundreds of patients were neglected at Mid Staffordshire between 2005-2009. Failure of leadership, insufficiency of staff and a culture of toxicity which </a:t>
            </a:r>
            <a:r>
              <a:rPr lang="en-US" sz="1200" b="0" i="0" u="none" strike="noStrike" kern="1200" dirty="0" err="1">
                <a:solidFill>
                  <a:schemeClr val="tx1"/>
                </a:solidFill>
                <a:effectLst/>
                <a:latin typeface="+mn-lt"/>
                <a:ea typeface="+mn-ea"/>
                <a:cs typeface="+mn-cs"/>
              </a:rPr>
              <a:t>emphasised</a:t>
            </a:r>
            <a:r>
              <a:rPr lang="en-US" sz="1200" b="0" i="0" u="none" strike="noStrike" kern="1200" dirty="0">
                <a:solidFill>
                  <a:schemeClr val="tx1"/>
                </a:solidFill>
                <a:effectLst/>
                <a:latin typeface="+mn-lt"/>
                <a:ea typeface="+mn-ea"/>
                <a:cs typeface="+mn-cs"/>
              </a:rPr>
              <a:t> on targets had a far-reaching devastating impact. The case revealed structural flaws in NHS regulation, management and safety culture- leading to significant healthcare changes.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AC0DC666-10CC-4BEB-81D6-27862F42BBEE}" type="slidenum">
              <a:rPr lang="en-GB" smtClean="0"/>
              <a:t>2</a:t>
            </a:fld>
            <a:endParaRPr lang="en-GB"/>
          </a:p>
        </p:txBody>
      </p:sp>
    </p:spTree>
    <p:extLst>
      <p:ext uri="{BB962C8B-B14F-4D97-AF65-F5344CB8AC3E}">
        <p14:creationId xmlns:p14="http://schemas.microsoft.com/office/powerpoint/2010/main" val="1906331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All protective levels of management, regulation and front line staff had their weakness to coordinate, and damage was caused to patients. The Swiss Cheese Model provides a demonstration that a series of little failures accumulated and system failures caused disastrous results at Mid Staffordshire, not individual errors.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AC0DC666-10CC-4BEB-81D6-27862F42BBEE}" type="slidenum">
              <a:rPr lang="en-GB" smtClean="0"/>
              <a:t>3</a:t>
            </a:fld>
            <a:endParaRPr lang="en-GB"/>
          </a:p>
        </p:txBody>
      </p:sp>
    </p:spTree>
    <p:extLst>
      <p:ext uri="{BB962C8B-B14F-4D97-AF65-F5344CB8AC3E}">
        <p14:creationId xmlns:p14="http://schemas.microsoft.com/office/powerpoint/2010/main" val="3702010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The analysis reveals that lack of leadership, unhealthy culture and bad governance were the conditions that resulted in the unhealthy environment. The break up was supported by regulatory fragmentation and underreporting. The net result was a system that was unable to detect or act upon patient injury in an efficient manner. </a:t>
            </a:r>
            <a:r>
              <a:rPr lang="en-GB" sz="1200" kern="1200" dirty="0">
                <a:solidFill>
                  <a:schemeClr val="tx1"/>
                </a:solidFill>
                <a:effectLst/>
                <a:latin typeface="+mn-lt"/>
                <a:ea typeface="+mn-ea"/>
                <a:cs typeface="+mn-cs"/>
              </a:rPr>
              <a:t>The crisis provoked mistrust in the country and the expensive system re-organisation. The safety of patients declined, and disparities in services increased. </a:t>
            </a:r>
          </a:p>
          <a:p>
            <a:pPr rtl="0"/>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AC0DC666-10CC-4BEB-81D6-27862F42BBEE}" type="slidenum">
              <a:rPr lang="en-GB" smtClean="0"/>
              <a:t>4</a:t>
            </a:fld>
            <a:endParaRPr lang="en-GB"/>
          </a:p>
        </p:txBody>
      </p:sp>
    </p:spTree>
    <p:extLst>
      <p:ext uri="{BB962C8B-B14F-4D97-AF65-F5344CB8AC3E}">
        <p14:creationId xmlns:p14="http://schemas.microsoft.com/office/powerpoint/2010/main" val="175041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The post-reforms benchmarking is drastically improved. Mid Staffordshire shifted poor governance and unsafe staffing practices to the culture of safety, transparency, and accountability. The national adherence to patient-</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standards enhanced mortality, trust, and quality of care greatly in the hospital and NHS systems. </a:t>
            </a:r>
            <a:r>
              <a:rPr lang="en-GB" sz="1200" kern="1200" dirty="0">
                <a:solidFill>
                  <a:schemeClr val="tx1"/>
                </a:solidFill>
                <a:effectLst/>
                <a:latin typeface="+mn-lt"/>
                <a:ea typeface="+mn-ea"/>
                <a:cs typeface="+mn-cs"/>
              </a:rPr>
              <a:t>This was followed by the policy overhauls, which focused on transparency, accountability of leadership and empowering staff to avert repeat occurrences and enhance efficiency and quality in service delivery in the NHS.</a:t>
            </a:r>
          </a:p>
          <a:p>
            <a:pPr rtl="0"/>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AC0DC666-10CC-4BEB-81D6-27862F42BBEE}" type="slidenum">
              <a:rPr lang="en-GB" smtClean="0"/>
              <a:t>5</a:t>
            </a:fld>
            <a:endParaRPr lang="en-GB"/>
          </a:p>
        </p:txBody>
      </p:sp>
    </p:spTree>
    <p:extLst>
      <p:ext uri="{BB962C8B-B14F-4D97-AF65-F5344CB8AC3E}">
        <p14:creationId xmlns:p14="http://schemas.microsoft.com/office/powerpoint/2010/main" val="3236702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Component 2 will address systemic causes based on models of safety,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policy implications, and provide evidence-based recommendations. It focuses on the accountability of leadership and empowerment of the staff and incorporating the patient-first ethos within the NHS governance and quality assurance systems.</a:t>
            </a:r>
            <a:endParaRPr lang="en-GB" dirty="0"/>
          </a:p>
        </p:txBody>
      </p:sp>
      <p:sp>
        <p:nvSpPr>
          <p:cNvPr id="4" name="Slide Number Placeholder 3"/>
          <p:cNvSpPr>
            <a:spLocks noGrp="1"/>
          </p:cNvSpPr>
          <p:nvPr>
            <p:ph type="sldNum" sz="quarter" idx="5"/>
          </p:nvPr>
        </p:nvSpPr>
        <p:spPr/>
        <p:txBody>
          <a:bodyPr/>
          <a:lstStyle/>
          <a:p>
            <a:fld id="{AC0DC666-10CC-4BEB-81D6-27862F42BBEE}" type="slidenum">
              <a:rPr lang="en-GB" smtClean="0"/>
              <a:t>6</a:t>
            </a:fld>
            <a:endParaRPr lang="en-GB"/>
          </a:p>
        </p:txBody>
      </p:sp>
    </p:spTree>
    <p:extLst>
      <p:ext uri="{BB962C8B-B14F-4D97-AF65-F5344CB8AC3E}">
        <p14:creationId xmlns:p14="http://schemas.microsoft.com/office/powerpoint/2010/main" val="2899583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policies of the country, which focused on the idea of financial balance and access goals, prioritised patient safety. Divided management of NHS organisations resulted in missed early warning. Poor coordination and attention to the policy on the morale of the workforce undermined the results of service delivery and quality</a:t>
            </a:r>
            <a:endParaRPr lang="en-GB" dirty="0"/>
          </a:p>
        </p:txBody>
      </p:sp>
      <p:sp>
        <p:nvSpPr>
          <p:cNvPr id="4" name="Slide Number Placeholder 3"/>
          <p:cNvSpPr>
            <a:spLocks noGrp="1"/>
          </p:cNvSpPr>
          <p:nvPr>
            <p:ph type="sldNum" sz="quarter" idx="5"/>
          </p:nvPr>
        </p:nvSpPr>
        <p:spPr/>
        <p:txBody>
          <a:bodyPr/>
          <a:lstStyle/>
          <a:p>
            <a:fld id="{AC0DC666-10CC-4BEB-81D6-27862F42BBEE}" type="slidenum">
              <a:rPr lang="en-GB" smtClean="0"/>
              <a:t>7</a:t>
            </a:fld>
            <a:endParaRPr lang="en-GB"/>
          </a:p>
        </p:txBody>
      </p:sp>
    </p:spTree>
    <p:extLst>
      <p:ext uri="{BB962C8B-B14F-4D97-AF65-F5344CB8AC3E}">
        <p14:creationId xmlns:p14="http://schemas.microsoft.com/office/powerpoint/2010/main" val="3155875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D449B-5284-4829-AA4C-8F73CC10A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E3FF92-FDD0-EC8D-A275-372BFF3779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205625-971A-FFBB-D35B-5C24FCB8B192}"/>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5" name="Footer Placeholder 4">
            <a:extLst>
              <a:ext uri="{FF2B5EF4-FFF2-40B4-BE49-F238E27FC236}">
                <a16:creationId xmlns:a16="http://schemas.microsoft.com/office/drawing/2014/main" id="{573F5C52-CA3E-AF16-A055-988EA2980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B8E91E-DD82-6D34-7EC7-BBF9FCC349B8}"/>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3910961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F7373-4C4D-4C6D-CF6C-F00A7A3031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732BA3-2CBB-EBC3-222E-E7E8C08D4D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12AD08-4C6F-AAD0-C8AD-55A8D2776002}"/>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5" name="Footer Placeholder 4">
            <a:extLst>
              <a:ext uri="{FF2B5EF4-FFF2-40B4-BE49-F238E27FC236}">
                <a16:creationId xmlns:a16="http://schemas.microsoft.com/office/drawing/2014/main" id="{6F5FCD7B-93CB-0348-7E9F-BDA8E8895D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F65F85-0157-449B-2762-1830885164AE}"/>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2308543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46A90-FAD6-CB90-C664-189A853FD4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A4A5CA-71C2-C836-F8C3-305F6FD5EF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3A8AC5-F78D-734D-2E02-D3990424F1A4}"/>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5" name="Footer Placeholder 4">
            <a:extLst>
              <a:ext uri="{FF2B5EF4-FFF2-40B4-BE49-F238E27FC236}">
                <a16:creationId xmlns:a16="http://schemas.microsoft.com/office/drawing/2014/main" id="{4C506D31-CAC8-4341-EE0B-FDE584C80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35BF1D-D3B2-1C1A-CA7D-22018CFE0385}"/>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2143110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64DC0-2663-B646-4040-1BF70FBEA1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48245A-0E85-0E30-9841-00E0651D45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6AE4AC-5950-6977-763A-8851DCF5E1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5B5CBF-F4C7-038A-84FA-731ACAD93125}"/>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6" name="Footer Placeholder 5">
            <a:extLst>
              <a:ext uri="{FF2B5EF4-FFF2-40B4-BE49-F238E27FC236}">
                <a16:creationId xmlns:a16="http://schemas.microsoft.com/office/drawing/2014/main" id="{6C3A3ECA-8705-EF2E-75F8-87FCF7EAE7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BC2594-45FF-1F5F-FA39-23A51B9D3FAE}"/>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3268328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61C01-5FD1-96C7-E8C8-318DD4C890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988CE7-BD4E-0D67-0454-32417F5010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3F5A65-251B-F321-C1A7-B13088CAD3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81CC33-A001-BA84-8006-E22ADD5617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ED9228-0E86-6119-D0D2-C150ACE4EA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42F664-723C-EE81-43ED-C1A2E3CE1CA0}"/>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8" name="Footer Placeholder 7">
            <a:extLst>
              <a:ext uri="{FF2B5EF4-FFF2-40B4-BE49-F238E27FC236}">
                <a16:creationId xmlns:a16="http://schemas.microsoft.com/office/drawing/2014/main" id="{CCE8C0F0-6B3D-75E8-CD14-373DFF7255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F15AFA-73B6-203E-B436-4AE4B8185441}"/>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3496920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A3412-30A1-C269-3AEB-A6965ADFD2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17DE12-A513-10B8-0B99-3F3650E95B5A}"/>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4" name="Footer Placeholder 3">
            <a:extLst>
              <a:ext uri="{FF2B5EF4-FFF2-40B4-BE49-F238E27FC236}">
                <a16:creationId xmlns:a16="http://schemas.microsoft.com/office/drawing/2014/main" id="{83518DCD-7AE9-311C-DFFE-96153F4251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9A6D12-8F8A-73AE-3E66-75D577BD41BF}"/>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1203024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8270D1-7159-04B3-F033-E5ED5A02BD0D}"/>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3" name="Footer Placeholder 2">
            <a:extLst>
              <a:ext uri="{FF2B5EF4-FFF2-40B4-BE49-F238E27FC236}">
                <a16:creationId xmlns:a16="http://schemas.microsoft.com/office/drawing/2014/main" id="{C0DCB422-3555-C8AF-9B5D-2463D05E86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1D1ED1-C0B3-AD74-E92C-76A2724963AA}"/>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898499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60C5-5757-1FCF-9B66-1E5ECD4B12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ABC974-2D7B-343A-73B5-AD712537AB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495239-FE48-E850-AC79-4DA3BCB603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67FDF3-9DDF-5812-AA8B-C6A337B8A548}"/>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6" name="Footer Placeholder 5">
            <a:extLst>
              <a:ext uri="{FF2B5EF4-FFF2-40B4-BE49-F238E27FC236}">
                <a16:creationId xmlns:a16="http://schemas.microsoft.com/office/drawing/2014/main" id="{D95F42E3-1C84-E250-63D3-9813192167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33A1CF-0ED2-0DE1-A5BA-7667E993EA25}"/>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1893294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4E4C-BB27-4A9C-73B6-B9260FD44D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4BE1B5-4124-FD07-A8E7-EEB1B2E63D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BCB454-8D63-B4BB-B454-8AF5A4B0D0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C4C333-BAD6-7BD2-996A-16FC93DC5E9C}"/>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6" name="Footer Placeholder 5">
            <a:extLst>
              <a:ext uri="{FF2B5EF4-FFF2-40B4-BE49-F238E27FC236}">
                <a16:creationId xmlns:a16="http://schemas.microsoft.com/office/drawing/2014/main" id="{A8CFF5CA-6973-9855-555A-D4BD20C59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AA865C-D5E6-4C32-146B-8E24AC949BDD}"/>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4066900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B1130-65EE-CE5F-35FE-ABF838B24C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BCA2A2-9A65-1881-A404-63D17C2448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436525-1837-AFBC-465A-652316457672}"/>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5" name="Footer Placeholder 4">
            <a:extLst>
              <a:ext uri="{FF2B5EF4-FFF2-40B4-BE49-F238E27FC236}">
                <a16:creationId xmlns:a16="http://schemas.microsoft.com/office/drawing/2014/main" id="{FACBC6AE-EA19-5EFA-8FDD-63716D7FD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B2B5F-6ED7-E809-3E95-C4BE17728D77}"/>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186709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DD7D21-E465-B341-1A39-A930535E12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46E683-F2B6-5D12-4A48-2FA93EC142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D6DB3-D293-4910-009C-32CBEC44DA2B}"/>
              </a:ext>
            </a:extLst>
          </p:cNvPr>
          <p:cNvSpPr>
            <a:spLocks noGrp="1"/>
          </p:cNvSpPr>
          <p:nvPr>
            <p:ph type="dt" sz="half" idx="10"/>
          </p:nvPr>
        </p:nvSpPr>
        <p:spPr/>
        <p:txBody>
          <a:bodyPr/>
          <a:lstStyle/>
          <a:p>
            <a:fld id="{FD904CF8-8197-4F86-B247-6598E0C0380B}" type="datetimeFigureOut">
              <a:rPr lang="en-GB" smtClean="0"/>
              <a:t>19/10/2025</a:t>
            </a:fld>
            <a:endParaRPr lang="en-GB"/>
          </a:p>
        </p:txBody>
      </p:sp>
      <p:sp>
        <p:nvSpPr>
          <p:cNvPr id="5" name="Footer Placeholder 4">
            <a:extLst>
              <a:ext uri="{FF2B5EF4-FFF2-40B4-BE49-F238E27FC236}">
                <a16:creationId xmlns:a16="http://schemas.microsoft.com/office/drawing/2014/main" id="{C5FDBF1C-65B4-EDFA-B9FF-F79A7A2894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397E7-EE17-1984-F498-A5946FDBB650}"/>
              </a:ext>
            </a:extLst>
          </p:cNvPr>
          <p:cNvSpPr>
            <a:spLocks noGrp="1"/>
          </p:cNvSpPr>
          <p:nvPr>
            <p:ph type="sldNum" sz="quarter" idx="12"/>
          </p:nvPr>
        </p:nvSpPr>
        <p:spPr/>
        <p:txBody>
          <a:bodyPr/>
          <a:lstStyle/>
          <a:p>
            <a:fld id="{E81C622D-C31C-42A8-BD8D-63E951C7AB95}" type="slidenum">
              <a:rPr lang="en-GB" smtClean="0"/>
              <a:t>‹#›</a:t>
            </a:fld>
            <a:endParaRPr lang="en-GB"/>
          </a:p>
        </p:txBody>
      </p:sp>
    </p:spTree>
    <p:extLst>
      <p:ext uri="{BB962C8B-B14F-4D97-AF65-F5344CB8AC3E}">
        <p14:creationId xmlns:p14="http://schemas.microsoft.com/office/powerpoint/2010/main" val="237732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D1FA7D-115E-C2AE-3F0D-2147A76090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EB0A09-AC98-13A9-A175-32CC495F2B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B478EB-331B-208F-49C6-1C95167E1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904CF8-8197-4F86-B247-6598E0C0380B}" type="datetimeFigureOut">
              <a:rPr lang="en-GB" smtClean="0"/>
              <a:t>19/10/2025</a:t>
            </a:fld>
            <a:endParaRPr lang="en-GB"/>
          </a:p>
        </p:txBody>
      </p:sp>
      <p:sp>
        <p:nvSpPr>
          <p:cNvPr id="5" name="Footer Placeholder 4">
            <a:extLst>
              <a:ext uri="{FF2B5EF4-FFF2-40B4-BE49-F238E27FC236}">
                <a16:creationId xmlns:a16="http://schemas.microsoft.com/office/drawing/2014/main" id="{6AA62A4B-B614-6274-F6A6-0437C1535F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27F323-88AC-05AA-1855-D2F293D7DD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1C622D-C31C-42A8-BD8D-63E951C7AB95}" type="slidenum">
              <a:rPr lang="en-GB" smtClean="0"/>
              <a:t>‹#›</a:t>
            </a:fld>
            <a:endParaRPr lang="en-GB"/>
          </a:p>
        </p:txBody>
      </p:sp>
    </p:spTree>
    <p:extLst>
      <p:ext uri="{BB962C8B-B14F-4D97-AF65-F5344CB8AC3E}">
        <p14:creationId xmlns:p14="http://schemas.microsoft.com/office/powerpoint/2010/main" val="12543663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assets.publishing.service.gov.uk/government/uploads/system/uploads/attachment_data/file/279124/0947.pdf"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hyperlink" Target="https://qualitysafety.bmj.com/content/qhc/31/5/402.full.pdf" TargetMode="External"/><Relationship Id="rId3" Type="http://schemas.openxmlformats.org/officeDocument/2006/relationships/hyperlink" Target="https://www.sciencedirect.com/science/article/pii/S2514664524003758" TargetMode="External"/><Relationship Id="rId7" Type="http://schemas.openxmlformats.org/officeDocument/2006/relationships/hyperlink" Target="https://onlinelibrary.wiley.com/doi/pdf/10.1111/joim.13615" TargetMode="External"/><Relationship Id="rId2" Type="http://schemas.openxmlformats.org/officeDocument/2006/relationships/hyperlink" Target="https://assets.kingsfund.org.uk/f/256914/x/7cdf5ad1de/how_nhs_compares_other_countries_abpi_2023.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m/pii/S0925753520300576" TargetMode="External"/><Relationship Id="rId5" Type="http://schemas.openxmlformats.org/officeDocument/2006/relationships/hyperlink" Target="https://www.thelancet.com/pdfs/journals/landia/PIIS2213-8587(22)00047-X.pdf" TargetMode="External"/><Relationship Id="rId4" Type="http://schemas.openxmlformats.org/officeDocument/2006/relationships/hyperlink" Target="https://www.mdpi.com/1424-8220/22/3/8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145" name="Rectangle 5144">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47" name="Rectangle 5146">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9" name="Freeform: Shape 5148">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77238E-B10B-BCBB-070F-02F6AE70F35F}"/>
              </a:ext>
            </a:extLst>
          </p:cNvPr>
          <p:cNvSpPr>
            <a:spLocks noGrp="1"/>
          </p:cNvSpPr>
          <p:nvPr>
            <p:ph type="ctrTitle"/>
          </p:nvPr>
        </p:nvSpPr>
        <p:spPr>
          <a:xfrm>
            <a:off x="2411895" y="2374573"/>
            <a:ext cx="7606748" cy="3097558"/>
          </a:xfrm>
        </p:spPr>
        <p:txBody>
          <a:bodyPr anchor="ctr">
            <a:noAutofit/>
          </a:bodyPr>
          <a:lstStyle/>
          <a:p>
            <a:r>
              <a:rPr lang="en-US" sz="2000" b="1" dirty="0">
                <a:latin typeface="Arial" panose="020B0604020202020204" pitchFamily="34" charset="0"/>
                <a:cs typeface="Arial" panose="020B0604020202020204" pitchFamily="34" charset="0"/>
              </a:rPr>
              <a:t>Programme: MSc Public Health and Social Care in Practice</a:t>
            </a:r>
            <a:br>
              <a:rPr lang="en-US" sz="2000" b="0" dirty="0">
                <a:effectLst/>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Module: Quality Assurance and Service Improvements</a:t>
            </a:r>
            <a:br>
              <a:rPr lang="en-US" sz="2000" b="0" dirty="0">
                <a:effectLst/>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Module code: LCHS7006</a:t>
            </a:r>
            <a:br>
              <a:rPr lang="en-US" sz="2000" b="0" dirty="0">
                <a:effectLst/>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Assignment Title: Component 1 Individual Presentation</a:t>
            </a:r>
            <a:br>
              <a:rPr lang="en-US" sz="2000" b="0" dirty="0">
                <a:effectLst/>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Selected case study: Mid Staffordshire NHS Foundation Trust (UK)</a:t>
            </a:r>
            <a:br>
              <a:rPr lang="en-US" sz="2000" b="0" dirty="0">
                <a:effectLst/>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Link:  </a:t>
            </a:r>
            <a:r>
              <a:rPr lang="en-US" sz="2000" b="1" u="sng" dirty="0">
                <a:latin typeface="Arial" panose="020B0604020202020204" pitchFamily="34" charset="0"/>
                <a:cs typeface="Arial" panose="020B0604020202020204" pitchFamily="34" charset="0"/>
                <a:hlinkClick r:id="rId2"/>
              </a:rPr>
              <a:t>https://assets.publishing.service.gov.uk/government/uploads/system/uploads/attachment_data/file/279124/0947.pdf</a:t>
            </a:r>
            <a:br>
              <a:rPr lang="en-US" sz="2000" b="0"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Student Name:</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Himalaybhai</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Sureshbhai</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Mandanaka</a:t>
            </a:r>
            <a:br>
              <a:rPr lang="en-US" sz="20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Student ID: 2433934</a:t>
            </a:r>
            <a:br>
              <a:rPr lang="en-US" sz="2000" b="1" dirty="0">
                <a:effectLst/>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5122" name="Picture 2">
            <a:extLst>
              <a:ext uri="{FF2B5EF4-FFF2-40B4-BE49-F238E27FC236}">
                <a16:creationId xmlns:a16="http://schemas.microsoft.com/office/drawing/2014/main" id="{DBA47463-E314-F72A-3273-CFDE9D0B88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87104" y="439757"/>
            <a:ext cx="3814744" cy="1495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5251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E887B-8CC1-98A4-A675-A649F656FBF8}"/>
              </a:ext>
            </a:extLst>
          </p:cNvPr>
          <p:cNvSpPr>
            <a:spLocks noGrp="1"/>
          </p:cNvSpPr>
          <p:nvPr>
            <p:ph type="title"/>
          </p:nvPr>
        </p:nvSpPr>
        <p:spPr>
          <a:xfrm>
            <a:off x="795130" y="386930"/>
            <a:ext cx="10435850" cy="1298448"/>
          </a:xfrm>
          <a:ln>
            <a:noFill/>
          </a:ln>
        </p:spPr>
        <p:style>
          <a:lnRef idx="2">
            <a:schemeClr val="accent4">
              <a:shade val="15000"/>
            </a:schemeClr>
          </a:lnRef>
          <a:fillRef idx="1">
            <a:schemeClr val="accent4"/>
          </a:fillRef>
          <a:effectRef idx="0">
            <a:schemeClr val="accent4"/>
          </a:effectRef>
          <a:fontRef idx="minor">
            <a:schemeClr val="lt1"/>
          </a:fontRef>
        </p:style>
        <p:txBody>
          <a:bodyPr anchor="b">
            <a:normAutofit/>
          </a:bodyPr>
          <a:lstStyle/>
          <a:p>
            <a:pPr algn="ctr" rtl="0"/>
            <a:r>
              <a:rPr lang="en-GB" sz="3200" b="1" i="0" u="none" strike="noStrike" dirty="0">
                <a:effectLst/>
                <a:latin typeface="Arial" panose="020B0604020202020204" pitchFamily="34" charset="0"/>
              </a:rPr>
              <a:t>Background</a:t>
            </a:r>
            <a:br>
              <a:rPr lang="en-GB" sz="3200" b="0" dirty="0">
                <a:effectLst/>
              </a:rPr>
            </a:br>
            <a:endParaRPr lang="en-GB" sz="3200" dirty="0"/>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4CC4AD2B-A09D-8240-9122-E9BF9AC4841F}"/>
              </a:ext>
            </a:extLst>
          </p:cNvPr>
          <p:cNvGraphicFramePr>
            <a:graphicFrameLocks noGrp="1"/>
          </p:cNvGraphicFramePr>
          <p:nvPr>
            <p:ph idx="1"/>
            <p:extLst>
              <p:ext uri="{D42A27DB-BD31-4B8C-83A1-F6EECF244321}">
                <p14:modId xmlns:p14="http://schemas.microsoft.com/office/powerpoint/2010/main" val="2744095331"/>
              </p:ext>
            </p:extLst>
          </p:nvPr>
        </p:nvGraphicFramePr>
        <p:xfrm>
          <a:off x="620457" y="2260261"/>
          <a:ext cx="4819945" cy="3889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55654836-A68C-47E7-BDFF-215E6D1F8E15}"/>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060858" y="2260261"/>
            <a:ext cx="5170122" cy="3889049"/>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7294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75B1F-04BB-25AB-1A7C-765601E970D9}"/>
              </a:ext>
            </a:extLst>
          </p:cNvPr>
          <p:cNvSpPr>
            <a:spLocks noGrp="1"/>
          </p:cNvSpPr>
          <p:nvPr>
            <p:ph type="title"/>
          </p:nvPr>
        </p:nvSpPr>
        <p:spPr>
          <a:xfrm>
            <a:off x="345635" y="660323"/>
            <a:ext cx="5040963" cy="2096870"/>
          </a:xfrm>
        </p:spPr>
        <p:txBody>
          <a:bodyPr vert="horz" lIns="91440" tIns="45720" rIns="91440" bIns="45720" rtlCol="0" anchor="b">
            <a:normAutofit/>
          </a:bodyPr>
          <a:lstStyle/>
          <a:p>
            <a:r>
              <a:rPr lang="en-US" sz="4800" b="1" i="1" u="none" strike="noStrike" kern="1200" dirty="0">
                <a:solidFill>
                  <a:schemeClr val="tx1"/>
                </a:solidFill>
                <a:effectLst/>
                <a:latin typeface="+mj-lt"/>
                <a:ea typeface="+mj-ea"/>
                <a:cs typeface="+mj-cs"/>
              </a:rPr>
              <a:t>Swiss Cheese Model</a:t>
            </a:r>
            <a:endParaRPr lang="en-US" sz="4800" i="1" kern="1200" dirty="0">
              <a:solidFill>
                <a:schemeClr val="tx1"/>
              </a:solidFill>
              <a:latin typeface="+mj-lt"/>
              <a:ea typeface="+mj-ea"/>
              <a:cs typeface="+mj-cs"/>
            </a:endParaRPr>
          </a:p>
        </p:txBody>
      </p:sp>
      <p:grpSp>
        <p:nvGrpSpPr>
          <p:cNvPr id="26" name="Group 25">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7" name="Straight Connector 26">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14220EB8-1B17-6DB5-D89A-465475BDB894}"/>
              </a:ext>
            </a:extLst>
          </p:cNvPr>
          <p:cNvSpPr>
            <a:spLocks noChangeArrowheads="1"/>
          </p:cNvSpPr>
          <p:nvPr/>
        </p:nvSpPr>
        <p:spPr bwMode="auto">
          <a:xfrm>
            <a:off x="3628134" y="229999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6" name="Picture 2" descr="The Swiss Cheese Model of Pandemic Defense - The New York Times">
            <a:extLst>
              <a:ext uri="{FF2B5EF4-FFF2-40B4-BE49-F238E27FC236}">
                <a16:creationId xmlns:a16="http://schemas.microsoft.com/office/drawing/2014/main" id="{7E736620-33F7-4A33-2DE4-F785146C9B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648" y="2973836"/>
            <a:ext cx="5040963" cy="328762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Content Placeholder 3">
            <a:extLst>
              <a:ext uri="{FF2B5EF4-FFF2-40B4-BE49-F238E27FC236}">
                <a16:creationId xmlns:a16="http://schemas.microsoft.com/office/drawing/2014/main" id="{973C041B-6576-CB2B-34AB-25F940338B05}"/>
              </a:ext>
            </a:extLst>
          </p:cNvPr>
          <p:cNvGraphicFramePr>
            <a:graphicFrameLocks noGrp="1"/>
          </p:cNvGraphicFramePr>
          <p:nvPr>
            <p:ph idx="1"/>
            <p:extLst>
              <p:ext uri="{D42A27DB-BD31-4B8C-83A1-F6EECF244321}">
                <p14:modId xmlns:p14="http://schemas.microsoft.com/office/powerpoint/2010/main" val="2183500729"/>
              </p:ext>
            </p:extLst>
          </p:nvPr>
        </p:nvGraphicFramePr>
        <p:xfrm>
          <a:off x="5513585" y="509155"/>
          <a:ext cx="5646251" cy="54136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23915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8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8" name="Rectangle 308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BEF35-05B6-5B7C-754E-71CC5488F82A}"/>
              </a:ext>
            </a:extLst>
          </p:cNvPr>
          <p:cNvSpPr>
            <a:spLocks noGrp="1"/>
          </p:cNvSpPr>
          <p:nvPr>
            <p:ph type="title"/>
          </p:nvPr>
        </p:nvSpPr>
        <p:spPr>
          <a:xfrm>
            <a:off x="2795156" y="330739"/>
            <a:ext cx="5413664" cy="1624520"/>
          </a:xfrm>
        </p:spPr>
        <p:txBody>
          <a:bodyPr anchor="ctr">
            <a:normAutofit fontScale="90000"/>
          </a:bodyPr>
          <a:lstStyle/>
          <a:p>
            <a:pPr algn="ctr" rtl="0"/>
            <a:r>
              <a:rPr lang="en-GB" sz="3400" b="1" dirty="0">
                <a:effectLst/>
                <a:latin typeface="Arial" panose="020B0604020202020204" pitchFamily="34" charset="0"/>
                <a:cs typeface="Arial" panose="020B0604020202020204" pitchFamily="34" charset="0"/>
              </a:rPr>
              <a:t>Swiss Cheese Model-System based safet</a:t>
            </a:r>
            <a:r>
              <a:rPr lang="en-GB" sz="3400" b="1" dirty="0">
                <a:latin typeface="Arial" panose="020B0604020202020204" pitchFamily="34" charset="0"/>
                <a:cs typeface="Arial" panose="020B0604020202020204" pitchFamily="34" charset="0"/>
              </a:rPr>
              <a:t>y measures</a:t>
            </a:r>
            <a:br>
              <a:rPr lang="en-GB" sz="3400" b="0" dirty="0">
                <a:effectLst/>
              </a:rPr>
            </a:br>
            <a:br>
              <a:rPr lang="en-GB" sz="3400" dirty="0"/>
            </a:br>
            <a:endParaRPr lang="en-GB" sz="3400" dirty="0"/>
          </a:p>
        </p:txBody>
      </p:sp>
      <p:graphicFrame>
        <p:nvGraphicFramePr>
          <p:cNvPr id="3" name="Table 2">
            <a:extLst>
              <a:ext uri="{FF2B5EF4-FFF2-40B4-BE49-F238E27FC236}">
                <a16:creationId xmlns:a16="http://schemas.microsoft.com/office/drawing/2014/main" id="{25C7269F-917D-931F-0FD3-4DF13E7870CB}"/>
              </a:ext>
            </a:extLst>
          </p:cNvPr>
          <p:cNvGraphicFramePr>
            <a:graphicFrameLocks noGrp="1"/>
          </p:cNvGraphicFramePr>
          <p:nvPr>
            <p:extLst>
              <p:ext uri="{D42A27DB-BD31-4B8C-83A1-F6EECF244321}">
                <p14:modId xmlns:p14="http://schemas.microsoft.com/office/powerpoint/2010/main" val="3418401522"/>
              </p:ext>
            </p:extLst>
          </p:nvPr>
        </p:nvGraphicFramePr>
        <p:xfrm>
          <a:off x="1059873" y="1640475"/>
          <a:ext cx="9289472" cy="5118603"/>
        </p:xfrm>
        <a:graphic>
          <a:graphicData uri="http://schemas.openxmlformats.org/drawingml/2006/table">
            <a:tbl>
              <a:tblPr firstRow="1" bandRow="1"/>
              <a:tblGrid>
                <a:gridCol w="3443075">
                  <a:extLst>
                    <a:ext uri="{9D8B030D-6E8A-4147-A177-3AD203B41FA5}">
                      <a16:colId xmlns:a16="http://schemas.microsoft.com/office/drawing/2014/main" val="4250501538"/>
                    </a:ext>
                  </a:extLst>
                </a:gridCol>
                <a:gridCol w="5846397">
                  <a:extLst>
                    <a:ext uri="{9D8B030D-6E8A-4147-A177-3AD203B41FA5}">
                      <a16:colId xmlns:a16="http://schemas.microsoft.com/office/drawing/2014/main" val="2124009348"/>
                    </a:ext>
                  </a:extLst>
                </a:gridCol>
              </a:tblGrid>
              <a:tr h="833760">
                <a:tc>
                  <a:txBody>
                    <a:bodyPr/>
                    <a:lstStyle/>
                    <a:p>
                      <a:pPr algn="ctr" rtl="0" fontAlgn="t">
                        <a:spcBef>
                          <a:spcPts val="1200"/>
                        </a:spcBef>
                        <a:buNone/>
                      </a:pPr>
                      <a:r>
                        <a:rPr lang="en-US" sz="2100" b="1" i="0" u="none" strike="noStrike" dirty="0">
                          <a:effectLst/>
                          <a:latin typeface="Arial" panose="020B0604020202020204" pitchFamily="34" charset="0"/>
                        </a:rPr>
                        <a:t>Barriers</a:t>
                      </a:r>
                      <a:endParaRPr lang="en-GB" sz="2100" b="1" i="0" u="none" strike="noStrike" dirty="0">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solidFill>
                      <a:schemeClr val="bg2">
                        <a:lumMod val="75000"/>
                      </a:schemeClr>
                    </a:solidFill>
                  </a:tcPr>
                </a:tc>
                <a:tc>
                  <a:txBody>
                    <a:bodyPr/>
                    <a:lstStyle/>
                    <a:p>
                      <a:pPr algn="ctr" rtl="0" fontAlgn="t">
                        <a:spcBef>
                          <a:spcPts val="1200"/>
                        </a:spcBef>
                        <a:buNone/>
                      </a:pPr>
                      <a:r>
                        <a:rPr lang="en-GB" sz="2100" b="1" i="0" u="none" strike="noStrike" dirty="0">
                          <a:solidFill>
                            <a:srgbClr val="000000"/>
                          </a:solidFill>
                          <a:effectLst/>
                          <a:latin typeface="Arial" panose="020B0604020202020204" pitchFamily="34" charset="0"/>
                        </a:rPr>
                        <a:t>Holes</a:t>
                      </a:r>
                      <a:endParaRPr lang="en-GB" sz="3200" b="0" i="0" u="none" strike="noStrike" dirty="0">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solidFill>
                      <a:schemeClr val="bg2">
                        <a:lumMod val="75000"/>
                      </a:schemeClr>
                    </a:solidFill>
                  </a:tcPr>
                </a:tc>
                <a:extLst>
                  <a:ext uri="{0D108BD9-81ED-4DB2-BD59-A6C34878D82A}">
                    <a16:rowId xmlns:a16="http://schemas.microsoft.com/office/drawing/2014/main" val="3053530668"/>
                  </a:ext>
                </a:extLst>
              </a:tr>
              <a:tr h="1150361">
                <a:tc>
                  <a:txBody>
                    <a:bodyPr/>
                    <a:lstStyle/>
                    <a:p>
                      <a:pPr algn="just" rtl="0" fontAlgn="t">
                        <a:spcBef>
                          <a:spcPts val="1200"/>
                        </a:spcBef>
                        <a:buNone/>
                      </a:pPr>
                      <a:r>
                        <a:rPr lang="en-GB" sz="2100" b="0" i="0" u="none" strike="noStrike">
                          <a:solidFill>
                            <a:srgbClr val="000000"/>
                          </a:solidFill>
                          <a:effectLst/>
                          <a:latin typeface="Arial" panose="020B0604020202020204" pitchFamily="34" charset="0"/>
                        </a:rPr>
                        <a:t>Organisational Governance</a:t>
                      </a:r>
                      <a:endParaRPr lang="en-GB" sz="3200" b="0" i="0" u="none" strike="noStrike" dirty="0">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tc>
                  <a:txBody>
                    <a:bodyPr/>
                    <a:lstStyle/>
                    <a:p>
                      <a:pPr algn="just" rtl="0" fontAlgn="t">
                        <a:spcBef>
                          <a:spcPts val="1200"/>
                        </a:spcBef>
                        <a:buNone/>
                      </a:pPr>
                      <a:r>
                        <a:rPr lang="en-US" sz="2100" b="0" i="0" u="none" strike="noStrike" dirty="0">
                          <a:solidFill>
                            <a:srgbClr val="000000"/>
                          </a:solidFill>
                          <a:effectLst/>
                          <a:latin typeface="Arial" panose="020B0604020202020204" pitchFamily="34" charset="0"/>
                        </a:rPr>
                        <a:t>Focused on targets over patients; weak accountability (Wiegmann et al., 2022)</a:t>
                      </a:r>
                      <a:endParaRPr lang="en-US" sz="3200" b="0" i="0" u="none" strike="noStrike" dirty="0">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88498585"/>
                  </a:ext>
                </a:extLst>
              </a:tr>
              <a:tr h="1466962">
                <a:tc>
                  <a:txBody>
                    <a:bodyPr/>
                    <a:lstStyle/>
                    <a:p>
                      <a:pPr algn="just" rtl="0" fontAlgn="t">
                        <a:spcBef>
                          <a:spcPts val="1200"/>
                        </a:spcBef>
                        <a:buNone/>
                      </a:pPr>
                      <a:r>
                        <a:rPr lang="en-GB" sz="2100" b="0" i="0" u="none" strike="noStrike">
                          <a:solidFill>
                            <a:srgbClr val="000000"/>
                          </a:solidFill>
                          <a:effectLst/>
                          <a:latin typeface="Arial" panose="020B0604020202020204" pitchFamily="34" charset="0"/>
                        </a:rPr>
                        <a:t>Management Controls</a:t>
                      </a:r>
                      <a:endParaRPr lang="en-GB" sz="3200" b="0" i="0" u="none" strike="noStrike">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tc>
                  <a:txBody>
                    <a:bodyPr/>
                    <a:lstStyle/>
                    <a:p>
                      <a:pPr algn="just" rtl="0" fontAlgn="t">
                        <a:spcBef>
                          <a:spcPts val="1200"/>
                        </a:spcBef>
                        <a:buNone/>
                      </a:pPr>
                      <a:r>
                        <a:rPr lang="en-US" sz="2100" b="0" i="0" u="none" strike="noStrike" dirty="0">
                          <a:solidFill>
                            <a:srgbClr val="000000"/>
                          </a:solidFill>
                          <a:effectLst/>
                          <a:latin typeface="Arial" panose="020B0604020202020204" pitchFamily="34" charset="0"/>
                        </a:rPr>
                        <a:t>Poor staffing, lack of training, ignored warnings (</a:t>
                      </a:r>
                      <a:r>
                        <a:rPr lang="en-US" sz="2100" b="0" i="0" u="none" strike="noStrike" dirty="0" err="1">
                          <a:solidFill>
                            <a:srgbClr val="222222"/>
                          </a:solidFill>
                          <a:effectLst/>
                          <a:latin typeface="Arial" panose="020B0604020202020204" pitchFamily="34" charset="0"/>
                        </a:rPr>
                        <a:t>Larouzee</a:t>
                      </a:r>
                      <a:r>
                        <a:rPr lang="en-US" sz="2100" b="0" i="0" u="none" strike="noStrike" dirty="0">
                          <a:solidFill>
                            <a:srgbClr val="222222"/>
                          </a:solidFill>
                          <a:effectLst/>
                          <a:latin typeface="Arial" panose="020B0604020202020204" pitchFamily="34" charset="0"/>
                        </a:rPr>
                        <a:t> and Le </a:t>
                      </a:r>
                      <a:r>
                        <a:rPr lang="en-US" sz="2100" b="0" i="0" u="none" strike="noStrike" dirty="0" err="1">
                          <a:solidFill>
                            <a:srgbClr val="222222"/>
                          </a:solidFill>
                          <a:effectLst/>
                          <a:latin typeface="Arial" panose="020B0604020202020204" pitchFamily="34" charset="0"/>
                        </a:rPr>
                        <a:t>Coze</a:t>
                      </a:r>
                      <a:r>
                        <a:rPr lang="en-US" sz="2100" b="0" i="0" u="none" strike="noStrike" dirty="0">
                          <a:solidFill>
                            <a:srgbClr val="222222"/>
                          </a:solidFill>
                          <a:effectLst/>
                          <a:latin typeface="Arial" panose="020B0604020202020204" pitchFamily="34" charset="0"/>
                        </a:rPr>
                        <a:t>, 2020)</a:t>
                      </a:r>
                      <a:r>
                        <a:rPr lang="en-US" sz="2100" b="0" i="0" u="none" strike="noStrike" dirty="0">
                          <a:solidFill>
                            <a:srgbClr val="000000"/>
                          </a:solidFill>
                          <a:effectLst/>
                          <a:latin typeface="Arial" panose="020B0604020202020204" pitchFamily="34" charset="0"/>
                        </a:rPr>
                        <a:t>.</a:t>
                      </a:r>
                      <a:endParaRPr lang="en-US" sz="3200" b="0" i="0" u="none" strike="noStrike" dirty="0">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35305613"/>
                  </a:ext>
                </a:extLst>
              </a:tr>
              <a:tr h="833760">
                <a:tc>
                  <a:txBody>
                    <a:bodyPr/>
                    <a:lstStyle/>
                    <a:p>
                      <a:pPr algn="just" rtl="0" fontAlgn="t">
                        <a:spcBef>
                          <a:spcPts val="1200"/>
                        </a:spcBef>
                        <a:buNone/>
                      </a:pPr>
                      <a:r>
                        <a:rPr lang="en-GB" sz="2100" b="0" i="0" u="none" strike="noStrike">
                          <a:solidFill>
                            <a:srgbClr val="000000"/>
                          </a:solidFill>
                          <a:effectLst/>
                          <a:latin typeface="Arial" panose="020B0604020202020204" pitchFamily="34" charset="0"/>
                        </a:rPr>
                        <a:t>Frontline Staff</a:t>
                      </a:r>
                      <a:endParaRPr lang="en-GB" sz="3200" b="0" i="0" u="none" strike="noStrike">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tc>
                  <a:txBody>
                    <a:bodyPr/>
                    <a:lstStyle/>
                    <a:p>
                      <a:pPr algn="just" rtl="0" fontAlgn="t">
                        <a:spcBef>
                          <a:spcPts val="1200"/>
                        </a:spcBef>
                        <a:buNone/>
                      </a:pPr>
                      <a:r>
                        <a:rPr lang="en-US" sz="2100" b="0" i="0" u="none" strike="noStrike">
                          <a:solidFill>
                            <a:srgbClr val="000000"/>
                          </a:solidFill>
                          <a:effectLst/>
                          <a:latin typeface="Arial" panose="020B0604020202020204" pitchFamily="34" charset="0"/>
                        </a:rPr>
                        <a:t>Burnout, low morale, fear of reporting issues.</a:t>
                      </a:r>
                      <a:endParaRPr lang="en-US" sz="3200" b="0" i="0" u="none" strike="noStrike">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38165956"/>
                  </a:ext>
                </a:extLst>
              </a:tr>
              <a:tr h="833760">
                <a:tc>
                  <a:txBody>
                    <a:bodyPr/>
                    <a:lstStyle/>
                    <a:p>
                      <a:pPr algn="just" rtl="0" fontAlgn="t">
                        <a:spcBef>
                          <a:spcPts val="1200"/>
                        </a:spcBef>
                        <a:buNone/>
                      </a:pPr>
                      <a:r>
                        <a:rPr lang="en-GB" sz="2100" b="0" i="0" u="none" strike="noStrike">
                          <a:solidFill>
                            <a:srgbClr val="000000"/>
                          </a:solidFill>
                          <a:effectLst/>
                          <a:latin typeface="Arial" panose="020B0604020202020204" pitchFamily="34" charset="0"/>
                        </a:rPr>
                        <a:t>External Oversight</a:t>
                      </a:r>
                      <a:endParaRPr lang="en-GB" sz="3200" b="0" i="0" u="none" strike="noStrike">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tc>
                  <a:txBody>
                    <a:bodyPr/>
                    <a:lstStyle/>
                    <a:p>
                      <a:pPr algn="just" rtl="0" fontAlgn="t">
                        <a:spcBef>
                          <a:spcPts val="1200"/>
                        </a:spcBef>
                        <a:buNone/>
                      </a:pPr>
                      <a:r>
                        <a:rPr lang="en-US" sz="2100" b="0" i="0" u="none" strike="noStrike" dirty="0">
                          <a:solidFill>
                            <a:srgbClr val="000000"/>
                          </a:solidFill>
                          <a:effectLst/>
                          <a:latin typeface="Arial" panose="020B0604020202020204" pitchFamily="34" charset="0"/>
                        </a:rPr>
                        <a:t>Regulators failed to detect systemic failures.</a:t>
                      </a:r>
                      <a:endParaRPr lang="en-US" sz="3200" b="0" i="0" u="none" strike="noStrike" dirty="0">
                        <a:effectLst/>
                        <a:latin typeface="Arial" panose="020B0604020202020204" pitchFamily="34" charset="0"/>
                      </a:endParaRPr>
                    </a:p>
                  </a:txBody>
                  <a:tcPr marL="111504" marR="111504" marT="80283" marB="80283">
                    <a:lnL w="8509" cap="flat" cmpd="sng" algn="ctr">
                      <a:solidFill>
                        <a:srgbClr val="000000"/>
                      </a:solidFill>
                      <a:prstDash val="solid"/>
                      <a:round/>
                      <a:headEnd type="none" w="med" len="med"/>
                      <a:tailEnd type="none" w="med" len="med"/>
                    </a:lnL>
                    <a:lnR w="8509" cap="flat" cmpd="sng" algn="ctr">
                      <a:solidFill>
                        <a:srgbClr val="000000"/>
                      </a:solidFill>
                      <a:prstDash val="solid"/>
                      <a:round/>
                      <a:headEnd type="none" w="med" len="med"/>
                      <a:tailEnd type="none" w="med" len="med"/>
                    </a:lnR>
                    <a:lnT w="8509" cap="flat" cmpd="sng" algn="ctr">
                      <a:solidFill>
                        <a:srgbClr val="000000"/>
                      </a:solidFill>
                      <a:prstDash val="solid"/>
                      <a:round/>
                      <a:headEnd type="none" w="med" len="med"/>
                      <a:tailEnd type="none" w="med" len="med"/>
                    </a:lnT>
                    <a:lnB w="8509"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91422515"/>
                  </a:ext>
                </a:extLst>
              </a:tr>
            </a:tbl>
          </a:graphicData>
        </a:graphic>
      </p:graphicFrame>
    </p:spTree>
    <p:extLst>
      <p:ext uri="{BB962C8B-B14F-4D97-AF65-F5344CB8AC3E}">
        <p14:creationId xmlns:p14="http://schemas.microsoft.com/office/powerpoint/2010/main" val="4185282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11D6EC-AA16-3059-E9CD-4FF3689B785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b="1" i="0" u="none" strike="noStrike" kern="1200" dirty="0">
                <a:solidFill>
                  <a:schemeClr val="bg1"/>
                </a:solidFill>
                <a:effectLst/>
                <a:latin typeface="+mj-lt"/>
                <a:ea typeface="+mj-ea"/>
                <a:cs typeface="+mj-cs"/>
              </a:rPr>
              <a:t>Benchmark</a:t>
            </a:r>
            <a:endParaRPr lang="en-US" kern="1200" dirty="0">
              <a:solidFill>
                <a:schemeClr val="bg1"/>
              </a:solidFill>
              <a:latin typeface="+mj-lt"/>
              <a:ea typeface="+mj-ea"/>
              <a:cs typeface="+mj-cs"/>
            </a:endParaRPr>
          </a:p>
        </p:txBody>
      </p:sp>
      <p:graphicFrame>
        <p:nvGraphicFramePr>
          <p:cNvPr id="4" name="Table 3">
            <a:extLst>
              <a:ext uri="{FF2B5EF4-FFF2-40B4-BE49-F238E27FC236}">
                <a16:creationId xmlns:a16="http://schemas.microsoft.com/office/drawing/2014/main" id="{63371C11-8126-D43F-71EE-3C039AE14CF3}"/>
              </a:ext>
            </a:extLst>
          </p:cNvPr>
          <p:cNvGraphicFramePr>
            <a:graphicFrameLocks noGrp="1"/>
          </p:cNvGraphicFramePr>
          <p:nvPr>
            <p:extLst>
              <p:ext uri="{D42A27DB-BD31-4B8C-83A1-F6EECF244321}">
                <p14:modId xmlns:p14="http://schemas.microsoft.com/office/powerpoint/2010/main" val="583380634"/>
              </p:ext>
            </p:extLst>
          </p:nvPr>
        </p:nvGraphicFramePr>
        <p:xfrm>
          <a:off x="416687" y="1641841"/>
          <a:ext cx="11483765" cy="4953534"/>
        </p:xfrm>
        <a:graphic>
          <a:graphicData uri="http://schemas.openxmlformats.org/drawingml/2006/table">
            <a:tbl>
              <a:tblPr firstRow="1" bandRow="1">
                <a:tableStyleId>{72833802-FEF1-4C79-8D5D-14CF1EAF98D9}</a:tableStyleId>
              </a:tblPr>
              <a:tblGrid>
                <a:gridCol w="2506843">
                  <a:extLst>
                    <a:ext uri="{9D8B030D-6E8A-4147-A177-3AD203B41FA5}">
                      <a16:colId xmlns:a16="http://schemas.microsoft.com/office/drawing/2014/main" val="952678704"/>
                    </a:ext>
                  </a:extLst>
                </a:gridCol>
                <a:gridCol w="2506843">
                  <a:extLst>
                    <a:ext uri="{9D8B030D-6E8A-4147-A177-3AD203B41FA5}">
                      <a16:colId xmlns:a16="http://schemas.microsoft.com/office/drawing/2014/main" val="3969854823"/>
                    </a:ext>
                  </a:extLst>
                </a:gridCol>
                <a:gridCol w="2898655">
                  <a:extLst>
                    <a:ext uri="{9D8B030D-6E8A-4147-A177-3AD203B41FA5}">
                      <a16:colId xmlns:a16="http://schemas.microsoft.com/office/drawing/2014/main" val="486800154"/>
                    </a:ext>
                  </a:extLst>
                </a:gridCol>
                <a:gridCol w="3571424">
                  <a:extLst>
                    <a:ext uri="{9D8B030D-6E8A-4147-A177-3AD203B41FA5}">
                      <a16:colId xmlns:a16="http://schemas.microsoft.com/office/drawing/2014/main" val="2717732393"/>
                    </a:ext>
                  </a:extLst>
                </a:gridCol>
              </a:tblGrid>
              <a:tr h="967694">
                <a:tc>
                  <a:txBody>
                    <a:bodyPr/>
                    <a:lstStyle/>
                    <a:p>
                      <a:pPr algn="ctr" rtl="0" fontAlgn="t">
                        <a:spcBef>
                          <a:spcPts val="1200"/>
                        </a:spcBef>
                        <a:buNone/>
                      </a:pPr>
                      <a:r>
                        <a:rPr lang="en-GB" sz="1500" b="1" u="none" strike="noStrike" dirty="0">
                          <a:solidFill>
                            <a:srgbClr val="000000"/>
                          </a:solidFill>
                          <a:effectLst/>
                          <a:latin typeface="Arial" panose="020B0604020202020204" pitchFamily="34" charset="0"/>
                          <a:cs typeface="Arial" panose="020B0604020202020204" pitchFamily="34" charset="0"/>
                        </a:rPr>
                        <a:t>Benchmark Indicator</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t">
                        <a:spcBef>
                          <a:spcPts val="1200"/>
                        </a:spcBef>
                        <a:buNone/>
                      </a:pPr>
                      <a:r>
                        <a:rPr lang="en-GB" sz="1600" dirty="0">
                          <a:solidFill>
                            <a:schemeClr val="tx1"/>
                          </a:solidFill>
                          <a:effectLst/>
                          <a:latin typeface="Arial" panose="020B0604020202020204" pitchFamily="34" charset="0"/>
                          <a:cs typeface="Arial" panose="020B0604020202020204" pitchFamily="34" charset="0"/>
                        </a:rPr>
                        <a:t>% (KPI based)</a:t>
                      </a: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t">
                        <a:spcBef>
                          <a:spcPts val="1200"/>
                        </a:spcBef>
                        <a:buNone/>
                      </a:pPr>
                      <a:r>
                        <a:rPr lang="en-GB" sz="1500" b="1" u="none" strike="noStrike">
                          <a:solidFill>
                            <a:srgbClr val="000000"/>
                          </a:solidFill>
                          <a:effectLst/>
                          <a:latin typeface="Arial" panose="020B0604020202020204" pitchFamily="34" charset="0"/>
                          <a:cs typeface="Arial" panose="020B0604020202020204" pitchFamily="34" charset="0"/>
                        </a:rPr>
                        <a:t>National Standard</a:t>
                      </a:r>
                      <a:endParaRPr lang="en-GB" sz="220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0" fontAlgn="t">
                        <a:spcBef>
                          <a:spcPts val="1200"/>
                        </a:spcBef>
                        <a:buNone/>
                      </a:pPr>
                      <a:r>
                        <a:rPr lang="en-GB" sz="1500" b="1" u="none" strike="noStrike">
                          <a:solidFill>
                            <a:srgbClr val="000000"/>
                          </a:solidFill>
                          <a:effectLst/>
                          <a:latin typeface="Arial" panose="020B0604020202020204" pitchFamily="34" charset="0"/>
                          <a:cs typeface="Arial" panose="020B0604020202020204" pitchFamily="34" charset="0"/>
                        </a:rPr>
                        <a:t>Hospital Performance (Before)</a:t>
                      </a:r>
                      <a:endParaRPr lang="en-GB" sz="220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54902446"/>
                  </a:ext>
                </a:extLst>
              </a:tr>
              <a:tr h="967694">
                <a:tc>
                  <a:txBody>
                    <a:bodyPr/>
                    <a:lstStyle/>
                    <a:p>
                      <a:pPr algn="just" rtl="0" fontAlgn="t">
                        <a:spcBef>
                          <a:spcPts val="1200"/>
                        </a:spcBef>
                        <a:buNone/>
                      </a:pPr>
                      <a:r>
                        <a:rPr lang="en-GB" sz="1500" b="0" u="none" strike="noStrike" dirty="0">
                          <a:solidFill>
                            <a:srgbClr val="000000"/>
                          </a:solidFill>
                          <a:effectLst/>
                          <a:latin typeface="Arial" panose="020B0604020202020204" pitchFamily="34" charset="0"/>
                          <a:cs typeface="Arial" panose="020B0604020202020204" pitchFamily="34" charset="0"/>
                        </a:rPr>
                        <a:t>Patient Safety Culture</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rtl="0" fontAlgn="t">
                        <a:spcBef>
                          <a:spcPts val="1200"/>
                        </a:spcBef>
                        <a:buNone/>
                      </a:pPr>
                      <a:r>
                        <a:rPr lang="en-US" sz="1500" dirty="0">
                          <a:effectLst/>
                          <a:latin typeface="Arial" panose="020B0604020202020204" pitchFamily="34" charset="0"/>
                          <a:cs typeface="Arial" panose="020B0604020202020204" pitchFamily="34" charset="0"/>
                        </a:rPr>
                        <a:t>Number of incident reports and staff safety perceptions (</a:t>
                      </a:r>
                      <a:r>
                        <a:rPr lang="en-GB" sz="1500" b="0" u="none" strike="noStrike" dirty="0" err="1">
                          <a:solidFill>
                            <a:srgbClr val="000000"/>
                          </a:solidFill>
                          <a:effectLst/>
                          <a:latin typeface="Arial" panose="020B0604020202020204" pitchFamily="34" charset="0"/>
                          <a:cs typeface="Arial" panose="020B0604020202020204" pitchFamily="34" charset="0"/>
                        </a:rPr>
                        <a:t>Anandaciva</a:t>
                      </a:r>
                      <a:r>
                        <a:rPr lang="en-GB" sz="1500" b="0" u="none" strike="noStrike" dirty="0">
                          <a:solidFill>
                            <a:srgbClr val="000000"/>
                          </a:solidFill>
                          <a:effectLst/>
                          <a:latin typeface="Arial" panose="020B0604020202020204" pitchFamily="34" charset="0"/>
                          <a:cs typeface="Arial" panose="020B0604020202020204" pitchFamily="34" charset="0"/>
                        </a:rPr>
                        <a:t>, 2023</a:t>
                      </a:r>
                      <a:r>
                        <a:rPr lang="en-US" sz="1500" dirty="0">
                          <a:effectLst/>
                          <a:latin typeface="Arial" panose="020B0604020202020204" pitchFamily="34" charset="0"/>
                          <a:cs typeface="Arial" panose="020B0604020202020204" pitchFamily="34" charset="0"/>
                        </a:rPr>
                        <a:t>).</a:t>
                      </a:r>
                      <a:endParaRPr lang="en-GB" sz="15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rtl="0" fontAlgn="t">
                        <a:spcBef>
                          <a:spcPts val="1200"/>
                        </a:spcBef>
                        <a:buNone/>
                      </a:pPr>
                      <a:r>
                        <a:rPr lang="en-GB" sz="1500" b="0" u="none" strike="noStrike" dirty="0">
                          <a:solidFill>
                            <a:srgbClr val="000000"/>
                          </a:solidFill>
                          <a:effectLst/>
                          <a:latin typeface="Arial" panose="020B0604020202020204" pitchFamily="34" charset="0"/>
                          <a:cs typeface="Arial" panose="020B0604020202020204" pitchFamily="34" charset="0"/>
                        </a:rPr>
                        <a:t>Patient-first, open reporting (</a:t>
                      </a:r>
                      <a:r>
                        <a:rPr lang="en-GB" sz="1500" b="0" u="none" strike="noStrike" dirty="0" err="1">
                          <a:solidFill>
                            <a:srgbClr val="000000"/>
                          </a:solidFill>
                          <a:effectLst/>
                          <a:latin typeface="Arial" panose="020B0604020202020204" pitchFamily="34" charset="0"/>
                          <a:cs typeface="Arial" panose="020B0604020202020204" pitchFamily="34" charset="0"/>
                        </a:rPr>
                        <a:t>Anandaciva</a:t>
                      </a:r>
                      <a:r>
                        <a:rPr lang="en-GB" sz="1500" b="0" u="none" strike="noStrike" dirty="0">
                          <a:solidFill>
                            <a:srgbClr val="000000"/>
                          </a:solidFill>
                          <a:effectLst/>
                          <a:latin typeface="Arial" panose="020B0604020202020204" pitchFamily="34" charset="0"/>
                          <a:cs typeface="Arial" panose="020B0604020202020204" pitchFamily="34" charset="0"/>
                        </a:rPr>
                        <a:t>, 2023)</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US" sz="1500" b="0" u="none" strike="noStrike" dirty="0">
                          <a:solidFill>
                            <a:srgbClr val="000000"/>
                          </a:solidFill>
                          <a:effectLst/>
                          <a:latin typeface="Arial" panose="020B0604020202020204" pitchFamily="34" charset="0"/>
                          <a:cs typeface="Arial" panose="020B0604020202020204" pitchFamily="34" charset="0"/>
                        </a:rPr>
                        <a:t>Fear culture, underreporting, patient neglect (</a:t>
                      </a:r>
                      <a:r>
                        <a:rPr lang="en-US" sz="1500" b="0" u="none" strike="noStrike" dirty="0" err="1">
                          <a:solidFill>
                            <a:srgbClr val="000000"/>
                          </a:solidFill>
                          <a:effectLst/>
                          <a:latin typeface="Arial" panose="020B0604020202020204" pitchFamily="34" charset="0"/>
                          <a:cs typeface="Arial" panose="020B0604020202020204" pitchFamily="34" charset="0"/>
                        </a:rPr>
                        <a:t>Anandaciva</a:t>
                      </a:r>
                      <a:r>
                        <a:rPr lang="en-US" sz="1500" b="0" u="none" strike="noStrike" dirty="0">
                          <a:solidFill>
                            <a:srgbClr val="000000"/>
                          </a:solidFill>
                          <a:effectLst/>
                          <a:latin typeface="Arial" panose="020B0604020202020204" pitchFamily="34" charset="0"/>
                          <a:cs typeface="Arial" panose="020B0604020202020204" pitchFamily="34" charset="0"/>
                        </a:rPr>
                        <a:t>, 2023).</a:t>
                      </a:r>
                      <a:endParaRPr lang="en-US"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57630115"/>
                  </a:ext>
                </a:extLst>
              </a:tr>
              <a:tr h="967694">
                <a:tc>
                  <a:txBody>
                    <a:bodyPr/>
                    <a:lstStyle/>
                    <a:p>
                      <a:pPr algn="just" rtl="0" fontAlgn="t">
                        <a:spcBef>
                          <a:spcPts val="1200"/>
                        </a:spcBef>
                        <a:buNone/>
                      </a:pPr>
                      <a:r>
                        <a:rPr lang="en-GB" sz="1500" b="0" u="none" strike="noStrike" dirty="0">
                          <a:solidFill>
                            <a:srgbClr val="000000"/>
                          </a:solidFill>
                          <a:effectLst/>
                          <a:latin typeface="Arial" panose="020B0604020202020204" pitchFamily="34" charset="0"/>
                          <a:cs typeface="Arial" panose="020B0604020202020204" pitchFamily="34" charset="0"/>
                        </a:rPr>
                        <a:t>Staffing Levels &amp; Skills</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US" sz="1500" dirty="0">
                          <a:latin typeface="Arial" panose="020B0604020202020204" pitchFamily="34" charset="0"/>
                          <a:cs typeface="Arial" panose="020B0604020202020204" pitchFamily="34" charset="0"/>
                        </a:rPr>
                        <a:t>Staff-to-patient ratio and training compliance rate (Royal College of Nursing, 2023).</a:t>
                      </a:r>
                      <a:endParaRPr lang="en-GB" sz="15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GB" sz="1500" b="0" u="none" strike="noStrike" dirty="0">
                          <a:solidFill>
                            <a:srgbClr val="000000"/>
                          </a:solidFill>
                          <a:effectLst/>
                          <a:latin typeface="Arial" panose="020B0604020202020204" pitchFamily="34" charset="0"/>
                          <a:cs typeface="Arial" panose="020B0604020202020204" pitchFamily="34" charset="0"/>
                        </a:rPr>
                        <a:t>Adequate, skill-matched workforce (Royal College of Nursing, 2023)</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GB" sz="1500" b="0" u="none" strike="noStrike" dirty="0">
                          <a:solidFill>
                            <a:srgbClr val="000000"/>
                          </a:solidFill>
                          <a:effectLst/>
                          <a:latin typeface="Arial" panose="020B0604020202020204" pitchFamily="34" charset="0"/>
                          <a:cs typeface="Arial" panose="020B0604020202020204" pitchFamily="34" charset="0"/>
                        </a:rPr>
                        <a:t>Severe shortages, untrained staff (Royal College of Nursing, 2023)</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35386791"/>
                  </a:ext>
                </a:extLst>
              </a:tr>
              <a:tr h="967694">
                <a:tc>
                  <a:txBody>
                    <a:bodyPr/>
                    <a:lstStyle/>
                    <a:p>
                      <a:pPr algn="just" rtl="0" fontAlgn="t">
                        <a:spcBef>
                          <a:spcPts val="1200"/>
                        </a:spcBef>
                        <a:buNone/>
                      </a:pPr>
                      <a:r>
                        <a:rPr lang="en-GB" sz="1500" b="0" u="none" strike="noStrike">
                          <a:solidFill>
                            <a:srgbClr val="000000"/>
                          </a:solidFill>
                          <a:effectLst/>
                          <a:latin typeface="Arial" panose="020B0604020202020204" pitchFamily="34" charset="0"/>
                          <a:cs typeface="Arial" panose="020B0604020202020204" pitchFamily="34" charset="0"/>
                        </a:rPr>
                        <a:t>Governance &amp; Accountability</a:t>
                      </a:r>
                      <a:endParaRPr lang="en-GB" sz="220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US" sz="1500" dirty="0">
                          <a:latin typeface="Arial" panose="020B0604020202020204" pitchFamily="34" charset="0"/>
                          <a:cs typeface="Arial" panose="020B0604020202020204" pitchFamily="34" charset="0"/>
                        </a:rPr>
                        <a:t>Board meeting attendance and action implementation rate (Verhagen et al., 2022).</a:t>
                      </a:r>
                      <a:endParaRPr lang="en-GB" sz="15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rtl="0" fontAlgn="t">
                        <a:spcBef>
                          <a:spcPts val="1200"/>
                        </a:spcBef>
                        <a:buNone/>
                      </a:pPr>
                      <a:r>
                        <a:rPr lang="en-US" sz="1500" b="0" u="none" strike="noStrike" dirty="0">
                          <a:solidFill>
                            <a:srgbClr val="000000"/>
                          </a:solidFill>
                          <a:effectLst/>
                          <a:latin typeface="Arial" panose="020B0604020202020204" pitchFamily="34" charset="0"/>
                          <a:cs typeface="Arial" panose="020B0604020202020204" pitchFamily="34" charset="0"/>
                        </a:rPr>
                        <a:t>Clear leadership, active board oversight (</a:t>
                      </a:r>
                      <a:r>
                        <a:rPr lang="en-IN" sz="1600" dirty="0"/>
                        <a:t>Verhagen et al., 2022).</a:t>
                      </a:r>
                      <a:r>
                        <a:rPr lang="en-US" sz="1500" b="0" u="none" strike="noStrike" dirty="0">
                          <a:solidFill>
                            <a:srgbClr val="000000"/>
                          </a:solidFill>
                          <a:effectLst/>
                          <a:latin typeface="Arial" panose="020B0604020202020204" pitchFamily="34" charset="0"/>
                          <a:cs typeface="Arial" panose="020B0604020202020204" pitchFamily="34" charset="0"/>
                        </a:rPr>
                        <a:t> </a:t>
                      </a:r>
                      <a:endParaRPr lang="en-US"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GB" sz="1500" b="0" u="none" strike="noStrike" dirty="0">
                          <a:solidFill>
                            <a:srgbClr val="000000"/>
                          </a:solidFill>
                          <a:effectLst/>
                          <a:latin typeface="Arial" panose="020B0604020202020204" pitchFamily="34" charset="0"/>
                          <a:cs typeface="Arial" panose="020B0604020202020204" pitchFamily="34" charset="0"/>
                        </a:rPr>
                        <a:t>Detached board, ignored complaints (Verhagen et al., 2022)</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28343983"/>
                  </a:ext>
                </a:extLst>
              </a:tr>
              <a:tr h="967694">
                <a:tc>
                  <a:txBody>
                    <a:bodyPr/>
                    <a:lstStyle/>
                    <a:p>
                      <a:pPr algn="just" rtl="0" fontAlgn="t">
                        <a:spcBef>
                          <a:spcPts val="1200"/>
                        </a:spcBef>
                        <a:buNone/>
                      </a:pPr>
                      <a:r>
                        <a:rPr lang="en-GB" sz="1500" b="0" u="none" strike="noStrike" dirty="0">
                          <a:solidFill>
                            <a:srgbClr val="000000"/>
                          </a:solidFill>
                          <a:effectLst/>
                          <a:latin typeface="Arial" panose="020B0604020202020204" pitchFamily="34" charset="0"/>
                          <a:cs typeface="Arial" panose="020B0604020202020204" pitchFamily="34" charset="0"/>
                        </a:rPr>
                        <a:t>Quality Assurance &amp; Patient Outcomes</a:t>
                      </a:r>
                      <a:endParaRPr lang="en-GB"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rtl="0" fontAlgn="t">
                        <a:spcBef>
                          <a:spcPts val="1200"/>
                        </a:spcBef>
                        <a:buNone/>
                      </a:pPr>
                      <a:r>
                        <a:rPr lang="en-US" sz="1500" dirty="0">
                          <a:latin typeface="Arial" panose="020B0604020202020204" pitchFamily="34" charset="0"/>
                          <a:cs typeface="Arial" panose="020B0604020202020204" pitchFamily="34" charset="0"/>
                        </a:rPr>
                        <a:t>Mortality rate and patient satisfaction survey scores </a:t>
                      </a:r>
                      <a:r>
                        <a:rPr lang="en-US" sz="1500" b="0" u="none" strike="noStrike" dirty="0">
                          <a:solidFill>
                            <a:srgbClr val="000000"/>
                          </a:solidFill>
                          <a:effectLst/>
                          <a:latin typeface="Arial" panose="020B0604020202020204" pitchFamily="34" charset="0"/>
                          <a:cs typeface="Arial" panose="020B0604020202020204" pitchFamily="34" charset="0"/>
                        </a:rPr>
                        <a:t>(NHS England 2023)</a:t>
                      </a:r>
                      <a:r>
                        <a:rPr lang="en-US" sz="1500" dirty="0">
                          <a:latin typeface="Arial" panose="020B0604020202020204" pitchFamily="34" charset="0"/>
                          <a:cs typeface="Arial" panose="020B0604020202020204" pitchFamily="34" charset="0"/>
                        </a:rPr>
                        <a:t>.</a:t>
                      </a:r>
                      <a:endParaRPr lang="en-GB" sz="15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US" sz="1500" b="0" u="none" strike="noStrike" dirty="0">
                          <a:solidFill>
                            <a:srgbClr val="000000"/>
                          </a:solidFill>
                          <a:effectLst/>
                          <a:latin typeface="Arial" panose="020B0604020202020204" pitchFamily="34" charset="0"/>
                          <a:cs typeface="Arial" panose="020B0604020202020204" pitchFamily="34" charset="0"/>
                        </a:rPr>
                        <a:t>Continuous monitoring, low avoidable mortality (NHS England 2023).</a:t>
                      </a:r>
                      <a:endParaRPr lang="en-US"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1200"/>
                        </a:spcBef>
                        <a:spcAft>
                          <a:spcPts val="0"/>
                        </a:spcAft>
                        <a:buClrTx/>
                        <a:buSzTx/>
                        <a:buFontTx/>
                        <a:buNone/>
                        <a:tabLst/>
                        <a:defRPr/>
                      </a:pPr>
                      <a:r>
                        <a:rPr lang="en-US" sz="1500" b="0" u="none" strike="noStrike" dirty="0">
                          <a:solidFill>
                            <a:srgbClr val="000000"/>
                          </a:solidFill>
                          <a:effectLst/>
                          <a:latin typeface="Arial" panose="020B0604020202020204" pitchFamily="34" charset="0"/>
                          <a:cs typeface="Arial" panose="020B0604020202020204" pitchFamily="34" charset="0"/>
                        </a:rPr>
                        <a:t>High mortality, poor care outcomes (NHS England 2023).</a:t>
                      </a:r>
                      <a:endParaRPr lang="en-US" sz="2200" dirty="0">
                        <a:effectLst/>
                        <a:latin typeface="Arial" panose="020B0604020202020204" pitchFamily="34" charset="0"/>
                        <a:cs typeface="Arial" panose="020B0604020202020204" pitchFamily="34" charset="0"/>
                      </a:endParaRPr>
                    </a:p>
                  </a:txBody>
                  <a:tcPr marL="76963" marR="76963" marT="55413" marB="554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96664621"/>
                  </a:ext>
                </a:extLst>
              </a:tr>
            </a:tbl>
          </a:graphicData>
        </a:graphic>
      </p:graphicFrame>
    </p:spTree>
    <p:extLst>
      <p:ext uri="{BB962C8B-B14F-4D97-AF65-F5344CB8AC3E}">
        <p14:creationId xmlns:p14="http://schemas.microsoft.com/office/powerpoint/2010/main" val="1745986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5F87B9-90C7-2104-0EBB-AA8DCF8EC953}"/>
              </a:ext>
            </a:extLst>
          </p:cNvPr>
          <p:cNvSpPr>
            <a:spLocks noGrp="1"/>
          </p:cNvSpPr>
          <p:nvPr>
            <p:ph type="title"/>
          </p:nvPr>
        </p:nvSpPr>
        <p:spPr>
          <a:xfrm>
            <a:off x="880838" y="1679633"/>
            <a:ext cx="3614206" cy="4238118"/>
          </a:xfrm>
        </p:spPr>
        <p:txBody>
          <a:bodyPr>
            <a:normAutofit/>
          </a:bodyPr>
          <a:lstStyle/>
          <a:p>
            <a:pPr rtl="0"/>
            <a:r>
              <a:rPr lang="en-GB" sz="4000" b="1" i="0" u="none" strike="noStrike" dirty="0">
                <a:solidFill>
                  <a:schemeClr val="bg1"/>
                </a:solidFill>
                <a:effectLst/>
                <a:latin typeface="Arial" panose="020B0604020202020204" pitchFamily="34" charset="0"/>
              </a:rPr>
              <a:t>Summary and Outline of component 2</a:t>
            </a:r>
            <a:br>
              <a:rPr lang="en-GB" sz="4000" b="0" dirty="0">
                <a:solidFill>
                  <a:schemeClr val="bg1"/>
                </a:solidFill>
                <a:effectLst/>
              </a:rPr>
            </a:br>
            <a:br>
              <a:rPr lang="en-GB" sz="4000" dirty="0">
                <a:solidFill>
                  <a:schemeClr val="bg1"/>
                </a:solidFill>
              </a:rPr>
            </a:br>
            <a:endParaRPr lang="en-GB" sz="4000" dirty="0">
              <a:solidFill>
                <a:schemeClr val="bg1"/>
              </a:solidFill>
            </a:endParaRPr>
          </a:p>
        </p:txBody>
      </p:sp>
      <p:grpSp>
        <p:nvGrpSpPr>
          <p:cNvPr id="24"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5" name="Freeform: Shape 24">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8" name="Oval 2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2"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3" name="Freeform: Shape 32">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7727735-6A71-F647-539A-D0229F7FD336}"/>
              </a:ext>
            </a:extLst>
          </p:cNvPr>
          <p:cNvGraphicFramePr>
            <a:graphicFrameLocks noGrp="1"/>
          </p:cNvGraphicFramePr>
          <p:nvPr>
            <p:ph idx="1"/>
            <p:extLst>
              <p:ext uri="{D42A27DB-BD31-4B8C-83A1-F6EECF244321}">
                <p14:modId xmlns:p14="http://schemas.microsoft.com/office/powerpoint/2010/main" val="538087628"/>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719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AD80F-71D2-EE1F-6381-27E8DDEE7CEB}"/>
              </a:ext>
            </a:extLst>
          </p:cNvPr>
          <p:cNvSpPr>
            <a:spLocks noGrp="1"/>
          </p:cNvSpPr>
          <p:nvPr>
            <p:ph type="title"/>
          </p:nvPr>
        </p:nvSpPr>
        <p:spPr>
          <a:xfrm>
            <a:off x="838200" y="459863"/>
            <a:ext cx="10515600" cy="1004594"/>
          </a:xfrm>
        </p:spPr>
        <p:txBody>
          <a:bodyPr>
            <a:normAutofit/>
          </a:bodyPr>
          <a:lstStyle/>
          <a:p>
            <a:pPr algn="ctr"/>
            <a:r>
              <a:rPr lang="en-US" b="1" dirty="0">
                <a:latin typeface="Arial" panose="020B0604020202020204" pitchFamily="34" charset="0"/>
                <a:cs typeface="Arial" panose="020B0604020202020204" pitchFamily="34" charset="0"/>
              </a:rPr>
              <a:t>Conclusion</a:t>
            </a:r>
            <a:endParaRPr lang="en-GB" b="1" dirty="0">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D843D9-707B-8CD2-CFBF-BFC09C7A47B1}"/>
              </a:ext>
            </a:extLst>
          </p:cNvPr>
          <p:cNvGraphicFramePr>
            <a:graphicFrameLocks noGrp="1"/>
          </p:cNvGraphicFramePr>
          <p:nvPr>
            <p:ph idx="1"/>
            <p:extLst>
              <p:ext uri="{D42A27DB-BD31-4B8C-83A1-F6EECF244321}">
                <p14:modId xmlns:p14="http://schemas.microsoft.com/office/powerpoint/2010/main" val="43570700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4021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C7AFE-688D-8B2A-A0F3-6E1C78E8EE6E}"/>
              </a:ext>
            </a:extLst>
          </p:cNvPr>
          <p:cNvSpPr>
            <a:spLocks noGrp="1"/>
          </p:cNvSpPr>
          <p:nvPr>
            <p:ph type="title"/>
          </p:nvPr>
        </p:nvSpPr>
        <p:spPr>
          <a:xfrm>
            <a:off x="686834" y="1153572"/>
            <a:ext cx="3200400" cy="4461163"/>
          </a:xfrm>
        </p:spPr>
        <p:txBody>
          <a:bodyPr>
            <a:normAutofit/>
          </a:bodyPr>
          <a:lstStyle/>
          <a:p>
            <a:pPr rtl="0"/>
            <a:r>
              <a:rPr lang="en-GB" b="1" i="0" u="none" strike="noStrike" dirty="0">
                <a:solidFill>
                  <a:srgbClr val="FFFFFF"/>
                </a:solidFill>
                <a:effectLst/>
                <a:latin typeface="Arial" panose="020B0604020202020204" pitchFamily="34" charset="0"/>
              </a:rPr>
              <a:t>Reference List</a:t>
            </a:r>
            <a:br>
              <a:rPr lang="en-GB" b="0" dirty="0">
                <a:solidFill>
                  <a:srgbClr val="FFFFFF"/>
                </a:solidFill>
                <a:effectLst/>
              </a:rPr>
            </a:b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75B6CC-4CBC-8872-5803-DA2350CAF652}"/>
              </a:ext>
            </a:extLst>
          </p:cNvPr>
          <p:cNvSpPr>
            <a:spLocks noGrp="1"/>
          </p:cNvSpPr>
          <p:nvPr>
            <p:ph idx="1"/>
          </p:nvPr>
        </p:nvSpPr>
        <p:spPr>
          <a:xfrm>
            <a:off x="4280598" y="591344"/>
            <a:ext cx="7626699" cy="5585619"/>
          </a:xfrm>
        </p:spPr>
        <p:txBody>
          <a:bodyPr anchor="ctr">
            <a:normAutofit fontScale="40000" lnSpcReduction="20000"/>
          </a:bodyPr>
          <a:lstStyle/>
          <a:p>
            <a:r>
              <a:rPr lang="en-US" altLang="en-US" dirty="0">
                <a:solidFill>
                  <a:srgbClr val="000000"/>
                </a:solidFill>
                <a:latin typeface="-webkit-standard"/>
              </a:rPr>
              <a:t>NHS England (2023) </a:t>
            </a:r>
            <a:r>
              <a:rPr lang="en-US" altLang="en-US" i="1" dirty="0">
                <a:solidFill>
                  <a:srgbClr val="000000"/>
                </a:solidFill>
              </a:rPr>
              <a:t>National Quality Board: NHS Patient Safety Strategy 2023–2028.</a:t>
            </a:r>
            <a:r>
              <a:rPr lang="en-US" altLang="en-US" dirty="0">
                <a:solidFill>
                  <a:srgbClr val="000000"/>
                </a:solidFill>
                <a:latin typeface="-webkit-standard"/>
              </a:rPr>
              <a:t> NHS England Publications.</a:t>
            </a:r>
            <a:endParaRPr lang="en-US" altLang="en-US" dirty="0">
              <a:latin typeface="Arial" panose="020B0604020202020204" pitchFamily="34" charset="0"/>
            </a:endParaRPr>
          </a:p>
          <a:p>
            <a:r>
              <a:rPr lang="it-IT" dirty="0">
                <a:latin typeface="Arial" panose="020B0604020202020204" pitchFamily="34" charset="0"/>
                <a:cs typeface="Arial" panose="020B0604020202020204" pitchFamily="34" charset="0"/>
              </a:rPr>
              <a:t>Anandaciva, S., (2023). </a:t>
            </a:r>
            <a:r>
              <a:rPr lang="en-GB" dirty="0">
                <a:latin typeface="Arial" panose="020B0604020202020204" pitchFamily="34" charset="0"/>
                <a:cs typeface="Arial" panose="020B0604020202020204" pitchFamily="34" charset="0"/>
              </a:rPr>
              <a:t>How does the NHS compare to the health care systems of other countries. </a:t>
            </a:r>
            <a:r>
              <a:rPr lang="en-GB" i="1" dirty="0">
                <a:latin typeface="Arial" panose="020B0604020202020204" pitchFamily="34" charset="0"/>
                <a:cs typeface="Arial" panose="020B0604020202020204" pitchFamily="34" charset="0"/>
              </a:rPr>
              <a:t>Retrieved January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a:t>
            </a:r>
            <a:r>
              <a:rPr lang="en-GB" dirty="0">
                <a:latin typeface="Arial" panose="020B0604020202020204" pitchFamily="34" charset="0"/>
                <a:cs typeface="Arial" panose="020B0604020202020204" pitchFamily="34" charset="0"/>
              </a:rPr>
              <a:t>, p.2023. </a:t>
            </a:r>
            <a:r>
              <a:rPr lang="en-GB" u="sng" dirty="0">
                <a:latin typeface="Arial" panose="020B0604020202020204" pitchFamily="34" charset="0"/>
                <a:cs typeface="Arial" panose="020B0604020202020204" pitchFamily="34" charset="0"/>
                <a:hlinkClick r:id="rId2"/>
              </a:rPr>
              <a:t>https://assets.kingsfund.org.uk/f/256914/x/7cdf5ad1de/how_nhs_compares_other_countries_abpi_2023.pdf</a:t>
            </a:r>
            <a:r>
              <a:rPr lang="en-GB" dirty="0">
                <a:latin typeface="Arial" panose="020B0604020202020204" pitchFamily="34" charset="0"/>
                <a:cs typeface="Arial" panose="020B0604020202020204" pitchFamily="34" charset="0"/>
              </a:rPr>
              <a:t> </a:t>
            </a:r>
          </a:p>
          <a:p>
            <a:pPr marL="0" indent="0">
              <a:buNone/>
            </a:pPr>
            <a:r>
              <a:rPr lang="it-IT"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Hughes, H., (2023). Public inquiries, patient safety and the implementation gap. </a:t>
            </a:r>
            <a:r>
              <a:rPr lang="en-GB" i="1" dirty="0">
                <a:latin typeface="Arial" panose="020B0604020202020204" pitchFamily="34" charset="0"/>
                <a:cs typeface="Arial" panose="020B0604020202020204" pitchFamily="34" charset="0"/>
              </a:rPr>
              <a:t>Future Healthcare Journal</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10</a:t>
            </a:r>
            <a:r>
              <a:rPr lang="en-GB" dirty="0">
                <a:latin typeface="Arial" panose="020B0604020202020204" pitchFamily="34" charset="0"/>
                <a:cs typeface="Arial" panose="020B0604020202020204" pitchFamily="34" charset="0"/>
              </a:rPr>
              <a:t>(1), pp.7-9. </a:t>
            </a:r>
            <a:r>
              <a:rPr lang="en-GB" u="sng" dirty="0">
                <a:latin typeface="Arial" panose="020B0604020202020204" pitchFamily="34" charset="0"/>
                <a:cs typeface="Arial" panose="020B0604020202020204" pitchFamily="34" charset="0"/>
                <a:hlinkClick r:id="rId3"/>
              </a:rPr>
              <a:t>https://www.sciencedirect.com/science/article/pii/S2514664524003758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Jabeen, K., Khan, M.A., </a:t>
            </a:r>
            <a:r>
              <a:rPr lang="en-GB" dirty="0" err="1">
                <a:latin typeface="Arial" panose="020B0604020202020204" pitchFamily="34" charset="0"/>
                <a:cs typeface="Arial" panose="020B0604020202020204" pitchFamily="34" charset="0"/>
              </a:rPr>
              <a:t>Alhaisoni</a:t>
            </a:r>
            <a:r>
              <a:rPr lang="en-GB" dirty="0">
                <a:latin typeface="Arial" panose="020B0604020202020204" pitchFamily="34" charset="0"/>
                <a:cs typeface="Arial" panose="020B0604020202020204" pitchFamily="34" charset="0"/>
              </a:rPr>
              <a:t>, M., Tariq, U., Zhang, Y.D., Hamza, A., Mickus, A. and </a:t>
            </a:r>
            <a:r>
              <a:rPr lang="en-GB" dirty="0" err="1">
                <a:latin typeface="Arial" panose="020B0604020202020204" pitchFamily="34" charset="0"/>
                <a:cs typeface="Arial" panose="020B0604020202020204" pitchFamily="34" charset="0"/>
              </a:rPr>
              <a:t>Damaševičius</a:t>
            </a:r>
            <a:r>
              <a:rPr lang="en-GB" dirty="0">
                <a:latin typeface="Arial" panose="020B0604020202020204" pitchFamily="34" charset="0"/>
                <a:cs typeface="Arial" panose="020B0604020202020204" pitchFamily="34" charset="0"/>
              </a:rPr>
              <a:t>, R., (2022). Breast cancer classification from ultrasound images using probability-based optimal deep learning feature fusion. </a:t>
            </a:r>
            <a:r>
              <a:rPr lang="en-GB" i="1" dirty="0">
                <a:latin typeface="Arial" panose="020B0604020202020204" pitchFamily="34" charset="0"/>
                <a:cs typeface="Arial" panose="020B0604020202020204" pitchFamily="34" charset="0"/>
              </a:rPr>
              <a:t>Sensors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22</a:t>
            </a:r>
            <a:r>
              <a:rPr lang="en-GB" dirty="0">
                <a:latin typeface="Arial" panose="020B0604020202020204" pitchFamily="34" charset="0"/>
                <a:cs typeface="Arial" panose="020B0604020202020204" pitchFamily="34" charset="0"/>
              </a:rPr>
              <a:t>(3), p.807. </a:t>
            </a:r>
            <a:r>
              <a:rPr lang="en-GB" u="sng" dirty="0">
                <a:latin typeface="Arial" panose="020B0604020202020204" pitchFamily="34" charset="0"/>
                <a:cs typeface="Arial" panose="020B0604020202020204" pitchFamily="34" charset="0"/>
                <a:hlinkClick r:id="rId4"/>
              </a:rPr>
              <a:t>https://www.mdpi.com/1424-8220/22/3/807</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Jebeile</a:t>
            </a:r>
            <a:r>
              <a:rPr lang="en-GB" dirty="0">
                <a:latin typeface="Arial" panose="020B0604020202020204" pitchFamily="34" charset="0"/>
                <a:cs typeface="Arial" panose="020B0604020202020204" pitchFamily="34" charset="0"/>
              </a:rPr>
              <a:t>, H., Kelly, A.S., O'Malley, G. and Baur, L.A., (2022). Obesity in children and adolescents: epidemiology, causes, assessment, and management. </a:t>
            </a:r>
            <a:r>
              <a:rPr lang="en-GB" i="1" dirty="0">
                <a:latin typeface="Arial" panose="020B0604020202020204" pitchFamily="34" charset="0"/>
                <a:cs typeface="Arial" panose="020B0604020202020204" pitchFamily="34" charset="0"/>
              </a:rPr>
              <a:t>The lancet Diabetes &amp; endocrinology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10</a:t>
            </a:r>
            <a:r>
              <a:rPr lang="en-GB" dirty="0">
                <a:latin typeface="Arial" panose="020B0604020202020204" pitchFamily="34" charset="0"/>
                <a:cs typeface="Arial" panose="020B0604020202020204" pitchFamily="34" charset="0"/>
              </a:rPr>
              <a:t>(5), pp.351-365. </a:t>
            </a:r>
            <a:r>
              <a:rPr lang="en-GB" u="sng" dirty="0">
                <a:latin typeface="Arial" panose="020B0604020202020204" pitchFamily="34" charset="0"/>
                <a:cs typeface="Arial" panose="020B0604020202020204" pitchFamily="34" charset="0"/>
                <a:hlinkClick r:id="rId5"/>
              </a:rPr>
              <a:t>https://www.thelancet.com/pdfs/journals/landia/PIIS2213-8587(22)00047-X.pdf</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Larouzee</a:t>
            </a:r>
            <a:r>
              <a:rPr lang="en-GB" dirty="0">
                <a:latin typeface="Arial" panose="020B0604020202020204" pitchFamily="34" charset="0"/>
                <a:cs typeface="Arial" panose="020B0604020202020204" pitchFamily="34" charset="0"/>
              </a:rPr>
              <a:t>, J. and Le Coze, J.C., (2020). Good and bad reasons: The Swiss cheese model and its critics. </a:t>
            </a:r>
            <a:r>
              <a:rPr lang="en-GB" i="1" dirty="0">
                <a:latin typeface="Arial" panose="020B0604020202020204" pitchFamily="34" charset="0"/>
                <a:cs typeface="Arial" panose="020B0604020202020204" pitchFamily="34" charset="0"/>
              </a:rPr>
              <a:t>Safety science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126</a:t>
            </a:r>
            <a:r>
              <a:rPr lang="en-GB" dirty="0">
                <a:latin typeface="Arial" panose="020B0604020202020204" pitchFamily="34" charset="0"/>
                <a:cs typeface="Arial" panose="020B0604020202020204" pitchFamily="34" charset="0"/>
              </a:rPr>
              <a:t>, p.104660. </a:t>
            </a:r>
            <a:r>
              <a:rPr lang="en-GB" u="sng" dirty="0">
                <a:latin typeface="Arial" panose="020B0604020202020204" pitchFamily="34" charset="0"/>
                <a:cs typeface="Arial" panose="020B0604020202020204" pitchFamily="34" charset="0"/>
                <a:hlinkClick r:id="rId6"/>
              </a:rPr>
              <a:t>https://www.sciencedirect.com/science/article/am/pii/S0925753520300576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Pavlova, A., Paine, S.J., Sinclair, S., O'Callaghan, A. and </a:t>
            </a:r>
            <a:r>
              <a:rPr lang="en-GB" dirty="0" err="1">
                <a:latin typeface="Arial" panose="020B0604020202020204" pitchFamily="34" charset="0"/>
                <a:cs typeface="Arial" panose="020B0604020202020204" pitchFamily="34" charset="0"/>
              </a:rPr>
              <a:t>Consedine</a:t>
            </a:r>
            <a:r>
              <a:rPr lang="en-GB" dirty="0">
                <a:latin typeface="Arial" panose="020B0604020202020204" pitchFamily="34" charset="0"/>
                <a:cs typeface="Arial" panose="020B0604020202020204" pitchFamily="34" charset="0"/>
              </a:rPr>
              <a:t>, N.S., (2023). Working in value‐discrepant environments inhibits clinicians’ ability to provide compassion and reduces well‐being: A cross‐sectional study. </a:t>
            </a:r>
            <a:r>
              <a:rPr lang="en-GB" i="1" dirty="0">
                <a:latin typeface="Arial" panose="020B0604020202020204" pitchFamily="34" charset="0"/>
                <a:cs typeface="Arial" panose="020B0604020202020204" pitchFamily="34" charset="0"/>
              </a:rPr>
              <a:t>Journal of Internal Medicine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293</a:t>
            </a:r>
            <a:r>
              <a:rPr lang="en-GB" dirty="0">
                <a:latin typeface="Arial" panose="020B0604020202020204" pitchFamily="34" charset="0"/>
                <a:cs typeface="Arial" panose="020B0604020202020204" pitchFamily="34" charset="0"/>
              </a:rPr>
              <a:t>(6), pp.704-723. </a:t>
            </a:r>
            <a:r>
              <a:rPr lang="en-GB" u="sng" dirty="0">
                <a:latin typeface="Arial" panose="020B0604020202020204" pitchFamily="34" charset="0"/>
                <a:cs typeface="Arial" panose="020B0604020202020204" pitchFamily="34" charset="0"/>
                <a:hlinkClick r:id="rId7"/>
              </a:rPr>
              <a:t>https://onlinelibrary.wiley.com/doi/pdf/10.1111/joim.13615</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Shippee, T.P., Davila, H., Ng, W., </a:t>
            </a:r>
            <a:r>
              <a:rPr lang="en-GB" dirty="0" err="1">
                <a:latin typeface="Arial" panose="020B0604020202020204" pitchFamily="34" charset="0"/>
                <a:cs typeface="Arial" panose="020B0604020202020204" pitchFamily="34" charset="0"/>
              </a:rPr>
              <a:t>Bowblis</a:t>
            </a:r>
            <a:r>
              <a:rPr lang="en-GB" dirty="0">
                <a:latin typeface="Arial" panose="020B0604020202020204" pitchFamily="34" charset="0"/>
                <a:cs typeface="Arial" panose="020B0604020202020204" pitchFamily="34" charset="0"/>
              </a:rPr>
              <a:t>, J.R., </a:t>
            </a:r>
            <a:r>
              <a:rPr lang="en-GB" dirty="0" err="1">
                <a:latin typeface="Arial" panose="020B0604020202020204" pitchFamily="34" charset="0"/>
                <a:cs typeface="Arial" panose="020B0604020202020204" pitchFamily="34" charset="0"/>
              </a:rPr>
              <a:t>Akosionu</a:t>
            </a:r>
            <a:r>
              <a:rPr lang="en-GB" dirty="0">
                <a:latin typeface="Arial" panose="020B0604020202020204" pitchFamily="34" charset="0"/>
                <a:cs typeface="Arial" panose="020B0604020202020204" pitchFamily="34" charset="0"/>
              </a:rPr>
              <a:t>, O., Skarphol, T., See Thao,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Verhagen, M.J., de Vos, M.S., Sujan, M. and Hamming, J.F., (2022). The problem with making Safety-II work in healthcare. </a:t>
            </a:r>
            <a:r>
              <a:rPr lang="en-GB" i="1" dirty="0">
                <a:latin typeface="Arial" panose="020B0604020202020204" pitchFamily="34" charset="0"/>
                <a:cs typeface="Arial" panose="020B0604020202020204" pitchFamily="34" charset="0"/>
              </a:rPr>
              <a:t>BMJ quality &amp; safety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31</a:t>
            </a:r>
            <a:r>
              <a:rPr lang="en-GB" dirty="0">
                <a:latin typeface="Arial" panose="020B0604020202020204" pitchFamily="34" charset="0"/>
                <a:cs typeface="Arial" panose="020B0604020202020204" pitchFamily="34" charset="0"/>
              </a:rPr>
              <a:t>(5), pp.402-408. </a:t>
            </a:r>
            <a:r>
              <a:rPr lang="it-IT" u="sng" dirty="0">
                <a:latin typeface="Arial" panose="020B0604020202020204" pitchFamily="34" charset="0"/>
                <a:cs typeface="Arial" panose="020B0604020202020204" pitchFamily="34" charset="0"/>
                <a:hlinkClick r:id="rId8"/>
              </a:rPr>
              <a:t>https://qualitysafety.bmj.com/content/qhc/31/5/402.full.pdf</a:t>
            </a:r>
            <a:r>
              <a:rPr lang="en-GB" dirty="0">
                <a:latin typeface="Arial" panose="020B0604020202020204" pitchFamily="34" charset="0"/>
                <a:cs typeface="Arial" panose="020B0604020202020204" pitchFamily="34" charset="0"/>
              </a:rPr>
              <a:t> </a:t>
            </a:r>
          </a:p>
          <a:p>
            <a:r>
              <a:rPr lang="en-US" dirty="0"/>
              <a:t>NHS England (2023) </a:t>
            </a:r>
            <a:r>
              <a:rPr lang="en-US" i="1" dirty="0"/>
              <a:t>National Quality Board: NHS Patient Safety Strategy 2023–2028.</a:t>
            </a:r>
            <a:r>
              <a:rPr lang="en-US" dirty="0"/>
              <a:t> NHS England Publications.</a:t>
            </a:r>
          </a:p>
          <a:p>
            <a:r>
              <a:rPr lang="en-US" dirty="0"/>
              <a:t>Royal College of Nursing (2023) </a:t>
            </a:r>
            <a:r>
              <a:rPr lang="en-US" i="1" dirty="0"/>
              <a:t>Safe Staffing: The Evidence for a Statutory Requirement in England.</a:t>
            </a:r>
            <a:r>
              <a:rPr lang="en-US" dirty="0"/>
              <a:t> RCN Policy Briefing Paper.</a:t>
            </a:r>
          </a:p>
        </p:txBody>
      </p:sp>
      <p:sp>
        <p:nvSpPr>
          <p:cNvPr id="5" name="Rectangle 2">
            <a:extLst>
              <a:ext uri="{FF2B5EF4-FFF2-40B4-BE49-F238E27FC236}">
                <a16:creationId xmlns:a16="http://schemas.microsoft.com/office/drawing/2014/main" id="{177FA9DE-4CE8-5E50-F849-DCAF2CB3EBFC}"/>
              </a:ext>
            </a:extLst>
          </p:cNvPr>
          <p:cNvSpPr>
            <a:spLocks noChangeArrowheads="1"/>
          </p:cNvSpPr>
          <p:nvPr/>
        </p:nvSpPr>
        <p:spPr bwMode="auto">
          <a:xfrm>
            <a:off x="0" y="-461664"/>
            <a:ext cx="1847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webkit-standard"/>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000000"/>
              </a:solidFill>
              <a:latin typeface="-webkit-standard"/>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webkit-standard"/>
            </a:endParaRPr>
          </a:p>
        </p:txBody>
      </p:sp>
    </p:spTree>
    <p:extLst>
      <p:ext uri="{BB962C8B-B14F-4D97-AF65-F5344CB8AC3E}">
        <p14:creationId xmlns:p14="http://schemas.microsoft.com/office/powerpoint/2010/main" val="2763421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TotalTime>
  <Words>1479</Words>
  <Application>Microsoft Office PowerPoint</Application>
  <PresentationFormat>Widescreen</PresentationFormat>
  <Paragraphs>86</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-webkit-standard</vt:lpstr>
      <vt:lpstr>Office Theme</vt:lpstr>
      <vt:lpstr>Programme: MSc Public Health and Social Care in Practice Module: Quality Assurance and Service Improvements Module code: LCHS7006 Assignment Title: Component 1 Individual Presentation Selected case study: Mid Staffordshire NHS Foundation Trust (UK) Link:  https://assets.publishing.service.gov.uk/government/uploads/system/uploads/attachment_data/file/279124/0947.pdf Student Name: Himalaybhai Sureshbhai Mandanaka Student ID: 2433934  </vt:lpstr>
      <vt:lpstr>Background </vt:lpstr>
      <vt:lpstr>Swiss Cheese Model</vt:lpstr>
      <vt:lpstr>Swiss Cheese Model-System based safety measures  </vt:lpstr>
      <vt:lpstr>Benchmark</vt:lpstr>
      <vt:lpstr>Summary and Outline of component 2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dc:creator>
  <cp:lastModifiedBy>Tirth Ladani</cp:lastModifiedBy>
  <cp:revision>15</cp:revision>
  <dcterms:created xsi:type="dcterms:W3CDTF">2025-10-17T12:09:07Z</dcterms:created>
  <dcterms:modified xsi:type="dcterms:W3CDTF">2025-10-19T22:10:44Z</dcterms:modified>
</cp:coreProperties>
</file>