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35"/>
  </p:notesMasterIdLst>
  <p:sldIdLst>
    <p:sldId id="409" r:id="rId10"/>
    <p:sldId id="412" r:id="rId11"/>
    <p:sldId id="413" r:id="rId12"/>
    <p:sldId id="414" r:id="rId13"/>
    <p:sldId id="420" r:id="rId14"/>
    <p:sldId id="572" r:id="rId15"/>
    <p:sldId id="443" r:id="rId16"/>
    <p:sldId id="574" r:id="rId17"/>
    <p:sldId id="578" r:id="rId18"/>
    <p:sldId id="579" r:id="rId19"/>
    <p:sldId id="580" r:id="rId20"/>
    <p:sldId id="581" r:id="rId21"/>
    <p:sldId id="582" r:id="rId22"/>
    <p:sldId id="583" r:id="rId23"/>
    <p:sldId id="590" r:id="rId24"/>
    <p:sldId id="591" r:id="rId25"/>
    <p:sldId id="592" r:id="rId26"/>
    <p:sldId id="595" r:id="rId27"/>
    <p:sldId id="596" r:id="rId28"/>
    <p:sldId id="594" r:id="rId29"/>
    <p:sldId id="597" r:id="rId30"/>
    <p:sldId id="593" r:id="rId31"/>
    <p:sldId id="584" r:id="rId32"/>
    <p:sldId id="585" r:id="rId33"/>
    <p:sldId id="405"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3" autoAdjust="0"/>
    <p:restoredTop sz="59443" autoAdjust="0"/>
  </p:normalViewPr>
  <p:slideViewPr>
    <p:cSldViewPr snapToGrid="0">
      <p:cViewPr varScale="1">
        <p:scale>
          <a:sx n="57" d="100"/>
          <a:sy n="57" d="100"/>
        </p:scale>
        <p:origin x="1541"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tableStyles" Target="tableStyles.xml"/><Relationship Id="rId21" Type="http://schemas.openxmlformats.org/officeDocument/2006/relationships/slide" Target="slides/slide12.xml"/><Relationship Id="rId34" Type="http://schemas.openxmlformats.org/officeDocument/2006/relationships/slide" Target="slides/slide25.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notesMaster" Target="notesMasters/notesMaster1.xml"/><Relationship Id="rId8" Type="http://schemas.openxmlformats.org/officeDocument/2006/relationships/slideMaster" Target="slideMasters/slideMaster5.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1" qsCatId="3D" csTypeId="urn:microsoft.com/office/officeart/2005/8/colors/accent1_2#3" csCatId="accent1" phldr="1"/>
      <dgm:spPr/>
      <dgm:t>
        <a:bodyPr/>
        <a:lstStyle/>
        <a:p>
          <a:endParaRPr lang="en-GB"/>
        </a:p>
      </dgm:t>
    </dgm:pt>
    <dgm:pt modelId="{5A67F704-C498-4F33-BF22-C32842830C97}">
      <dgm:prSet/>
      <dgm:spPr/>
      <dgm:t>
        <a:bodyPr/>
        <a:lstStyle/>
        <a:p>
          <a:r>
            <a:rPr lang="en-US" b="0" i="1" baseline="0" dirty="0"/>
            <a:t>Modes of Virtualization (applied examples).</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Understanding Virtualization Architecture</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GB" dirty="0"/>
            <a:t>Hypervisor types: Strengths and Weaknesses</a:t>
          </a:r>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518759" y="2685671"/>
          <a:ext cx="2253728" cy="2253728"/>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sp3d extrusionH="28000" prstMaterial="matte"/>
        </a:bodyPr>
        <a:lstStyle/>
        <a:p>
          <a:pPr marL="0" lvl="0" indent="0" algn="ctr" defTabSz="977900">
            <a:lnSpc>
              <a:spcPct val="90000"/>
            </a:lnSpc>
            <a:spcBef>
              <a:spcPct val="0"/>
            </a:spcBef>
            <a:spcAft>
              <a:spcPct val="35000"/>
            </a:spcAft>
            <a:buNone/>
          </a:pPr>
          <a:r>
            <a:rPr lang="en-US" sz="2200" b="0" i="1" kern="1200" baseline="0" dirty="0"/>
            <a:t>Modes of Virtualization (applied examples).</a:t>
          </a:r>
          <a:endParaRPr lang="en-GB" sz="2200" kern="1200" dirty="0"/>
        </a:p>
      </dsp:txBody>
      <dsp:txXfrm>
        <a:off x="4848810" y="3015722"/>
        <a:ext cx="1593626" cy="1593626"/>
      </dsp:txXfrm>
    </dsp:sp>
    <dsp:sp modelId="{C89468C5-F1AF-4F13-8009-C7A40122AFE5}">
      <dsp:nvSpPr>
        <dsp:cNvPr id="0" name=""/>
        <dsp:cNvSpPr/>
      </dsp:nvSpPr>
      <dsp:spPr>
        <a:xfrm rot="12900000">
          <a:off x="3068787" y="2291903"/>
          <a:ext cx="1727616" cy="64231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2154483" y="1261183"/>
          <a:ext cx="2141042" cy="1712833"/>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7625" tIns="47625" rIns="47625" bIns="47625"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US" sz="2500" b="0" i="1" kern="1200" baseline="0" dirty="0"/>
            <a:t>Understanding Virtualization Architecture</a:t>
          </a:r>
          <a:endParaRPr lang="en-GB" sz="2500" kern="1200" dirty="0"/>
        </a:p>
      </dsp:txBody>
      <dsp:txXfrm>
        <a:off x="2204650" y="1311350"/>
        <a:ext cx="2040708" cy="1612499"/>
      </dsp:txXfrm>
    </dsp:sp>
    <dsp:sp modelId="{CA9AF66C-833B-4803-8DC0-ADC6D484BFC1}">
      <dsp:nvSpPr>
        <dsp:cNvPr id="0" name=""/>
        <dsp:cNvSpPr/>
      </dsp:nvSpPr>
      <dsp:spPr>
        <a:xfrm rot="16200000">
          <a:off x="4781815" y="1400157"/>
          <a:ext cx="1727616" cy="64231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575102" y="1088"/>
          <a:ext cx="2141042" cy="1712833"/>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7625" tIns="47625" rIns="47625" bIns="47625"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GB" sz="2500" kern="1200" dirty="0"/>
            <a:t>Hypervisor types: Strengths and Weaknesses</a:t>
          </a:r>
        </a:p>
      </dsp:txBody>
      <dsp:txXfrm>
        <a:off x="4625269" y="51255"/>
        <a:ext cx="2040708" cy="1612499"/>
      </dsp:txXfrm>
    </dsp:sp>
    <dsp:sp modelId="{8401AB4C-0A51-46B7-9524-B3C7A6F3DC3C}">
      <dsp:nvSpPr>
        <dsp:cNvPr id="0" name=""/>
        <dsp:cNvSpPr/>
      </dsp:nvSpPr>
      <dsp:spPr>
        <a:xfrm rot="19500000">
          <a:off x="6494844" y="2291903"/>
          <a:ext cx="1727616" cy="64231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6995721" y="1261183"/>
          <a:ext cx="2141042" cy="1712833"/>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47625" tIns="47625" rIns="47625" bIns="47625" numCol="1" spcCol="1270" anchor="ctr" anchorCtr="0">
          <a:noAutofit/>
          <a:sp3d extrusionH="28000" prstMaterial="matte"/>
        </a:bodyPr>
        <a:lstStyle/>
        <a:p>
          <a:pPr marL="0" lvl="0" indent="0" algn="ctr" defTabSz="1111250">
            <a:lnSpc>
              <a:spcPct val="90000"/>
            </a:lnSpc>
            <a:spcBef>
              <a:spcPct val="0"/>
            </a:spcBef>
            <a:spcAft>
              <a:spcPct val="35000"/>
            </a:spcAft>
            <a:buNone/>
          </a:pPr>
          <a:r>
            <a:rPr lang="en-US" sz="2500" b="0" i="1" kern="1200" baseline="0"/>
            <a:t>Best Practices</a:t>
          </a:r>
          <a:endParaRPr lang="en-GB" sz="2500" kern="1200"/>
        </a:p>
      </dsp:txBody>
      <dsp:txXfrm>
        <a:off x="7045888" y="1311350"/>
        <a:ext cx="2040708" cy="1612499"/>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1">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US" sz="1800" b="0" i="0" u="none" strike="noStrike" baseline="0" dirty="0">
              <a:solidFill>
                <a:srgbClr val="FF0000"/>
              </a:solidFill>
              <a:latin typeface="LinLibertineO"/>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6860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1951313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u="sng" dirty="0"/>
              <a:t>OS Virtualisation </a:t>
            </a:r>
            <a:r>
              <a:rPr lang="en-GB" dirty="0"/>
              <a:t>– </a:t>
            </a:r>
            <a:endParaRPr lang="en-GB" b="1" dirty="0"/>
          </a:p>
          <a:p>
            <a:r>
              <a:rPr lang="en-GB" b="0" u="sng" dirty="0"/>
              <a:t>Server Virtualisation –</a:t>
            </a:r>
            <a:r>
              <a:rPr lang="en-GB" b="1" u="sng" dirty="0"/>
              <a:t> </a:t>
            </a:r>
            <a:r>
              <a:rPr lang="en-GB" b="1" u="none" dirty="0"/>
              <a:t>Hypervisor, higher performance overhead as it runs full OS per VM (Examples Hyper-V, VMWare </a:t>
            </a:r>
            <a:r>
              <a:rPr lang="en-GB" b="1" u="none" dirty="0" err="1"/>
              <a:t>ESXi</a:t>
            </a:r>
            <a:r>
              <a:rPr lang="en-GB" b="1" u="none" dirty="0"/>
              <a:t>, </a:t>
            </a:r>
            <a:r>
              <a:rPr lang="en-GB" b="1" u="none" dirty="0" err="1"/>
              <a:t>ProxMOX</a:t>
            </a:r>
            <a:endParaRPr lang="en-GB" b="1" u="none" dirty="0"/>
          </a:p>
          <a:p>
            <a:endParaRPr lang="en-GB" b="0" u="sng" dirty="0"/>
          </a:p>
          <a:p>
            <a:r>
              <a:rPr lang="en-GB" b="0" u="sng" dirty="0"/>
              <a:t>Desktop Virtualisation – </a:t>
            </a:r>
            <a:r>
              <a:rPr lang="en-GB" b="1" u="sng" dirty="0"/>
              <a:t>Aimed purely towards desktop usage (e.g. RDS, VDI, DaaS)</a:t>
            </a:r>
            <a:endParaRPr lang="en-GB" b="0" u="sng"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4250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612666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just"/>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29237696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665612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US" dirty="0">
              <a:solidFill>
                <a:schemeClr val="tx1"/>
              </a:solidFill>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0207402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buFont typeface="Arial" panose="020B0604020202020204" pitchFamily="34" charset="0"/>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4334068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4291367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just">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0810785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1659240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2C1E8-FF99-7A83-370F-E884FAC51B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ABAC40-4F7E-6F9D-F40A-4C822C6D347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1E510A0-FEBF-F573-3005-71525C8658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F77E91-83D2-81D2-9FBA-617623CB9F3B}"/>
              </a:ext>
            </a:extLst>
          </p:cNvPr>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21539648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706F8F-4C8D-7F75-0C23-3B8434963F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E09A37-C685-B610-3FA8-BAAAE3D5A84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323737A-03C6-C099-25D4-AB9FC168074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710C85-2D6A-E39D-2449-5C1EA7E64D16}"/>
              </a:ext>
            </a:extLst>
          </p:cNvPr>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090235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2284287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30A2BC-C103-EDB4-BF81-077AA5575E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699154-5B36-20F5-00C3-D5349E5A126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79917AC-8744-F85F-03ED-726FF630B4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5A4E4B-3D98-5655-7440-768E9E858FFD}"/>
              </a:ext>
            </a:extLst>
          </p:cNvPr>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0292835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22087765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36772378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gn="just">
              <a:buFont typeface="Wingdings" panose="05000000000000000000" pitchFamily="2" charset="2"/>
              <a:buNone/>
            </a:pPr>
            <a:endParaRPr lang="en-US" b="0" i="0" dirty="0">
              <a:solidFill>
                <a:srgbClr val="F9F9F9"/>
              </a:solidFill>
              <a:effectLst/>
              <a:latin typeface="Söhne"/>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233982537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15/10/2026</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theme" Target="../theme/theme6.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8.svg"/><Relationship Id="rId2" Type="http://schemas.openxmlformats.org/officeDocument/2006/relationships/notesSlide" Target="../notesSlides/notesSlide2.xml"/><Relationship Id="rId1" Type="http://schemas.openxmlformats.org/officeDocument/2006/relationships/slideLayout" Target="../slideLayouts/slideLayout19.xml"/><Relationship Id="rId6" Type="http://schemas.openxmlformats.org/officeDocument/2006/relationships/image" Target="../media/image7.svg"/><Relationship Id="rId5" Type="http://schemas.openxmlformats.org/officeDocument/2006/relationships/hyperlink" Target="https://ubuntu.com/download/desktop" TargetMode="External"/><Relationship Id="rId4" Type="http://schemas.openxmlformats.org/officeDocument/2006/relationships/hyperlink" Target="https://www.debian.org/distrib/"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hyperlink" Target="https://creativecommons.org/licenses/by-nc/3.0/" TargetMode="External"/><Relationship Id="rId5" Type="http://schemas.openxmlformats.org/officeDocument/2006/relationships/hyperlink" Target="https://www.pngall.com/aim-png/" TargetMode="Externa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5.xml"/><Relationship Id="rId1" Type="http://schemas.openxmlformats.org/officeDocument/2006/relationships/slideLayout" Target="../slideLayouts/slideLayout19.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7.xml"/><Relationship Id="rId1" Type="http://schemas.openxmlformats.org/officeDocument/2006/relationships/slideLayout" Target="../slideLayouts/slideLayout19.xml"/><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9.xml"/><Relationship Id="rId1" Type="http://schemas.openxmlformats.org/officeDocument/2006/relationships/slideLayout" Target="../slideLayouts/slideLayout19.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1258697081"/>
              </p:ext>
            </p:extLst>
          </p:nvPr>
        </p:nvGraphicFramePr>
        <p:xfrm>
          <a:off x="900752" y="586854"/>
          <a:ext cx="11291248" cy="4940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269791" y="174591"/>
            <a:ext cx="2132216"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200329"/>
          </a:xfrm>
          <a:prstGeom prst="rect">
            <a:avLst/>
          </a:prstGeom>
          <a:noFill/>
        </p:spPr>
        <p:txBody>
          <a:bodyPr wrap="square">
            <a:spAutoFit/>
          </a:bodyPr>
          <a:lstStyle/>
          <a:p>
            <a:pPr algn="just">
              <a:spcBef>
                <a:spcPts val="0"/>
              </a:spcBef>
            </a:pPr>
            <a:r>
              <a:rPr lang="en-US" i="1" dirty="0">
                <a:solidFill>
                  <a:schemeClr val="tx1">
                    <a:lumMod val="50000"/>
                  </a:schemeClr>
                </a:solidFill>
              </a:rPr>
              <a:t>In this session, concepts of Virtualisation are investigated. The primary focus is understanding virtualization architecture, identifying different hypervisor platforms, assessing some of the strengths and weaknesses of these and finally evaluating some of the best practices in this field.</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81563" y="1"/>
            <a:ext cx="9375820" cy="1917289"/>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Resources required for your Coursework – </a:t>
            </a:r>
          </a:p>
          <a:p>
            <a:pPr marL="342900" indent="-342900" algn="l">
              <a:buBlip>
                <a:blip>
                  <a:extLst>
                    <a:ext uri="{96DAC541-7B7A-43D3-8B79-37D633B846F1}">
                      <asvg:svgBlip xmlns:asvg="http://schemas.microsoft.com/office/drawing/2016/SVG/main" r:embed="rId3"/>
                    </a:ext>
                  </a:extLst>
                </a:blip>
              </a:buBlip>
            </a:pPr>
            <a:endParaRPr lang="en-US" dirty="0">
              <a:solidFill>
                <a:schemeClr val="tx1"/>
              </a:solidFill>
            </a:endParaRPr>
          </a:p>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Download Debian from </a:t>
            </a:r>
            <a:r>
              <a:rPr lang="en-US" dirty="0">
                <a:solidFill>
                  <a:schemeClr val="tx1"/>
                </a:solidFill>
                <a:hlinkClick r:id="rId4"/>
              </a:rPr>
              <a:t>https://www.debian.org/distrib/</a:t>
            </a:r>
            <a:endParaRPr lang="en-US" dirty="0">
              <a:solidFill>
                <a:schemeClr val="tx1"/>
              </a:solidFill>
            </a:endParaRPr>
          </a:p>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Download Ubuntu from </a:t>
            </a:r>
            <a:r>
              <a:rPr lang="en-US" dirty="0">
                <a:solidFill>
                  <a:schemeClr val="tx1"/>
                </a:solidFill>
                <a:hlinkClick r:id="rId5"/>
              </a:rPr>
              <a:t>https://ubuntu.com/download/desktop</a:t>
            </a:r>
            <a:endParaRPr lang="en-US" dirty="0">
              <a:solidFill>
                <a:schemeClr val="tx1"/>
              </a:solidFill>
            </a:endParaRPr>
          </a:p>
          <a:p>
            <a:pPr marL="342900" indent="-342900" algn="l">
              <a:buBlip>
                <a:blip>
                  <a:extLst>
                    <a:ext uri="{96DAC541-7B7A-43D3-8B79-37D633B846F1}">
                      <asvg:svgBlip xmlns:asvg="http://schemas.microsoft.com/office/drawing/2016/SVG/main" r:embed="rId3"/>
                    </a:ext>
                  </a:extLst>
                </a:blip>
              </a:buBlip>
            </a:pPr>
            <a:r>
              <a:rPr lang="en-US" b="1" dirty="0">
                <a:solidFill>
                  <a:schemeClr val="tx1"/>
                </a:solidFill>
              </a:rPr>
              <a:t>Download (Windows ISOs)</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Resources</a:t>
            </a:r>
          </a:p>
        </p:txBody>
      </p:sp>
      <p:pic>
        <p:nvPicPr>
          <p:cNvPr id="7" name="Graphic 6" descr="Compost outline">
            <a:extLst>
              <a:ext uri="{FF2B5EF4-FFF2-40B4-BE49-F238E27FC236}">
                <a16:creationId xmlns:a16="http://schemas.microsoft.com/office/drawing/2014/main" id="{1E20BC79-A312-38E5-B5BA-2D47F306681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4616" y="730044"/>
            <a:ext cx="1482213" cy="1482213"/>
          </a:xfrm>
          <a:prstGeom prst="rect">
            <a:avLst/>
          </a:prstGeom>
        </p:spPr>
      </p:pic>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18522" y="4169521"/>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2921732"/>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2481563" y="2082165"/>
            <a:ext cx="9375820" cy="3574394"/>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dirty="0">
                <a:solidFill>
                  <a:schemeClr val="tx1"/>
                </a:solidFill>
              </a:rPr>
              <a:t>Upon conclusion of today's lecture on server virtualization, you should have a clearer understanding of virtualization concepts and its potential for deployment in enterprise networks:</a:t>
            </a:r>
          </a:p>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This newfound clarity should empower you to embark on detailed research into different types of hypervisors used in virtualization.</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By exploring various hypervisor options, you'll be equipped to make informed decisions regarding the selection of a hypervisor that aligns with the requirements of your coursework.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Remember, the choice of hypervisor can significantly impact the performance, scalability, and management of virtualized environments. So, use this knowledge wisely as you progress through your coursework and for future reference.</a:t>
            </a: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468138"/>
            <a:ext cx="9375820" cy="1960862"/>
          </a:xfrm>
        </p:spPr>
        <p:txBody>
          <a:bodyPr/>
          <a:lstStyle/>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Understand Virtualization Concepts.</a:t>
            </a:r>
          </a:p>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Evaluate Hypervisor types and vendor platforms.</a:t>
            </a:r>
          </a:p>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Implement prior knowledge from Lecture 1 (IP network addressing) to suitably design and assign layer 3 addresses in a basic ‘Virtualised’ scenario.</a:t>
            </a:r>
          </a:p>
          <a:p>
            <a:pPr marL="342900" indent="-342900" algn="l">
              <a:buBlip>
                <a:blip>
                  <a:extLst>
                    <a:ext uri="{96DAC541-7B7A-43D3-8B79-37D633B846F1}">
                      <asvg:svgBlip xmlns:asvg="http://schemas.microsoft.com/office/drawing/2016/SVG/main" r:embed="rId3"/>
                    </a:ext>
                  </a:extLst>
                </a:blip>
              </a:buBlip>
            </a:pPr>
            <a:r>
              <a:rPr lang="en-US" dirty="0">
                <a:solidFill>
                  <a:schemeClr val="tx1"/>
                </a:solidFill>
              </a:rPr>
              <a:t>Coursework:  Practical skills (Hypervisor and IP Addressing).</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5" tooltip="https://www.pngall.com/aim-png/"/>
              </a:rPr>
              <a:t>This Photo</a:t>
            </a:r>
            <a:r>
              <a:rPr lang="en-GB" sz="900" dirty="0"/>
              <a:t> by Unknown Author is licensed under </a:t>
            </a:r>
            <a:r>
              <a:rPr lang="en-GB" sz="900" dirty="0">
                <a:hlinkClick r:id="rId6"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6EB40DD9-DB58-D424-AD99-4F15E25778DF}"/>
              </a:ext>
            </a:extLst>
          </p:cNvPr>
          <p:cNvSpPr txBox="1">
            <a:spLocks/>
          </p:cNvSpPr>
          <p:nvPr/>
        </p:nvSpPr>
        <p:spPr>
          <a:xfrm>
            <a:off x="5737612" y="206191"/>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Virtualization</a:t>
            </a:r>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5737612" y="887228"/>
            <a:ext cx="6089794" cy="2180437"/>
          </a:xfrm>
        </p:spPr>
        <p:txBody>
          <a:bodyPr vert="horz" lIns="91440" tIns="45720" rIns="91440" bIns="45720" rtlCol="0">
            <a:normAutofit lnSpcReduction="10000"/>
          </a:bodyPr>
          <a:lstStyle/>
          <a:p>
            <a:pPr algn="just">
              <a:spcBef>
                <a:spcPts val="600"/>
              </a:spcBef>
              <a:spcAft>
                <a:spcPts val="600"/>
              </a:spcAft>
              <a:buClr>
                <a:schemeClr val="tx2"/>
              </a:buClr>
              <a:buSzPct val="90000"/>
            </a:pPr>
            <a:r>
              <a:rPr lang="en-US" sz="2000" dirty="0"/>
              <a:t>Virtualization refers to a </a:t>
            </a:r>
            <a:r>
              <a:rPr lang="en-US" sz="2000" b="1" dirty="0"/>
              <a:t>software-based virtual representation of an IT infrastructure</a:t>
            </a:r>
            <a:r>
              <a:rPr lang="en-US" sz="2000" dirty="0"/>
              <a:t> which could  include network nodes, devices, applications, storage, etc.</a:t>
            </a:r>
          </a:p>
          <a:p>
            <a:pPr algn="just">
              <a:spcBef>
                <a:spcPts val="600"/>
              </a:spcBef>
              <a:spcAft>
                <a:spcPts val="600"/>
              </a:spcAft>
              <a:buClr>
                <a:schemeClr val="tx2"/>
              </a:buClr>
              <a:buSzPct val="90000"/>
            </a:pPr>
            <a:r>
              <a:rPr lang="en-US" sz="2000" dirty="0"/>
              <a:t>The virtualization framework </a:t>
            </a:r>
            <a:r>
              <a:rPr lang="en-US" sz="2000" b="1" dirty="0"/>
              <a:t>divides the physical resources which are traditionally bound to hardware</a:t>
            </a:r>
            <a:r>
              <a:rPr lang="en-US" sz="2000" dirty="0"/>
              <a:t>, into multiple individual simulated environments</a:t>
            </a:r>
          </a:p>
          <a:p>
            <a:pPr algn="just">
              <a:spcBef>
                <a:spcPts val="600"/>
              </a:spcBef>
              <a:spcAft>
                <a:spcPts val="600"/>
              </a:spcAft>
              <a:buClr>
                <a:schemeClr val="tx2"/>
              </a:buClr>
              <a:buSzPct val="90000"/>
            </a:pPr>
            <a:endParaRPr lang="en-US" sz="2000" dirty="0"/>
          </a:p>
        </p:txBody>
      </p:sp>
      <p:pic>
        <p:nvPicPr>
          <p:cNvPr id="4" name="Picture 3">
            <a:extLst>
              <a:ext uri="{FF2B5EF4-FFF2-40B4-BE49-F238E27FC236}">
                <a16:creationId xmlns:a16="http://schemas.microsoft.com/office/drawing/2014/main" id="{BDB8E517-3DBF-2D4C-07CA-59BA0F027F34}"/>
              </a:ext>
            </a:extLst>
          </p:cNvPr>
          <p:cNvPicPr>
            <a:picLocks noChangeAspect="1"/>
          </p:cNvPicPr>
          <p:nvPr/>
        </p:nvPicPr>
        <p:blipFill rotWithShape="1">
          <a:blip r:embed="rId3"/>
          <a:srcRect r="57944"/>
          <a:stretch/>
        </p:blipFill>
        <p:spPr>
          <a:xfrm>
            <a:off x="364594" y="206191"/>
            <a:ext cx="4756831" cy="3486831"/>
          </a:xfrm>
          <a:prstGeom prst="rect">
            <a:avLst/>
          </a:prstGeom>
        </p:spPr>
      </p:pic>
      <p:pic>
        <p:nvPicPr>
          <p:cNvPr id="6" name="Picture 5">
            <a:extLst>
              <a:ext uri="{FF2B5EF4-FFF2-40B4-BE49-F238E27FC236}">
                <a16:creationId xmlns:a16="http://schemas.microsoft.com/office/drawing/2014/main" id="{A75433D8-0942-3D56-2639-C594FA13E391}"/>
              </a:ext>
            </a:extLst>
          </p:cNvPr>
          <p:cNvPicPr>
            <a:picLocks noChangeAspect="1"/>
          </p:cNvPicPr>
          <p:nvPr/>
        </p:nvPicPr>
        <p:blipFill rotWithShape="1">
          <a:blip r:embed="rId3"/>
          <a:srcRect l="56756" b="7968"/>
          <a:stretch/>
        </p:blipFill>
        <p:spPr>
          <a:xfrm>
            <a:off x="6660543" y="3429000"/>
            <a:ext cx="4912222" cy="3222809"/>
          </a:xfrm>
          <a:prstGeom prst="rect">
            <a:avLst/>
          </a:prstGeom>
        </p:spPr>
      </p:pic>
    </p:spTree>
    <p:extLst>
      <p:ext uri="{BB962C8B-B14F-4D97-AF65-F5344CB8AC3E}">
        <p14:creationId xmlns:p14="http://schemas.microsoft.com/office/powerpoint/2010/main" val="192107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150725" y="507268"/>
            <a:ext cx="11915878" cy="1967272"/>
          </a:xfrm>
        </p:spPr>
        <p:txBody>
          <a:bodyPr/>
          <a:lstStyle/>
          <a:p>
            <a:pPr marL="342900" indent="-342900" algn="just">
              <a:buBlip>
                <a:blip>
                  <a:extLst>
                    <a:ext uri="{96DAC541-7B7A-43D3-8B79-37D633B846F1}">
                      <asvg:svgBlip xmlns:asvg="http://schemas.microsoft.com/office/drawing/2016/SVG/main" r:embed="rId3"/>
                    </a:ext>
                  </a:extLst>
                </a:blip>
              </a:buBlip>
            </a:pPr>
            <a:r>
              <a:rPr lang="en-GB" dirty="0">
                <a:solidFill>
                  <a:schemeClr val="tx1"/>
                </a:solidFill>
              </a:rPr>
              <a:t>Sharing existing underutilized resources across a catalogue of IT Applications. </a:t>
            </a:r>
          </a:p>
          <a:p>
            <a:pPr marL="342900" indent="-342900" algn="just">
              <a:buBlip>
                <a:blip>
                  <a:extLst>
                    <a:ext uri="{96DAC541-7B7A-43D3-8B79-37D633B846F1}">
                      <asvg:svgBlip xmlns:asvg="http://schemas.microsoft.com/office/drawing/2016/SVG/main" r:embed="rId3"/>
                    </a:ext>
                  </a:extLst>
                </a:blip>
              </a:buBlip>
            </a:pPr>
            <a:r>
              <a:rPr lang="en-GB" dirty="0">
                <a:solidFill>
                  <a:schemeClr val="tx1"/>
                </a:solidFill>
              </a:rPr>
              <a:t>The technique of virtualisation has existed in Processing, storage, and networking.</a:t>
            </a:r>
          </a:p>
          <a:p>
            <a:pPr marL="342900" indent="-342900" algn="just">
              <a:buBlip>
                <a:blip>
                  <a:extLst>
                    <a:ext uri="{96DAC541-7B7A-43D3-8B79-37D633B846F1}">
                      <asvg:svgBlip xmlns:asvg="http://schemas.microsoft.com/office/drawing/2016/SVG/main" r:embed="rId3"/>
                    </a:ext>
                  </a:extLst>
                </a:blip>
              </a:buBlip>
            </a:pPr>
            <a:r>
              <a:rPr lang="en-GB" dirty="0">
                <a:solidFill>
                  <a:schemeClr val="tx1"/>
                </a:solidFill>
              </a:rPr>
              <a:t>The past decade has focused on development of Virtual Machines. </a:t>
            </a:r>
          </a:p>
          <a:p>
            <a:pPr marL="342900" indent="-342900" algn="just">
              <a:buBlip>
                <a:blip>
                  <a:extLst>
                    <a:ext uri="{96DAC541-7B7A-43D3-8B79-37D633B846F1}">
                      <asvg:svgBlip xmlns:asvg="http://schemas.microsoft.com/office/drawing/2016/SVG/main" r:embed="rId3"/>
                    </a:ext>
                  </a:extLst>
                </a:blip>
              </a:buBlip>
            </a:pPr>
            <a:r>
              <a:rPr lang="en-GB" dirty="0">
                <a:solidFill>
                  <a:schemeClr val="tx1"/>
                </a:solidFill>
              </a:rPr>
              <a:t>A virtual machine is a </a:t>
            </a:r>
            <a:r>
              <a:rPr lang="en-GB" b="1" dirty="0">
                <a:solidFill>
                  <a:schemeClr val="tx1"/>
                </a:solidFill>
              </a:rPr>
              <a:t>tightly isolated software container </a:t>
            </a:r>
            <a:r>
              <a:rPr lang="en-GB" dirty="0">
                <a:solidFill>
                  <a:schemeClr val="tx1"/>
                </a:solidFill>
              </a:rPr>
              <a:t>that runs its own operating system and applications as if it were a physical machine – (VMware website)</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Virtualisation</a:t>
            </a:r>
          </a:p>
        </p:txBody>
      </p:sp>
      <p:pic>
        <p:nvPicPr>
          <p:cNvPr id="4" name="Picture 3">
            <a:extLst>
              <a:ext uri="{FF2B5EF4-FFF2-40B4-BE49-F238E27FC236}">
                <a16:creationId xmlns:a16="http://schemas.microsoft.com/office/drawing/2014/main" id="{301969CB-BAA3-97C0-1464-DE49561FAA2F}"/>
              </a:ext>
            </a:extLst>
          </p:cNvPr>
          <p:cNvPicPr>
            <a:picLocks noChangeAspect="1"/>
          </p:cNvPicPr>
          <p:nvPr/>
        </p:nvPicPr>
        <p:blipFill>
          <a:blip r:embed="rId4"/>
          <a:stretch>
            <a:fillRect/>
          </a:stretch>
        </p:blipFill>
        <p:spPr>
          <a:xfrm>
            <a:off x="7167716" y="2360679"/>
            <a:ext cx="5024284" cy="3096728"/>
          </a:xfrm>
          <a:prstGeom prst="rect">
            <a:avLst/>
          </a:prstGeom>
        </p:spPr>
      </p:pic>
      <p:sp>
        <p:nvSpPr>
          <p:cNvPr id="6" name="Content Placeholder 1">
            <a:extLst>
              <a:ext uri="{FF2B5EF4-FFF2-40B4-BE49-F238E27FC236}">
                <a16:creationId xmlns:a16="http://schemas.microsoft.com/office/drawing/2014/main" id="{857149C7-6DBF-A79B-AB40-F8D86E7E67A1}"/>
              </a:ext>
            </a:extLst>
          </p:cNvPr>
          <p:cNvSpPr txBox="1">
            <a:spLocks/>
          </p:cNvSpPr>
          <p:nvPr/>
        </p:nvSpPr>
        <p:spPr>
          <a:xfrm>
            <a:off x="150725" y="2331183"/>
            <a:ext cx="7311959" cy="3289852"/>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Arial"/>
              <a:buBlip>
                <a:blip>
                  <a:extLst>
                    <a:ext uri="{96DAC541-7B7A-43D3-8B79-37D633B846F1}">
                      <asvg:svgBlip xmlns:asvg="http://schemas.microsoft.com/office/drawing/2016/SVG/main" r:embed="rId3"/>
                    </a:ext>
                  </a:extLst>
                </a:blip>
              </a:buBlip>
            </a:pPr>
            <a:r>
              <a:rPr lang="en-GB" dirty="0">
                <a:solidFill>
                  <a:schemeClr val="tx1"/>
                </a:solidFill>
              </a:rPr>
              <a:t>Virtualisation also </a:t>
            </a:r>
            <a:r>
              <a:rPr lang="en-GB" b="1" dirty="0">
                <a:solidFill>
                  <a:schemeClr val="tx1"/>
                </a:solidFill>
              </a:rPr>
              <a:t>enables you to create storage devices and network resources</a:t>
            </a:r>
            <a:r>
              <a:rPr lang="en-GB" dirty="0">
                <a:solidFill>
                  <a:schemeClr val="tx1"/>
                </a:solidFill>
              </a:rPr>
              <a:t>. So, instead of having ten physical machines/servers, you can have one physical server and nine VMs running on it.</a:t>
            </a:r>
          </a:p>
          <a:p>
            <a:pPr marL="342900" indent="-342900" algn="just">
              <a:buFont typeface="Arial"/>
              <a:buBlip>
                <a:blip>
                  <a:extLst>
                    <a:ext uri="{96DAC541-7B7A-43D3-8B79-37D633B846F1}">
                      <asvg:svgBlip xmlns:asvg="http://schemas.microsoft.com/office/drawing/2016/SVG/main" r:embed="rId3"/>
                    </a:ext>
                  </a:extLst>
                </a:blip>
              </a:buBlip>
            </a:pPr>
            <a:r>
              <a:rPr lang="en-GB" dirty="0">
                <a:solidFill>
                  <a:schemeClr val="tx1"/>
                </a:solidFill>
              </a:rPr>
              <a:t>Modern Windows OS comes equipped with a Hyper-V feature that enables virtualisation. </a:t>
            </a:r>
          </a:p>
          <a:p>
            <a:pPr marL="342900" indent="-342900" algn="just">
              <a:buFont typeface="Arial"/>
              <a:buBlip>
                <a:blip>
                  <a:extLst>
                    <a:ext uri="{96DAC541-7B7A-43D3-8B79-37D633B846F1}">
                      <asvg:svgBlip xmlns:asvg="http://schemas.microsoft.com/office/drawing/2016/SVG/main" r:embed="rId3"/>
                    </a:ext>
                  </a:extLst>
                </a:blip>
              </a:buBlip>
            </a:pPr>
            <a:r>
              <a:rPr lang="en-GB" dirty="0">
                <a:solidFill>
                  <a:schemeClr val="tx1"/>
                </a:solidFill>
              </a:rPr>
              <a:t>“Hyper-V provides the services that can be used to create and manage VMs, along with their resources” </a:t>
            </a:r>
          </a:p>
        </p:txBody>
      </p:sp>
    </p:spTree>
    <p:extLst>
      <p:ext uri="{BB962C8B-B14F-4D97-AF65-F5344CB8AC3E}">
        <p14:creationId xmlns:p14="http://schemas.microsoft.com/office/powerpoint/2010/main" val="407386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3" name="Picture 2">
            <a:extLst>
              <a:ext uri="{FF2B5EF4-FFF2-40B4-BE49-F238E27FC236}">
                <a16:creationId xmlns:a16="http://schemas.microsoft.com/office/drawing/2014/main" id="{D5221C66-E0F6-588F-495D-2DA0890FFD4B}"/>
              </a:ext>
            </a:extLst>
          </p:cNvPr>
          <p:cNvPicPr>
            <a:picLocks noChangeAspect="1"/>
          </p:cNvPicPr>
          <p:nvPr/>
        </p:nvPicPr>
        <p:blipFill>
          <a:blip r:embed="rId3"/>
          <a:stretch>
            <a:fillRect/>
          </a:stretch>
        </p:blipFill>
        <p:spPr>
          <a:xfrm>
            <a:off x="365294" y="797382"/>
            <a:ext cx="11683012" cy="5263235"/>
          </a:xfrm>
          <a:prstGeom prst="rect">
            <a:avLst/>
          </a:prstGeom>
        </p:spPr>
      </p:pic>
    </p:spTree>
    <p:extLst>
      <p:ext uri="{BB962C8B-B14F-4D97-AF65-F5344CB8AC3E}">
        <p14:creationId xmlns:p14="http://schemas.microsoft.com/office/powerpoint/2010/main" val="73059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7412" y="1182776"/>
            <a:ext cx="8420283" cy="2822169"/>
          </a:xfrm>
        </p:spPr>
        <p:txBody>
          <a:bodyPr/>
          <a:lstStyle/>
          <a:p>
            <a:pPr marL="0" indent="0" algn="just"/>
            <a:r>
              <a:rPr lang="en-US" b="1" dirty="0">
                <a:solidFill>
                  <a:schemeClr val="tx1"/>
                </a:solidFill>
              </a:rPr>
              <a:t>Type 1 Hypervisor: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Bare-metal Hypervisor - runs directly on the physical hardware.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It allows for the creation and management of multiple virtual machines (VMs) on a single physical server.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Type 1 hypervisors are used to implement server virtualization, desktop virtualization, network virtualisation and other forms of virtualization.</a:t>
            </a:r>
          </a:p>
          <a:p>
            <a:pPr marL="0" indent="0" algn="just"/>
            <a:r>
              <a:rPr lang="en-US" b="1" dirty="0">
                <a:solidFill>
                  <a:schemeClr val="tx1"/>
                </a:solidFill>
              </a:rPr>
              <a:t>Type 2 Hypervisor: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Hosted Hypervisor - runs on top of a host operating system.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It enables users to create and manage VMs on their desktop or laptop computers.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Type 2 hypervisors are primarily used for desktop virtualization and </a:t>
            </a:r>
            <a:r>
              <a:rPr lang="en-US" b="1" dirty="0">
                <a:solidFill>
                  <a:schemeClr val="tx1"/>
                </a:solidFill>
              </a:rPr>
              <a:t>development/testing purposes</a:t>
            </a:r>
            <a:r>
              <a:rPr lang="en-US" dirty="0">
                <a:solidFill>
                  <a:schemeClr val="tx1"/>
                </a:solidFill>
              </a:rPr>
              <a:t>.</a:t>
            </a:r>
          </a:p>
          <a:p>
            <a:pPr marL="0" indent="0" algn="just"/>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Technologies</a:t>
            </a:r>
          </a:p>
        </p:txBody>
      </p:sp>
      <p:pic>
        <p:nvPicPr>
          <p:cNvPr id="4" name="Picture 3">
            <a:extLst>
              <a:ext uri="{FF2B5EF4-FFF2-40B4-BE49-F238E27FC236}">
                <a16:creationId xmlns:a16="http://schemas.microsoft.com/office/drawing/2014/main" id="{35F2AA0A-29CD-92DC-835F-6CCD8B8420F3}"/>
              </a:ext>
            </a:extLst>
          </p:cNvPr>
          <p:cNvPicPr>
            <a:picLocks noChangeAspect="1"/>
          </p:cNvPicPr>
          <p:nvPr/>
        </p:nvPicPr>
        <p:blipFill>
          <a:blip r:embed="rId4"/>
          <a:stretch>
            <a:fillRect/>
          </a:stretch>
        </p:blipFill>
        <p:spPr>
          <a:xfrm>
            <a:off x="8741438" y="3274273"/>
            <a:ext cx="3450562" cy="2412588"/>
          </a:xfrm>
          <a:prstGeom prst="rect">
            <a:avLst/>
          </a:prstGeom>
        </p:spPr>
      </p:pic>
      <p:pic>
        <p:nvPicPr>
          <p:cNvPr id="6" name="Picture 5">
            <a:extLst>
              <a:ext uri="{FF2B5EF4-FFF2-40B4-BE49-F238E27FC236}">
                <a16:creationId xmlns:a16="http://schemas.microsoft.com/office/drawing/2014/main" id="{EF6B7F7B-A5F0-23BC-A6BE-1E92268BB582}"/>
              </a:ext>
            </a:extLst>
          </p:cNvPr>
          <p:cNvPicPr>
            <a:picLocks noChangeAspect="1"/>
          </p:cNvPicPr>
          <p:nvPr/>
        </p:nvPicPr>
        <p:blipFill>
          <a:blip r:embed="rId5"/>
          <a:stretch>
            <a:fillRect/>
          </a:stretch>
        </p:blipFill>
        <p:spPr>
          <a:xfrm>
            <a:off x="8677695" y="1182776"/>
            <a:ext cx="3514305" cy="1934047"/>
          </a:xfrm>
          <a:prstGeom prst="rect">
            <a:avLst/>
          </a:prstGeom>
        </p:spPr>
      </p:pic>
      <p:sp>
        <p:nvSpPr>
          <p:cNvPr id="7" name="Content Placeholder 1">
            <a:extLst>
              <a:ext uri="{FF2B5EF4-FFF2-40B4-BE49-F238E27FC236}">
                <a16:creationId xmlns:a16="http://schemas.microsoft.com/office/drawing/2014/main" id="{40A41C99-AAFB-E8D5-1FA9-2C45A8628BE6}"/>
              </a:ext>
            </a:extLst>
          </p:cNvPr>
          <p:cNvSpPr txBox="1">
            <a:spLocks/>
          </p:cNvSpPr>
          <p:nvPr/>
        </p:nvSpPr>
        <p:spPr>
          <a:xfrm>
            <a:off x="257412" y="555118"/>
            <a:ext cx="11934588" cy="2594113"/>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gn="just">
              <a:buFont typeface="Arial"/>
              <a:buBlip>
                <a:blip>
                  <a:extLst>
                    <a:ext uri="{96DAC541-7B7A-43D3-8B79-37D633B846F1}">
                      <asvg:svgBlip xmlns:asvg="http://schemas.microsoft.com/office/drawing/2016/SVG/main" r:embed="rId3"/>
                    </a:ext>
                  </a:extLst>
                </a:blip>
              </a:buBlip>
            </a:pPr>
            <a:r>
              <a:rPr lang="en-US" dirty="0">
                <a:solidFill>
                  <a:schemeClr val="tx1"/>
                </a:solidFill>
              </a:rPr>
              <a:t>Enable various forms of virtualization, including network virtualization, server virtualization, desktop virtualization, and OS virtualization.</a:t>
            </a:r>
          </a:p>
          <a:p>
            <a:pPr marL="0" indent="0" algn="just"/>
            <a:endParaRPr lang="en-US" dirty="0">
              <a:solidFill>
                <a:schemeClr val="tx1"/>
              </a:solidFill>
            </a:endParaRPr>
          </a:p>
        </p:txBody>
      </p:sp>
    </p:spTree>
    <p:extLst>
      <p:ext uri="{BB962C8B-B14F-4D97-AF65-F5344CB8AC3E}">
        <p14:creationId xmlns:p14="http://schemas.microsoft.com/office/powerpoint/2010/main" val="2736903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7" y="507268"/>
            <a:ext cx="6685936" cy="2594113"/>
          </a:xfrm>
        </p:spPr>
        <p:txBody>
          <a:bodyPr/>
          <a:lstStyle/>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Full virtualization involves a setup where the </a:t>
            </a:r>
            <a:r>
              <a:rPr lang="en-US" b="1" dirty="0">
                <a:solidFill>
                  <a:schemeClr val="tx1"/>
                </a:solidFill>
              </a:rPr>
              <a:t>guest operating system </a:t>
            </a:r>
            <a:r>
              <a:rPr lang="en-US" dirty="0">
                <a:solidFill>
                  <a:schemeClr val="tx1"/>
                </a:solidFill>
              </a:rPr>
              <a:t>(OS) remains oblivious to the fact that it's running in a virtualized environment</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Instead of directly communicating with the underlying hardware, the guest OS sends commands to the VMM.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The VMM acts as an intermediary between the guest OS and the host hardware.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It receives commands </a:t>
            </a:r>
            <a:r>
              <a:rPr lang="en-US" sz="2000" dirty="0"/>
              <a:t>from the guest OS and translates them into binary instructions that the underlying hardware (host hardware) can execute.</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VMM is responsible for managing and allocating resources to the guest OS.   Example vendor: </a:t>
            </a:r>
            <a:r>
              <a:rPr lang="en-US" b="1" dirty="0">
                <a:solidFill>
                  <a:schemeClr val="tx1"/>
                </a:solidFill>
              </a:rPr>
              <a:t>MS Hyper-V</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It ensures that the guest OS has access to the necessary resources, such as CPU, memory, and storage, while also maintaining isolation between multiple guest OS instances running on the same physical hardware. </a:t>
            </a: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a:p>
            <a:pPr marL="342900" indent="-342900" algn="just">
              <a:buBlip>
                <a:blip>
                  <a:extLst>
                    <a:ext uri="{96DAC541-7B7A-43D3-8B79-37D633B846F1}">
                      <asvg:svgBlip xmlns:asvg="http://schemas.microsoft.com/office/drawing/2016/SVG/main" r:embed="rId3"/>
                    </a:ext>
                  </a:extLst>
                </a:blip>
              </a:buBlip>
            </a:pPr>
            <a:endParaRPr lang="en-US" b="1" dirty="0">
              <a:solidFill>
                <a:schemeClr val="tx1"/>
              </a:solidFill>
            </a:endParaRP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Full Virtualization</a:t>
            </a:r>
          </a:p>
        </p:txBody>
      </p:sp>
      <p:pic>
        <p:nvPicPr>
          <p:cNvPr id="5" name="Picture 4">
            <a:extLst>
              <a:ext uri="{FF2B5EF4-FFF2-40B4-BE49-F238E27FC236}">
                <a16:creationId xmlns:a16="http://schemas.microsoft.com/office/drawing/2014/main" id="{95B64344-CDD4-59EF-6A52-8C8A78B83B99}"/>
              </a:ext>
            </a:extLst>
          </p:cNvPr>
          <p:cNvPicPr>
            <a:picLocks noChangeAspect="1"/>
          </p:cNvPicPr>
          <p:nvPr/>
        </p:nvPicPr>
        <p:blipFill>
          <a:blip r:embed="rId4"/>
          <a:stretch>
            <a:fillRect/>
          </a:stretch>
        </p:blipFill>
        <p:spPr>
          <a:xfrm>
            <a:off x="7163829" y="507268"/>
            <a:ext cx="4782364" cy="3982296"/>
          </a:xfrm>
          <a:prstGeom prst="rect">
            <a:avLst/>
          </a:prstGeom>
        </p:spPr>
      </p:pic>
      <p:sp>
        <p:nvSpPr>
          <p:cNvPr id="6" name="Rectangle 5">
            <a:extLst>
              <a:ext uri="{FF2B5EF4-FFF2-40B4-BE49-F238E27FC236}">
                <a16:creationId xmlns:a16="http://schemas.microsoft.com/office/drawing/2014/main" id="{E6633228-7CAA-D24B-B8DA-DB649B9A6489}"/>
              </a:ext>
            </a:extLst>
          </p:cNvPr>
          <p:cNvSpPr/>
          <p:nvPr/>
        </p:nvSpPr>
        <p:spPr>
          <a:xfrm>
            <a:off x="7938703" y="4633903"/>
            <a:ext cx="3232616"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Components of Virtualization</a:t>
            </a:r>
          </a:p>
        </p:txBody>
      </p:sp>
    </p:spTree>
    <p:extLst>
      <p:ext uri="{BB962C8B-B14F-4D97-AF65-F5344CB8AC3E}">
        <p14:creationId xmlns:p14="http://schemas.microsoft.com/office/powerpoint/2010/main" val="3032173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0" y="365760"/>
            <a:ext cx="6784848" cy="1133856"/>
          </a:xfrm>
        </p:spPr>
        <p:txBody>
          <a:bodyPr/>
          <a:lstStyle/>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The guest OS is aware of the virtual environment it's running within.</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The guest OS communicates directly with the host machine to request resources.</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Guest OS Kernel is modified, with software APIs entitled ‘Hypercalls’ .  Example vendor: </a:t>
            </a:r>
            <a:r>
              <a:rPr lang="en-US" sz="2000" b="1" dirty="0"/>
              <a:t>Citrix Xen.</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These hypercall commands from the guest OS are translated into binary code for the hardware.</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The Virtual Machine Monitor (VMM) is not involved in the request and response operations.</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Para virtualization is commonly used in environments where </a:t>
            </a:r>
            <a:r>
              <a:rPr lang="en-US" sz="2000" b="1" dirty="0"/>
              <a:t>performance is critical</a:t>
            </a:r>
            <a:r>
              <a:rPr lang="en-US" sz="2000" dirty="0"/>
              <a:t>, such as high-performance computing (HPC) or real-time systems.</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r>
              <a:rPr lang="en-US" sz="2000" dirty="0"/>
              <a:t>It provides a </a:t>
            </a:r>
            <a:r>
              <a:rPr lang="en-US" sz="2000" b="1" dirty="0"/>
              <a:t>balance between performance and flexibility</a:t>
            </a:r>
            <a:r>
              <a:rPr lang="en-US" sz="2000" dirty="0"/>
              <a:t>, making it a suitable choice for specific use cases where performance optimization is a priority.</a:t>
            </a:r>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endParaRPr lang="en-US" sz="2000" dirty="0"/>
          </a:p>
          <a:p>
            <a:pPr marL="342900" lvl="1" indent="-342900" algn="just" defTabSz="457105">
              <a:lnSpc>
                <a:spcPct val="100000"/>
              </a:lnSpc>
              <a:spcBef>
                <a:spcPct val="20000"/>
              </a:spcBef>
              <a:buBlip>
                <a:blip>
                  <a:extLst>
                    <a:ext uri="{96DAC541-7B7A-43D3-8B79-37D633B846F1}">
                      <asvg:svgBlip xmlns:asvg="http://schemas.microsoft.com/office/drawing/2016/SVG/main" r:embed="rId3"/>
                    </a:ext>
                  </a:extLst>
                </a:blip>
              </a:buBlip>
            </a:pPr>
            <a:endParaRPr lang="en-US" sz="2000" dirty="0"/>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Para Virtualization</a:t>
            </a:r>
          </a:p>
        </p:txBody>
      </p:sp>
      <p:pic>
        <p:nvPicPr>
          <p:cNvPr id="5" name="Picture 4">
            <a:extLst>
              <a:ext uri="{FF2B5EF4-FFF2-40B4-BE49-F238E27FC236}">
                <a16:creationId xmlns:a16="http://schemas.microsoft.com/office/drawing/2014/main" id="{95B64344-CDD4-59EF-6A52-8C8A78B83B99}"/>
              </a:ext>
            </a:extLst>
          </p:cNvPr>
          <p:cNvPicPr>
            <a:picLocks noChangeAspect="1"/>
          </p:cNvPicPr>
          <p:nvPr/>
        </p:nvPicPr>
        <p:blipFill>
          <a:blip r:embed="rId4"/>
          <a:stretch>
            <a:fillRect/>
          </a:stretch>
        </p:blipFill>
        <p:spPr>
          <a:xfrm>
            <a:off x="7163829" y="507268"/>
            <a:ext cx="4782364" cy="3982296"/>
          </a:xfrm>
          <a:prstGeom prst="rect">
            <a:avLst/>
          </a:prstGeom>
        </p:spPr>
      </p:pic>
      <p:sp>
        <p:nvSpPr>
          <p:cNvPr id="6" name="Rectangle 5">
            <a:extLst>
              <a:ext uri="{FF2B5EF4-FFF2-40B4-BE49-F238E27FC236}">
                <a16:creationId xmlns:a16="http://schemas.microsoft.com/office/drawing/2014/main" id="{E6633228-7CAA-D24B-B8DA-DB649B9A6489}"/>
              </a:ext>
            </a:extLst>
          </p:cNvPr>
          <p:cNvSpPr/>
          <p:nvPr/>
        </p:nvSpPr>
        <p:spPr>
          <a:xfrm>
            <a:off x="7938703" y="4633903"/>
            <a:ext cx="3232616" cy="400110"/>
          </a:xfrm>
          <a:prstGeom prst="rect">
            <a:avLst/>
          </a:prstGeom>
          <a:noFill/>
        </p:spPr>
        <p:txBody>
          <a:bodyPr wrap="none" lIns="91440" tIns="45720" rIns="91440" bIns="45720">
            <a:spAutoFit/>
          </a:bodyPr>
          <a:lstStyle/>
          <a:p>
            <a:pPr algn="ctr"/>
            <a:r>
              <a:rPr lang="en-US" sz="2000" b="0" cap="none" spc="0" dirty="0">
                <a:ln w="0"/>
                <a:solidFill>
                  <a:schemeClr val="tx1"/>
                </a:solidFill>
                <a:effectLst>
                  <a:outerShdw blurRad="38100" dist="19050" dir="2700000" algn="tl" rotWithShape="0">
                    <a:schemeClr val="dk1">
                      <a:alpha val="40000"/>
                    </a:schemeClr>
                  </a:outerShdw>
                </a:effectLst>
              </a:rPr>
              <a:t>Components of Virtualization</a:t>
            </a:r>
          </a:p>
        </p:txBody>
      </p:sp>
    </p:spTree>
    <p:extLst>
      <p:ext uri="{BB962C8B-B14F-4D97-AF65-F5344CB8AC3E}">
        <p14:creationId xmlns:p14="http://schemas.microsoft.com/office/powerpoint/2010/main" val="209771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i="1" dirty="0">
                <a:solidFill>
                  <a:schemeClr val="tx1"/>
                </a:solidFill>
              </a:rPr>
              <a:t>“Modern microprocessor architectures feature special instructions designed to assist with hardware virtualization”  Examples include:  </a:t>
            </a:r>
            <a:r>
              <a:rPr lang="en-US" b="1" i="1" dirty="0">
                <a:solidFill>
                  <a:schemeClr val="tx1"/>
                </a:solidFill>
              </a:rPr>
              <a:t>Intel VT-x </a:t>
            </a:r>
            <a:r>
              <a:rPr lang="en-US" i="1" dirty="0">
                <a:solidFill>
                  <a:schemeClr val="tx1"/>
                </a:solidFill>
              </a:rPr>
              <a:t>and </a:t>
            </a:r>
            <a:r>
              <a:rPr lang="en-US" b="1" i="1" dirty="0">
                <a:solidFill>
                  <a:schemeClr val="tx1"/>
                </a:solidFill>
              </a:rPr>
              <a:t>AMD-V.</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These instructions allow the </a:t>
            </a:r>
            <a:r>
              <a:rPr lang="en-US" b="1" dirty="0">
                <a:solidFill>
                  <a:schemeClr val="tx1"/>
                </a:solidFill>
              </a:rPr>
              <a:t>guest operating system (OS) to execute privileged instructions </a:t>
            </a:r>
            <a:r>
              <a:rPr lang="en-US" dirty="0">
                <a:solidFill>
                  <a:schemeClr val="tx1"/>
                </a:solidFill>
              </a:rPr>
              <a:t>directly on the processor, greatly improving performance, since these are done natively at (e.g. more closely aligned with authentic hardware speeds).</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The operating system treats system calls as user-level programs, </a:t>
            </a:r>
            <a:r>
              <a:rPr lang="en-US" b="1" dirty="0">
                <a:solidFill>
                  <a:schemeClr val="tx1"/>
                </a:solidFill>
              </a:rPr>
              <a:t>enhancing the efficiency and performance of virtualization</a:t>
            </a:r>
            <a:r>
              <a:rPr lang="en-US" dirty="0">
                <a:solidFill>
                  <a:schemeClr val="tx1"/>
                </a:solidFill>
              </a:rPr>
              <a:t>.</a:t>
            </a:r>
          </a:p>
          <a:p>
            <a:pPr marL="0" indent="0" algn="just"/>
            <a:endParaRPr lang="en-US" dirty="0">
              <a:solidFill>
                <a:schemeClr val="tx1"/>
              </a:solidFill>
            </a:endParaRPr>
          </a:p>
          <a:p>
            <a:pPr marL="0" indent="0" algn="l" defTabSz="914400">
              <a:lnSpc>
                <a:spcPct val="90000"/>
              </a:lnSpc>
              <a:spcBef>
                <a:spcPct val="0"/>
              </a:spcBef>
            </a:pPr>
            <a:r>
              <a:rPr lang="en-US" sz="2900" dirty="0">
                <a:solidFill>
                  <a:srgbClr val="004C69"/>
                </a:solidFill>
                <a:latin typeface="+mj-lt"/>
                <a:ea typeface="+mj-ea"/>
                <a:cs typeface="+mj-cs"/>
              </a:rPr>
              <a:t>Hybrid Virtualization</a:t>
            </a: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In this type of virtualization, the guest OS adopts the functionality of para virtualization and uses the VMM for binary translation to different types of hardware resources.</a:t>
            </a: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Hardware Assisted Virtualization</a:t>
            </a:r>
          </a:p>
        </p:txBody>
      </p:sp>
    </p:spTree>
    <p:extLst>
      <p:ext uri="{BB962C8B-B14F-4D97-AF65-F5344CB8AC3E}">
        <p14:creationId xmlns:p14="http://schemas.microsoft.com/office/powerpoint/2010/main" val="3893556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Storage Device Virtualization</a:t>
            </a:r>
            <a:r>
              <a:rPr lang="en-US" dirty="0">
                <a:solidFill>
                  <a:schemeClr val="tx1"/>
                </a:solidFill>
              </a:rPr>
              <a:t>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This is the virtualization of storage devices using techniques such as data striping and data mirroring. </a:t>
            </a:r>
          </a:p>
          <a:p>
            <a:pPr marL="743010" lvl="1" indent="-342900" algn="just">
              <a:buBlip>
                <a:blip>
                  <a:extLst>
                    <a:ext uri="{96DAC541-7B7A-43D3-8B79-37D633B846F1}">
                      <asvg:svgBlip xmlns:asvg="http://schemas.microsoft.com/office/drawing/2016/SVG/main" r:embed="rId3"/>
                    </a:ext>
                  </a:extLst>
                </a:blip>
              </a:buBlip>
            </a:pPr>
            <a:r>
              <a:rPr lang="en-US" sz="2000" b="1" dirty="0">
                <a:solidFill>
                  <a:schemeClr val="tx1"/>
                </a:solidFill>
              </a:rPr>
              <a:t>RAID </a:t>
            </a:r>
            <a:r>
              <a:rPr lang="en-US" sz="2000" dirty="0">
                <a:solidFill>
                  <a:schemeClr val="tx1"/>
                </a:solidFill>
              </a:rPr>
              <a:t>is an example of storage virtualization, in which multiple storage devices are combined into a single logical unit.</a:t>
            </a:r>
          </a:p>
          <a:p>
            <a:pPr marL="0" indent="0" algn="just"/>
            <a:r>
              <a:rPr lang="en-US" b="1" dirty="0">
                <a:solidFill>
                  <a:schemeClr val="tx1"/>
                </a:solidFill>
              </a:rPr>
              <a:t>File System Virtualization</a:t>
            </a:r>
            <a:r>
              <a:rPr lang="en-US" dirty="0">
                <a:solidFill>
                  <a:schemeClr val="tx1"/>
                </a:solidFill>
              </a:rPr>
              <a:t>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This refers to the virtualization of data at the level of the file system.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It facilitates convenience of sharing and protection of data within the software.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Virtualized data pools manipulate files and data based on user demand.</a:t>
            </a:r>
          </a:p>
          <a:p>
            <a:pPr marL="0" indent="0" algn="just"/>
            <a:r>
              <a:rPr lang="en-US" b="1" dirty="0">
                <a:solidFill>
                  <a:schemeClr val="tx1"/>
                </a:solidFill>
              </a:rPr>
              <a:t>Server Virtualization</a:t>
            </a:r>
            <a:r>
              <a:rPr lang="en-US" dirty="0">
                <a:solidFill>
                  <a:schemeClr val="tx1"/>
                </a:solidFill>
              </a:rPr>
              <a:t>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Server level virtualization enables the partition (or virtualization) of the server’s OS environment.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This involves the logical partitioning of the server’s hard drive.</a:t>
            </a:r>
          </a:p>
          <a:p>
            <a:pPr marL="0" indent="0" algn="just"/>
            <a:r>
              <a:rPr lang="en-US" b="1" dirty="0">
                <a:solidFill>
                  <a:schemeClr val="tx1"/>
                </a:solidFill>
              </a:rPr>
              <a:t>Fabric Virtualization</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This level of virtualization makes the virtual devices independent of the physical computer hardware.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It creates a massive pool of storage areas for different virtual machines running on the hardware. </a:t>
            </a:r>
          </a:p>
          <a:p>
            <a:pPr marL="743010" lvl="1" indent="-342900" algn="just">
              <a:buBlip>
                <a:blip>
                  <a:extLst>
                    <a:ext uri="{96DAC541-7B7A-43D3-8B79-37D633B846F1}">
                      <asvg:svgBlip xmlns:asvg="http://schemas.microsoft.com/office/drawing/2016/SVG/main" r:embed="rId3"/>
                    </a:ext>
                  </a:extLst>
                </a:blip>
              </a:buBlip>
            </a:pPr>
            <a:r>
              <a:rPr lang="en-US" sz="2000" dirty="0">
                <a:solidFill>
                  <a:schemeClr val="tx1"/>
                </a:solidFill>
              </a:rPr>
              <a:t>Storage area network (SAN) technology is used to achieve fabric level virtualization.</a:t>
            </a: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Virtualization Levels</a:t>
            </a:r>
          </a:p>
        </p:txBody>
      </p:sp>
    </p:spTree>
    <p:extLst>
      <p:ext uri="{BB962C8B-B14F-4D97-AF65-F5344CB8AC3E}">
        <p14:creationId xmlns:p14="http://schemas.microsoft.com/office/powerpoint/2010/main" val="2568569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Operating System Virtualization</a:t>
            </a:r>
          </a:p>
          <a:p>
            <a:pPr marL="342900" indent="-342900" algn="just">
              <a:buFont typeface="Arial" panose="020B0604020202020204" pitchFamily="34" charset="0"/>
              <a:buChar char="•"/>
            </a:pPr>
            <a:r>
              <a:rPr lang="en-US" dirty="0">
                <a:solidFill>
                  <a:schemeClr val="tx1"/>
                </a:solidFill>
              </a:rPr>
              <a:t>Reduces hardware costs and software update time by running applications requiring different OSs on a single system.</a:t>
            </a:r>
            <a:endParaRPr lang="en-US" dirty="0">
              <a:solidFill>
                <a:schemeClr val="tx1"/>
              </a:solidFill>
              <a:highlight>
                <a:srgbClr val="FFFF00"/>
              </a:highlight>
            </a:endParaRPr>
          </a:p>
          <a:p>
            <a:pPr marL="342900" indent="-342900" algn="just">
              <a:buFont typeface="Arial" panose="020B0604020202020204" pitchFamily="34" charset="0"/>
              <a:buChar char="•"/>
            </a:pPr>
            <a:r>
              <a:rPr kumimoji="0" lang="en-GB" i="0" u="none" strike="noStrike" kern="1200" cap="none" spc="0" normalizeH="0" baseline="0" noProof="0" dirty="0">
                <a:ln>
                  <a:noFill/>
                </a:ln>
                <a:solidFill>
                  <a:prstClr val="black"/>
                </a:solidFill>
                <a:effectLst/>
                <a:uLnTx/>
                <a:uFillTx/>
                <a:latin typeface="Calibri" panose="020F0502020204030204"/>
                <a:ea typeface="+mn-ea"/>
                <a:cs typeface="+mn-cs"/>
              </a:rPr>
              <a:t>No use of Hypervisor, shares Host O/S Kernel </a:t>
            </a:r>
            <a:r>
              <a:rPr kumimoji="0" lang="en-GB" b="1" i="0" u="none" strike="noStrike" kern="1200" cap="none" spc="0" normalizeH="0" baseline="0" noProof="0" dirty="0">
                <a:ln>
                  <a:noFill/>
                </a:ln>
                <a:solidFill>
                  <a:prstClr val="black"/>
                </a:solidFill>
                <a:effectLst/>
                <a:uLnTx/>
                <a:uFillTx/>
                <a:latin typeface="Calibri" panose="020F0502020204030204"/>
                <a:ea typeface="+mn-ea"/>
                <a:cs typeface="+mn-cs"/>
              </a:rPr>
              <a:t>(examples Docker, </a:t>
            </a:r>
            <a:r>
              <a:rPr kumimoji="0" lang="en-GB" b="1" i="0" u="none" strike="noStrike" kern="1200" cap="none" spc="0" normalizeH="0" baseline="0" noProof="0" dirty="0" err="1">
                <a:ln>
                  <a:noFill/>
                </a:ln>
                <a:solidFill>
                  <a:prstClr val="black"/>
                </a:solidFill>
                <a:effectLst/>
                <a:uLnTx/>
                <a:uFillTx/>
                <a:latin typeface="Calibri" panose="020F0502020204030204"/>
                <a:ea typeface="+mn-ea"/>
                <a:cs typeface="+mn-cs"/>
              </a:rPr>
              <a:t>Virtuozzo</a:t>
            </a:r>
            <a:r>
              <a:rPr kumimoji="0" lang="en-GB"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indent="0" algn="just"/>
            <a:endParaRPr lang="en-US" dirty="0">
              <a:solidFill>
                <a:schemeClr val="tx1"/>
              </a:solidFill>
            </a:endParaRPr>
          </a:p>
          <a:p>
            <a:pPr marL="0" indent="0" algn="just"/>
            <a:endParaRPr lang="en-US" dirty="0">
              <a:solidFill>
                <a:schemeClr val="tx1"/>
              </a:solidFill>
            </a:endParaRPr>
          </a:p>
          <a:p>
            <a:pPr marL="0" indent="0" algn="just"/>
            <a:r>
              <a:rPr lang="en-US" b="1" dirty="0">
                <a:solidFill>
                  <a:schemeClr val="tx1"/>
                </a:solidFill>
              </a:rPr>
              <a:t>Network Virtualization</a:t>
            </a:r>
            <a:r>
              <a:rPr lang="en-US" dirty="0">
                <a:solidFill>
                  <a:schemeClr val="tx1"/>
                </a:solidFill>
              </a:rPr>
              <a:t>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Abstracts physical network resources to create virtual networks.</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Combines multiple physical networks into a single virtual network or divides a physical network into multiple independent virtual networks.</a:t>
            </a:r>
          </a:p>
          <a:p>
            <a:pPr marL="0" indent="0" algn="just"/>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Types</a:t>
            </a:r>
          </a:p>
        </p:txBody>
      </p:sp>
    </p:spTree>
    <p:extLst>
      <p:ext uri="{BB962C8B-B14F-4D97-AF65-F5344CB8AC3E}">
        <p14:creationId xmlns:p14="http://schemas.microsoft.com/office/powerpoint/2010/main" val="2159768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0" indent="0" algn="just"/>
            <a:r>
              <a:rPr lang="en-US" b="1" dirty="0">
                <a:solidFill>
                  <a:schemeClr val="tx1"/>
                </a:solidFill>
              </a:rPr>
              <a:t>Server Virtualization</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Virtualizes server resources such as physical servers, processors, and operating systems.</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Enables creation of multiple virtual machines on a single host each running its own OS.</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Type 1 examples (Hyper-V, VMWare </a:t>
            </a:r>
            <a:r>
              <a:rPr lang="en-US" dirty="0" err="1">
                <a:solidFill>
                  <a:schemeClr val="tx1"/>
                </a:solidFill>
              </a:rPr>
              <a:t>ESXi</a:t>
            </a:r>
            <a:r>
              <a:rPr lang="en-US" dirty="0">
                <a:solidFill>
                  <a:schemeClr val="tx1"/>
                </a:solidFill>
              </a:rPr>
              <a:t>, Citrix Xem. </a:t>
            </a:r>
            <a:r>
              <a:rPr lang="en-US" dirty="0" err="1">
                <a:solidFill>
                  <a:schemeClr val="tx1"/>
                </a:solidFill>
              </a:rPr>
              <a:t>ProxMOX</a:t>
            </a:r>
            <a:r>
              <a:rPr lang="en-US" dirty="0">
                <a:solidFill>
                  <a:schemeClr val="tx1"/>
                </a:solidFill>
              </a:rPr>
              <a:t>)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Type 2 examples (Oracle VirtualBox, VMWare </a:t>
            </a:r>
            <a:r>
              <a:rPr lang="en-US" dirty="0" err="1">
                <a:solidFill>
                  <a:schemeClr val="tx1"/>
                </a:solidFill>
              </a:rPr>
              <a:t>VMPlayer</a:t>
            </a:r>
            <a:r>
              <a:rPr lang="en-US" dirty="0">
                <a:solidFill>
                  <a:schemeClr val="tx1"/>
                </a:solidFill>
              </a:rPr>
              <a:t>, MS </a:t>
            </a:r>
            <a:r>
              <a:rPr lang="en-US" dirty="0" err="1">
                <a:solidFill>
                  <a:schemeClr val="tx1"/>
                </a:solidFill>
              </a:rPr>
              <a:t>VirtualPC</a:t>
            </a:r>
            <a:r>
              <a:rPr lang="en-US" dirty="0">
                <a:solidFill>
                  <a:schemeClr val="tx1"/>
                </a:solidFill>
              </a:rPr>
              <a:t>).</a:t>
            </a: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a:p>
            <a:pPr marL="0" indent="0" algn="just"/>
            <a:r>
              <a:rPr lang="en-US" b="1" dirty="0">
                <a:solidFill>
                  <a:schemeClr val="tx1"/>
                </a:solidFill>
              </a:rPr>
              <a:t>Desktop Virtualization</a:t>
            </a:r>
            <a:r>
              <a:rPr lang="en-US" dirty="0">
                <a:solidFill>
                  <a:schemeClr val="tx1"/>
                </a:solidFill>
              </a:rPr>
              <a:t> </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Hosts desktop operating system instances on a central server in the cloud.</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Allows users to access and control their desktops from any device.</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Data and files are stored centrally in the cloud, reducing dependency on local devices.</a:t>
            </a:r>
          </a:p>
          <a:p>
            <a:pPr marL="342900" indent="-342900" algn="just">
              <a:buBlip>
                <a:blip>
                  <a:extLst>
                    <a:ext uri="{96DAC541-7B7A-43D3-8B79-37D633B846F1}">
                      <asvg:svgBlip xmlns:asvg="http://schemas.microsoft.com/office/drawing/2016/SVG/main" r:embed="rId3"/>
                    </a:ext>
                  </a:extLst>
                </a:blip>
              </a:buBlip>
            </a:pPr>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Types</a:t>
            </a:r>
          </a:p>
        </p:txBody>
      </p:sp>
      <p:sp>
        <p:nvSpPr>
          <p:cNvPr id="6" name="Rectangle 5">
            <a:extLst>
              <a:ext uri="{FF2B5EF4-FFF2-40B4-BE49-F238E27FC236}">
                <a16:creationId xmlns:a16="http://schemas.microsoft.com/office/drawing/2014/main" id="{EC43DD03-CBD6-537F-FC4B-A96678707286}"/>
              </a:ext>
            </a:extLst>
          </p:cNvPr>
          <p:cNvSpPr/>
          <p:nvPr/>
        </p:nvSpPr>
        <p:spPr>
          <a:xfrm>
            <a:off x="245806" y="4153678"/>
            <a:ext cx="11488363" cy="1200329"/>
          </a:xfrm>
          <a:prstGeom prst="rect">
            <a:avLst/>
          </a:prstGeom>
          <a:noFill/>
        </p:spPr>
        <p:txBody>
          <a:bodyPr wrap="square" lIns="91440" tIns="45720" rIns="91440" bIns="45720">
            <a:spAutoFit/>
          </a:bodyPr>
          <a:lstStyle/>
          <a:p>
            <a:pPr algn="ctr"/>
            <a:r>
              <a:rPr lang="en-US" sz="2400" b="1" i="0" cap="none" spc="0" dirty="0">
                <a:ln w="0"/>
                <a:solidFill>
                  <a:srgbClr val="FF0000"/>
                </a:solidFill>
                <a:effectLst>
                  <a:reflection blurRad="6350" stA="53000" endA="300" endPos="35500" dir="5400000" sy="-90000" algn="bl" rotWithShape="0"/>
                </a:effectLst>
                <a:latin typeface="Söhne"/>
              </a:rPr>
              <a:t>Overall, these forms of virtualization offer significant benefits such as resource optimization, cost reduction, and improved flexibility, making them essential components of modern IT infrastructures.</a:t>
            </a:r>
            <a:endParaRPr lang="en-GB" sz="2400" b="1" cap="none" spc="0" dirty="0">
              <a:ln w="0"/>
              <a:solidFill>
                <a:srgbClr val="FF0000"/>
              </a:solidFill>
              <a:effectLst>
                <a:reflection blurRad="6350" stA="53000" endA="300" endPos="35500" dir="5400000" sy="-90000" algn="bl" rotWithShape="0"/>
              </a:effectLst>
            </a:endParaRPr>
          </a:p>
        </p:txBody>
      </p:sp>
    </p:spTree>
    <p:extLst>
      <p:ext uri="{BB962C8B-B14F-4D97-AF65-F5344CB8AC3E}">
        <p14:creationId xmlns:p14="http://schemas.microsoft.com/office/powerpoint/2010/main" val="3837266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836C1-F6EC-28A4-5088-76A507D4C9AB}"/>
              </a:ext>
            </a:extLst>
          </p:cNvPr>
          <p:cNvSpPr>
            <a:spLocks noGrp="1"/>
          </p:cNvSpPr>
          <p:nvPr>
            <p:ph type="title"/>
          </p:nvPr>
        </p:nvSpPr>
        <p:spPr>
          <a:xfrm>
            <a:off x="0" y="0"/>
            <a:ext cx="11996928" cy="1325563"/>
          </a:xfrm>
        </p:spPr>
        <p:txBody>
          <a:bodyPr/>
          <a:lstStyle/>
          <a:p>
            <a:r>
              <a:rPr lang="en-GB" dirty="0"/>
              <a:t>Server Virtualisation (Example Hyper-V architecture.</a:t>
            </a:r>
          </a:p>
        </p:txBody>
      </p:sp>
      <p:sp>
        <p:nvSpPr>
          <p:cNvPr id="3" name="Content Placeholder 2">
            <a:extLst>
              <a:ext uri="{FF2B5EF4-FFF2-40B4-BE49-F238E27FC236}">
                <a16:creationId xmlns:a16="http://schemas.microsoft.com/office/drawing/2014/main" id="{34A1BCEF-01C7-CCCC-5EC6-B2DDB1C63800}"/>
              </a:ext>
            </a:extLst>
          </p:cNvPr>
          <p:cNvSpPr>
            <a:spLocks noGrp="1"/>
          </p:cNvSpPr>
          <p:nvPr>
            <p:ph idx="1"/>
          </p:nvPr>
        </p:nvSpPr>
        <p:spPr>
          <a:xfrm>
            <a:off x="199987" y="1076632"/>
            <a:ext cx="11642967" cy="4398989"/>
          </a:xfrm>
        </p:spPr>
        <p:txBody>
          <a:bodyPr>
            <a:normAutofit fontScale="92500" lnSpcReduction="10000"/>
          </a:bodyPr>
          <a:lstStyle/>
          <a:p>
            <a:r>
              <a:rPr lang="en-GB" sz="2000" b="1" dirty="0"/>
              <a:t>Microsoft Hyper-V </a:t>
            </a:r>
            <a:r>
              <a:rPr lang="en-GB" sz="2000" dirty="0"/>
              <a:t>is an example product that uses </a:t>
            </a:r>
            <a:r>
              <a:rPr lang="en-GB" sz="2000" i="1" dirty="0"/>
              <a:t>full Virtualisation </a:t>
            </a:r>
            <a:r>
              <a:rPr lang="en-GB" sz="2000" dirty="0"/>
              <a:t>within a </a:t>
            </a:r>
            <a:r>
              <a:rPr lang="en-GB" sz="2000" i="1" dirty="0"/>
              <a:t>Server virtualisation </a:t>
            </a:r>
            <a:r>
              <a:rPr lang="en-GB" sz="2000" dirty="0"/>
              <a:t>architecture.  </a:t>
            </a:r>
          </a:p>
          <a:p>
            <a:r>
              <a:rPr lang="en-GB" sz="2000" dirty="0"/>
              <a:t>When the Hyper-V role is installed, it ‘promotes’ itself sitting between the host O/S and hosts hardware.  </a:t>
            </a:r>
          </a:p>
          <a:p>
            <a:r>
              <a:rPr lang="en-GB" sz="2000" dirty="0"/>
              <a:t>Controls/manages the host O/S as a </a:t>
            </a:r>
            <a:r>
              <a:rPr lang="en-GB" sz="2000" b="1" dirty="0"/>
              <a:t>Parent/Root partition.  </a:t>
            </a:r>
          </a:p>
          <a:p>
            <a:r>
              <a:rPr lang="en-GB" sz="2000" dirty="0"/>
              <a:t>In this ‘virtualisation stack’ </a:t>
            </a:r>
            <a:r>
              <a:rPr lang="en-GB" sz="2000" b="1" dirty="0"/>
              <a:t>the host O/S is essentially bundled and treated as a ‘Privileged VM’.   </a:t>
            </a:r>
          </a:p>
          <a:p>
            <a:r>
              <a:rPr lang="en-GB" sz="2000" dirty="0"/>
              <a:t>Hyper-V </a:t>
            </a:r>
            <a:r>
              <a:rPr lang="en-GB" sz="2000" b="1" dirty="0"/>
              <a:t>‘virtualises CPU and Memory’ </a:t>
            </a:r>
            <a:r>
              <a:rPr lang="en-GB" sz="2000" dirty="0"/>
              <a:t>resources on the host.  It </a:t>
            </a:r>
            <a:r>
              <a:rPr lang="en-GB" sz="2000" b="0" i="0" dirty="0">
                <a:solidFill>
                  <a:srgbClr val="161616"/>
                </a:solidFill>
                <a:effectLst/>
              </a:rPr>
              <a:t>controls and arbitrates access requirements to the underlying hardware.  It does this by implementing isolated environments called </a:t>
            </a:r>
            <a:r>
              <a:rPr lang="en-GB" sz="2000" b="0" i="0" u="sng" dirty="0">
                <a:solidFill>
                  <a:srgbClr val="161616"/>
                </a:solidFill>
                <a:effectLst/>
              </a:rPr>
              <a:t>partitions</a:t>
            </a:r>
            <a:r>
              <a:rPr lang="en-GB" sz="2000" b="0" i="0" dirty="0">
                <a:solidFill>
                  <a:srgbClr val="161616"/>
                </a:solidFill>
                <a:effectLst/>
              </a:rPr>
              <a:t>.  </a:t>
            </a:r>
            <a:endParaRPr lang="en-GB" sz="2000" dirty="0">
              <a:solidFill>
                <a:srgbClr val="161616"/>
              </a:solidFill>
            </a:endParaRPr>
          </a:p>
          <a:p>
            <a:r>
              <a:rPr lang="en-GB" sz="2000" dirty="0">
                <a:solidFill>
                  <a:srgbClr val="161616"/>
                </a:solidFill>
              </a:rPr>
              <a:t>Each partition, is provided with resources (CPU, Memory, I/O devices) in isolation.</a:t>
            </a:r>
            <a:endParaRPr lang="en-GB" sz="2000" dirty="0"/>
          </a:p>
          <a:p>
            <a:r>
              <a:rPr lang="en-GB" sz="2000" b="1" dirty="0"/>
              <a:t>The root partition – </a:t>
            </a:r>
            <a:r>
              <a:rPr lang="en-GB" sz="2000" dirty="0"/>
              <a:t>hosts the Virtualisation stack and owns resources (most devices). It has the mechanisms for managing child partitions/Virtual machines and memory management.  Main aspect of virtualisation that distinguishes the root partition from child partitions is that it has native access to hardware such as NICs and Storage controller cards.</a:t>
            </a:r>
            <a:endParaRPr lang="en-GB" sz="2000" b="1" dirty="0"/>
          </a:p>
          <a:p>
            <a:r>
              <a:rPr lang="en-GB" sz="2000" b="1" dirty="0"/>
              <a:t>Child partitions – </a:t>
            </a:r>
            <a:r>
              <a:rPr lang="en-GB" sz="2000" dirty="0"/>
              <a:t>This refers to a Virtual Machine created by the root partition.  They DO NOT have native hardware access to host resources and operate with the isolated partition resources that the Hypervisor virtualises for them (e.g. CPU, Memory).</a:t>
            </a:r>
          </a:p>
          <a:p>
            <a:endParaRPr lang="en-GB" sz="2000" dirty="0"/>
          </a:p>
        </p:txBody>
      </p:sp>
    </p:spTree>
    <p:extLst>
      <p:ext uri="{BB962C8B-B14F-4D97-AF65-F5344CB8AC3E}">
        <p14:creationId xmlns:p14="http://schemas.microsoft.com/office/powerpoint/2010/main" val="536968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FBF3B3-2136-8926-F5BC-4A02027B44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969F85-0081-F956-B8D7-0BCC908FDEDD}"/>
              </a:ext>
            </a:extLst>
          </p:cNvPr>
          <p:cNvSpPr>
            <a:spLocks noGrp="1"/>
          </p:cNvSpPr>
          <p:nvPr>
            <p:ph type="title"/>
          </p:nvPr>
        </p:nvSpPr>
        <p:spPr>
          <a:xfrm>
            <a:off x="276959" y="-286877"/>
            <a:ext cx="11996928" cy="1325563"/>
          </a:xfrm>
        </p:spPr>
        <p:txBody>
          <a:bodyPr>
            <a:normAutofit/>
          </a:bodyPr>
          <a:lstStyle/>
          <a:p>
            <a:r>
              <a:rPr lang="en-GB" sz="4000" dirty="0"/>
              <a:t>Hyper-V architecture.</a:t>
            </a:r>
          </a:p>
        </p:txBody>
      </p:sp>
      <p:pic>
        <p:nvPicPr>
          <p:cNvPr id="5" name="Content Placeholder 4">
            <a:extLst>
              <a:ext uri="{FF2B5EF4-FFF2-40B4-BE49-F238E27FC236}">
                <a16:creationId xmlns:a16="http://schemas.microsoft.com/office/drawing/2014/main" id="{8912F335-6BF8-378D-8B19-4E1C67E8B0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5072" y="858677"/>
            <a:ext cx="6791836" cy="3659392"/>
          </a:xfrm>
          <a:prstGeom prst="rect">
            <a:avLst/>
          </a:prstGeom>
        </p:spPr>
      </p:pic>
      <p:sp>
        <p:nvSpPr>
          <p:cNvPr id="6" name="Content Placeholder 2">
            <a:extLst>
              <a:ext uri="{FF2B5EF4-FFF2-40B4-BE49-F238E27FC236}">
                <a16:creationId xmlns:a16="http://schemas.microsoft.com/office/drawing/2014/main" id="{19A1D869-BC05-0B7F-3913-D3A6724842F0}"/>
              </a:ext>
            </a:extLst>
          </p:cNvPr>
          <p:cNvSpPr txBox="1">
            <a:spLocks/>
          </p:cNvSpPr>
          <p:nvPr/>
        </p:nvSpPr>
        <p:spPr>
          <a:xfrm>
            <a:off x="6932316" y="629557"/>
            <a:ext cx="5205092" cy="4371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dirty="0"/>
              <a:t>VSPs</a:t>
            </a:r>
            <a:r>
              <a:rPr lang="en-GB" sz="2000" dirty="0"/>
              <a:t> (Virtualisation service providers) are used in the root partition and </a:t>
            </a:r>
            <a:r>
              <a:rPr lang="en-GB" sz="2000" b="1" dirty="0"/>
              <a:t>VSCs</a:t>
            </a:r>
            <a:r>
              <a:rPr lang="en-GB" sz="2000" dirty="0"/>
              <a:t> (Virtualisation service clients) are used in child partitions.   </a:t>
            </a:r>
          </a:p>
          <a:p>
            <a:r>
              <a:rPr lang="en-GB" sz="2000" dirty="0"/>
              <a:t>Hyper-V uses a streamlined Hypervisor layer in this architecture that manages  aspects such as CPU core virtualisation handling, memory management and hardware interrupts (ensuring they are guided to the correct partition. </a:t>
            </a:r>
          </a:p>
          <a:p>
            <a:r>
              <a:rPr lang="en-GB" sz="2000" dirty="0"/>
              <a:t>Root partition will use VSPs and management APIs to optimise management of VMs.</a:t>
            </a:r>
          </a:p>
          <a:p>
            <a:r>
              <a:rPr lang="en-GB" sz="2000" dirty="0"/>
              <a:t>Services are exposed over a </a:t>
            </a:r>
            <a:r>
              <a:rPr lang="en-GB" sz="2000" b="1" dirty="0"/>
              <a:t>VM Bus. </a:t>
            </a:r>
            <a:r>
              <a:rPr lang="en-GB" sz="2000" dirty="0"/>
              <a:t>This VM bus is an </a:t>
            </a:r>
            <a:r>
              <a:rPr lang="en-GB" sz="2000" b="1" dirty="0"/>
              <a:t>optimised zero latency memory channel within Hyper-V architecture, </a:t>
            </a:r>
            <a:r>
              <a:rPr lang="en-GB" sz="2000" dirty="0"/>
              <a:t>which enables high-performance communications.</a:t>
            </a:r>
          </a:p>
        </p:txBody>
      </p:sp>
    </p:spTree>
    <p:extLst>
      <p:ext uri="{BB962C8B-B14F-4D97-AF65-F5344CB8AC3E}">
        <p14:creationId xmlns:p14="http://schemas.microsoft.com/office/powerpoint/2010/main" val="31730500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2C2CC-53A9-B4C9-FAA8-D67E25811D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4BE669-ED28-C07D-F719-8C6F3E23BFBF}"/>
              </a:ext>
            </a:extLst>
          </p:cNvPr>
          <p:cNvSpPr>
            <a:spLocks noGrp="1"/>
          </p:cNvSpPr>
          <p:nvPr>
            <p:ph type="title"/>
          </p:nvPr>
        </p:nvSpPr>
        <p:spPr>
          <a:xfrm>
            <a:off x="0" y="0"/>
            <a:ext cx="11996928" cy="1325563"/>
          </a:xfrm>
        </p:spPr>
        <p:txBody>
          <a:bodyPr/>
          <a:lstStyle/>
          <a:p>
            <a:r>
              <a:rPr lang="en-GB" dirty="0"/>
              <a:t>Hyper-V architecture (Cont’d).</a:t>
            </a:r>
          </a:p>
        </p:txBody>
      </p:sp>
      <p:pic>
        <p:nvPicPr>
          <p:cNvPr id="5" name="Content Placeholder 4">
            <a:extLst>
              <a:ext uri="{FF2B5EF4-FFF2-40B4-BE49-F238E27FC236}">
                <a16:creationId xmlns:a16="http://schemas.microsoft.com/office/drawing/2014/main" id="{E55915DA-9187-8709-E32B-665E5F9FF74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5072" y="1104337"/>
            <a:ext cx="6791836" cy="3659392"/>
          </a:xfrm>
          <a:prstGeom prst="rect">
            <a:avLst/>
          </a:prstGeom>
        </p:spPr>
      </p:pic>
      <p:sp>
        <p:nvSpPr>
          <p:cNvPr id="6" name="Content Placeholder 2">
            <a:extLst>
              <a:ext uri="{FF2B5EF4-FFF2-40B4-BE49-F238E27FC236}">
                <a16:creationId xmlns:a16="http://schemas.microsoft.com/office/drawing/2014/main" id="{03739C44-9169-E7B9-D6D1-EDFFF531703D}"/>
              </a:ext>
            </a:extLst>
          </p:cNvPr>
          <p:cNvSpPr txBox="1">
            <a:spLocks/>
          </p:cNvSpPr>
          <p:nvPr/>
        </p:nvSpPr>
        <p:spPr>
          <a:xfrm>
            <a:off x="6986908" y="1089558"/>
            <a:ext cx="5205092" cy="4371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When VMs require I/O tasks (e.g. Disk r/w access, the request is sent over the VMBus to corresponding VSP in the root partition. </a:t>
            </a:r>
          </a:p>
          <a:p>
            <a:r>
              <a:rPr lang="en-GB" sz="2000" dirty="0"/>
              <a:t> Perhaps the most critical performance enhancement in terms of bridging the gap between Full and Para virtualisation embedded in Hyper-V is the concept of </a:t>
            </a:r>
            <a:r>
              <a:rPr lang="en-GB" sz="2000" b="1" i="1" dirty="0"/>
              <a:t>‘Synthetic’ drivers </a:t>
            </a:r>
            <a:r>
              <a:rPr lang="en-GB" sz="2000" dirty="0"/>
              <a:t>and </a:t>
            </a:r>
            <a:r>
              <a:rPr lang="en-GB" sz="2000" i="1" dirty="0"/>
              <a:t>associated integration services.</a:t>
            </a:r>
          </a:p>
          <a:p>
            <a:r>
              <a:rPr lang="en-GB" sz="2000" i="1" dirty="0"/>
              <a:t>This provides abstraction from complicated and thus, time-consuming hardware emulation layers, delivering close to direct access hardware performance for VMs for aspects such as storage and network access.</a:t>
            </a:r>
          </a:p>
        </p:txBody>
      </p:sp>
    </p:spTree>
    <p:extLst>
      <p:ext uri="{BB962C8B-B14F-4D97-AF65-F5344CB8AC3E}">
        <p14:creationId xmlns:p14="http://schemas.microsoft.com/office/powerpoint/2010/main" val="1697006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B85260-0364-014C-947F-740499E98F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675281-A9CB-639B-E32B-FC2B6833CFDD}"/>
              </a:ext>
            </a:extLst>
          </p:cNvPr>
          <p:cNvSpPr>
            <a:spLocks noGrp="1"/>
          </p:cNvSpPr>
          <p:nvPr>
            <p:ph type="title"/>
          </p:nvPr>
        </p:nvSpPr>
        <p:spPr>
          <a:xfrm>
            <a:off x="196754" y="-180785"/>
            <a:ext cx="11995245" cy="1325563"/>
          </a:xfrm>
        </p:spPr>
        <p:txBody>
          <a:bodyPr>
            <a:normAutofit/>
          </a:bodyPr>
          <a:lstStyle/>
          <a:p>
            <a:r>
              <a:rPr lang="en-GB" sz="4000" dirty="0"/>
              <a:t>Network Virtualisation and Software Defined Networking</a:t>
            </a:r>
          </a:p>
        </p:txBody>
      </p:sp>
      <p:sp>
        <p:nvSpPr>
          <p:cNvPr id="4" name="Content Placeholder 2">
            <a:extLst>
              <a:ext uri="{FF2B5EF4-FFF2-40B4-BE49-F238E27FC236}">
                <a16:creationId xmlns:a16="http://schemas.microsoft.com/office/drawing/2014/main" id="{39F08D0C-A11E-A306-3A15-5E2F75801CCF}"/>
              </a:ext>
            </a:extLst>
          </p:cNvPr>
          <p:cNvSpPr>
            <a:spLocks noGrp="1"/>
          </p:cNvSpPr>
          <p:nvPr>
            <p:ph idx="1"/>
          </p:nvPr>
        </p:nvSpPr>
        <p:spPr>
          <a:xfrm>
            <a:off x="361021" y="997915"/>
            <a:ext cx="11216463" cy="4621220"/>
          </a:xfrm>
        </p:spPr>
        <p:txBody>
          <a:bodyPr>
            <a:normAutofit lnSpcReduction="10000"/>
          </a:bodyPr>
          <a:lstStyle/>
          <a:p>
            <a:r>
              <a:rPr lang="en-GB" sz="2000" dirty="0">
                <a:solidFill>
                  <a:srgbClr val="000000"/>
                </a:solidFill>
                <a:latin typeface="Aptos" panose="020B0004020202020204" pitchFamily="34" charset="0"/>
              </a:rPr>
              <a:t>Computer Networks traditionally consisted of the </a:t>
            </a:r>
            <a:r>
              <a:rPr lang="en-GB" sz="2000" b="1" i="1" dirty="0">
                <a:solidFill>
                  <a:srgbClr val="000000"/>
                </a:solidFill>
                <a:latin typeface="Aptos" panose="020B0004020202020204" pitchFamily="34" charset="0"/>
              </a:rPr>
              <a:t>‘Underlay’ </a:t>
            </a:r>
            <a:r>
              <a:rPr lang="en-GB" sz="2000" dirty="0">
                <a:solidFill>
                  <a:srgbClr val="000000"/>
                </a:solidFill>
                <a:latin typeface="Aptos" panose="020B0004020202020204" pitchFamily="34" charset="0"/>
              </a:rPr>
              <a:t>fabric.  Cabling standards, devices such as Switches and Routers and the LAN based protocols (VLANs, IGPs) and WAN protocols (BGP), which operate at OSI Layers 1, 2 and 3. </a:t>
            </a:r>
          </a:p>
          <a:p>
            <a:r>
              <a:rPr lang="en-GB" sz="2000" dirty="0">
                <a:solidFill>
                  <a:srgbClr val="000000"/>
                </a:solidFill>
                <a:latin typeface="Aptos" panose="020B0004020202020204" pitchFamily="34" charset="0"/>
              </a:rPr>
              <a:t>In this ‘Underlay’; the distributed protocols required to </a:t>
            </a:r>
            <a:r>
              <a:rPr lang="en-GB" sz="2000" b="1" i="1" dirty="0">
                <a:solidFill>
                  <a:srgbClr val="000000"/>
                </a:solidFill>
                <a:latin typeface="Aptos" panose="020B0004020202020204" pitchFamily="34" charset="0"/>
              </a:rPr>
              <a:t>Control </a:t>
            </a:r>
            <a:r>
              <a:rPr lang="en-GB" sz="2000" dirty="0">
                <a:solidFill>
                  <a:srgbClr val="000000"/>
                </a:solidFill>
                <a:latin typeface="Aptos" panose="020B0004020202020204" pitchFamily="34" charset="0"/>
              </a:rPr>
              <a:t>and </a:t>
            </a:r>
            <a:r>
              <a:rPr lang="en-GB" sz="2000" b="1" i="1" dirty="0">
                <a:solidFill>
                  <a:srgbClr val="000000"/>
                </a:solidFill>
                <a:latin typeface="Aptos" panose="020B0004020202020204" pitchFamily="34" charset="0"/>
              </a:rPr>
              <a:t>Transport</a:t>
            </a:r>
            <a:r>
              <a:rPr lang="en-GB" sz="2000" dirty="0">
                <a:solidFill>
                  <a:srgbClr val="000000"/>
                </a:solidFill>
                <a:latin typeface="Aptos" panose="020B0004020202020204" pitchFamily="34" charset="0"/>
              </a:rPr>
              <a:t> network traffic are running inside the configurations in physical devices.</a:t>
            </a:r>
          </a:p>
          <a:p>
            <a:r>
              <a:rPr lang="en-GB" sz="2000" b="1" dirty="0">
                <a:solidFill>
                  <a:srgbClr val="000000"/>
                </a:solidFill>
                <a:latin typeface="Aptos" panose="020B0004020202020204" pitchFamily="34" charset="0"/>
              </a:rPr>
              <a:t>Problem:  </a:t>
            </a:r>
            <a:r>
              <a:rPr lang="en-GB" sz="2000" i="1" dirty="0">
                <a:solidFill>
                  <a:srgbClr val="000000"/>
                </a:solidFill>
                <a:latin typeface="Aptos" panose="020B0004020202020204" pitchFamily="34" charset="0"/>
              </a:rPr>
              <a:t>Control</a:t>
            </a:r>
            <a:r>
              <a:rPr lang="en-GB" sz="2000" dirty="0">
                <a:solidFill>
                  <a:srgbClr val="000000"/>
                </a:solidFill>
                <a:latin typeface="Aptos" panose="020B0004020202020204" pitchFamily="34" charset="0"/>
              </a:rPr>
              <a:t> plane (logic, decisions on how to handle network traffic) and </a:t>
            </a:r>
            <a:r>
              <a:rPr lang="en-GB" sz="2000" i="1" dirty="0">
                <a:solidFill>
                  <a:srgbClr val="000000"/>
                </a:solidFill>
                <a:latin typeface="Aptos" panose="020B0004020202020204" pitchFamily="34" charset="0"/>
              </a:rPr>
              <a:t>Data </a:t>
            </a:r>
            <a:r>
              <a:rPr lang="en-GB" sz="2000" dirty="0">
                <a:solidFill>
                  <a:srgbClr val="000000"/>
                </a:solidFill>
                <a:latin typeface="Aptos" panose="020B0004020202020204" pitchFamily="34" charset="0"/>
              </a:rPr>
              <a:t>plane (the component of the network responsible for forwarding traffic based on these decisions in the control plane) are both ‘bound’ to Switches/Routers etc.</a:t>
            </a:r>
          </a:p>
          <a:p>
            <a:r>
              <a:rPr lang="en-GB" sz="2000" dirty="0">
                <a:solidFill>
                  <a:srgbClr val="000000"/>
                </a:solidFill>
                <a:effectLst/>
                <a:latin typeface="Aptos" panose="020B0004020202020204" pitchFamily="34" charset="0"/>
              </a:rPr>
              <a:t>Even with </a:t>
            </a:r>
            <a:r>
              <a:rPr lang="en-GB" sz="2000" i="1" dirty="0">
                <a:solidFill>
                  <a:srgbClr val="000000"/>
                </a:solidFill>
                <a:effectLst/>
                <a:latin typeface="Aptos" panose="020B0004020202020204" pitchFamily="34" charset="0"/>
              </a:rPr>
              <a:t>‘change control’ </a:t>
            </a:r>
            <a:r>
              <a:rPr lang="en-GB" sz="2000" dirty="0">
                <a:solidFill>
                  <a:srgbClr val="000000"/>
                </a:solidFill>
                <a:effectLst/>
                <a:latin typeface="Aptos" panose="020B0004020202020204" pitchFamily="34" charset="0"/>
              </a:rPr>
              <a:t>processes</a:t>
            </a:r>
            <a:r>
              <a:rPr lang="en-GB" sz="2000" dirty="0">
                <a:solidFill>
                  <a:srgbClr val="000000"/>
                </a:solidFill>
                <a:latin typeface="Aptos" panose="020B0004020202020204" pitchFamily="34" charset="0"/>
              </a:rPr>
              <a:t> in place, to change high level network policies that govern infrastructure and their respective configurations is </a:t>
            </a:r>
            <a:r>
              <a:rPr lang="en-GB" sz="2000" b="1" i="1" dirty="0">
                <a:solidFill>
                  <a:srgbClr val="000000"/>
                </a:solidFill>
                <a:latin typeface="Aptos" panose="020B0004020202020204" pitchFamily="34" charset="0"/>
              </a:rPr>
              <a:t>time consuming</a:t>
            </a:r>
            <a:r>
              <a:rPr lang="en-GB" sz="2000" dirty="0">
                <a:solidFill>
                  <a:srgbClr val="000000"/>
                </a:solidFill>
                <a:latin typeface="Aptos" panose="020B0004020202020204" pitchFamily="34" charset="0"/>
              </a:rPr>
              <a:t>, </a:t>
            </a:r>
            <a:r>
              <a:rPr lang="en-GB" sz="2000" b="1" i="1" dirty="0">
                <a:solidFill>
                  <a:srgbClr val="000000"/>
                </a:solidFill>
                <a:latin typeface="Aptos" panose="020B0004020202020204" pitchFamily="34" charset="0"/>
              </a:rPr>
              <a:t>susceptible to error </a:t>
            </a:r>
            <a:r>
              <a:rPr lang="en-GB" sz="2000" dirty="0">
                <a:solidFill>
                  <a:srgbClr val="000000"/>
                </a:solidFill>
                <a:latin typeface="Aptos" panose="020B0004020202020204" pitchFamily="34" charset="0"/>
              </a:rPr>
              <a:t>and </a:t>
            </a:r>
            <a:r>
              <a:rPr lang="en-GB" sz="2000" b="1" i="1" dirty="0">
                <a:solidFill>
                  <a:srgbClr val="000000"/>
                </a:solidFill>
                <a:latin typeface="Aptos" panose="020B0004020202020204" pitchFamily="34" charset="0"/>
              </a:rPr>
              <a:t>limited by devices</a:t>
            </a:r>
            <a:r>
              <a:rPr lang="en-GB" sz="2000" dirty="0">
                <a:solidFill>
                  <a:srgbClr val="000000"/>
                </a:solidFill>
                <a:latin typeface="Aptos" panose="020B0004020202020204" pitchFamily="34" charset="0"/>
              </a:rPr>
              <a:t> (e.g. Vendor specific commands across different devices) and </a:t>
            </a:r>
            <a:r>
              <a:rPr lang="en-GB" sz="2000" b="1" i="1" dirty="0">
                <a:solidFill>
                  <a:srgbClr val="000000"/>
                </a:solidFill>
                <a:latin typeface="Aptos" panose="020B0004020202020204" pitchFamily="34" charset="0"/>
              </a:rPr>
              <a:t>protocol standards </a:t>
            </a:r>
            <a:r>
              <a:rPr lang="en-GB" sz="2000" dirty="0">
                <a:solidFill>
                  <a:srgbClr val="000000"/>
                </a:solidFill>
                <a:latin typeface="Aptos" panose="020B0004020202020204" pitchFamily="34" charset="0"/>
              </a:rPr>
              <a:t>(e.g. IPv.4, IPv.6). </a:t>
            </a:r>
          </a:p>
          <a:p>
            <a:r>
              <a:rPr lang="en-GB" sz="2000" b="1" dirty="0">
                <a:solidFill>
                  <a:srgbClr val="000000"/>
                </a:solidFill>
                <a:effectLst/>
                <a:latin typeface="Aptos" panose="020B0004020202020204" pitchFamily="34" charset="0"/>
              </a:rPr>
              <a:t>Software Defined Networking (SDN) </a:t>
            </a:r>
            <a:r>
              <a:rPr lang="en-GB" sz="2000" dirty="0">
                <a:solidFill>
                  <a:srgbClr val="000000"/>
                </a:solidFill>
                <a:effectLst/>
                <a:latin typeface="Aptos" panose="020B0004020202020204" pitchFamily="34" charset="0"/>
              </a:rPr>
              <a:t>– breaks the rigidity and limitations in these networks by removing the decision making (Control plane), from  devices and implements it instead in a logically centralized </a:t>
            </a:r>
            <a:r>
              <a:rPr lang="en-GB" sz="2000" b="1" dirty="0">
                <a:solidFill>
                  <a:srgbClr val="000000"/>
                </a:solidFill>
                <a:effectLst/>
                <a:latin typeface="Aptos" panose="020B0004020202020204" pitchFamily="34" charset="0"/>
              </a:rPr>
              <a:t>‘Controller service’.  </a:t>
            </a:r>
            <a:r>
              <a:rPr lang="en-GB" sz="2000" dirty="0">
                <a:solidFill>
                  <a:srgbClr val="000000"/>
                </a:solidFill>
                <a:latin typeface="Aptos" panose="020B0004020202020204" pitchFamily="34" charset="0"/>
              </a:rPr>
              <a:t>Typically hosted in a </a:t>
            </a:r>
            <a:r>
              <a:rPr lang="en-GB" sz="2000" b="1" dirty="0">
                <a:solidFill>
                  <a:srgbClr val="000000"/>
                </a:solidFill>
                <a:latin typeface="Aptos" panose="020B0004020202020204" pitchFamily="34" charset="0"/>
              </a:rPr>
              <a:t>Network Operating System. </a:t>
            </a:r>
            <a:endParaRPr lang="en-GB" sz="2000" b="1" dirty="0">
              <a:solidFill>
                <a:srgbClr val="000000"/>
              </a:solidFill>
              <a:effectLst/>
              <a:latin typeface="Aptos" panose="020B0004020202020204" pitchFamily="34" charset="0"/>
            </a:endParaRPr>
          </a:p>
          <a:p>
            <a:endParaRPr lang="en-GB" sz="2000" dirty="0">
              <a:solidFill>
                <a:srgbClr val="000000"/>
              </a:solidFill>
              <a:effectLst/>
              <a:latin typeface="Aptos" panose="020B0004020202020204" pitchFamily="34" charset="0"/>
            </a:endParaRPr>
          </a:p>
        </p:txBody>
      </p:sp>
    </p:spTree>
    <p:extLst>
      <p:ext uri="{BB962C8B-B14F-4D97-AF65-F5344CB8AC3E}">
        <p14:creationId xmlns:p14="http://schemas.microsoft.com/office/powerpoint/2010/main" val="3544524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11939E-61F7-EB6A-126C-C582FF812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CA4DE6-8D8E-266E-CC5C-8A3A4C3DEABC}"/>
              </a:ext>
            </a:extLst>
          </p:cNvPr>
          <p:cNvSpPr>
            <a:spLocks noGrp="1"/>
          </p:cNvSpPr>
          <p:nvPr>
            <p:ph type="title"/>
          </p:nvPr>
        </p:nvSpPr>
        <p:spPr>
          <a:xfrm>
            <a:off x="196754" y="-180785"/>
            <a:ext cx="11995245" cy="1325563"/>
          </a:xfrm>
        </p:spPr>
        <p:txBody>
          <a:bodyPr>
            <a:normAutofit/>
          </a:bodyPr>
          <a:lstStyle/>
          <a:p>
            <a:r>
              <a:rPr lang="en-GB" sz="4000" dirty="0"/>
              <a:t>Network Virtualisation and Software Defined Networking</a:t>
            </a:r>
          </a:p>
        </p:txBody>
      </p:sp>
      <p:sp>
        <p:nvSpPr>
          <p:cNvPr id="4" name="Content Placeholder 2">
            <a:extLst>
              <a:ext uri="{FF2B5EF4-FFF2-40B4-BE49-F238E27FC236}">
                <a16:creationId xmlns:a16="http://schemas.microsoft.com/office/drawing/2014/main" id="{E7F5754C-F847-AA80-1E8A-88CA90CAF88A}"/>
              </a:ext>
            </a:extLst>
          </p:cNvPr>
          <p:cNvSpPr>
            <a:spLocks noGrp="1"/>
          </p:cNvSpPr>
          <p:nvPr>
            <p:ph idx="1"/>
          </p:nvPr>
        </p:nvSpPr>
        <p:spPr>
          <a:xfrm>
            <a:off x="302027" y="643954"/>
            <a:ext cx="11216463" cy="4621220"/>
          </a:xfrm>
        </p:spPr>
        <p:txBody>
          <a:bodyPr>
            <a:normAutofit/>
          </a:bodyPr>
          <a:lstStyle/>
          <a:p>
            <a:endParaRPr lang="en-GB" sz="2000" dirty="0">
              <a:solidFill>
                <a:srgbClr val="000000"/>
              </a:solidFill>
              <a:latin typeface="Aptos" panose="020B0004020202020204" pitchFamily="34" charset="0"/>
            </a:endParaRPr>
          </a:p>
          <a:p>
            <a:r>
              <a:rPr lang="en-GB" sz="2000" dirty="0">
                <a:solidFill>
                  <a:srgbClr val="000000"/>
                </a:solidFill>
                <a:latin typeface="Aptos" panose="020B0004020202020204" pitchFamily="34" charset="0"/>
              </a:rPr>
              <a:t>To effectively separate the control plane from devices, whilst still providing the interoperability required for hardware based and virtualised networks to communicate, SDN required an effective, well-defined programmable interface (API).</a:t>
            </a:r>
          </a:p>
          <a:p>
            <a:r>
              <a:rPr lang="en-GB" sz="2000" dirty="0">
                <a:solidFill>
                  <a:srgbClr val="000000"/>
                </a:solidFill>
                <a:latin typeface="Aptos" panose="020B0004020202020204" pitchFamily="34" charset="0"/>
              </a:rPr>
              <a:t>This is how ‘Overlay’ networks are achieved. By using protocol standards such as </a:t>
            </a:r>
            <a:r>
              <a:rPr lang="en-GB" sz="2000" b="1" dirty="0">
                <a:solidFill>
                  <a:srgbClr val="000000"/>
                </a:solidFill>
                <a:latin typeface="Aptos" panose="020B0004020202020204" pitchFamily="34" charset="0"/>
              </a:rPr>
              <a:t>OpenFlow,</a:t>
            </a:r>
            <a:r>
              <a:rPr lang="en-GB" sz="2000" dirty="0">
                <a:solidFill>
                  <a:srgbClr val="000000"/>
                </a:solidFill>
                <a:latin typeface="Aptos" panose="020B0004020202020204" pitchFamily="34" charset="0"/>
              </a:rPr>
              <a:t> </a:t>
            </a:r>
            <a:r>
              <a:rPr lang="en-GB" sz="2000" b="1" dirty="0">
                <a:solidFill>
                  <a:srgbClr val="000000"/>
                </a:solidFill>
                <a:latin typeface="Aptos" panose="020B0004020202020204" pitchFamily="34" charset="0"/>
              </a:rPr>
              <a:t>OpenStack</a:t>
            </a:r>
            <a:r>
              <a:rPr lang="en-GB" sz="2000" dirty="0">
                <a:solidFill>
                  <a:srgbClr val="000000"/>
                </a:solidFill>
                <a:latin typeface="Aptos" panose="020B0004020202020204" pitchFamily="34" charset="0"/>
              </a:rPr>
              <a:t>,</a:t>
            </a:r>
            <a:r>
              <a:rPr lang="en-GB" sz="2000" b="1" dirty="0">
                <a:solidFill>
                  <a:srgbClr val="000000"/>
                </a:solidFill>
                <a:latin typeface="Aptos" panose="020B0004020202020204" pitchFamily="34" charset="0"/>
              </a:rPr>
              <a:t> VXLAN</a:t>
            </a:r>
            <a:r>
              <a:rPr lang="en-GB" sz="2000" dirty="0">
                <a:solidFill>
                  <a:srgbClr val="000000"/>
                </a:solidFill>
                <a:latin typeface="Aptos" panose="020B0004020202020204" pitchFamily="34" charset="0"/>
              </a:rPr>
              <a:t>, </a:t>
            </a:r>
            <a:r>
              <a:rPr lang="en-GB" sz="2000" b="1" dirty="0">
                <a:solidFill>
                  <a:srgbClr val="000000"/>
                </a:solidFill>
                <a:latin typeface="Aptos" panose="020B0004020202020204" pitchFamily="34" charset="0"/>
              </a:rPr>
              <a:t>GRE</a:t>
            </a:r>
            <a:r>
              <a:rPr lang="en-GB" sz="2000" dirty="0">
                <a:solidFill>
                  <a:srgbClr val="000000"/>
                </a:solidFill>
                <a:latin typeface="Aptos" panose="020B0004020202020204" pitchFamily="34" charset="0"/>
              </a:rPr>
              <a:t>, and </a:t>
            </a:r>
            <a:r>
              <a:rPr lang="en-GB" sz="2000" b="1" dirty="0">
                <a:solidFill>
                  <a:srgbClr val="000000"/>
                </a:solidFill>
                <a:latin typeface="Aptos" panose="020B0004020202020204" pitchFamily="34" charset="0"/>
              </a:rPr>
              <a:t>IPSec</a:t>
            </a:r>
            <a:r>
              <a:rPr lang="en-GB" sz="2000" dirty="0">
                <a:solidFill>
                  <a:srgbClr val="000000"/>
                </a:solidFill>
                <a:latin typeface="Aptos" panose="020B0004020202020204" pitchFamily="34" charset="0"/>
              </a:rPr>
              <a:t> to allow Virtualised networks to sit on top of/or alongside the underlay networks.</a:t>
            </a:r>
          </a:p>
          <a:p>
            <a:r>
              <a:rPr lang="en-GB" sz="2000" dirty="0">
                <a:solidFill>
                  <a:srgbClr val="000000"/>
                </a:solidFill>
                <a:latin typeface="Aptos" panose="020B0004020202020204" pitchFamily="34" charset="0"/>
              </a:rPr>
              <a:t>SDN controllers are then able to interface with new or legacy devices to manage aspects of the control plane.</a:t>
            </a:r>
          </a:p>
          <a:p>
            <a:r>
              <a:rPr lang="en-GB" sz="2000" dirty="0">
                <a:solidFill>
                  <a:srgbClr val="000000"/>
                </a:solidFill>
                <a:latin typeface="Aptos" panose="020B0004020202020204" pitchFamily="34" charset="0"/>
              </a:rPr>
              <a:t>Common examples of Overlay networks in use</a:t>
            </a:r>
            <a:endParaRPr lang="en-GB" sz="800" dirty="0">
              <a:solidFill>
                <a:srgbClr val="000000"/>
              </a:solidFill>
              <a:latin typeface="Aptos" panose="020B0004020202020204" pitchFamily="34" charset="0"/>
            </a:endParaRPr>
          </a:p>
          <a:p>
            <a:pPr lvl="1"/>
            <a:r>
              <a:rPr lang="en-GB" sz="1600" dirty="0">
                <a:solidFill>
                  <a:srgbClr val="000000"/>
                </a:solidFill>
                <a:latin typeface="Aptos" panose="020B0004020202020204" pitchFamily="34" charset="0"/>
              </a:rPr>
              <a:t>SDN WAN architectures that look to replace more expensive and difficult to configure equipment to implement access to WANs and Remote Branch offices.</a:t>
            </a:r>
          </a:p>
          <a:p>
            <a:pPr lvl="1"/>
            <a:r>
              <a:rPr lang="en-GB" sz="1600" dirty="0">
                <a:solidFill>
                  <a:srgbClr val="000000"/>
                </a:solidFill>
                <a:latin typeface="Aptos" panose="020B0004020202020204" pitchFamily="34" charset="0"/>
              </a:rPr>
              <a:t>Cloud native networking which utilise technologies such as IPSec and VPNs to connect enterprise networks together and to public domain workspaces.</a:t>
            </a:r>
            <a:endParaRPr lang="en-GB" sz="1200" dirty="0">
              <a:solidFill>
                <a:srgbClr val="000000"/>
              </a:solidFill>
              <a:latin typeface="Aptos" panose="020B0004020202020204" pitchFamily="34" charset="0"/>
            </a:endParaRPr>
          </a:p>
          <a:p>
            <a:pPr lvl="1"/>
            <a:endParaRPr lang="en-GB" sz="1600" dirty="0">
              <a:solidFill>
                <a:srgbClr val="000000"/>
              </a:solidFill>
              <a:latin typeface="Aptos" panose="020B0004020202020204" pitchFamily="34" charset="0"/>
            </a:endParaRPr>
          </a:p>
          <a:p>
            <a:endParaRPr lang="en-GB" sz="2000" dirty="0">
              <a:solidFill>
                <a:srgbClr val="000000"/>
              </a:solidFill>
              <a:effectLst/>
              <a:latin typeface="Aptos" panose="020B0004020202020204" pitchFamily="34" charset="0"/>
            </a:endParaRPr>
          </a:p>
        </p:txBody>
      </p:sp>
    </p:spTree>
    <p:extLst>
      <p:ext uri="{BB962C8B-B14F-4D97-AF65-F5344CB8AC3E}">
        <p14:creationId xmlns:p14="http://schemas.microsoft.com/office/powerpoint/2010/main" val="510479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A07B4-7278-ECEE-E5BA-33D1E68CC2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DB4CD-2328-CD55-D22B-42BEFB1E088D}"/>
              </a:ext>
            </a:extLst>
          </p:cNvPr>
          <p:cNvSpPr>
            <a:spLocks noGrp="1"/>
          </p:cNvSpPr>
          <p:nvPr>
            <p:ph type="title"/>
          </p:nvPr>
        </p:nvSpPr>
        <p:spPr>
          <a:xfrm>
            <a:off x="196755" y="-180785"/>
            <a:ext cx="10515600" cy="1325563"/>
          </a:xfrm>
        </p:spPr>
        <p:txBody>
          <a:bodyPr>
            <a:normAutofit/>
          </a:bodyPr>
          <a:lstStyle/>
          <a:p>
            <a:r>
              <a:rPr lang="en-GB" sz="4000" dirty="0"/>
              <a:t>Network Virtualisation</a:t>
            </a:r>
          </a:p>
        </p:txBody>
      </p:sp>
      <p:sp>
        <p:nvSpPr>
          <p:cNvPr id="3" name="Content Placeholder 2">
            <a:extLst>
              <a:ext uri="{FF2B5EF4-FFF2-40B4-BE49-F238E27FC236}">
                <a16:creationId xmlns:a16="http://schemas.microsoft.com/office/drawing/2014/main" id="{5254E029-C683-2203-4CDB-E515F54EADC2}"/>
              </a:ext>
            </a:extLst>
          </p:cNvPr>
          <p:cNvSpPr>
            <a:spLocks noGrp="1"/>
          </p:cNvSpPr>
          <p:nvPr>
            <p:ph idx="1"/>
          </p:nvPr>
        </p:nvSpPr>
        <p:spPr>
          <a:xfrm>
            <a:off x="196755" y="768633"/>
            <a:ext cx="11634224" cy="4591724"/>
          </a:xfrm>
        </p:spPr>
        <p:txBody>
          <a:bodyPr>
            <a:normAutofit/>
          </a:bodyPr>
          <a:lstStyle/>
          <a:p>
            <a:r>
              <a:rPr lang="en-GB" sz="2000" b="1" dirty="0"/>
              <a:t>Network Virtualisation </a:t>
            </a:r>
            <a:r>
              <a:rPr lang="en-GB" sz="2000" dirty="0"/>
              <a:t>is the incumbent term used to refer to these overlay networks that provide the agility and scalability to incorporate SDN</a:t>
            </a:r>
          </a:p>
          <a:p>
            <a:r>
              <a:rPr lang="en-GB" sz="2000" dirty="0"/>
              <a:t>NV – lets you virtualise network components such as nodes, routers and switches and combine them to form shared or separate network infrastructures.</a:t>
            </a:r>
          </a:p>
          <a:p>
            <a:r>
              <a:rPr lang="en-GB" sz="2000" dirty="0"/>
              <a:t>Provides greater flexibility in areas of network design such as managing IP address space. </a:t>
            </a:r>
          </a:p>
          <a:p>
            <a:r>
              <a:rPr lang="en-GB" sz="2000" dirty="0"/>
              <a:t>E.g. Where two separate branch offices say in Cardiff and Swansea could not use the same IP subnets for their networks Virtualisation allows this range to be used at both offices. Overlapping, more efficient use of IP addresses, reuse the same subnets) since the IP addresses are only managed by software not on physical devices. Address ranges are NOT in conflict since the software keeps the networks separate from each other.</a:t>
            </a:r>
          </a:p>
          <a:p>
            <a:r>
              <a:rPr lang="en-GB" sz="2000" b="1" dirty="0"/>
              <a:t>Microsoft Hyper-V Network Virtualisation </a:t>
            </a:r>
            <a:r>
              <a:rPr lang="en-GB" sz="2000" dirty="0"/>
              <a:t>is one example NV platform that provides this functionality, in addition it provides:</a:t>
            </a:r>
          </a:p>
          <a:p>
            <a:pPr lvl="1"/>
            <a:r>
              <a:rPr lang="en-GB" sz="1600" b="1" dirty="0"/>
              <a:t>Policy Based configurations (software based)</a:t>
            </a:r>
          </a:p>
          <a:p>
            <a:pPr lvl="1"/>
            <a:r>
              <a:rPr lang="en-GB" sz="1600" b="1" dirty="0"/>
              <a:t>Centralised management of Server and Network Administration</a:t>
            </a:r>
          </a:p>
          <a:p>
            <a:pPr lvl="1"/>
            <a:r>
              <a:rPr lang="en-GB" sz="1600" b="1" dirty="0"/>
              <a:t>Interoperability with many devices.</a:t>
            </a:r>
          </a:p>
        </p:txBody>
      </p:sp>
    </p:spTree>
    <p:extLst>
      <p:ext uri="{BB962C8B-B14F-4D97-AF65-F5344CB8AC3E}">
        <p14:creationId xmlns:p14="http://schemas.microsoft.com/office/powerpoint/2010/main" val="2900580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B21C5-6B5C-B476-D11C-7C1D5A3EE4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94E31D-6031-1E5F-C424-D524A16D5C97}"/>
              </a:ext>
            </a:extLst>
          </p:cNvPr>
          <p:cNvSpPr>
            <a:spLocks noGrp="1"/>
          </p:cNvSpPr>
          <p:nvPr>
            <p:ph type="title"/>
          </p:nvPr>
        </p:nvSpPr>
        <p:spPr>
          <a:xfrm>
            <a:off x="196755" y="-180785"/>
            <a:ext cx="10515600" cy="1325563"/>
          </a:xfrm>
        </p:spPr>
        <p:txBody>
          <a:bodyPr>
            <a:normAutofit/>
          </a:bodyPr>
          <a:lstStyle/>
          <a:p>
            <a:r>
              <a:rPr lang="en-GB" sz="4000" dirty="0"/>
              <a:t>Network Virtualisation applied in Hyper-V.</a:t>
            </a:r>
          </a:p>
        </p:txBody>
      </p:sp>
      <p:sp>
        <p:nvSpPr>
          <p:cNvPr id="3" name="Content Placeholder 2">
            <a:extLst>
              <a:ext uri="{FF2B5EF4-FFF2-40B4-BE49-F238E27FC236}">
                <a16:creationId xmlns:a16="http://schemas.microsoft.com/office/drawing/2014/main" id="{F68D7EAB-F152-9460-49E0-3A56888E4027}"/>
              </a:ext>
            </a:extLst>
          </p:cNvPr>
          <p:cNvSpPr>
            <a:spLocks noGrp="1"/>
          </p:cNvSpPr>
          <p:nvPr>
            <p:ph idx="1"/>
          </p:nvPr>
        </p:nvSpPr>
        <p:spPr>
          <a:xfrm>
            <a:off x="319585" y="1019621"/>
            <a:ext cx="11417489" cy="3903290"/>
          </a:xfrm>
        </p:spPr>
        <p:txBody>
          <a:bodyPr/>
          <a:lstStyle/>
          <a:p>
            <a:r>
              <a:rPr lang="en-GB" dirty="0"/>
              <a:t>Hyper-V network virtualisation consists of the following main components/functionality:</a:t>
            </a:r>
          </a:p>
          <a:p>
            <a:pPr marL="0" indent="0">
              <a:buNone/>
            </a:pPr>
            <a:endParaRPr lang="en-GB" dirty="0"/>
          </a:p>
          <a:p>
            <a:pPr lvl="1"/>
            <a:r>
              <a:rPr lang="en-GB" dirty="0"/>
              <a:t>NV Encapsulation</a:t>
            </a:r>
          </a:p>
          <a:p>
            <a:pPr lvl="1"/>
            <a:r>
              <a:rPr lang="en-GB" dirty="0"/>
              <a:t>System Center Virtual Machine Manager</a:t>
            </a:r>
          </a:p>
          <a:p>
            <a:pPr lvl="1"/>
            <a:r>
              <a:rPr lang="en-GB" dirty="0"/>
              <a:t>Microsoft Network Controller</a:t>
            </a:r>
          </a:p>
          <a:p>
            <a:pPr lvl="1"/>
            <a:r>
              <a:rPr lang="en-GB" dirty="0"/>
              <a:t>SDN express UI (User interface) module</a:t>
            </a:r>
          </a:p>
          <a:p>
            <a:pPr lvl="1"/>
            <a:r>
              <a:rPr lang="en-GB" dirty="0"/>
              <a:t>Windows Admin Center</a:t>
            </a:r>
          </a:p>
          <a:p>
            <a:pPr lvl="1"/>
            <a:endParaRPr lang="en-GB" dirty="0"/>
          </a:p>
          <a:p>
            <a:pPr lvl="1"/>
            <a:endParaRPr lang="en-GB" dirty="0"/>
          </a:p>
        </p:txBody>
      </p:sp>
    </p:spTree>
    <p:extLst>
      <p:ext uri="{BB962C8B-B14F-4D97-AF65-F5344CB8AC3E}">
        <p14:creationId xmlns:p14="http://schemas.microsoft.com/office/powerpoint/2010/main" val="3540778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AFFC-A9A0-7ACE-5DBA-50C88905E041}"/>
              </a:ext>
            </a:extLst>
          </p:cNvPr>
          <p:cNvSpPr>
            <a:spLocks noGrp="1"/>
          </p:cNvSpPr>
          <p:nvPr>
            <p:ph type="title"/>
          </p:nvPr>
        </p:nvSpPr>
        <p:spPr>
          <a:xfrm>
            <a:off x="196755" y="-180785"/>
            <a:ext cx="10515600" cy="1325563"/>
          </a:xfrm>
        </p:spPr>
        <p:txBody>
          <a:bodyPr>
            <a:normAutofit/>
          </a:bodyPr>
          <a:lstStyle/>
          <a:p>
            <a:r>
              <a:rPr lang="en-GB" sz="4000" dirty="0"/>
              <a:t>Network Virtualisation applied in Hyper-V.</a:t>
            </a:r>
          </a:p>
        </p:txBody>
      </p:sp>
      <p:sp>
        <p:nvSpPr>
          <p:cNvPr id="3" name="Content Placeholder 2">
            <a:extLst>
              <a:ext uri="{FF2B5EF4-FFF2-40B4-BE49-F238E27FC236}">
                <a16:creationId xmlns:a16="http://schemas.microsoft.com/office/drawing/2014/main" id="{92613CA2-8292-479A-19D3-ECF28ED1D651}"/>
              </a:ext>
            </a:extLst>
          </p:cNvPr>
          <p:cNvSpPr>
            <a:spLocks noGrp="1"/>
          </p:cNvSpPr>
          <p:nvPr>
            <p:ph idx="1"/>
          </p:nvPr>
        </p:nvSpPr>
        <p:spPr>
          <a:xfrm>
            <a:off x="196755" y="4977471"/>
            <a:ext cx="11349252" cy="1559807"/>
          </a:xfrm>
        </p:spPr>
        <p:txBody>
          <a:bodyPr>
            <a:normAutofit/>
          </a:bodyPr>
          <a:lstStyle/>
          <a:p>
            <a:r>
              <a:rPr lang="en-GB" sz="2000" b="1" dirty="0"/>
              <a:t>An example of how Hyper-V uses the Network Controller role to perform many important aspects of network configuration and management in NV (e.g. subnet config, VLANs, ACLS, Load balancing, VPNs</a:t>
            </a:r>
          </a:p>
        </p:txBody>
      </p:sp>
      <p:pic>
        <p:nvPicPr>
          <p:cNvPr id="7" name="Picture 6">
            <a:extLst>
              <a:ext uri="{FF2B5EF4-FFF2-40B4-BE49-F238E27FC236}">
                <a16:creationId xmlns:a16="http://schemas.microsoft.com/office/drawing/2014/main" id="{F899D828-DC83-E853-F987-058A890ED4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91758" y="697203"/>
            <a:ext cx="6913586" cy="4143790"/>
          </a:xfrm>
          <a:prstGeom prst="rect">
            <a:avLst/>
          </a:prstGeom>
        </p:spPr>
      </p:pic>
    </p:spTree>
    <p:extLst>
      <p:ext uri="{BB962C8B-B14F-4D97-AF65-F5344CB8AC3E}">
        <p14:creationId xmlns:p14="http://schemas.microsoft.com/office/powerpoint/2010/main" val="20020075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5806" y="507268"/>
            <a:ext cx="11788877" cy="2594113"/>
          </a:xfrm>
        </p:spPr>
        <p:txBody>
          <a:bodyPr/>
          <a:lstStyle/>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Includes Network Virtualization (NV), Software-Defined Networking (SDN), and Network Function Virtualization (NFV).</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These technologies facilitate the creation of virtual environments by decoupling logical and virtual networks from underlying network hardware.</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Virtual networks created with these technologies can be integrated with virtual environments and run independently over physical networks within a hypervisor.</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SDN and NFV technologies are responsible for decoupling control and forwarding planes, combining hardware and software to create a completely software-defined network.</a:t>
            </a:r>
          </a:p>
          <a:p>
            <a:pPr marL="342900" indent="-342900" algn="just">
              <a:buBlip>
                <a:blip>
                  <a:extLst>
                    <a:ext uri="{96DAC541-7B7A-43D3-8B79-37D633B846F1}">
                      <asvg:svgBlip xmlns:asvg="http://schemas.microsoft.com/office/drawing/2016/SVG/main" r:embed="rId3"/>
                    </a:ext>
                  </a:extLst>
                </a:blip>
              </a:buBlip>
            </a:pPr>
            <a:r>
              <a:rPr lang="en-US" dirty="0">
                <a:solidFill>
                  <a:schemeClr val="tx1"/>
                </a:solidFill>
              </a:rPr>
              <a:t>These technologies enable simpler provisioning and management of network resources, playing a key role in virtualization.</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5456904" cy="507268"/>
          </a:xfrm>
        </p:spPr>
        <p:txBody>
          <a:bodyPr>
            <a:normAutofit fontScale="90000"/>
          </a:bodyPr>
          <a:lstStyle/>
          <a:p>
            <a:r>
              <a:rPr lang="en-GB" sz="3200" dirty="0"/>
              <a:t>Virtualization Enablers</a:t>
            </a:r>
          </a:p>
        </p:txBody>
      </p:sp>
    </p:spTree>
    <p:extLst>
      <p:ext uri="{BB962C8B-B14F-4D97-AF65-F5344CB8AC3E}">
        <p14:creationId xmlns:p14="http://schemas.microsoft.com/office/powerpoint/2010/main" val="3563295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1214395" y="1009390"/>
            <a:ext cx="11788877" cy="2594113"/>
          </a:xfrm>
        </p:spPr>
        <p:txBody>
          <a:bodyPr/>
          <a:lstStyle/>
          <a:p>
            <a:pPr marL="342900" indent="-342900" algn="just">
              <a:buBlip>
                <a:blip>
                  <a:extLst>
                    <a:ext uri="{96DAC541-7B7A-43D3-8B79-37D633B846F1}">
                      <asvg:svgBlip xmlns:asvg="http://schemas.microsoft.com/office/drawing/2016/SVG/main" r:embed="rId3"/>
                    </a:ext>
                  </a:extLst>
                </a:blip>
              </a:buBlip>
            </a:pPr>
            <a:r>
              <a:rPr lang="en-US" sz="3200" dirty="0" err="1">
                <a:solidFill>
                  <a:schemeClr val="tx1"/>
                </a:solidFill>
                <a:effectLst>
                  <a:outerShdw blurRad="38100" dist="38100" dir="2700000" algn="tl">
                    <a:srgbClr val="000000">
                      <a:alpha val="43137"/>
                    </a:srgbClr>
                  </a:outerShdw>
                </a:effectLst>
              </a:rPr>
              <a:t>VmWare</a:t>
            </a:r>
            <a:r>
              <a:rPr lang="en-US" sz="3200" dirty="0">
                <a:solidFill>
                  <a:schemeClr val="tx1"/>
                </a:solidFill>
                <a:effectLst>
                  <a:outerShdw blurRad="38100" dist="38100" dir="2700000" algn="tl">
                    <a:srgbClr val="000000">
                      <a:alpha val="43137"/>
                    </a:srgbClr>
                  </a:outerShdw>
                </a:effectLst>
              </a:rPr>
              <a:t> (</a:t>
            </a:r>
            <a:r>
              <a:rPr lang="en-US" sz="3200" dirty="0" err="1">
                <a:solidFill>
                  <a:schemeClr val="tx1"/>
                </a:solidFill>
                <a:effectLst>
                  <a:outerShdw blurRad="38100" dist="38100" dir="2700000" algn="tl">
                    <a:srgbClr val="000000">
                      <a:alpha val="43137"/>
                    </a:srgbClr>
                  </a:outerShdw>
                </a:effectLst>
              </a:rPr>
              <a:t>ESXi</a:t>
            </a:r>
            <a:r>
              <a:rPr lang="en-US" sz="3200" dirty="0">
                <a:solidFill>
                  <a:schemeClr val="tx1"/>
                </a:solidFill>
                <a:effectLst>
                  <a:outerShdw blurRad="38100" dist="38100" dir="2700000" algn="tl">
                    <a:srgbClr val="000000">
                      <a:alpha val="43137"/>
                    </a:srgbClr>
                  </a:outerShdw>
                </a:effectLst>
              </a:rPr>
              <a:t>)</a:t>
            </a:r>
          </a:p>
          <a:p>
            <a:pPr marL="342900" indent="-342900" algn="just">
              <a:buBlip>
                <a:blip>
                  <a:extLst>
                    <a:ext uri="{96DAC541-7B7A-43D3-8B79-37D633B846F1}">
                      <asvg:svgBlip xmlns:asvg="http://schemas.microsoft.com/office/drawing/2016/SVG/main" r:embed="rId3"/>
                    </a:ext>
                  </a:extLst>
                </a:blip>
              </a:buBlip>
            </a:pPr>
            <a:r>
              <a:rPr lang="en-US" sz="3200" dirty="0">
                <a:solidFill>
                  <a:schemeClr val="tx1"/>
                </a:solidFill>
                <a:effectLst>
                  <a:outerShdw blurRad="38100" dist="38100" dir="2700000" algn="tl">
                    <a:srgbClr val="000000">
                      <a:alpha val="43137"/>
                    </a:srgbClr>
                  </a:outerShdw>
                </a:effectLst>
              </a:rPr>
              <a:t>Citrix Hypervisor (</a:t>
            </a:r>
            <a:r>
              <a:rPr lang="en-US" sz="3200" dirty="0" err="1">
                <a:solidFill>
                  <a:schemeClr val="tx1"/>
                </a:solidFill>
                <a:effectLst>
                  <a:outerShdw blurRad="38100" dist="38100" dir="2700000" algn="tl">
                    <a:srgbClr val="000000">
                      <a:alpha val="43137"/>
                    </a:srgbClr>
                  </a:outerShdw>
                </a:effectLst>
              </a:rPr>
              <a:t>e.g</a:t>
            </a:r>
            <a:r>
              <a:rPr lang="en-US" sz="3200" dirty="0">
                <a:solidFill>
                  <a:schemeClr val="tx1"/>
                </a:solidFill>
                <a:effectLst>
                  <a:outerShdw blurRad="38100" dist="38100" dir="2700000" algn="tl">
                    <a:srgbClr val="000000">
                      <a:alpha val="43137"/>
                    </a:srgbClr>
                  </a:outerShdw>
                </a:effectLst>
              </a:rPr>
              <a:t> </a:t>
            </a:r>
          </a:p>
          <a:p>
            <a:pPr marL="342900" indent="-342900" algn="just">
              <a:buBlip>
                <a:blip>
                  <a:extLst>
                    <a:ext uri="{96DAC541-7B7A-43D3-8B79-37D633B846F1}">
                      <asvg:svgBlip xmlns:asvg="http://schemas.microsoft.com/office/drawing/2016/SVG/main" r:embed="rId3"/>
                    </a:ext>
                  </a:extLst>
                </a:blip>
              </a:buBlip>
            </a:pPr>
            <a:r>
              <a:rPr lang="en-US" sz="3200" dirty="0" err="1">
                <a:solidFill>
                  <a:schemeClr val="tx1"/>
                </a:solidFill>
                <a:effectLst>
                  <a:outerShdw blurRad="38100" dist="38100" dir="2700000" algn="tl">
                    <a:srgbClr val="000000">
                      <a:alpha val="43137"/>
                    </a:srgbClr>
                  </a:outerShdw>
                </a:effectLst>
              </a:rPr>
              <a:t>VirtualIron</a:t>
            </a:r>
            <a:endParaRPr lang="en-US" sz="3200" dirty="0">
              <a:solidFill>
                <a:schemeClr val="tx1"/>
              </a:solidFill>
              <a:effectLst>
                <a:outerShdw blurRad="38100" dist="38100" dir="2700000" algn="tl">
                  <a:srgbClr val="000000">
                    <a:alpha val="43137"/>
                  </a:srgbClr>
                </a:outerShdw>
              </a:effectLst>
            </a:endParaRPr>
          </a:p>
          <a:p>
            <a:pPr marL="342900" indent="-342900" algn="just">
              <a:buBlip>
                <a:blip>
                  <a:extLst>
                    <a:ext uri="{96DAC541-7B7A-43D3-8B79-37D633B846F1}">
                      <asvg:svgBlip xmlns:asvg="http://schemas.microsoft.com/office/drawing/2016/SVG/main" r:embed="rId3"/>
                    </a:ext>
                  </a:extLst>
                </a:blip>
              </a:buBlip>
            </a:pPr>
            <a:r>
              <a:rPr lang="en-US" sz="3200" dirty="0">
                <a:solidFill>
                  <a:schemeClr val="tx1"/>
                </a:solidFill>
                <a:effectLst>
                  <a:outerShdw blurRad="38100" dist="38100" dir="2700000" algn="tl">
                    <a:srgbClr val="000000">
                      <a:alpha val="43137"/>
                    </a:srgbClr>
                  </a:outerShdw>
                </a:effectLst>
              </a:rPr>
              <a:t>Microsoft (Hyper-V)</a:t>
            </a:r>
          </a:p>
          <a:p>
            <a:pPr marL="342900" indent="-342900" algn="just">
              <a:buBlip>
                <a:blip>
                  <a:extLst>
                    <a:ext uri="{96DAC541-7B7A-43D3-8B79-37D633B846F1}">
                      <asvg:svgBlip xmlns:asvg="http://schemas.microsoft.com/office/drawing/2016/SVG/main" r:embed="rId3"/>
                    </a:ext>
                  </a:extLst>
                </a:blip>
              </a:buBlip>
            </a:pPr>
            <a:r>
              <a:rPr lang="en-US" sz="3200" dirty="0">
                <a:solidFill>
                  <a:schemeClr val="tx1"/>
                </a:solidFill>
                <a:effectLst>
                  <a:outerShdw blurRad="38100" dist="38100" dir="2700000" algn="tl">
                    <a:srgbClr val="000000">
                      <a:alpha val="43137"/>
                    </a:srgbClr>
                  </a:outerShdw>
                </a:effectLst>
              </a:rPr>
              <a:t>Oracle (VirtualBox)</a:t>
            </a:r>
          </a:p>
          <a:p>
            <a:pPr marL="342900" indent="-342900" algn="just">
              <a:buBlip>
                <a:blip>
                  <a:extLst>
                    <a:ext uri="{96DAC541-7B7A-43D3-8B79-37D633B846F1}">
                      <asvg:svgBlip xmlns:asvg="http://schemas.microsoft.com/office/drawing/2016/SVG/main" r:embed="rId3"/>
                    </a:ext>
                  </a:extLst>
                </a:blip>
              </a:buBlip>
            </a:pPr>
            <a:r>
              <a:rPr lang="en-US" sz="3200" dirty="0" err="1">
                <a:solidFill>
                  <a:schemeClr val="tx1"/>
                </a:solidFill>
                <a:effectLst>
                  <a:outerShdw blurRad="38100" dist="38100" dir="2700000" algn="tl">
                    <a:srgbClr val="000000">
                      <a:alpha val="43137"/>
                    </a:srgbClr>
                  </a:outerShdw>
                </a:effectLst>
              </a:rPr>
              <a:t>Proxmox</a:t>
            </a:r>
            <a:r>
              <a:rPr lang="en-US" sz="3200" dirty="0">
                <a:solidFill>
                  <a:schemeClr val="tx1"/>
                </a:solidFill>
                <a:effectLst>
                  <a:outerShdw blurRad="38100" dist="38100" dir="2700000" algn="tl">
                    <a:srgbClr val="000000">
                      <a:alpha val="43137"/>
                    </a:srgbClr>
                  </a:outerShdw>
                </a:effectLst>
              </a:rPr>
              <a:t> VE</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52400" y="150125"/>
            <a:ext cx="11887200" cy="507268"/>
          </a:xfrm>
        </p:spPr>
        <p:txBody>
          <a:bodyPr>
            <a:noAutofit/>
          </a:bodyPr>
          <a:lstStyle/>
          <a:p>
            <a:r>
              <a:rPr lang="en-GB" sz="3600" b="1" dirty="0"/>
              <a:t>Virtualisation Big Players (Vendors/Products). </a:t>
            </a:r>
          </a:p>
        </p:txBody>
      </p:sp>
    </p:spTree>
    <p:extLst>
      <p:ext uri="{BB962C8B-B14F-4D97-AF65-F5344CB8AC3E}">
        <p14:creationId xmlns:p14="http://schemas.microsoft.com/office/powerpoint/2010/main" val="705254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NOSS </a:t>
            </a:r>
            <a:r>
              <a:rPr lang="en-GB" i="1" dirty="0"/>
              <a:t>(ACCA5023)</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4474</TotalTime>
  <Words>2645</Words>
  <Application>Microsoft Office PowerPoint</Application>
  <PresentationFormat>Widescreen</PresentationFormat>
  <Paragraphs>204</Paragraphs>
  <Slides>25</Slides>
  <Notes>22</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25</vt:i4>
      </vt:variant>
    </vt:vector>
  </HeadingPairs>
  <TitlesOfParts>
    <vt:vector size="38" baseType="lpstr">
      <vt:lpstr>LinLibertineO</vt:lpstr>
      <vt:lpstr>Söhne</vt:lpstr>
      <vt:lpstr>Aptos</vt:lpstr>
      <vt:lpstr>Arial</vt:lpstr>
      <vt:lpstr>Calibri</vt:lpstr>
      <vt:lpstr>Calibri Light</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Resources</vt:lpstr>
      <vt:lpstr>Objectives</vt:lpstr>
      <vt:lpstr>PowerPoint Presentation</vt:lpstr>
      <vt:lpstr>Virtualisation</vt:lpstr>
      <vt:lpstr>PowerPoint Presentation</vt:lpstr>
      <vt:lpstr>Technologies</vt:lpstr>
      <vt:lpstr>Full Virtualization</vt:lpstr>
      <vt:lpstr>Para Virtualization</vt:lpstr>
      <vt:lpstr>Hardware Assisted Virtualization</vt:lpstr>
      <vt:lpstr>Virtualization Levels</vt:lpstr>
      <vt:lpstr>Types</vt:lpstr>
      <vt:lpstr>Types</vt:lpstr>
      <vt:lpstr>Server Virtualisation (Example Hyper-V architecture.</vt:lpstr>
      <vt:lpstr>Hyper-V architecture.</vt:lpstr>
      <vt:lpstr>Hyper-V architecture (Cont’d).</vt:lpstr>
      <vt:lpstr>Network Virtualisation and Software Defined Networking</vt:lpstr>
      <vt:lpstr>Network Virtualisation and Software Defined Networking</vt:lpstr>
      <vt:lpstr>Network Virtualisation</vt:lpstr>
      <vt:lpstr>Network Virtualisation applied in Hyper-V.</vt:lpstr>
      <vt:lpstr>Network Virtualisation applied in Hyper-V.</vt:lpstr>
      <vt:lpstr>Virtualization Enablers</vt:lpstr>
      <vt:lpstr>Virtualisation Big Players (Vendors/Products).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Lee Cobley</cp:lastModifiedBy>
  <cp:revision>170</cp:revision>
  <dcterms:created xsi:type="dcterms:W3CDTF">2021-03-05T06:07:01Z</dcterms:created>
  <dcterms:modified xsi:type="dcterms:W3CDTF">2026-10-15T09:48:33Z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