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35"/>
  </p:notesMasterIdLst>
  <p:sldIdLst>
    <p:sldId id="719" r:id="rId7"/>
    <p:sldId id="301" r:id="rId8"/>
    <p:sldId id="302" r:id="rId9"/>
    <p:sldId id="431" r:id="rId10"/>
    <p:sldId id="724" r:id="rId11"/>
    <p:sldId id="725" r:id="rId12"/>
    <p:sldId id="726" r:id="rId13"/>
    <p:sldId id="727" r:id="rId14"/>
    <p:sldId id="728" r:id="rId15"/>
    <p:sldId id="730" r:id="rId16"/>
    <p:sldId id="731" r:id="rId17"/>
    <p:sldId id="732" r:id="rId18"/>
    <p:sldId id="729" r:id="rId19"/>
    <p:sldId id="733" r:id="rId20"/>
    <p:sldId id="734" r:id="rId21"/>
    <p:sldId id="735" r:id="rId22"/>
    <p:sldId id="736" r:id="rId23"/>
    <p:sldId id="741" r:id="rId24"/>
    <p:sldId id="737" r:id="rId25"/>
    <p:sldId id="738" r:id="rId26"/>
    <p:sldId id="740" r:id="rId27"/>
    <p:sldId id="739" r:id="rId28"/>
    <p:sldId id="742" r:id="rId29"/>
    <p:sldId id="744" r:id="rId30"/>
    <p:sldId id="743" r:id="rId31"/>
    <p:sldId id="745" r:id="rId32"/>
    <p:sldId id="746" r:id="rId33"/>
    <p:sldId id="72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6C6500-67BB-4C87-80E6-69D16D638F1E}" v="3" dt="2024-10-15T16:30:13.0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6" d="100"/>
          <a:sy n="76" d="100"/>
        </p:scale>
        <p:origin x="858" y="6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ableStyles" Target="tableStyles.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notesMaster" Target="notesMasters/notesMaster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46C6500-67BB-4C87-80E6-69D16D638F1E}"/>
    <pc:docChg chg="custSel modSld">
      <pc:chgData name="Stalin Jacob Wilson Packia Dhas" userId="050d7d71-3621-4503-95e8-1c9a9d962492" providerId="ADAL" clId="{346C6500-67BB-4C87-80E6-69D16D638F1E}" dt="2024-10-15T16:30:13.073" v="153" actId="6549"/>
      <pc:docMkLst>
        <pc:docMk/>
      </pc:docMkLst>
      <pc:sldChg chg="modSp mod">
        <pc:chgData name="Stalin Jacob Wilson Packia Dhas" userId="050d7d71-3621-4503-95e8-1c9a9d962492" providerId="ADAL" clId="{346C6500-67BB-4C87-80E6-69D16D638F1E}" dt="2024-10-15T08:06:26.752" v="1" actId="20577"/>
        <pc:sldMkLst>
          <pc:docMk/>
          <pc:sldMk cId="3657130640" sldId="301"/>
        </pc:sldMkLst>
        <pc:spChg chg="mod">
          <ac:chgData name="Stalin Jacob Wilson Packia Dhas" userId="050d7d71-3621-4503-95e8-1c9a9d962492" providerId="ADAL" clId="{346C6500-67BB-4C87-80E6-69D16D638F1E}" dt="2024-10-15T08:06:26.752" v="1" actId="20577"/>
          <ac:spMkLst>
            <pc:docMk/>
            <pc:sldMk cId="3657130640" sldId="301"/>
            <ac:spMk id="4" creationId="{7E2EBC05-CB4F-406D-2F45-D8D94E4ABFE4}"/>
          </ac:spMkLst>
        </pc:spChg>
      </pc:sldChg>
      <pc:sldChg chg="modSp mod">
        <pc:chgData name="Stalin Jacob Wilson Packia Dhas" userId="050d7d71-3621-4503-95e8-1c9a9d962492" providerId="ADAL" clId="{346C6500-67BB-4C87-80E6-69D16D638F1E}" dt="2024-10-15T08:06:51.907" v="19" actId="20577"/>
        <pc:sldMkLst>
          <pc:docMk/>
          <pc:sldMk cId="1859524710" sldId="431"/>
        </pc:sldMkLst>
        <pc:spChg chg="mod">
          <ac:chgData name="Stalin Jacob Wilson Packia Dhas" userId="050d7d71-3621-4503-95e8-1c9a9d962492" providerId="ADAL" clId="{346C6500-67BB-4C87-80E6-69D16D638F1E}" dt="2024-10-15T08:06:51.907" v="19" actId="20577"/>
          <ac:spMkLst>
            <pc:docMk/>
            <pc:sldMk cId="1859524710" sldId="431"/>
            <ac:spMk id="3" creationId="{00000000-0000-0000-0000-000000000000}"/>
          </ac:spMkLst>
        </pc:spChg>
      </pc:sldChg>
      <pc:sldChg chg="modSp mod">
        <pc:chgData name="Stalin Jacob Wilson Packia Dhas" userId="050d7d71-3621-4503-95e8-1c9a9d962492" providerId="ADAL" clId="{346C6500-67BB-4C87-80E6-69D16D638F1E}" dt="2024-10-15T08:06:36.921" v="3" actId="20577"/>
        <pc:sldMkLst>
          <pc:docMk/>
          <pc:sldMk cId="3119007398" sldId="719"/>
        </pc:sldMkLst>
        <pc:spChg chg="mod">
          <ac:chgData name="Stalin Jacob Wilson Packia Dhas" userId="050d7d71-3621-4503-95e8-1c9a9d962492" providerId="ADAL" clId="{346C6500-67BB-4C87-80E6-69D16D638F1E}" dt="2024-10-15T08:06:36.921" v="3" actId="20577"/>
          <ac:spMkLst>
            <pc:docMk/>
            <pc:sldMk cId="3119007398" sldId="719"/>
            <ac:spMk id="2" creationId="{5AF40EAB-6954-8B5E-C784-2A455332F66A}"/>
          </ac:spMkLst>
        </pc:spChg>
      </pc:sldChg>
      <pc:sldChg chg="modNotesTx">
        <pc:chgData name="Stalin Jacob Wilson Packia Dhas" userId="050d7d71-3621-4503-95e8-1c9a9d962492" providerId="ADAL" clId="{346C6500-67BB-4C87-80E6-69D16D638F1E}" dt="2024-10-15T08:50:30.871" v="63" actId="6549"/>
        <pc:sldMkLst>
          <pc:docMk/>
          <pc:sldMk cId="3918627203" sldId="727"/>
        </pc:sldMkLst>
      </pc:sldChg>
      <pc:sldChg chg="modNotesTx">
        <pc:chgData name="Stalin Jacob Wilson Packia Dhas" userId="050d7d71-3621-4503-95e8-1c9a9d962492" providerId="ADAL" clId="{346C6500-67BB-4C87-80E6-69D16D638F1E}" dt="2024-10-15T08:51:34.177" v="93" actId="6549"/>
        <pc:sldMkLst>
          <pc:docMk/>
          <pc:sldMk cId="634959908" sldId="735"/>
        </pc:sldMkLst>
      </pc:sldChg>
      <pc:sldChg chg="modSp mod">
        <pc:chgData name="Stalin Jacob Wilson Packia Dhas" userId="050d7d71-3621-4503-95e8-1c9a9d962492" providerId="ADAL" clId="{346C6500-67BB-4C87-80E6-69D16D638F1E}" dt="2024-10-15T08:08:30.606" v="20" actId="1076"/>
        <pc:sldMkLst>
          <pc:docMk/>
          <pc:sldMk cId="3044036464" sldId="737"/>
        </pc:sldMkLst>
        <pc:picChg chg="mod">
          <ac:chgData name="Stalin Jacob Wilson Packia Dhas" userId="050d7d71-3621-4503-95e8-1c9a9d962492" providerId="ADAL" clId="{346C6500-67BB-4C87-80E6-69D16D638F1E}" dt="2024-10-15T08:08:30.606" v="20" actId="1076"/>
          <ac:picMkLst>
            <pc:docMk/>
            <pc:sldMk cId="3044036464" sldId="737"/>
            <ac:picMk id="8" creationId="{52C61EE4-51BC-F9D1-3E04-A20B7B11FEA6}"/>
          </ac:picMkLst>
        </pc:picChg>
      </pc:sldChg>
      <pc:sldChg chg="modNotesTx">
        <pc:chgData name="Stalin Jacob Wilson Packia Dhas" userId="050d7d71-3621-4503-95e8-1c9a9d962492" providerId="ADAL" clId="{346C6500-67BB-4C87-80E6-69D16D638F1E}" dt="2024-10-15T08:55:06.933" v="151" actId="6549"/>
        <pc:sldMkLst>
          <pc:docMk/>
          <pc:sldMk cId="2827686741" sldId="741"/>
        </pc:sldMkLst>
      </pc:sldChg>
      <pc:sldChg chg="modSp">
        <pc:chgData name="Stalin Jacob Wilson Packia Dhas" userId="050d7d71-3621-4503-95e8-1c9a9d962492" providerId="ADAL" clId="{346C6500-67BB-4C87-80E6-69D16D638F1E}" dt="2024-10-15T16:30:13.073" v="153" actId="6549"/>
        <pc:sldMkLst>
          <pc:docMk/>
          <pc:sldMk cId="519082590" sldId="743"/>
        </pc:sldMkLst>
        <pc:spChg chg="mod">
          <ac:chgData name="Stalin Jacob Wilson Packia Dhas" userId="050d7d71-3621-4503-95e8-1c9a9d962492" providerId="ADAL" clId="{346C6500-67BB-4C87-80E6-69D16D638F1E}" dt="2024-10-15T16:30:13.073" v="153" actId="6549"/>
          <ac:spMkLst>
            <pc:docMk/>
            <pc:sldMk cId="519082590" sldId="74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voltage across an inductor is proportional to the rate of change of current through it:</a:t>
            </a:r>
          </a:p>
          <a:p>
            <a:r>
              <a:rPr lang="en-GB" dirty="0"/>
              <a:t>VL=</a:t>
            </a:r>
            <a:r>
              <a:rPr lang="en-GB" dirty="0" err="1"/>
              <a:t>Ldi</a:t>
            </a:r>
            <a:r>
              <a:rPr lang="en-GB" dirty="0"/>
              <a:t>/dt​</a:t>
            </a:r>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3490417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amount of charge it holds is directly proportional to the voltage across it, Q=C⋅V.</a:t>
            </a:r>
          </a:p>
          <a:p>
            <a:r>
              <a:rPr lang="en-GB" dirty="0"/>
              <a:t>The voltage across a capacitor is directly related to the amount of charge stored on it, </a:t>
            </a:r>
          </a:p>
          <a:p>
            <a:r>
              <a:rPr lang="en-GB" dirty="0"/>
              <a:t>VC=Q/C</a:t>
            </a:r>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1699736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voltage across the capacitor increases, the voltage available across the resistor decreases because the sum of the voltages across the resistor and capacitor must equal the supply voltage (by Kirchhoff's Voltage Law):</a:t>
            </a:r>
          </a:p>
          <a:p>
            <a:r>
              <a:rPr lang="en-GB" dirty="0" err="1"/>
              <a:t>Vsource</a:t>
            </a:r>
            <a:r>
              <a:rPr lang="en-GB" dirty="0"/>
              <a:t>=VR(t)+VC(</a:t>
            </a:r>
            <a:r>
              <a:rPr lang="en-GB"/>
              <a:t>t)</a:t>
            </a: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2802597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999425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2348529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210BA2-3A71-47F5-9D7E-5F2425F913EB}" type="datetime1">
              <a:rPr lang="en-GB" smtClean="0"/>
              <a:t>15/10/2024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4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- 4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8119" y="-77874"/>
            <a:ext cx="4922831"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79" y="1545701"/>
            <a:ext cx="10821227" cy="4016374"/>
          </a:xfrm>
        </p:spPr>
        <p:txBody>
          <a:bodyPr>
            <a:normAutofit fontScale="92500" lnSpcReduction="10000"/>
          </a:bodyPr>
          <a:lstStyle/>
          <a:p>
            <a:pPr marL="0" indent="0" algn="just">
              <a:buNone/>
            </a:pPr>
            <a:r>
              <a:rPr lang="en-IN" sz="4300" b="1" dirty="0"/>
              <a:t>Transient circuits</a:t>
            </a:r>
          </a:p>
          <a:p>
            <a:pPr marL="536575" indent="-360363" algn="just"/>
            <a:r>
              <a:rPr lang="en-IN" sz="4300" kern="1200" dirty="0">
                <a:solidFill>
                  <a:schemeClr val="tx1"/>
                </a:solidFill>
                <a:ea typeface="+mj-ea"/>
                <a:cs typeface="+mj-cs"/>
              </a:rPr>
              <a:t>RL transient circuit </a:t>
            </a:r>
          </a:p>
          <a:p>
            <a:pPr marL="993775" lvl="1" indent="-360363" algn="just"/>
            <a:r>
              <a:rPr lang="en-IN" sz="4300" dirty="0">
                <a:ea typeface="+mj-ea"/>
                <a:cs typeface="+mj-cs"/>
              </a:rPr>
              <a:t>Charging </a:t>
            </a:r>
          </a:p>
          <a:p>
            <a:pPr marL="993775" lvl="1" indent="-360363" algn="just"/>
            <a:r>
              <a:rPr lang="en-IN" sz="4300" kern="1200" dirty="0">
                <a:solidFill>
                  <a:schemeClr val="tx1"/>
                </a:solidFill>
                <a:ea typeface="+mj-ea"/>
                <a:cs typeface="+mj-cs"/>
              </a:rPr>
              <a:t>Discharging</a:t>
            </a:r>
          </a:p>
          <a:p>
            <a:pPr marL="536575" indent="-360363" algn="just"/>
            <a:r>
              <a:rPr lang="en-IN" sz="4300" dirty="0">
                <a:ea typeface="+mj-ea"/>
                <a:cs typeface="+mj-cs"/>
              </a:rPr>
              <a:t>RC transient circuit</a:t>
            </a:r>
          </a:p>
          <a:p>
            <a:pPr marL="993775" lvl="1" indent="-360363" algn="just"/>
            <a:r>
              <a:rPr lang="en-IN" sz="4300" dirty="0">
                <a:ea typeface="+mj-ea"/>
                <a:cs typeface="+mj-cs"/>
              </a:rPr>
              <a:t>Charging </a:t>
            </a:r>
          </a:p>
          <a:p>
            <a:pPr marL="993775" lvl="1" indent="-360363" algn="just"/>
            <a:r>
              <a:rPr lang="en-IN" sz="4300" kern="1200" dirty="0">
                <a:solidFill>
                  <a:schemeClr val="tx1"/>
                </a:solidFill>
                <a:ea typeface="+mj-ea"/>
                <a:cs typeface="+mj-cs"/>
              </a:rPr>
              <a:t>Discharging</a:t>
            </a:r>
          </a:p>
          <a:p>
            <a:pPr marL="0" indent="0" algn="just">
              <a:buNone/>
            </a:pP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dirty="0"/>
              <a:t>Lecture – 4 / Electrical Engineering</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600" b="1" dirty="0"/>
              <a:t>The student upon completion of the lecture will be able to:</a:t>
            </a:r>
          </a:p>
          <a:p>
            <a:r>
              <a:rPr lang="en-IN" sz="4000" dirty="0"/>
              <a:t>Design RL and RC Transient Circuit</a:t>
            </a:r>
          </a:p>
          <a:p>
            <a:r>
              <a:rPr lang="en-IN" sz="4000" dirty="0"/>
              <a:t>Demonstrate the ability to determine the steady state current in a transient circuit</a:t>
            </a:r>
          </a:p>
          <a:p>
            <a:r>
              <a:rPr lang="en-IN" sz="4000" dirty="0"/>
              <a:t>Differentiate open and Short circuits.</a:t>
            </a:r>
          </a:p>
          <a:p>
            <a:r>
              <a:rPr lang="en-IN" sz="4000" dirty="0"/>
              <a:t>Describe  the benefits of theorems</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 4 / Electrical Engineering</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Transient Circuits</a:t>
            </a:r>
          </a:p>
        </p:txBody>
      </p:sp>
      <p:sp>
        <p:nvSpPr>
          <p:cNvPr id="3" name="Content Placeholder 2"/>
          <p:cNvSpPr>
            <a:spLocks noGrp="1"/>
          </p:cNvSpPr>
          <p:nvPr>
            <p:ph idx="1"/>
          </p:nvPr>
        </p:nvSpPr>
        <p:spPr>
          <a:xfrm>
            <a:off x="609600" y="1600201"/>
            <a:ext cx="10972800" cy="4373216"/>
          </a:xfrm>
        </p:spPr>
        <p:txBody>
          <a:bodyPr>
            <a:normAutofit lnSpcReduction="10000"/>
          </a:bodyPr>
          <a:lstStyle/>
          <a:p>
            <a:pPr marL="539750" indent="-454025"/>
            <a:r>
              <a:rPr lang="en-GB" sz="3600" dirty="0"/>
              <a:t>A circuit having an </a:t>
            </a:r>
            <a:r>
              <a:rPr lang="en-GB" sz="3600" b="1" dirty="0"/>
              <a:t>inductor or capacitor</a:t>
            </a:r>
            <a:r>
              <a:rPr lang="en-GB" sz="3600" dirty="0"/>
              <a:t>, and resistance, connected to a power supply, </a:t>
            </a:r>
            <a:r>
              <a:rPr lang="en-GB" sz="3600" b="1" dirty="0"/>
              <a:t>takes time </a:t>
            </a:r>
            <a:r>
              <a:rPr lang="en-GB" sz="3600" dirty="0"/>
              <a:t>for the current to </a:t>
            </a:r>
            <a:r>
              <a:rPr lang="en-GB" sz="3600" b="1" dirty="0"/>
              <a:t>reach a steady-state condition</a:t>
            </a:r>
            <a:r>
              <a:rPr lang="en-GB" sz="3600" dirty="0"/>
              <a:t>. This time period is called the </a:t>
            </a:r>
            <a:r>
              <a:rPr lang="en-GB" sz="3600" b="1" dirty="0"/>
              <a:t>transient response or transient time.</a:t>
            </a:r>
          </a:p>
          <a:p>
            <a:pPr marL="539750" indent="-454025"/>
            <a:r>
              <a:rPr lang="en-GB" sz="3600" dirty="0"/>
              <a:t>When circuit elements like resistors, capacitors, or inductors are connected to a power source, the </a:t>
            </a:r>
            <a:r>
              <a:rPr lang="en-GB" sz="3600" b="1" dirty="0"/>
              <a:t>current does not immediately reach its maximum value when the circuit is turned ON.</a:t>
            </a:r>
            <a:endParaRPr lang="en-IN" sz="3600" b="1"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85952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Transient Circuits</a:t>
            </a:r>
          </a:p>
        </p:txBody>
      </p:sp>
      <p:sp>
        <p:nvSpPr>
          <p:cNvPr id="3" name="Content Placeholder 2"/>
          <p:cNvSpPr>
            <a:spLocks noGrp="1"/>
          </p:cNvSpPr>
          <p:nvPr>
            <p:ph idx="1"/>
          </p:nvPr>
        </p:nvSpPr>
        <p:spPr>
          <a:xfrm>
            <a:off x="609600" y="1600201"/>
            <a:ext cx="10972800" cy="4472608"/>
          </a:xfrm>
        </p:spPr>
        <p:txBody>
          <a:bodyPr>
            <a:normAutofit lnSpcReduction="10000"/>
          </a:bodyPr>
          <a:lstStyle/>
          <a:p>
            <a:pPr marL="539750" indent="-454025"/>
            <a:r>
              <a:rPr lang="en-IN" sz="3600" dirty="0"/>
              <a:t>In </a:t>
            </a:r>
            <a:r>
              <a:rPr lang="en-IN" sz="3600" b="1" dirty="0"/>
              <a:t>an inductor the energy is stored in the form of magnetic field </a:t>
            </a:r>
            <a:r>
              <a:rPr lang="en-IN" sz="3600" dirty="0"/>
              <a:t>and in </a:t>
            </a:r>
            <a:r>
              <a:rPr lang="en-IN" sz="3600" b="1" dirty="0"/>
              <a:t>capacitor the energy is stored in the form of electric field.</a:t>
            </a:r>
          </a:p>
          <a:p>
            <a:pPr marL="539750" indent="-454025"/>
            <a:r>
              <a:rPr lang="en-IN" sz="3600" dirty="0"/>
              <a:t>When the current starts to flow through the </a:t>
            </a:r>
            <a:r>
              <a:rPr lang="en-IN" sz="3600" b="1" dirty="0"/>
              <a:t>inductor or capacitor, they stores more energy.</a:t>
            </a:r>
            <a:r>
              <a:rPr lang="en-IN" sz="3600" dirty="0"/>
              <a:t> So, the </a:t>
            </a:r>
            <a:r>
              <a:rPr lang="en-IN" sz="3600" b="1" dirty="0"/>
              <a:t>rate of flow of current decreases and a steady state is reached.</a:t>
            </a:r>
          </a:p>
          <a:p>
            <a:pPr marL="539750" indent="-454025"/>
            <a:r>
              <a:rPr lang="en-IN" sz="3600" dirty="0"/>
              <a:t>The </a:t>
            </a:r>
            <a:r>
              <a:rPr lang="en-IN" sz="3600" b="1" dirty="0"/>
              <a:t>RL and RC circuits in</a:t>
            </a:r>
            <a:r>
              <a:rPr lang="en-IN" sz="3600" dirty="0"/>
              <a:t> transient condition involves the solution of </a:t>
            </a:r>
            <a:r>
              <a:rPr lang="en-IN" sz="3600" b="1" dirty="0"/>
              <a:t>differential equations</a:t>
            </a:r>
            <a:r>
              <a:rPr lang="en-IN"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57017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a:t>
            </a:r>
          </a:p>
        </p:txBody>
      </p:sp>
      <p:sp>
        <p:nvSpPr>
          <p:cNvPr id="3" name="Content Placeholder 2"/>
          <p:cNvSpPr>
            <a:spLocks noGrp="1"/>
          </p:cNvSpPr>
          <p:nvPr>
            <p:ph idx="1"/>
          </p:nvPr>
        </p:nvSpPr>
        <p:spPr>
          <a:xfrm>
            <a:off x="609600" y="1600201"/>
            <a:ext cx="10972800" cy="4472608"/>
          </a:xfrm>
        </p:spPr>
        <p:txBody>
          <a:bodyPr>
            <a:normAutofit/>
          </a:bodyPr>
          <a:lstStyle/>
          <a:p>
            <a:pPr marL="0" indent="0">
              <a:buNone/>
            </a:pPr>
            <a:r>
              <a:rPr lang="en-IN" sz="3600" dirty="0"/>
              <a:t>An </a:t>
            </a:r>
            <a:r>
              <a:rPr lang="en-IN" sz="3600" b="1" dirty="0"/>
              <a:t>inductor of L Henry</a:t>
            </a:r>
            <a:r>
              <a:rPr lang="en-IN" sz="3600" dirty="0"/>
              <a:t>, connected in </a:t>
            </a:r>
            <a:r>
              <a:rPr lang="en-IN" sz="3600" b="1" dirty="0"/>
              <a:t>series to a resistor of R</a:t>
            </a:r>
            <a:r>
              <a:rPr lang="el-GR" sz="3600" b="1" dirty="0"/>
              <a:t>Ω</a:t>
            </a:r>
            <a:r>
              <a:rPr lang="en-GB" sz="3600" dirty="0"/>
              <a:t> across a </a:t>
            </a:r>
            <a:r>
              <a:rPr lang="en-GB" sz="3600" b="1" dirty="0"/>
              <a:t>power source of V volts </a:t>
            </a:r>
            <a:r>
              <a:rPr lang="en-GB" sz="3600" dirty="0"/>
              <a:t>forms a </a:t>
            </a:r>
            <a:r>
              <a:rPr lang="en-GB" sz="3600" b="1" dirty="0"/>
              <a:t>R-L Transient Circuit.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9" name="Picture 8">
            <a:extLst>
              <a:ext uri="{FF2B5EF4-FFF2-40B4-BE49-F238E27FC236}">
                <a16:creationId xmlns:a16="http://schemas.microsoft.com/office/drawing/2014/main" id="{84A97C77-3D8F-B294-EB9A-6847BBD40C72}"/>
              </a:ext>
            </a:extLst>
          </p:cNvPr>
          <p:cNvPicPr>
            <a:picLocks noChangeAspect="1"/>
          </p:cNvPicPr>
          <p:nvPr/>
        </p:nvPicPr>
        <p:blipFill>
          <a:blip r:embed="rId2"/>
          <a:stretch>
            <a:fillRect/>
          </a:stretch>
        </p:blipFill>
        <p:spPr>
          <a:xfrm>
            <a:off x="2613992" y="3019076"/>
            <a:ext cx="7167148" cy="3442705"/>
          </a:xfrm>
          <a:prstGeom prst="rect">
            <a:avLst/>
          </a:prstGeom>
        </p:spPr>
      </p:pic>
    </p:spTree>
    <p:extLst>
      <p:ext uri="{BB962C8B-B14F-4D97-AF65-F5344CB8AC3E}">
        <p14:creationId xmlns:p14="http://schemas.microsoft.com/office/powerpoint/2010/main" val="54126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5595916" cy="1325563"/>
          </a:xfrm>
        </p:spPr>
        <p:txBody>
          <a:bodyPr/>
          <a:lstStyle/>
          <a:p>
            <a:pPr algn="ctr"/>
            <a:r>
              <a:rPr lang="en-IN" dirty="0">
                <a:solidFill>
                  <a:schemeClr val="bg1"/>
                </a:solidFill>
              </a:rPr>
              <a:t>RL Transient Circuit - 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sz="3600" b="1" dirty="0"/>
              <a:t>Inductor charging:</a:t>
            </a:r>
          </a:p>
          <a:p>
            <a:pPr marL="0" indent="0">
              <a:buNone/>
            </a:pPr>
            <a:r>
              <a:rPr lang="en-GB" sz="3600" dirty="0"/>
              <a:t>When the </a:t>
            </a:r>
            <a:r>
              <a:rPr lang="en-GB" sz="3600" b="1" dirty="0"/>
              <a:t>switch</a:t>
            </a:r>
            <a:r>
              <a:rPr lang="en-GB" sz="3600" dirty="0"/>
              <a:t> is at </a:t>
            </a:r>
            <a:r>
              <a:rPr lang="en-GB" sz="3600" b="1" dirty="0"/>
              <a:t>position 1</a:t>
            </a:r>
            <a:r>
              <a:rPr lang="en-GB" sz="3600" dirty="0"/>
              <a:t>, the </a:t>
            </a:r>
            <a:r>
              <a:rPr lang="en-GB" sz="3600" b="1" dirty="0"/>
              <a:t>voltage source supply current</a:t>
            </a:r>
            <a:r>
              <a:rPr lang="en-GB" sz="3600" dirty="0"/>
              <a:t> to the </a:t>
            </a:r>
            <a:r>
              <a:rPr lang="en-GB" sz="3600" b="1" dirty="0"/>
              <a:t>inductor and the resistor</a:t>
            </a:r>
            <a:r>
              <a:rPr lang="en-GB"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10" name="Picture 9">
            <a:extLst>
              <a:ext uri="{FF2B5EF4-FFF2-40B4-BE49-F238E27FC236}">
                <a16:creationId xmlns:a16="http://schemas.microsoft.com/office/drawing/2014/main" id="{B091818E-66F7-5E5B-DADA-5B5788FB693C}"/>
              </a:ext>
            </a:extLst>
          </p:cNvPr>
          <p:cNvPicPr>
            <a:picLocks noChangeAspect="1"/>
          </p:cNvPicPr>
          <p:nvPr/>
        </p:nvPicPr>
        <p:blipFill>
          <a:blip r:embed="rId2"/>
          <a:stretch>
            <a:fillRect/>
          </a:stretch>
        </p:blipFill>
        <p:spPr>
          <a:xfrm>
            <a:off x="2067338" y="3106346"/>
            <a:ext cx="7909270" cy="3726842"/>
          </a:xfrm>
          <a:prstGeom prst="rect">
            <a:avLst/>
          </a:prstGeom>
        </p:spPr>
      </p:pic>
    </p:spTree>
    <p:extLst>
      <p:ext uri="{BB962C8B-B14F-4D97-AF65-F5344CB8AC3E}">
        <p14:creationId xmlns:p14="http://schemas.microsoft.com/office/powerpoint/2010/main" val="818595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2" name="Title 1"/>
          <p:cNvSpPr>
            <a:spLocks noGrp="1"/>
          </p:cNvSpPr>
          <p:nvPr>
            <p:ph type="title"/>
          </p:nvPr>
        </p:nvSpPr>
        <p:spPr>
          <a:xfrm>
            <a:off x="3548085" y="-7128"/>
            <a:ext cx="4994498" cy="1148552"/>
          </a:xfrm>
        </p:spPr>
        <p:txBody>
          <a:bodyPr>
            <a:normAutofit fontScale="90000"/>
          </a:bodyPr>
          <a:lstStyle/>
          <a:p>
            <a:pPr algn="ctr"/>
            <a:r>
              <a:rPr lang="en-IN" dirty="0">
                <a:solidFill>
                  <a:schemeClr val="bg1"/>
                </a:solidFill>
              </a:rPr>
              <a:t>RL Transient Circuit-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3"/>
                <a:ext cx="3860800" cy="5223515"/>
              </a:xfrm>
            </p:spPr>
            <p:txBody>
              <a:bodyPr>
                <a:normAutofit fontScale="92500"/>
              </a:bodyPr>
              <a:lstStyle/>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𝑉</m:t>
                          </m:r>
                        </m:num>
                        <m:den>
                          <m:r>
                            <a:rPr lang="en-GB" b="0" i="1" smtClean="0">
                              <a:latin typeface="Cambria Math" panose="02040503050406030204" pitchFamily="18" charset="0"/>
                            </a:rPr>
                            <m:t>𝑅</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d>
                        <m:dPr>
                          <m:ctrlPr>
                            <a:rPr lang="en-GB" b="0" i="1" smtClean="0">
                              <a:latin typeface="Cambria Math" panose="02040503050406030204" pitchFamily="18" charset="0"/>
                            </a:rPr>
                          </m:ctrlPr>
                        </m:dPr>
                        <m:e>
                          <m:r>
                            <a:rPr lang="en-GB" b="0" i="1" smtClean="0">
                              <a:latin typeface="Cambria Math" panose="02040503050406030204" pitchFamily="18" charset="0"/>
                            </a:rPr>
                            <m:t>1−</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e>
                      </m:d>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d>
                        <m:dPr>
                          <m:ctrlPr>
                            <a:rPr lang="en-GB" b="0" i="1" smtClean="0">
                              <a:latin typeface="Cambria Math" panose="02040503050406030204" pitchFamily="18" charset="0"/>
                            </a:rPr>
                          </m:ctrlPr>
                        </m:dPr>
                        <m:e>
                          <m:r>
                            <a:rPr lang="en-GB" b="0" i="1" smtClean="0">
                              <a:latin typeface="Cambria Math" panose="02040503050406030204" pitchFamily="18" charset="0"/>
                            </a:rPr>
                            <m:t>1−</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m:rPr>
                                      <m:sty m:val="p"/>
                                    </m:rPr>
                                    <a:rPr lang="el-GR" b="0" i="1" smtClean="0">
                                      <a:latin typeface="Cambria Math" panose="02040503050406030204" pitchFamily="18" charset="0"/>
                                    </a:rPr>
                                    <m:t>τ</m:t>
                                  </m:r>
                                </m:den>
                              </m:f>
                            </m:sup>
                          </m:sSup>
                        </m:e>
                      </m:d>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𝐿</m:t>
                          </m:r>
                        </m:num>
                        <m:den>
                          <m:r>
                            <a:rPr lang="en-GB" i="1">
                              <a:latin typeface="Cambria Math" panose="02040503050406030204" pitchFamily="18" charset="0"/>
                            </a:rPr>
                            <m:t>𝑅</m:t>
                          </m:r>
                        </m:den>
                      </m:f>
                    </m:oMath>
                  </m:oMathPara>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3"/>
                <a:ext cx="3860800" cy="5223515"/>
              </a:xfrm>
              <a:blipFill>
                <a:blip r:embed="rId3"/>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309257"/>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r>
                  <a:rPr lang="en-GB" sz="2800" dirty="0"/>
                  <a:t>V – Voltage supplied by the power source</a:t>
                </a:r>
              </a:p>
              <a:p>
                <a:r>
                  <a:rPr lang="en-GB" sz="2800" dirty="0"/>
                  <a:t>R – Resistance in the circuit</a:t>
                </a:r>
              </a:p>
              <a:p>
                <a:r>
                  <a:rPr lang="en-GB" sz="2800" dirty="0"/>
                  <a:t>L- inductance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𝑅𝑡</m:t>
                            </m:r>
                          </m:num>
                          <m:den>
                            <m:r>
                              <a:rPr lang="en-GB" sz="2800" b="0" i="1" smtClean="0">
                                <a:latin typeface="Cambria Math" panose="02040503050406030204" pitchFamily="18" charset="0"/>
                              </a:rPr>
                              <m:t>𝐿</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309257"/>
              </a:xfrm>
              <a:prstGeom prst="rect">
                <a:avLst/>
              </a:prstGeom>
              <a:blipFill>
                <a:blip r:embed="rId4"/>
                <a:stretch>
                  <a:fillRect l="-1815" t="-1414"/>
                </a:stretch>
              </a:blipFill>
            </p:spPr>
            <p:txBody>
              <a:bodyPr/>
              <a:lstStyle/>
              <a:p>
                <a:r>
                  <a:rPr lang="en-GB">
                    <a:noFill/>
                  </a:rPr>
                  <a:t> </a:t>
                </a:r>
              </a:p>
            </p:txBody>
          </p:sp>
        </mc:Fallback>
      </mc:AlternateContent>
    </p:spTree>
    <p:extLst>
      <p:ext uri="{BB962C8B-B14F-4D97-AF65-F5344CB8AC3E}">
        <p14:creationId xmlns:p14="http://schemas.microsoft.com/office/powerpoint/2010/main" val="3918627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RL Transient Circuit -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14:m>
                  <m:oMath xmlns:m="http://schemas.openxmlformats.org/officeDocument/2006/math">
                    <m:r>
                      <a:rPr lang="en-GB" sz="3600" b="0" i="1" smtClean="0">
                        <a:latin typeface="Cambria Math" panose="02040503050406030204" pitchFamily="18" charset="0"/>
                      </a:rPr>
                      <m:t>𝑖</m:t>
                    </m:r>
                    <m:r>
                      <a:rPr lang="en-GB" sz="3600" b="0" i="1" smtClean="0">
                        <a:latin typeface="Cambria Math" panose="02040503050406030204" pitchFamily="18" charset="0"/>
                      </a:rPr>
                      <m:t>=0.632</m:t>
                    </m:r>
                  </m:oMath>
                </a14:m>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current is </a:t>
                </a:r>
                <a:r>
                  <a:rPr lang="en-GB" sz="3600" b="1" dirty="0"/>
                  <a:t>63 percentage </a:t>
                </a:r>
                <a:r>
                  <a:rPr lang="en-GB" sz="3600" dirty="0"/>
                  <a:t>of the </a:t>
                </a:r>
                <a:r>
                  <a:rPr lang="en-GB" sz="3600" b="1" dirty="0"/>
                  <a:t>steady state current.</a:t>
                </a:r>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307596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 - Discharging</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Inductor Discharging:</a:t>
            </a:r>
          </a:p>
          <a:p>
            <a:pPr marL="0" indent="0">
              <a:buNone/>
            </a:pPr>
            <a:r>
              <a:rPr lang="en-GB" sz="3600" dirty="0"/>
              <a:t>When the </a:t>
            </a:r>
            <a:r>
              <a:rPr lang="en-GB" sz="3600" b="1" dirty="0"/>
              <a:t>switch</a:t>
            </a:r>
            <a:r>
              <a:rPr lang="en-GB" sz="3600" dirty="0"/>
              <a:t> is connected to </a:t>
            </a:r>
            <a:r>
              <a:rPr lang="en-GB" sz="3600" b="1" dirty="0"/>
              <a:t>position 2,</a:t>
            </a:r>
            <a:r>
              <a:rPr lang="en-GB" sz="3600" dirty="0"/>
              <a:t> the </a:t>
            </a:r>
            <a:r>
              <a:rPr lang="en-GB" sz="3600" b="1" dirty="0"/>
              <a:t>voltage source cannot supply </a:t>
            </a:r>
            <a:r>
              <a:rPr lang="en-GB" sz="3600" dirty="0"/>
              <a:t>any current to the inductor</a:t>
            </a:r>
            <a:r>
              <a:rPr lang="en-GB" sz="3600" b="1" dirty="0"/>
              <a:t>, </a:t>
            </a:r>
            <a:r>
              <a:rPr lang="en-GB" sz="3600" dirty="0"/>
              <a:t>the inductor </a:t>
            </a:r>
            <a:r>
              <a:rPr lang="en-GB" sz="3600" b="1" dirty="0"/>
              <a:t>starts discharging</a:t>
            </a:r>
            <a:r>
              <a:rPr lang="en-GB"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7" name="Picture 6">
            <a:extLst>
              <a:ext uri="{FF2B5EF4-FFF2-40B4-BE49-F238E27FC236}">
                <a16:creationId xmlns:a16="http://schemas.microsoft.com/office/drawing/2014/main" id="{2EB1376B-E1CC-29A1-AD87-1C2A9A66812A}"/>
              </a:ext>
            </a:extLst>
          </p:cNvPr>
          <p:cNvPicPr>
            <a:picLocks noChangeAspect="1"/>
          </p:cNvPicPr>
          <p:nvPr/>
        </p:nvPicPr>
        <p:blipFill>
          <a:blip r:embed="rId2"/>
          <a:stretch>
            <a:fillRect/>
          </a:stretch>
        </p:blipFill>
        <p:spPr>
          <a:xfrm>
            <a:off x="2463745" y="3599959"/>
            <a:ext cx="7166320" cy="3258041"/>
          </a:xfrm>
          <a:prstGeom prst="rect">
            <a:avLst/>
          </a:prstGeom>
        </p:spPr>
      </p:pic>
    </p:spTree>
    <p:extLst>
      <p:ext uri="{BB962C8B-B14F-4D97-AF65-F5344CB8AC3E}">
        <p14:creationId xmlns:p14="http://schemas.microsoft.com/office/powerpoint/2010/main" val="2620194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RL  Transient Circuit-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3"/>
                <a:ext cx="4030290" cy="5223515"/>
              </a:xfrm>
            </p:spPr>
            <p:txBody>
              <a:bodyPr>
                <a:normAutofit/>
              </a:bodyPr>
              <a:lstStyle/>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𝑅𝑡</m:t>
                              </m:r>
                            </m:num>
                            <m:den>
                              <m:r>
                                <a:rPr lang="en-GB" i="1">
                                  <a:latin typeface="Cambria Math" panose="02040503050406030204" pitchFamily="18" charset="0"/>
                                </a:rPr>
                                <m:t>𝐿</m:t>
                              </m:r>
                            </m:den>
                          </m:f>
                        </m:sup>
                      </m:sSup>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𝐿</m:t>
                          </m:r>
                        </m:num>
                        <m:den>
                          <m:r>
                            <a:rPr lang="en-GB" i="1">
                              <a:latin typeface="Cambria Math" panose="02040503050406030204" pitchFamily="18" charset="0"/>
                            </a:rPr>
                            <m:t>𝑅</m:t>
                          </m:r>
                        </m:den>
                      </m:f>
                    </m:oMath>
                  </m:oMathPara>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3"/>
                <a:ext cx="4030290" cy="5223515"/>
              </a:xfrm>
              <a:blipFill>
                <a:blip r:embed="rId2"/>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309257"/>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r>
                  <a:rPr lang="en-GB" sz="2800" dirty="0"/>
                  <a:t>V – Voltage supplied by the power supply</a:t>
                </a:r>
              </a:p>
              <a:p>
                <a:r>
                  <a:rPr lang="en-GB" sz="2800" dirty="0"/>
                  <a:t>R – Resistance in the circuit</a:t>
                </a:r>
              </a:p>
              <a:p>
                <a:r>
                  <a:rPr lang="en-GB" sz="2800" dirty="0"/>
                  <a:t>L- inductance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𝑅𝑡</m:t>
                            </m:r>
                          </m:num>
                          <m:den>
                            <m:r>
                              <a:rPr lang="en-GB" sz="2800" b="0" i="1" smtClean="0">
                                <a:latin typeface="Cambria Math" panose="02040503050406030204" pitchFamily="18" charset="0"/>
                              </a:rPr>
                              <m:t>𝐿</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309257"/>
              </a:xfrm>
              <a:prstGeom prst="rect">
                <a:avLst/>
              </a:prstGeom>
              <a:blipFill>
                <a:blip r:embed="rId3"/>
                <a:stretch>
                  <a:fillRect l="-1815" t="-1414"/>
                </a:stretch>
              </a:blipFill>
            </p:spPr>
            <p:txBody>
              <a:bodyPr/>
              <a:lstStyle/>
              <a:p>
                <a:r>
                  <a:rPr lang="en-GB">
                    <a:noFill/>
                  </a:rPr>
                  <a:t> </a:t>
                </a:r>
              </a:p>
            </p:txBody>
          </p:sp>
        </mc:Fallback>
      </mc:AlternateContent>
    </p:spTree>
    <p:extLst>
      <p:ext uri="{BB962C8B-B14F-4D97-AF65-F5344CB8AC3E}">
        <p14:creationId xmlns:p14="http://schemas.microsoft.com/office/powerpoint/2010/main" val="3433682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 -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r>
                  <a:rPr lang="en-GB" sz="3600" dirty="0" err="1"/>
                  <a:t>i</a:t>
                </a:r>
                <a:r>
                  <a:rPr lang="en-GB" sz="3600" dirty="0"/>
                  <a:t>= 0.368</a:t>
                </a:r>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current is </a:t>
                </a:r>
                <a:r>
                  <a:rPr lang="en-GB" sz="3600" b="1" dirty="0"/>
                  <a:t>37 percentage </a:t>
                </a:r>
                <a:r>
                  <a:rPr lang="en-GB" sz="3600" dirty="0"/>
                  <a:t>of the </a:t>
                </a:r>
                <a:r>
                  <a:rPr lang="en-GB" sz="3600" b="1" dirty="0"/>
                  <a:t>steady state current.</a:t>
                </a:r>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3654460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RL Transient Circuit</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8" name="Picture 7">
            <a:extLst>
              <a:ext uri="{FF2B5EF4-FFF2-40B4-BE49-F238E27FC236}">
                <a16:creationId xmlns:a16="http://schemas.microsoft.com/office/drawing/2014/main" id="{3FB1DDCE-7CF7-8F0D-83E4-8157CFF26448}"/>
              </a:ext>
            </a:extLst>
          </p:cNvPr>
          <p:cNvPicPr>
            <a:picLocks noChangeAspect="1"/>
          </p:cNvPicPr>
          <p:nvPr/>
        </p:nvPicPr>
        <p:blipFill>
          <a:blip r:embed="rId2"/>
          <a:stretch>
            <a:fillRect/>
          </a:stretch>
        </p:blipFill>
        <p:spPr>
          <a:xfrm>
            <a:off x="1995487" y="1318434"/>
            <a:ext cx="8201025" cy="4895850"/>
          </a:xfrm>
          <a:prstGeom prst="rect">
            <a:avLst/>
          </a:prstGeom>
        </p:spPr>
      </p:pic>
    </p:spTree>
    <p:extLst>
      <p:ext uri="{BB962C8B-B14F-4D97-AF65-F5344CB8AC3E}">
        <p14:creationId xmlns:p14="http://schemas.microsoft.com/office/powerpoint/2010/main" val="802292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4" y="-7129"/>
            <a:ext cx="5248045" cy="1325563"/>
          </a:xfrm>
        </p:spPr>
        <p:txBody>
          <a:bodyPr/>
          <a:lstStyle/>
          <a:p>
            <a:pPr algn="ctr"/>
            <a:r>
              <a:rPr lang="en-IN" dirty="0">
                <a:solidFill>
                  <a:schemeClr val="bg1"/>
                </a:solidFill>
              </a:rPr>
              <a:t>RC Transient Circuit </a:t>
            </a:r>
          </a:p>
        </p:txBody>
      </p:sp>
      <p:sp>
        <p:nvSpPr>
          <p:cNvPr id="3" name="Content Placeholder 2"/>
          <p:cNvSpPr>
            <a:spLocks noGrp="1"/>
          </p:cNvSpPr>
          <p:nvPr>
            <p:ph idx="1"/>
          </p:nvPr>
        </p:nvSpPr>
        <p:spPr>
          <a:xfrm>
            <a:off x="609600" y="1600201"/>
            <a:ext cx="10972800" cy="4472608"/>
          </a:xfrm>
        </p:spPr>
        <p:txBody>
          <a:bodyPr>
            <a:normAutofit/>
          </a:bodyPr>
          <a:lstStyle/>
          <a:p>
            <a:pPr marL="0" indent="0">
              <a:buNone/>
            </a:pPr>
            <a:r>
              <a:rPr lang="en-IN" sz="3600" dirty="0"/>
              <a:t>A </a:t>
            </a:r>
            <a:r>
              <a:rPr lang="en-IN" sz="3600" b="1" dirty="0"/>
              <a:t>Capacitor of C Farad</a:t>
            </a:r>
            <a:r>
              <a:rPr lang="en-IN" sz="3600" dirty="0"/>
              <a:t>, connected in </a:t>
            </a:r>
            <a:r>
              <a:rPr lang="en-IN" sz="3600" b="1" dirty="0"/>
              <a:t>series to a resistor </a:t>
            </a:r>
            <a:r>
              <a:rPr lang="en-IN" sz="3600" dirty="0"/>
              <a:t>of </a:t>
            </a:r>
            <a:r>
              <a:rPr lang="en-IN" sz="3600" b="1" dirty="0"/>
              <a:t>R</a:t>
            </a:r>
            <a:r>
              <a:rPr lang="el-GR" sz="3600" b="1" dirty="0"/>
              <a:t>Ω</a:t>
            </a:r>
            <a:r>
              <a:rPr lang="en-GB" sz="3600" b="1" dirty="0"/>
              <a:t> </a:t>
            </a:r>
            <a:r>
              <a:rPr lang="en-GB" sz="3600" dirty="0"/>
              <a:t>across a </a:t>
            </a:r>
            <a:r>
              <a:rPr lang="en-GB" sz="3600" b="1" dirty="0"/>
              <a:t>power source of V volts </a:t>
            </a:r>
            <a:r>
              <a:rPr lang="en-GB" sz="3600" dirty="0"/>
              <a:t>forms a </a:t>
            </a:r>
            <a:r>
              <a:rPr lang="en-GB" sz="3600" b="1" dirty="0"/>
              <a:t>R-C Transient Circuit.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7" name="Picture 6">
            <a:extLst>
              <a:ext uri="{FF2B5EF4-FFF2-40B4-BE49-F238E27FC236}">
                <a16:creationId xmlns:a16="http://schemas.microsoft.com/office/drawing/2014/main" id="{55A2C102-BDFC-55DE-97FF-AB24B934A527}"/>
              </a:ext>
            </a:extLst>
          </p:cNvPr>
          <p:cNvPicPr>
            <a:picLocks noChangeAspect="1"/>
          </p:cNvPicPr>
          <p:nvPr/>
        </p:nvPicPr>
        <p:blipFill>
          <a:blip r:embed="rId2"/>
          <a:stretch>
            <a:fillRect/>
          </a:stretch>
        </p:blipFill>
        <p:spPr>
          <a:xfrm>
            <a:off x="3105277" y="3072353"/>
            <a:ext cx="6768887" cy="3451536"/>
          </a:xfrm>
          <a:prstGeom prst="rect">
            <a:avLst/>
          </a:prstGeom>
        </p:spPr>
      </p:pic>
    </p:spTree>
    <p:extLst>
      <p:ext uri="{BB962C8B-B14F-4D97-AF65-F5344CB8AC3E}">
        <p14:creationId xmlns:p14="http://schemas.microsoft.com/office/powerpoint/2010/main" val="257498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RC Transient Circuit - 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sz="3600" b="1" dirty="0"/>
              <a:t>Capacitor charging:</a:t>
            </a:r>
          </a:p>
          <a:p>
            <a:pPr marL="0" indent="0">
              <a:buNone/>
            </a:pPr>
            <a:r>
              <a:rPr lang="en-GB" sz="3600" dirty="0"/>
              <a:t>When the switch is at </a:t>
            </a:r>
            <a:r>
              <a:rPr lang="en-GB" sz="3600" b="1" dirty="0"/>
              <a:t>position 1</a:t>
            </a:r>
            <a:r>
              <a:rPr lang="en-GB" sz="3600" dirty="0"/>
              <a:t>, the </a:t>
            </a:r>
            <a:r>
              <a:rPr lang="en-GB" sz="3600" b="1" dirty="0"/>
              <a:t>voltage source supply</a:t>
            </a:r>
            <a:r>
              <a:rPr lang="en-GB" sz="3600" dirty="0"/>
              <a:t> current to the </a:t>
            </a:r>
            <a:r>
              <a:rPr lang="en-GB" sz="3600" b="1" dirty="0"/>
              <a:t>capacitor and the resistor</a:t>
            </a:r>
            <a:r>
              <a:rPr lang="en-GB"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7" name="Picture 6">
            <a:extLst>
              <a:ext uri="{FF2B5EF4-FFF2-40B4-BE49-F238E27FC236}">
                <a16:creationId xmlns:a16="http://schemas.microsoft.com/office/drawing/2014/main" id="{8343A2D9-0EEF-A82A-DEB1-093A54E633C5}"/>
              </a:ext>
            </a:extLst>
          </p:cNvPr>
          <p:cNvPicPr>
            <a:picLocks noChangeAspect="1"/>
          </p:cNvPicPr>
          <p:nvPr/>
        </p:nvPicPr>
        <p:blipFill>
          <a:blip r:embed="rId2"/>
          <a:stretch>
            <a:fillRect/>
          </a:stretch>
        </p:blipFill>
        <p:spPr>
          <a:xfrm>
            <a:off x="3161049" y="3338060"/>
            <a:ext cx="5480135" cy="2788351"/>
          </a:xfrm>
          <a:prstGeom prst="rect">
            <a:avLst/>
          </a:prstGeom>
        </p:spPr>
      </p:pic>
    </p:spTree>
    <p:extLst>
      <p:ext uri="{BB962C8B-B14F-4D97-AF65-F5344CB8AC3E}">
        <p14:creationId xmlns:p14="http://schemas.microsoft.com/office/powerpoint/2010/main" val="17757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RC Transient Circuit-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3860800" cy="5223515"/>
              </a:xfrm>
            </p:spPr>
            <p:txBody>
              <a:bodyPr>
                <a:normAutofit/>
              </a:bodyPr>
              <a:lstStyle/>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r>
                        <a:rPr lang="en-GB" b="0" i="1" smtClean="0">
                          <a:latin typeface="Cambria Math" panose="02040503050406030204" pitchFamily="18" charset="0"/>
                        </a:rPr>
                        <m:t>−</m:t>
                      </m:r>
                      <m:r>
                        <a:rPr lang="en-GB" b="0" i="1" smtClean="0">
                          <a:latin typeface="Cambria Math" panose="02040503050406030204" pitchFamily="18" charset="0"/>
                        </a:rPr>
                        <m:t>𝑉</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a:rPr lang="en-GB" b="0" i="1" smtClean="0">
                                  <a:latin typeface="Cambria Math" panose="02040503050406030204" pitchFamily="18" charset="0"/>
                                </a:rPr>
                                <m:t>𝑅𝐶</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r>
                        <a:rPr lang="en-GB" b="0" i="1" smtClean="0">
                          <a:latin typeface="Cambria Math" panose="02040503050406030204" pitchFamily="18" charset="0"/>
                        </a:rPr>
                        <m:t>(1−</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a:rPr lang="en-GB" i="1">
                                  <a:latin typeface="Cambria Math" panose="02040503050406030204" pitchFamily="18" charset="0"/>
                                </a:rPr>
                                <m:t>𝑅𝐶</m:t>
                              </m:r>
                            </m:den>
                          </m:f>
                        </m:sup>
                      </m:sSup>
                      <m:r>
                        <a:rPr lang="en-GB" b="0" i="1" smtClean="0">
                          <a:latin typeface="Cambria Math" panose="02040503050406030204" pitchFamily="18" charset="0"/>
                        </a:rPr>
                        <m:t>)</m:t>
                      </m:r>
                    </m:oMath>
                  </m:oMathPara>
                </a14:m>
                <a:endParaRPr lang="en-GB" dirty="0"/>
              </a:p>
              <a:p>
                <a:pPr marL="0" indent="0">
                  <a:lnSpc>
                    <a:spcPct val="15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r>
                      <a:rPr lang="en-GB" b="0" i="1" smtClean="0">
                        <a:latin typeface="Cambria Math" panose="02040503050406030204" pitchFamily="18" charset="0"/>
                      </a:rPr>
                      <m:t>(1−</m:t>
                    </m:r>
                  </m:oMath>
                </a14:m>
                <a:r>
                  <a:rPr lang="en-GB" dirty="0"/>
                  <a:t>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r>
                      <a:rPr lang="en-GB" b="0" i="1" smtClean="0">
                        <a:latin typeface="Cambria Math" panose="02040503050406030204" pitchFamily="18" charset="0"/>
                      </a:rPr>
                      <m:t>)</m:t>
                    </m:r>
                  </m:oMath>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r>
                        <a:rPr lang="en-GB" b="0" i="1" smtClean="0">
                          <a:latin typeface="Cambria Math" panose="02040503050406030204" pitchFamily="18" charset="0"/>
                        </a:rPr>
                        <m:t>𝑅𝐶</m:t>
                      </m:r>
                    </m:oMath>
                  </m:oMathPara>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3860800" cy="5223515"/>
              </a:xfrm>
              <a:blipFill>
                <a:blip r:embed="rId3"/>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732386"/>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r>
                  <a:rPr lang="en-GB" sz="2800" dirty="0"/>
                  <a:t>V – Voltage supplied by the power supply</a:t>
                </a:r>
              </a:p>
              <a:p>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𝐶</m:t>
                        </m:r>
                      </m:sub>
                    </m:sSub>
                  </m:oMath>
                </a14:m>
                <a:r>
                  <a:rPr lang="en-GB" sz="1600" dirty="0"/>
                  <a:t> </a:t>
                </a:r>
                <a:r>
                  <a:rPr lang="en-GB" sz="2800" dirty="0"/>
                  <a:t>- Voltage across the capacitor</a:t>
                </a:r>
              </a:p>
              <a:p>
                <a:r>
                  <a:rPr lang="en-GB" sz="2800" dirty="0"/>
                  <a:t>R – Resistor in the circuit</a:t>
                </a:r>
              </a:p>
              <a:p>
                <a:r>
                  <a:rPr lang="en-GB" sz="2800" dirty="0"/>
                  <a:t>C - Capacitance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𝑡</m:t>
                            </m:r>
                          </m:num>
                          <m:den>
                            <m:r>
                              <a:rPr lang="en-GB" sz="2800" b="0" i="1" smtClean="0">
                                <a:latin typeface="Cambria Math" panose="02040503050406030204" pitchFamily="18" charset="0"/>
                              </a:rPr>
                              <m:t>𝑅𝐶</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732386"/>
              </a:xfrm>
              <a:prstGeom prst="rect">
                <a:avLst/>
              </a:prstGeom>
              <a:blipFill>
                <a:blip r:embed="rId4"/>
                <a:stretch>
                  <a:fillRect l="-1815" t="-1289"/>
                </a:stretch>
              </a:blipFill>
            </p:spPr>
            <p:txBody>
              <a:bodyPr/>
              <a:lstStyle/>
              <a:p>
                <a:r>
                  <a:rPr lang="en-GB">
                    <a:noFill/>
                  </a:rPr>
                  <a:t> </a:t>
                </a:r>
              </a:p>
            </p:txBody>
          </p:sp>
        </mc:Fallback>
      </mc:AlternateContent>
    </p:spTree>
    <p:extLst>
      <p:ext uri="{BB962C8B-B14F-4D97-AF65-F5344CB8AC3E}">
        <p14:creationId xmlns:p14="http://schemas.microsoft.com/office/powerpoint/2010/main" val="634959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r>
                  <a:rPr lang="en-GB" sz="3600" dirty="0" err="1"/>
                  <a:t>i</a:t>
                </a:r>
                <a:r>
                  <a:rPr lang="en-GB" sz="3600" dirty="0"/>
                  <a:t>= 0.368</a:t>
                </a:r>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a:t>
                </a:r>
                <a:r>
                  <a:rPr lang="en-GB" sz="3600" b="1" dirty="0"/>
                  <a:t>current is 37 percentage of the steady state current.</a:t>
                </a:r>
              </a:p>
              <a:p>
                <a:pPr marL="0" indent="0">
                  <a:buNone/>
                </a:pPr>
                <a14:m>
                  <m:oMathPara xmlns:m="http://schemas.openxmlformats.org/officeDocument/2006/math">
                    <m:oMathParaPr>
                      <m:jc m:val="left"/>
                    </m:oMathParaPr>
                    <m:oMath xmlns:m="http://schemas.openxmlformats.org/officeDocument/2006/math">
                      <m:sSub>
                        <m:sSubPr>
                          <m:ctrlPr>
                            <a:rPr lang="en-GB" sz="360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𝐶</m:t>
                          </m:r>
                        </m:sub>
                      </m:sSub>
                      <m:r>
                        <a:rPr lang="en-GB" sz="3600" b="0" i="0" smtClean="0">
                          <a:latin typeface="Cambria Math" panose="02040503050406030204" pitchFamily="18" charset="0"/>
                        </a:rPr>
                        <m:t>=0.632</m:t>
                      </m:r>
                      <m:r>
                        <m:rPr>
                          <m:sty m:val="p"/>
                        </m:rPr>
                        <a:rPr lang="en-GB" sz="3600" b="0" i="0" smtClean="0">
                          <a:latin typeface="Cambria Math" panose="02040503050406030204" pitchFamily="18" charset="0"/>
                        </a:rPr>
                        <m:t>V</m:t>
                      </m:r>
                    </m:oMath>
                  </m:oMathPara>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a:t>
                </a:r>
                <a:r>
                  <a:rPr lang="en-GB" sz="3600" b="1" dirty="0"/>
                  <a:t>capacitor voltage is 63 percentage </a:t>
                </a:r>
                <a:r>
                  <a:rPr lang="en-GB" sz="3600" dirty="0"/>
                  <a:t>of the </a:t>
                </a:r>
                <a:r>
                  <a:rPr lang="en-GB" sz="3600" b="1" dirty="0"/>
                  <a:t>total voltage.</a:t>
                </a:r>
              </a:p>
              <a:p>
                <a:pPr marL="0" indent="0">
                  <a:buNone/>
                </a:pPr>
                <a:endParaRPr lang="en-GB" sz="3600" dirty="0"/>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544408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Charging</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endParaRPr lang="en-GB" sz="3600" dirty="0"/>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11" name="Picture 10">
            <a:extLst>
              <a:ext uri="{FF2B5EF4-FFF2-40B4-BE49-F238E27FC236}">
                <a16:creationId xmlns:a16="http://schemas.microsoft.com/office/drawing/2014/main" id="{F4981D2A-7C61-DF98-1A36-9FD5855D07F2}"/>
              </a:ext>
            </a:extLst>
          </p:cNvPr>
          <p:cNvPicPr>
            <a:picLocks noChangeAspect="1"/>
          </p:cNvPicPr>
          <p:nvPr/>
        </p:nvPicPr>
        <p:blipFill>
          <a:blip r:embed="rId3"/>
          <a:stretch>
            <a:fillRect/>
          </a:stretch>
        </p:blipFill>
        <p:spPr>
          <a:xfrm>
            <a:off x="1884031" y="1404899"/>
            <a:ext cx="8172853" cy="5140117"/>
          </a:xfrm>
          <a:prstGeom prst="rect">
            <a:avLst/>
          </a:prstGeom>
        </p:spPr>
      </p:pic>
    </p:spTree>
    <p:extLst>
      <p:ext uri="{BB962C8B-B14F-4D97-AF65-F5344CB8AC3E}">
        <p14:creationId xmlns:p14="http://schemas.microsoft.com/office/powerpoint/2010/main" val="2827686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RC Transient Circuit -Discharging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sz="3600" b="1" dirty="0"/>
              <a:t>Capacitor Discharging:</a:t>
            </a:r>
          </a:p>
          <a:p>
            <a:pPr marL="0" indent="0">
              <a:buNone/>
            </a:pPr>
            <a:r>
              <a:rPr lang="en-GB" sz="3600" dirty="0"/>
              <a:t>When the </a:t>
            </a:r>
            <a:r>
              <a:rPr lang="en-GB" sz="3600" b="1" dirty="0"/>
              <a:t>switch</a:t>
            </a:r>
            <a:r>
              <a:rPr lang="en-GB" sz="3600" dirty="0"/>
              <a:t> is at </a:t>
            </a:r>
            <a:r>
              <a:rPr lang="en-GB" sz="3600" b="1" dirty="0"/>
              <a:t>position 2</a:t>
            </a:r>
            <a:r>
              <a:rPr lang="en-GB" sz="3600" dirty="0"/>
              <a:t>, the </a:t>
            </a:r>
            <a:r>
              <a:rPr lang="en-GB" sz="3600" b="1" dirty="0"/>
              <a:t>voltage source cannot supply </a:t>
            </a:r>
            <a:r>
              <a:rPr lang="en-GB" sz="3600" dirty="0"/>
              <a:t>current to the capacitor and the resistor. The </a:t>
            </a:r>
            <a:r>
              <a:rPr lang="en-GB" sz="3600" b="1" dirty="0"/>
              <a:t>capacitor</a:t>
            </a:r>
            <a:r>
              <a:rPr lang="en-GB" sz="3600" dirty="0"/>
              <a:t> starts to </a:t>
            </a:r>
            <a:r>
              <a:rPr lang="en-GB" sz="3600" b="1" dirty="0"/>
              <a:t>discharge</a:t>
            </a:r>
            <a:r>
              <a:rPr lang="en-GB" sz="3600"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8" name="Picture 7">
            <a:extLst>
              <a:ext uri="{FF2B5EF4-FFF2-40B4-BE49-F238E27FC236}">
                <a16:creationId xmlns:a16="http://schemas.microsoft.com/office/drawing/2014/main" id="{52C61EE4-51BC-F9D1-3E04-A20B7B11FEA6}"/>
              </a:ext>
            </a:extLst>
          </p:cNvPr>
          <p:cNvPicPr>
            <a:picLocks noChangeAspect="1"/>
          </p:cNvPicPr>
          <p:nvPr/>
        </p:nvPicPr>
        <p:blipFill>
          <a:blip r:embed="rId2"/>
          <a:stretch>
            <a:fillRect/>
          </a:stretch>
        </p:blipFill>
        <p:spPr>
          <a:xfrm>
            <a:off x="3215707" y="3433315"/>
            <a:ext cx="6450099" cy="3211028"/>
          </a:xfrm>
          <a:prstGeom prst="rect">
            <a:avLst/>
          </a:prstGeom>
        </p:spPr>
      </p:pic>
    </p:spTree>
    <p:extLst>
      <p:ext uri="{BB962C8B-B14F-4D97-AF65-F5344CB8AC3E}">
        <p14:creationId xmlns:p14="http://schemas.microsoft.com/office/powerpoint/2010/main" val="3044036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RC Transient Circuit-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3860800" cy="5223515"/>
              </a:xfrm>
            </p:spPr>
            <p:txBody>
              <a:bodyPr>
                <a:normAutofit/>
              </a:bodyPr>
              <a:lstStyle/>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a:rPr lang="en-GB" b="0" i="1" smtClean="0">
                                  <a:latin typeface="Cambria Math" panose="02040503050406030204" pitchFamily="18" charset="0"/>
                                </a:rPr>
                                <m:t>𝑅𝐶</m:t>
                              </m:r>
                            </m:den>
                          </m:f>
                        </m:sup>
                      </m:sSup>
                    </m:oMath>
                  </m:oMathPara>
                </a14:m>
                <a:endParaRPr lang="en-GB" dirty="0"/>
              </a:p>
              <a:p>
                <a:pPr marL="0" indent="0">
                  <a:lnSpc>
                    <a:spcPct val="15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𝑉</m:t>
                    </m:r>
                  </m:oMath>
                </a14:m>
                <a:r>
                  <a:rPr lang="en-GB" dirty="0"/>
                  <a:t>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m:t>
                          </m:r>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𝑉</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r>
                        <a:rPr lang="en-GB" b="0" i="1" smtClean="0">
                          <a:latin typeface="Cambria Math" panose="02040503050406030204" pitchFamily="18" charset="0"/>
                        </a:rPr>
                        <m:t>𝑅𝐶</m:t>
                      </m:r>
                    </m:oMath>
                  </m:oMathPara>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3860800" cy="5223515"/>
              </a:xfrm>
              <a:blipFill>
                <a:blip r:embed="rId2"/>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732386"/>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r>
                  <a:rPr lang="en-GB" sz="2800" dirty="0"/>
                  <a:t>V – Voltage supplied by the power supply</a:t>
                </a:r>
              </a:p>
              <a:p>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𝐶</m:t>
                        </m:r>
                      </m:sub>
                    </m:sSub>
                  </m:oMath>
                </a14:m>
                <a:r>
                  <a:rPr lang="en-GB" sz="1600" dirty="0"/>
                  <a:t> </a:t>
                </a:r>
                <a:r>
                  <a:rPr lang="en-GB" sz="2800" dirty="0"/>
                  <a:t>- Voltage across the capacitor</a:t>
                </a:r>
              </a:p>
              <a:p>
                <a:r>
                  <a:rPr lang="en-GB" sz="2800" dirty="0"/>
                  <a:t>R – Resistance</a:t>
                </a:r>
              </a:p>
              <a:p>
                <a:r>
                  <a:rPr lang="en-GB" sz="2800" dirty="0"/>
                  <a:t>C - Capacitance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𝑡</m:t>
                            </m:r>
                          </m:num>
                          <m:den>
                            <m:r>
                              <a:rPr lang="en-GB" sz="2800" b="0" i="1" smtClean="0">
                                <a:latin typeface="Cambria Math" panose="02040503050406030204" pitchFamily="18" charset="0"/>
                              </a:rPr>
                              <m:t>𝑅𝐶</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732386"/>
              </a:xfrm>
              <a:prstGeom prst="rect">
                <a:avLst/>
              </a:prstGeom>
              <a:blipFill>
                <a:blip r:embed="rId3"/>
                <a:stretch>
                  <a:fillRect l="-1815" t="-1289"/>
                </a:stretch>
              </a:blipFill>
            </p:spPr>
            <p:txBody>
              <a:bodyPr/>
              <a:lstStyle/>
              <a:p>
                <a:r>
                  <a:rPr lang="en-GB">
                    <a:noFill/>
                  </a:rPr>
                  <a:t> </a:t>
                </a:r>
              </a:p>
            </p:txBody>
          </p:sp>
        </mc:Fallback>
      </mc:AlternateContent>
    </p:spTree>
    <p:extLst>
      <p:ext uri="{BB962C8B-B14F-4D97-AF65-F5344CB8AC3E}">
        <p14:creationId xmlns:p14="http://schemas.microsoft.com/office/powerpoint/2010/main" val="2060323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r>
                  <a:rPr lang="en-GB" sz="3600" dirty="0" err="1"/>
                  <a:t>i</a:t>
                </a:r>
                <a:r>
                  <a:rPr lang="en-GB" sz="3600" dirty="0"/>
                  <a:t>= -0.368</a:t>
                </a:r>
                <a:r>
                  <a:rPr lang="en-GB" sz="3600" b="0" dirty="0"/>
                  <a:t> </a:t>
                </a: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𝐼</m:t>
                        </m:r>
                      </m:e>
                      <m:sub>
                        <m:r>
                          <a:rPr lang="en-GB" sz="3600" b="0" i="1" smtClean="0">
                            <a:latin typeface="Cambria Math" panose="02040503050406030204" pitchFamily="18" charset="0"/>
                          </a:rPr>
                          <m:t>0</m:t>
                        </m:r>
                      </m:sub>
                    </m:sSub>
                  </m:oMath>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b="1" dirty="0"/>
                  <a:t>,</a:t>
                </a:r>
                <a:r>
                  <a:rPr lang="en-GB" sz="3600" dirty="0"/>
                  <a:t> the current is </a:t>
                </a:r>
                <a:r>
                  <a:rPr lang="en-GB" sz="3600" b="1" dirty="0"/>
                  <a:t>37 percentage </a:t>
                </a:r>
                <a:r>
                  <a:rPr lang="en-GB" sz="3600" dirty="0"/>
                  <a:t>of the </a:t>
                </a:r>
                <a:r>
                  <a:rPr lang="en-GB" sz="3600" b="1" dirty="0"/>
                  <a:t>steady state current.</a:t>
                </a:r>
              </a:p>
              <a:p>
                <a:pPr marL="0" indent="0">
                  <a:buNone/>
                </a:pPr>
                <a14:m>
                  <m:oMathPara xmlns:m="http://schemas.openxmlformats.org/officeDocument/2006/math">
                    <m:oMathParaPr>
                      <m:jc m:val="left"/>
                    </m:oMathParaPr>
                    <m:oMath xmlns:m="http://schemas.openxmlformats.org/officeDocument/2006/math">
                      <m:sSub>
                        <m:sSubPr>
                          <m:ctrlPr>
                            <a:rPr lang="en-GB" sz="360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𝐶</m:t>
                          </m:r>
                        </m:sub>
                      </m:sSub>
                      <m:r>
                        <a:rPr lang="en-GB" sz="3600" b="0" i="0" smtClean="0">
                          <a:latin typeface="Cambria Math" panose="02040503050406030204" pitchFamily="18" charset="0"/>
                        </a:rPr>
                        <m:t>=0.368</m:t>
                      </m:r>
                      <m:r>
                        <m:rPr>
                          <m:sty m:val="p"/>
                        </m:rPr>
                        <a:rPr lang="en-GB" sz="3600" b="0" i="0" smtClean="0">
                          <a:latin typeface="Cambria Math" panose="02040503050406030204" pitchFamily="18" charset="0"/>
                        </a:rPr>
                        <m:t>V</m:t>
                      </m:r>
                    </m:oMath>
                  </m:oMathPara>
                </a14:m>
                <a:endParaRPr lang="en-GB" sz="3600" dirty="0"/>
              </a:p>
              <a:p>
                <a:pPr marL="0" indent="0">
                  <a:buNone/>
                </a:pPr>
                <a:r>
                  <a:rPr lang="en-GB" sz="3600" dirty="0"/>
                  <a:t>At </a:t>
                </a:r>
                <a:r>
                  <a:rPr lang="en-GB" sz="3600" b="1" dirty="0"/>
                  <a:t>t= </a:t>
                </a:r>
                <a14:m>
                  <m:oMath xmlns:m="http://schemas.openxmlformats.org/officeDocument/2006/math">
                    <m:r>
                      <a:rPr lang="el-GR" sz="3600" b="1" i="1" smtClean="0">
                        <a:latin typeface="Cambria Math" panose="02040503050406030204" pitchFamily="18" charset="0"/>
                      </a:rPr>
                      <m:t>𝝉</m:t>
                    </m:r>
                  </m:oMath>
                </a14:m>
                <a:r>
                  <a:rPr lang="en-GB" sz="3600" dirty="0"/>
                  <a:t>, the capacitor voltage is </a:t>
                </a:r>
                <a:r>
                  <a:rPr lang="en-GB" sz="3600" b="1" dirty="0"/>
                  <a:t>37 percentage of the total voltage.</a:t>
                </a:r>
              </a:p>
              <a:p>
                <a:pPr marL="0" indent="0">
                  <a:buNone/>
                </a:pPr>
                <a:endParaRPr lang="en-GB" sz="3600" dirty="0"/>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9903870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Discharging</a:t>
            </a:r>
          </a:p>
        </p:txBody>
      </p:sp>
      <p:sp>
        <p:nvSpPr>
          <p:cNvPr id="3" name="Content Placeholder 2"/>
          <p:cNvSpPr>
            <a:spLocks noGrp="1"/>
          </p:cNvSpPr>
          <p:nvPr>
            <p:ph idx="1"/>
          </p:nvPr>
        </p:nvSpPr>
        <p:spPr>
          <a:xfrm>
            <a:off x="535573" y="1616142"/>
            <a:ext cx="7193393" cy="4472608"/>
          </a:xfrm>
        </p:spPr>
        <p:txBody>
          <a:bodyPr>
            <a:normAutofit/>
          </a:bodyPr>
          <a:lstStyle/>
          <a:p>
            <a:pPr marL="0" indent="0">
              <a:buNone/>
            </a:pPr>
            <a:r>
              <a:rPr lang="en-GB" sz="3600" dirty="0"/>
              <a:t>The </a:t>
            </a:r>
            <a:r>
              <a:rPr lang="en-GB" sz="3600" b="1" dirty="0"/>
              <a:t>Voltage in the capacitor </a:t>
            </a:r>
            <a:r>
              <a:rPr lang="en-GB" sz="3600" dirty="0"/>
              <a:t>decays exponentially and the </a:t>
            </a:r>
            <a:r>
              <a:rPr lang="en-GB" sz="3600" b="1" dirty="0"/>
              <a:t>current increases</a:t>
            </a:r>
            <a:r>
              <a:rPr lang="en-GB" sz="3600" dirty="0"/>
              <a:t>, but in the </a:t>
            </a:r>
            <a:r>
              <a:rPr lang="en-GB" sz="3600" b="1" dirty="0"/>
              <a:t>negative direction.</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9" name="Picture 8">
            <a:extLst>
              <a:ext uri="{FF2B5EF4-FFF2-40B4-BE49-F238E27FC236}">
                <a16:creationId xmlns:a16="http://schemas.microsoft.com/office/drawing/2014/main" id="{9F370228-8CFD-5DF5-FC02-D4448366B9E6}"/>
              </a:ext>
            </a:extLst>
          </p:cNvPr>
          <p:cNvPicPr>
            <a:picLocks noChangeAspect="1"/>
          </p:cNvPicPr>
          <p:nvPr/>
        </p:nvPicPr>
        <p:blipFill>
          <a:blip r:embed="rId3"/>
          <a:stretch>
            <a:fillRect/>
          </a:stretch>
        </p:blipFill>
        <p:spPr>
          <a:xfrm>
            <a:off x="7728966" y="1234654"/>
            <a:ext cx="4148295" cy="5409689"/>
          </a:xfrm>
          <a:prstGeom prst="rect">
            <a:avLst/>
          </a:prstGeom>
        </p:spPr>
      </p:pic>
    </p:spTree>
    <p:extLst>
      <p:ext uri="{BB962C8B-B14F-4D97-AF65-F5344CB8AC3E}">
        <p14:creationId xmlns:p14="http://schemas.microsoft.com/office/powerpoint/2010/main" val="2224284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Transient Circuit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1:</a:t>
                </a:r>
              </a:p>
              <a:p>
                <a:pPr marL="0" indent="0">
                  <a:buNone/>
                </a:pPr>
                <a:r>
                  <a:rPr lang="en-IN" sz="3600" dirty="0"/>
                  <a:t>A Coil of Resistance 5 Ohm and inductance of 0.1H is switched onto a230V, 50Hz supply. Calculate the rate of rise of current at t=0 and at t=2</a:t>
                </a:r>
                <a:r>
                  <a:rPr lang="el-GR" sz="3600" dirty="0"/>
                  <a:t>τ</a:t>
                </a:r>
                <a:r>
                  <a:rPr lang="en-GB" sz="3600" dirty="0"/>
                  <a:t>. Where </a:t>
                </a:r>
                <a:r>
                  <a:rPr lang="el-GR" sz="3600" dirty="0"/>
                  <a:t>τ</a:t>
                </a:r>
                <a:r>
                  <a:rPr lang="en-GB" sz="3600" dirty="0"/>
                  <a:t>=</a:t>
                </a:r>
                <a14:m>
                  <m:oMath xmlns:m="http://schemas.openxmlformats.org/officeDocument/2006/math">
                    <m:f>
                      <m:fPr>
                        <m:type m:val="skw"/>
                        <m:ctrlPr>
                          <a:rPr lang="en-GB" sz="3600" i="1" smtClean="0">
                            <a:latin typeface="Cambria Math" panose="02040503050406030204" pitchFamily="18" charset="0"/>
                          </a:rPr>
                        </m:ctrlPr>
                      </m:fPr>
                      <m:num>
                        <m:r>
                          <a:rPr lang="en-GB" sz="3600" b="0" i="1" smtClean="0">
                            <a:latin typeface="Cambria Math" panose="02040503050406030204" pitchFamily="18" charset="0"/>
                          </a:rPr>
                          <m:t>𝐿</m:t>
                        </m:r>
                      </m:num>
                      <m:den>
                        <m:r>
                          <a:rPr lang="en-GB" sz="3600" b="0" i="1" smtClean="0">
                            <a:latin typeface="Cambria Math" panose="02040503050406030204" pitchFamily="18" charset="0"/>
                          </a:rPr>
                          <m:t>𝑅</m:t>
                        </m:r>
                      </m:den>
                    </m:f>
                  </m:oMath>
                </a14:m>
                <a:r>
                  <a:rPr lang="en-IN" sz="3600" dirty="0"/>
                  <a:t>. What is the steady state value of the circuit current.</a:t>
                </a:r>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616142"/>
                <a:ext cx="11530531" cy="4472608"/>
              </a:xfrm>
              <a:blipFill>
                <a:blip r:embed="rId2"/>
                <a:stretch>
                  <a:fillRect l="-1639"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3748956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Transient Circuit</a:t>
            </a: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2:</a:t>
            </a:r>
          </a:p>
          <a:p>
            <a:pPr marL="0" indent="0">
              <a:buNone/>
            </a:pPr>
            <a:r>
              <a:rPr lang="en-IN" sz="3600" dirty="0"/>
              <a:t>A Coil having an inductance of 1.4H and a Resistance 1 Ohm is connected to a12V Supply through a switch. What will be the volume of current after 400msec of switching ON the supply? How much time will it take for the steady state current to drop to half its value after the switch is turned ON.</a:t>
            </a:r>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3719360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3:</a:t>
                </a:r>
              </a:p>
              <a:p>
                <a:pPr marL="0" indent="0">
                  <a:buNone/>
                </a:pPr>
                <a:r>
                  <a:rPr lang="en-IN" sz="3600" dirty="0"/>
                  <a:t>A capacitor of 1.5</a:t>
                </a:r>
                <a:r>
                  <a:rPr lang="el-GR" sz="3600" dirty="0"/>
                  <a:t>μ</a:t>
                </a:r>
                <a:r>
                  <a:rPr lang="en-GB" sz="3600" dirty="0"/>
                  <a:t>F</a:t>
                </a:r>
                <a:r>
                  <a:rPr lang="en-IN" sz="3600" dirty="0"/>
                  <a:t> is connected to a 2 K</a:t>
                </a:r>
                <a:r>
                  <a:rPr lang="el-GR" sz="3600" dirty="0"/>
                  <a:t>Ω</a:t>
                </a:r>
                <a:r>
                  <a:rPr lang="en-IN" sz="3600" dirty="0"/>
                  <a:t> resistor in series via a switch to the 20V power supply. Calculate the time taken by the capacitor when </a:t>
                </a:r>
                <a14:m>
                  <m:oMath xmlns:m="http://schemas.openxmlformats.org/officeDocument/2006/math">
                    <m:sSub>
                      <m:sSubPr>
                        <m:ctrlPr>
                          <a:rPr lang="en-IN" sz="360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𝐶</m:t>
                        </m:r>
                      </m:sub>
                    </m:sSub>
                    <m:r>
                      <a:rPr lang="en-GB" sz="3600" b="0" i="1" smtClean="0">
                        <a:latin typeface="Cambria Math" panose="02040503050406030204" pitchFamily="18" charset="0"/>
                      </a:rPr>
                      <m:t>=5</m:t>
                    </m:r>
                    <m:r>
                      <a:rPr lang="en-GB" sz="3600" b="0" i="1" smtClean="0">
                        <a:latin typeface="Cambria Math" panose="02040503050406030204" pitchFamily="18" charset="0"/>
                      </a:rPr>
                      <m:t>𝑉</m:t>
                    </m:r>
                  </m:oMath>
                </a14:m>
                <a:endParaRPr lang="en-IN" sz="36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5573" y="1616142"/>
                <a:ext cx="11530531" cy="4472608"/>
              </a:xfrm>
              <a:blipFill>
                <a:blip r:embed="rId2"/>
                <a:stretch>
                  <a:fillRect l="-1639" t="-327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5190825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4:</a:t>
            </a:r>
          </a:p>
          <a:p>
            <a:pPr marL="0" indent="0">
              <a:buNone/>
            </a:pPr>
            <a:r>
              <a:rPr lang="en-IN" sz="3600" dirty="0"/>
              <a:t>A capacitor of value 1microFarad and a resistor of 5.45MOhm are connected in series across a 220V power supply through a switch. Calculate the time by which the capacitor will be charged to 60% of the supply voltage.</a:t>
            </a:r>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334263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5 :</a:t>
            </a:r>
          </a:p>
          <a:p>
            <a:pPr marL="0" indent="0">
              <a:buNone/>
            </a:pPr>
            <a:r>
              <a:rPr lang="en-IN" sz="3600" dirty="0"/>
              <a:t>In the Circuit Shown below the capacitor is fully charged, when the switch is closed. Calculate the voltage across the fully charged capacitor. Also calculate the voltage across the capacitor, 0.05sec after opening the switch.</a:t>
            </a:r>
          </a:p>
        </p:txBody>
      </p:sp>
      <p:sp>
        <p:nvSpPr>
          <p:cNvPr id="4" name="Footer Placeholder 3"/>
          <p:cNvSpPr>
            <a:spLocks noGrp="1"/>
          </p:cNvSpPr>
          <p:nvPr>
            <p:ph type="ftr" sz="quarter" idx="11"/>
          </p:nvPr>
        </p:nvSpPr>
        <p:spPr/>
        <p:txBody>
          <a:bodyPr/>
          <a:lstStyle/>
          <a:p>
            <a:r>
              <a:rPr lang="en-IN"/>
              <a:t>Lecture – 4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spTree>
    <p:extLst>
      <p:ext uri="{BB962C8B-B14F-4D97-AF65-F5344CB8AC3E}">
        <p14:creationId xmlns:p14="http://schemas.microsoft.com/office/powerpoint/2010/main" val="26260720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 4 / Electrical Engineering</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28</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1451</Words>
  <Application>Microsoft Office PowerPoint</Application>
  <PresentationFormat>Widescreen</PresentationFormat>
  <Paragraphs>212</Paragraphs>
  <Slides>28</Slides>
  <Notes>7</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28</vt:i4>
      </vt:variant>
    </vt:vector>
  </HeadingPairs>
  <TitlesOfParts>
    <vt:vector size="35" baseType="lpstr">
      <vt:lpstr>Arial</vt:lpstr>
      <vt:lpstr>Calibri</vt:lpstr>
      <vt:lpstr>Calibri Light</vt:lpstr>
      <vt:lpstr>Cambria Math</vt:lpstr>
      <vt:lpstr>UWTSD 200_Title Page</vt:lpstr>
      <vt:lpstr>UWTSD 200_Title Page 2</vt:lpstr>
      <vt:lpstr>UWTSD 200_Text 4</vt:lpstr>
      <vt:lpstr>PowerPoint Presentation</vt:lpstr>
      <vt:lpstr>Content</vt:lpstr>
      <vt:lpstr>Learning Outcome</vt:lpstr>
      <vt:lpstr>Transient Circuits</vt:lpstr>
      <vt:lpstr>Transient Circuits</vt:lpstr>
      <vt:lpstr>RL Transient Circuit</vt:lpstr>
      <vt:lpstr>RL Transient Circuit - Charging</vt:lpstr>
      <vt:lpstr>RL Transient Circuit- Charging</vt:lpstr>
      <vt:lpstr>RL Transient Circuit - charging</vt:lpstr>
      <vt:lpstr>RL Transient Circuit - Discharging</vt:lpstr>
      <vt:lpstr>RL  Transient Circuit- Discharging</vt:lpstr>
      <vt:lpstr>RL Transient Circuit - Discharging</vt:lpstr>
      <vt:lpstr>RL Transient Circuit</vt:lpstr>
      <vt:lpstr>RC Transient Circuit </vt:lpstr>
      <vt:lpstr>RC Transient Circuit - Charging</vt:lpstr>
      <vt:lpstr>RC Transient Circuit- Charging</vt:lpstr>
      <vt:lpstr>RC Transient Circuit - Charging</vt:lpstr>
      <vt:lpstr>RC Transient Circuit - Charging</vt:lpstr>
      <vt:lpstr>RC Transient Circuit -Discharging</vt:lpstr>
      <vt:lpstr>RC Transient Circuit- Discharging</vt:lpstr>
      <vt:lpstr>RC Transient Circuit - Discharging</vt:lpstr>
      <vt:lpstr>RC Transient Circuit - Discharging</vt:lpstr>
      <vt:lpstr>Transient Circuit</vt:lpstr>
      <vt:lpstr>Transient Circuit</vt:lpstr>
      <vt:lpstr>PowerPoint Presentation</vt:lpstr>
      <vt:lpstr>PowerPoint Presentation</vt:lpstr>
      <vt:lpstr>PowerPoint Presentation</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147</cp:revision>
  <dcterms:created xsi:type="dcterms:W3CDTF">2021-03-09T15:35:42Z</dcterms:created>
  <dcterms:modified xsi:type="dcterms:W3CDTF">2024-10-15T16:30:18Z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