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8" r:id="rId2"/>
    <p:sldId id="256" r:id="rId3"/>
    <p:sldId id="259" r:id="rId4"/>
    <p:sldId id="269" r:id="rId5"/>
    <p:sldId id="262" r:id="rId6"/>
    <p:sldId id="260" r:id="rId7"/>
    <p:sldId id="274" r:id="rId8"/>
    <p:sldId id="265" r:id="rId9"/>
    <p:sldId id="266" r:id="rId10"/>
    <p:sldId id="267" r:id="rId11"/>
    <p:sldId id="270" r:id="rId12"/>
    <p:sldId id="275" r:id="rId13"/>
    <p:sldId id="272" r:id="rId14"/>
    <p:sldId id="271" r:id="rId15"/>
    <p:sldId id="276" r:id="rId16"/>
  </p:sldIdLst>
  <p:sldSz cx="12192000" cy="6858000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1CAF76-23CF-9E58-91E5-F6763090668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B26353-A483-56CF-F797-C706C596161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85D80-278D-490A-9797-3FB6A446B755}" type="datetimeFigureOut">
              <a:rPr lang="en-HK" smtClean="0"/>
              <a:t>22/12/2023</a:t>
            </a:fld>
            <a:endParaRPr lang="en-H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B1DF76-D99B-4B18-C6AF-72B23F76662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414649-84D7-E852-80C6-2A281C86C0D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49688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FFFE50-CF6A-432A-ADEF-26C8C552477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022946986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26B7EB-D550-4885-8C63-63CA16DD6EBE}" type="datetimeFigureOut">
              <a:rPr lang="en-HK" smtClean="0"/>
              <a:t>22/12/2023</a:t>
            </a:fld>
            <a:endParaRPr lang="en-H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33488"/>
            <a:ext cx="5921375" cy="33321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H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51388"/>
            <a:ext cx="5438775" cy="38877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H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377363"/>
            <a:ext cx="294640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73A36-B38D-4D55-A252-E83A02DBA202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1030866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E4AD7-161B-BE3F-7ACA-D82B98CCBB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2042FF-A684-E566-3D47-865CC38608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H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90141-BC2F-4081-3B30-DAE49B188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A3B21-9DA2-48A5-BFB4-F43E7C456619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8CF05-3752-CB78-9ABD-BA5E9D938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B597C-F5D8-92CA-356C-CECEA6F91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70621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FC00B-8287-BFA3-CFCA-752E9133F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41E5F-24BF-76AD-CA58-52A64FF7B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9B572-1E33-0F83-8AD4-F60CA32F4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75377-14BF-45BA-B79A-CF4F43429F43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65394-155B-3138-33F0-A94954695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D3D7C-CF8A-D220-92A4-B974F33FF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547003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FA489-5D3A-6618-8F68-EDDDD9105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511B6E-8A28-E25D-8327-252AFD9642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BF329-5C89-60EF-BE46-2AE66E2E3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A97F5-9CDA-42B0-B9E6-0467DC2DC752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FF199-EC1F-53B6-F8D0-0539442AB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AA7B7-4E6E-4463-0795-B0506E36B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3102270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ACEF6-522E-485A-E116-2B33232FA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7243A-0987-4234-20BD-B662136A27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46F51A-D03E-DC37-C224-FEEC460BC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DE8151-327D-23F2-BFBC-E13359C02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61D8-1727-4D36-AA95-614C89FC2C6D}" type="datetime1">
              <a:rPr lang="en-HK" smtClean="0"/>
              <a:t>22/12/2023</a:t>
            </a:fld>
            <a:endParaRPr lang="en-H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8DE0C7-A406-4E41-B6D9-A4C668D4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26A05C-9AF6-D900-44CE-E410770FC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4015711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15E4-18F6-BDB3-E4EC-25700EBA4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A846A-D73A-5B53-6C18-6EC1D827C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6634E-0A12-F52E-8304-B7F89282A9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33709E-4D3B-C313-6BD2-B47ED2C5C3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C1823-8078-4697-7459-7377E2C12C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BAE1D1-B476-1AB3-862E-E3E460A0E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42521-7B6D-44AC-A52C-3F087BD470C8}" type="datetime1">
              <a:rPr lang="en-HK" smtClean="0"/>
              <a:t>22/12/2023</a:t>
            </a:fld>
            <a:endParaRPr lang="en-H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C4C98D-B126-D3D9-0666-59B56525F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B38-66B8-4516-3044-6E2C707F2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62460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F61F9-1466-11E8-DB5C-723F3DC59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C3AD89-F706-1ED6-E9F0-41C4D978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4D6ED-9C64-4D50-A53F-94BC9AC31358}" type="datetime1">
              <a:rPr lang="en-HK" smtClean="0"/>
              <a:t>22/12/2023</a:t>
            </a:fld>
            <a:endParaRPr lang="en-H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BDCD38-693B-2497-95F6-E33C2B761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5CF247-A411-6790-4153-4E62F1F05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791451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0C6C03-720C-D267-64F0-6D23B49AE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48B64-170C-4ED6-8700-0369490C5486}" type="datetime1">
              <a:rPr lang="en-HK" smtClean="0"/>
              <a:t>22/12/2023</a:t>
            </a:fld>
            <a:endParaRPr lang="en-H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299F88-9438-150F-959C-D5AE565B0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7C94C-0046-444B-686B-60905F8BF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851004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077BB-9C86-7DE6-0269-8146B25EB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4D343-1513-904D-7C4A-7C4247098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52CEF7-605D-8456-CF3A-0CB5ACF39A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3FC9B-F557-CCC6-08CE-3698A4858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0CF41-ACF7-496F-9793-0DE5D5D86270}" type="datetime1">
              <a:rPr lang="en-HK" smtClean="0"/>
              <a:t>22/12/2023</a:t>
            </a:fld>
            <a:endParaRPr lang="en-H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BAF3C6-831A-B773-C8BC-3F00EBED0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AAD3A-7393-F189-CA24-9D945A173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861362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4575A-CC66-4E66-4AEE-72490E11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0B01A9-4966-2577-8CA9-B812D0ED37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H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D970D-6BC7-44BC-8187-E47A8D797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08BC7F-E2BE-E1DB-FF0E-206EDA0AB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4D62B-A7F2-4916-8FFC-75FB2C6D0E1C}" type="datetime1">
              <a:rPr lang="en-HK" smtClean="0"/>
              <a:t>22/12/2023</a:t>
            </a:fld>
            <a:endParaRPr lang="en-H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961A7F-436F-8ADD-0E28-66EFD1E3D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FC18D7-7B71-C409-7C6B-C52FF4FE8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58020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C5BF3-DFC8-133D-F7AE-93EE86288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97777A-7986-22F9-D766-0081B2BE32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D8976-CAAE-23C3-294A-3865B4198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9C5E2-2C5C-48D8-ACA5-1FAA5619F587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B4E152-91EA-A09B-8E33-A0264BFE3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E7F4C-36E6-8575-10F0-932777E95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252533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8B8BA2-E1E6-DFB2-BC72-4859E83976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047157-379E-65C1-6DDF-52AFAEA63C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7E1C6-5420-D2E0-F152-E860A7599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BC909-721E-4B7A-A8E4-8A3D03440831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43F70-05CC-6390-8D2F-52D675BCB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D8439-5234-C534-E5A3-C4C7F6E1F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189445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DDC81A-6C3C-7B4B-4B9F-60711F95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H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6CAD2E-68C4-E8EE-FE3D-67273ED5D8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H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AA589-E101-7591-E123-2F7A1637A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6C3EC-C093-458F-B8A5-A7C64891D98E}" type="datetime1">
              <a:rPr lang="en-HK" smtClean="0"/>
              <a:t>22/12/2023</a:t>
            </a:fld>
            <a:endParaRPr lang="en-H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6E673-C965-D8B4-1DE1-AEFC3D48B4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H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C8A02-486D-334F-F9B1-5249666753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753AB-AA7D-4FE1-A19A-0DCBB4ACA926}" type="slidenum">
              <a:rPr lang="en-HK" smtClean="0"/>
              <a:t>‹#›</a:t>
            </a:fld>
            <a:endParaRPr lang="en-HK"/>
          </a:p>
        </p:txBody>
      </p:sp>
    </p:spTree>
    <p:extLst>
      <p:ext uri="{BB962C8B-B14F-4D97-AF65-F5344CB8AC3E}">
        <p14:creationId xmlns:p14="http://schemas.microsoft.com/office/powerpoint/2010/main" val="2407262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usinessmanagementideas.com/international-human-resource-management/international-human-resource-management/1961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centure.com/_acnmedia/accenture/conversion-assets/landingpage/documents/4/accenture-caught-on-camera-accenture-video-analytics-for-ports.pdfla=en" TargetMode="External"/><Relationship Id="rId3" Type="http://schemas.openxmlformats.org/officeDocument/2006/relationships/hyperlink" Target="https://www.pwc.com/us/en/library/covid-19/coronavirus-energy-industry-impact.html" TargetMode="External"/><Relationship Id="rId7" Type="http://schemas.openxmlformats.org/officeDocument/2006/relationships/hyperlink" Target="http://www.exploration-production-services.de/en/o-offshore.html" TargetMode="External"/><Relationship Id="rId12" Type="http://schemas.openxmlformats.org/officeDocument/2006/relationships/hyperlink" Target="https://www.mckinsey.com/business-functions/organization/our-insights/the-five-trademarks-of-agile-organizations" TargetMode="External"/><Relationship Id="rId2" Type="http://schemas.openxmlformats.org/officeDocument/2006/relationships/hyperlink" Target="https://reports.shell.com/annual-report/2019/servicepages/downloads/files/strategic_report_shell_ar19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ckinsey.com/industries/oil-and-gas/our-insights/a-new-operating-model-for-well-organizations" TargetMode="External"/><Relationship Id="rId11" Type="http://schemas.openxmlformats.org/officeDocument/2006/relationships/hyperlink" Target="https://www.mckinsey.com/industries/electric-power-and-natural-gas/our-insights/the-digital-utility-new-opportunities-and-challenges" TargetMode="External"/><Relationship Id="rId5" Type="http://schemas.openxmlformats.org/officeDocument/2006/relationships/hyperlink" Target="https://www.forbes.com/sites/laurelfarrer/2020/02/12/top-5-benefits-of-remote-work-for-companies/#23e795bb16c8" TargetMode="External"/><Relationship Id="rId10" Type="http://schemas.openxmlformats.org/officeDocument/2006/relationships/hyperlink" Target="https://www.epa.gov/energy/distributed-generation-electricity-and-its-environmental-impacts" TargetMode="External"/><Relationship Id="rId4" Type="http://schemas.openxmlformats.org/officeDocument/2006/relationships/hyperlink" Target="https://www.shell.com/covid19.html" TargetMode="External"/><Relationship Id="rId9" Type="http://schemas.openxmlformats.org/officeDocument/2006/relationships/hyperlink" Target="https://www.energytechreview.com/news/how-big-data-and-analytics-impact-energy-and-utilities-nwid-22.html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F37C8-C410-0C66-FF39-7762076FCC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HK" dirty="0"/>
              <a:t>Human </a:t>
            </a:r>
            <a:r>
              <a:rPr lang="en-HK" dirty="0" err="1"/>
              <a:t>Resourcs</a:t>
            </a:r>
            <a:r>
              <a:rPr lang="en-HK" dirty="0"/>
              <a:t> Management (HKBM7007_HKMA)</a:t>
            </a:r>
            <a:br>
              <a:rPr lang="en-HK" dirty="0"/>
            </a:br>
            <a:r>
              <a:rPr lang="en-HK" sz="3600" dirty="0"/>
              <a:t>Category: The Hong Kong Management Association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BFA883-B934-0C0C-17EB-BA9C9B7BC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HK" sz="4400" dirty="0"/>
          </a:p>
          <a:p>
            <a:r>
              <a:rPr lang="en-HK" sz="4400" dirty="0"/>
              <a:t>Student: Wu Nga Shan (No. 2322645)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EC7744-0FF7-CF52-EEB3-3CB268963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59890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1BE85-2641-EE61-E52E-E396EF9D6D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8600"/>
            <a:ext cx="9144000" cy="3995738"/>
          </a:xfrm>
        </p:spPr>
        <p:txBody>
          <a:bodyPr>
            <a:noAutofit/>
          </a:bodyPr>
          <a:lstStyle/>
          <a:p>
            <a:br>
              <a:rPr lang="en-HK" b="1" dirty="0">
                <a:latin typeface="+mn-lt"/>
              </a:rPr>
            </a:br>
            <a:br>
              <a:rPr lang="en-HK" b="1" dirty="0">
                <a:latin typeface="+mn-lt"/>
              </a:rPr>
            </a:br>
            <a:r>
              <a:rPr lang="en-HK" b="1" dirty="0">
                <a:latin typeface="+mn-lt"/>
              </a:rPr>
              <a:t>Key Change Drivers of Digital Transformation affect the HR Management:</a:t>
            </a:r>
            <a:br>
              <a:rPr lang="en-HK" b="1" dirty="0">
                <a:latin typeface="+mn-lt"/>
              </a:rPr>
            </a:br>
            <a:endParaRPr lang="en-HK" b="1" i="1" dirty="0">
              <a:solidFill>
                <a:srgbClr val="0000FF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E438F-9405-3EF9-0BB4-877481104A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6700" y="4224338"/>
            <a:ext cx="9144000" cy="1655762"/>
          </a:xfrm>
        </p:spPr>
        <p:txBody>
          <a:bodyPr>
            <a:normAutofit/>
          </a:bodyPr>
          <a:lstStyle/>
          <a:p>
            <a:r>
              <a:rPr lang="en-HK" sz="6000" b="1" i="1" dirty="0">
                <a:solidFill>
                  <a:srgbClr val="0000FF"/>
                </a:solidFill>
              </a:rPr>
              <a:t>The Case of Shell in Website</a:t>
            </a:r>
            <a:endParaRPr lang="en-HK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C71AA4-831A-E897-238F-A46B89F36E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9618" y="4966283"/>
            <a:ext cx="2452382" cy="1891717"/>
          </a:xfrm>
          <a:prstGeom prst="rect">
            <a:avLst/>
          </a:pr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9DA58-9005-AF2F-5BAF-0CC4BAA4F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5709" y="6435148"/>
            <a:ext cx="4114800" cy="365125"/>
          </a:xfrm>
        </p:spPr>
        <p:txBody>
          <a:bodyPr/>
          <a:lstStyle/>
          <a:p>
            <a:r>
              <a:rPr lang="en-HK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369605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1C4A-AF58-F77E-95F3-4FFA7C5CA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sz="4200" b="1" dirty="0"/>
              <a:t>Company Background of Royal Dutch Shell PLC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D0A54-C422-89C5-A4E7-A6704528A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b="0" i="0" dirty="0">
                <a:solidFill>
                  <a:srgbClr val="444444"/>
                </a:solidFill>
                <a:effectLst/>
                <a:latin typeface="Roboto" panose="02000000000000000000" pitchFamily="2" charset="0"/>
              </a:rPr>
              <a:t>Shell plc is a British multinational oil and gas company headquartered in London. Shell is a public limited company with a primary listing on the London Stock Exchange and secondary listings on Euronext Amsterdam and the New York Stock Exchange. A core component of Big Oil, Shell is the second largest investor-owned oil and gas company in the world by revenue, and among the world's largest companies out of any industry.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444444"/>
              </a:solidFill>
              <a:effectLst/>
              <a:latin typeface="Roboto" panose="02000000000000000000" pitchFamily="2" charset="0"/>
            </a:endParaRPr>
          </a:p>
          <a:p>
            <a:pPr marL="0" indent="0" algn="just">
              <a:buNone/>
            </a:pPr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Shell is an international energy company with revenues of $345 billion and net income of $16.4 billion. The company, with 83,000 employees in more than 70 countries, has set three ambitions: thrive in the energy transition, provide a world-class investment case, and sustain a strong societal license to operate [1].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444444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US" dirty="0">
              <a:solidFill>
                <a:srgbClr val="444444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en-US" dirty="0">
              <a:solidFill>
                <a:srgbClr val="444444"/>
              </a:solidFill>
              <a:latin typeface="Roboto" panose="02000000000000000000" pitchFamily="2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0C9D3F-18E7-35E5-352B-AF1C1BD7F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393306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1130C-F1C9-EAE6-BA55-2975220B3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b="1" i="0" u="sng" dirty="0">
                <a:solidFill>
                  <a:srgbClr val="181818"/>
                </a:solidFill>
                <a:effectLst/>
                <a:latin typeface="Trade Gothic W01"/>
              </a:rPr>
              <a:t>Company Background (Cont.)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2D4AB-C846-9BD5-5690-5E0B633C9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5600"/>
            <a:ext cx="10515600" cy="4867275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 The company creates shareholder value by </a:t>
            </a:r>
          </a:p>
          <a:p>
            <a:pPr algn="l"/>
            <a:r>
              <a:rPr lang="en-US" b="0" dirty="0" err="1">
                <a:solidFill>
                  <a:srgbClr val="181818"/>
                </a:solidFill>
                <a:effectLst/>
                <a:latin typeface="Trade Gothic W01"/>
              </a:rPr>
              <a:t>i</a:t>
            </a:r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) exploring for crude oil and natural gas</a:t>
            </a:r>
          </a:p>
          <a:p>
            <a:pPr algn="l"/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ii) developing new crude oil and natural gas from major fields</a:t>
            </a:r>
          </a:p>
          <a:p>
            <a:pPr algn="l"/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iii) cooling natural gas to produce liquified natural gas</a:t>
            </a:r>
          </a:p>
          <a:p>
            <a:pPr algn="l"/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iv) supplying and trading oil, gas, and other energy products such as electricity</a:t>
            </a:r>
          </a:p>
          <a:p>
            <a:pPr algn="l"/>
            <a:r>
              <a:rPr lang="en-US" b="0" dirty="0">
                <a:solidFill>
                  <a:srgbClr val="181818"/>
                </a:solidFill>
                <a:effectLst/>
                <a:latin typeface="Trade Gothic W01"/>
              </a:rPr>
              <a:t>v) having a portfolio of refineries and chemical plants that produce a wide range of products. In this article, I discuss how COVID-19 impacts Shell’s business and recommend how the company can leverage digital innovation to continue growing.</a:t>
            </a:r>
          </a:p>
          <a:p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78AA6D-CA62-9053-7D5C-CDA273437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780683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C1A9C-A0A6-1EBF-DB1B-15B0AA01E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 of Human Resources Management in Shell</a:t>
            </a:r>
            <a:endParaRPr lang="en-HK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B0517-8AE5-A724-D22B-B86B40CFD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5817"/>
            <a:ext cx="10515600" cy="419114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Shell Group, provide their international human resource management to companies handle at a global level as below:</a:t>
            </a:r>
          </a:p>
          <a:p>
            <a:r>
              <a:rPr lang="en-US" dirty="0"/>
              <a:t>People management operations on a global scale</a:t>
            </a:r>
          </a:p>
          <a:p>
            <a:r>
              <a:rPr lang="en-US" dirty="0"/>
              <a:t>Recruiting and screening</a:t>
            </a:r>
          </a:p>
          <a:p>
            <a:r>
              <a:rPr lang="en-US" dirty="0"/>
              <a:t>Managerial leadership, mentoring, learning and support</a:t>
            </a:r>
          </a:p>
          <a:p>
            <a:r>
              <a:rPr lang="en-US" dirty="0"/>
              <a:t>Payroll system (e.g. foreign borders include tax rules, industrial relations, legislation and citizenship)</a:t>
            </a:r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CDD5BF-AF9B-346C-BFFE-47F6AFC01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563372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851D3-481E-C12A-3EBC-044DEB007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894" y="219644"/>
            <a:ext cx="10400211" cy="1231652"/>
          </a:xfrm>
        </p:spPr>
        <p:txBody>
          <a:bodyPr>
            <a:noAutofit/>
          </a:bodyPr>
          <a:lstStyle/>
          <a:p>
            <a:br>
              <a:rPr lang="en-US" sz="4000" b="1" i="0" dirty="0">
                <a:solidFill>
                  <a:srgbClr val="4A4A4A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4000" b="1" i="0" dirty="0">
                <a:solidFill>
                  <a:srgbClr val="4A4A4A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i="0" dirty="0">
                <a:solidFill>
                  <a:srgbClr val="4A4A4A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Working at Shell, Learning, development and support by Human Resources</a:t>
            </a:r>
            <a:br>
              <a:rPr lang="en-US" sz="1600" b="1" i="0" dirty="0">
                <a:solidFill>
                  <a:srgbClr val="4A4A4A"/>
                </a:solidFill>
                <a:effectLst/>
                <a:latin typeface="var(--font-headers)"/>
              </a:rPr>
            </a:br>
            <a:br>
              <a:rPr lang="en-US" sz="4000" b="1" i="0" dirty="0">
                <a:solidFill>
                  <a:srgbClr val="4A4A4A"/>
                </a:solidFill>
                <a:effectLst/>
                <a:latin typeface="var(--font-headers)"/>
              </a:rPr>
            </a:br>
            <a:endParaRPr lang="en-HK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4C6C6-CB6F-0749-49EB-55A70FC23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1296"/>
            <a:ext cx="10515600" cy="51870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HK" b="1" i="0" dirty="0">
                <a:solidFill>
                  <a:srgbClr val="4A4A4A"/>
                </a:solidFill>
                <a:effectLst/>
                <a:latin typeface="var(--font-headers)"/>
              </a:rPr>
              <a:t>a) Training and development opportunities</a:t>
            </a:r>
          </a:p>
          <a:p>
            <a:pPr marL="0" indent="0">
              <a:buNone/>
            </a:pPr>
            <a:r>
              <a:rPr lang="en-HK" b="1" i="0" dirty="0">
                <a:solidFill>
                  <a:srgbClr val="4A4A4A"/>
                </a:solidFill>
                <a:effectLst/>
                <a:latin typeface="var(--font-headers)"/>
              </a:rPr>
              <a:t>The Shell Graduate Programme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in a three-year development </a:t>
            </a:r>
            <a:r>
              <a:rPr lang="en-US" b="0" i="0" dirty="0" err="1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 that includes two job     rotations.</a:t>
            </a:r>
          </a:p>
          <a:p>
            <a:pPr marL="0" indent="0">
              <a:buNone/>
            </a:pPr>
            <a:endParaRPr lang="en-HK" b="1" dirty="0">
              <a:solidFill>
                <a:srgbClr val="4A4A4A"/>
              </a:solidFill>
              <a:latin typeface="var(--font-headers)"/>
            </a:endParaRPr>
          </a:p>
          <a:p>
            <a:pPr marL="0" indent="0">
              <a:buNone/>
            </a:pPr>
            <a:r>
              <a:rPr lang="en-HK" b="1" dirty="0">
                <a:solidFill>
                  <a:srgbClr val="4A4A4A"/>
                </a:solidFill>
                <a:latin typeface="var(--font-headers)"/>
              </a:rPr>
              <a:t>b</a:t>
            </a:r>
            <a:r>
              <a:rPr lang="en-HK" b="1" i="0" dirty="0">
                <a:solidFill>
                  <a:srgbClr val="4A4A4A"/>
                </a:solidFill>
                <a:effectLst/>
                <a:latin typeface="var(--font-headers)"/>
              </a:rPr>
              <a:t>) Degree Matcher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Explore our Degree Matcher to discover which career paths you </a:t>
            </a:r>
            <a:r>
              <a:rPr lang="en-US" b="0" i="0" dirty="0" err="1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you</a:t>
            </a: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 could join with Shell</a:t>
            </a:r>
          </a:p>
          <a:p>
            <a:pPr marL="0" indent="0">
              <a:buNone/>
            </a:pPr>
            <a:endParaRPr lang="en-US" dirty="0">
              <a:solidFill>
                <a:srgbClr val="4A4A4A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HK" b="1" i="0" dirty="0">
                <a:solidFill>
                  <a:srgbClr val="4A4A4A"/>
                </a:solidFill>
                <a:effectLst/>
                <a:latin typeface="var(--font-headers)"/>
                <a:cs typeface="Calibri" panose="020F0502020204030204" pitchFamily="34" charset="0"/>
              </a:rPr>
              <a:t>c) Talent Advisor/Policy Advisor/HR Strategy Advisor</a:t>
            </a:r>
          </a:p>
          <a:p>
            <a:pPr marL="0" indent="0">
              <a:buNone/>
            </a:pP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providing </a:t>
            </a:r>
            <a:r>
              <a:rPr lang="en-US" b="0" i="0" dirty="0" err="1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lang="en-US" b="0" i="0" dirty="0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 support and managing change, or defining and delivering team development </a:t>
            </a:r>
            <a:r>
              <a:rPr lang="en-US" b="0" i="0" dirty="0" err="1">
                <a:solidFill>
                  <a:srgbClr val="4A4A4A"/>
                </a:solidFill>
                <a:effectLst/>
                <a:latin typeface="Arial" panose="020B0604020202020204" pitchFamily="34" charset="0"/>
              </a:rPr>
              <a:t>programmes</a:t>
            </a:r>
            <a:endParaRPr lang="en-HK" b="0" i="0" dirty="0">
              <a:solidFill>
                <a:srgbClr val="4A4A4A"/>
              </a:solidFill>
              <a:effectLst/>
              <a:latin typeface="unset"/>
            </a:endParaRPr>
          </a:p>
          <a:p>
            <a:pPr marL="0" indent="0">
              <a:buNone/>
            </a:pPr>
            <a:endParaRPr lang="en-US" b="0" i="0" dirty="0">
              <a:solidFill>
                <a:srgbClr val="4A4A4A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solidFill>
                <a:srgbClr val="4A4A4A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HK" b="1" dirty="0">
              <a:solidFill>
                <a:srgbClr val="4A4A4A"/>
              </a:solidFill>
              <a:latin typeface="var(--font-headers)"/>
            </a:endParaRPr>
          </a:p>
          <a:p>
            <a:endParaRPr lang="en-HK" b="1" i="0" dirty="0">
              <a:solidFill>
                <a:srgbClr val="4A4A4A"/>
              </a:solidFill>
              <a:effectLst/>
              <a:latin typeface="var(--font-headers)"/>
            </a:endParaRPr>
          </a:p>
          <a:p>
            <a:endParaRPr lang="en-HK" b="1" i="0" dirty="0">
              <a:solidFill>
                <a:srgbClr val="4A4A4A"/>
              </a:solidFill>
              <a:effectLst/>
              <a:latin typeface="var(--font-headers)"/>
            </a:endParaRPr>
          </a:p>
          <a:p>
            <a:endParaRPr lang="en-HK" b="1" i="0" dirty="0">
              <a:solidFill>
                <a:srgbClr val="4A4A4A"/>
              </a:solidFill>
              <a:effectLst/>
              <a:latin typeface="var(--font-headers)"/>
            </a:endParaRPr>
          </a:p>
          <a:p>
            <a:pPr marL="0" indent="0">
              <a:buNone/>
            </a:pPr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B7B7BD-F7E7-E725-AE41-A4F2318E5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68835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513FB-0759-25FA-3925-022C3F59E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11111"/>
                </a:solidFill>
                <a:latin typeface="-apple-system"/>
              </a:rPr>
              <a:t>K</a:t>
            </a: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ey </a:t>
            </a:r>
            <a:r>
              <a:rPr lang="en-US" b="1" dirty="0">
                <a:solidFill>
                  <a:srgbClr val="111111"/>
                </a:solidFill>
                <a:latin typeface="-apple-system"/>
              </a:rPr>
              <a:t>C</a:t>
            </a: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hange </a:t>
            </a:r>
            <a:r>
              <a:rPr lang="en-US" b="1" dirty="0">
                <a:solidFill>
                  <a:srgbClr val="111111"/>
                </a:solidFill>
                <a:latin typeface="-apple-system"/>
              </a:rPr>
              <a:t>D</a:t>
            </a: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river in Digital </a:t>
            </a:r>
            <a:r>
              <a:rPr lang="en-US" b="1" dirty="0">
                <a:solidFill>
                  <a:srgbClr val="111111"/>
                </a:solidFill>
                <a:latin typeface="-apple-system"/>
              </a:rPr>
              <a:t>T</a:t>
            </a: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ransformation in Shell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8D221-7DF1-A8A3-081B-271957BE9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Technological Advancements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Digital technologies</a:t>
            </a:r>
            <a:r>
              <a:rPr lang="en-US" b="0" i="0" dirty="0">
                <a:solidFill>
                  <a:srgbClr val="0000FF"/>
                </a:solidFill>
                <a:effectLst/>
                <a:latin typeface="-apple-system"/>
              </a:rPr>
              <a:t> 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are revolutionizing the energy industry.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Machine learning</a:t>
            </a:r>
            <a:r>
              <a:rPr lang="en-US" b="0" i="0" dirty="0">
                <a:solidFill>
                  <a:srgbClr val="0000FF"/>
                </a:solidFill>
                <a:effectLst/>
                <a:latin typeface="-apple-system"/>
              </a:rPr>
              <a:t>, </a:t>
            </a: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artificial intelligence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, and the </a:t>
            </a: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Internet of Things (IoT)</a:t>
            </a:r>
            <a:r>
              <a:rPr lang="en-US" b="0" i="0" dirty="0">
                <a:solidFill>
                  <a:srgbClr val="0000FF"/>
                </a:solidFill>
                <a:effectLst/>
                <a:latin typeface="-apple-system"/>
              </a:rPr>
              <a:t> 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are no longer science fiction; they are already automating and optimizing operations.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These technologies drive cost efficiency, provide new revenue opportunities, and change business models.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Cultural Change and Agility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Digital transformation is not just about technology; it’s also a </a:t>
            </a: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cultural change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It involves </a:t>
            </a: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people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 and </a:t>
            </a:r>
            <a:r>
              <a:rPr lang="en-US" b="1" i="0" dirty="0">
                <a:solidFill>
                  <a:srgbClr val="0000FF"/>
                </a:solidFill>
                <a:effectLst/>
                <a:latin typeface="-apple-system"/>
              </a:rPr>
              <a:t>agile ways of working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Shell employs leading data scientists who unlock value from the data they have access to, combining commercial acumen with technical and data expertise.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Collaboration and Resilience</a:t>
            </a: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Shell responds to stay competitive and resilient in a changing world by: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US" i="0" dirty="0">
                <a:effectLst/>
                <a:latin typeface="-apple-system"/>
              </a:rPr>
              <a:t>Collaborating with others.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US" i="0" dirty="0">
                <a:effectLst/>
                <a:latin typeface="-apple-system"/>
              </a:rPr>
              <a:t>Building capability.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US" dirty="0">
                <a:latin typeface="-apple-system"/>
              </a:rPr>
              <a:t>Giving customers choice</a:t>
            </a:r>
            <a:r>
              <a:rPr lang="en-US" b="0" i="0" dirty="0">
                <a:effectLst/>
                <a:latin typeface="-apple-system"/>
              </a:rPr>
              <a:t>.</a:t>
            </a:r>
          </a:p>
          <a:p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5F8A44-42BB-988B-C1AD-B99A3D5AF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98841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8DB51-74CC-3AB8-7436-FD519A5D7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652"/>
            <a:ext cx="10515600" cy="1112693"/>
          </a:xfrm>
        </p:spPr>
        <p:txBody>
          <a:bodyPr>
            <a:normAutofit fontScale="90000"/>
          </a:bodyPr>
          <a:lstStyle/>
          <a:p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 </a:t>
            </a:r>
            <a:b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</a:br>
            <a:r>
              <a:rPr lang="en-US" sz="3600" b="1" dirty="0">
                <a:solidFill>
                  <a:srgbClr val="111111"/>
                </a:solidFill>
                <a:latin typeface="-apple-system"/>
              </a:rPr>
              <a:t>B</a:t>
            </a:r>
            <a:r>
              <a:rPr lang="en-US" sz="3600" b="1" i="0" dirty="0">
                <a:solidFill>
                  <a:srgbClr val="111111"/>
                </a:solidFill>
                <a:effectLst/>
                <a:latin typeface="-apple-system"/>
              </a:rPr>
              <a:t>enefits of International Human Resource Management (IHRM)</a:t>
            </a:r>
            <a:r>
              <a:rPr lang="en-US" sz="3600" b="0" i="0" dirty="0">
                <a:solidFill>
                  <a:srgbClr val="111111"/>
                </a:solidFill>
                <a:effectLst/>
                <a:latin typeface="-apple-system"/>
              </a:rPr>
              <a:t> </a:t>
            </a:r>
            <a:r>
              <a:rPr lang="en-US" sz="3600" b="1" i="0" dirty="0">
                <a:solidFill>
                  <a:srgbClr val="111111"/>
                </a:solidFill>
                <a:effectLst/>
                <a:latin typeface="-apple-system"/>
              </a:rPr>
              <a:t>Transformation:</a:t>
            </a:r>
            <a:br>
              <a:rPr lang="en-US" sz="3600" b="0" i="0" dirty="0">
                <a:solidFill>
                  <a:srgbClr val="111111"/>
                </a:solidFill>
                <a:effectLst/>
                <a:latin typeface="-apple-system"/>
              </a:rPr>
            </a:br>
            <a:endParaRPr lang="en-HK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2465A-D539-332D-0EFD-04DBF03D0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5600"/>
            <a:ext cx="10515600" cy="5077203"/>
          </a:xfrm>
        </p:spPr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Global Business Optimization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IHRM ensures that human resources are optimally utilized across national boundaries.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It helps Shell manage its workforce effectively in diverse locations, aligning with the company’s global business strategies.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Talent Acquisition and Retention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IHRM enables Shell to attract and retain top talent from various countries.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By hiring skilled professionals globally, Shell gains a competitive edge.</a:t>
            </a:r>
          </a:p>
          <a:p>
            <a:pPr algn="l">
              <a:buFont typeface="+mj-lt"/>
              <a:buAutoNum type="arabicPeriod"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Cultural Sensitivity and Adaptability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IHRM emphasizes cultural awareness and sensitivity.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Shell’s HR professionals learn to navigate cultural nuances, fostering better collaboration and understanding.</a:t>
            </a:r>
            <a:endParaRPr lang="en-US" dirty="0">
              <a:solidFill>
                <a:srgbClr val="111111"/>
              </a:solidFill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39FF1-3B27-BD6C-C359-C616900C0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155368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B4CC4-2266-C4FF-94E1-42A7D6E00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US" sz="3200" b="1" dirty="0">
                <a:solidFill>
                  <a:srgbClr val="111111"/>
                </a:solidFill>
                <a:latin typeface="-apple-system"/>
              </a:rPr>
            </a:br>
            <a:r>
              <a:rPr lang="en-US" sz="3200" b="1" dirty="0">
                <a:solidFill>
                  <a:srgbClr val="111111"/>
                </a:solidFill>
                <a:latin typeface="-apple-system"/>
              </a:rPr>
              <a:t>B</a:t>
            </a:r>
            <a:r>
              <a:rPr lang="en-US" sz="3200" b="1" i="0" dirty="0">
                <a:solidFill>
                  <a:srgbClr val="111111"/>
                </a:solidFill>
                <a:effectLst/>
                <a:latin typeface="-apple-system"/>
              </a:rPr>
              <a:t>enefits of International Human Resource Management (IHRM)</a:t>
            </a:r>
            <a:r>
              <a:rPr lang="en-US" sz="3200" b="0" i="0" dirty="0">
                <a:solidFill>
                  <a:srgbClr val="111111"/>
                </a:solidFill>
                <a:effectLst/>
                <a:latin typeface="-apple-system"/>
              </a:rPr>
              <a:t> </a:t>
            </a:r>
            <a:r>
              <a:rPr lang="en-US" sz="3200" b="1" i="0" dirty="0">
                <a:solidFill>
                  <a:srgbClr val="111111"/>
                </a:solidFill>
                <a:effectLst/>
                <a:latin typeface="-apple-system"/>
              </a:rPr>
              <a:t>Transformation(Cont.):</a:t>
            </a:r>
            <a:br>
              <a:rPr lang="en-US" sz="3200" b="0" i="0" dirty="0">
                <a:solidFill>
                  <a:srgbClr val="111111"/>
                </a:solidFill>
                <a:effectLst/>
                <a:latin typeface="-apple-system"/>
              </a:rPr>
            </a:br>
            <a:endParaRPr lang="en-HK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CAEA2-42B8-D8EA-56CF-CD73B3ECF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4. Market Intelligence and Expansion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IHRM involves having people on the ground to gather market intelligence.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It facilitates the smooth establishment of new branches in different countries, aligned with Shell’s ethos and processes.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5. Technical Knowledge Transfer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When Shell expands internationally, IHRM ensures the transfer of essential technical know-how.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This knowledge exchange enhances operational efficiency and innovation.</a:t>
            </a:r>
          </a:p>
          <a:p>
            <a:pPr marL="0" indent="0" algn="l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-apple-system"/>
              </a:rPr>
              <a:t>6. Development Opportunities for Staff</a:t>
            </a:r>
            <a:endParaRPr lang="en-US" b="0" i="0" dirty="0">
              <a:solidFill>
                <a:srgbClr val="111111"/>
              </a:solidFill>
              <a:effectLst/>
              <a:latin typeface="-apple-system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solidFill>
                  <a:srgbClr val="111111"/>
                </a:solidFill>
                <a:effectLst/>
                <a:latin typeface="-apple-system"/>
              </a:rPr>
              <a:t>IHRM provides staff with international assignments, broadening their horizons.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b="0" i="0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Exposure to diverse work environments enhances their skills and perspectives</a:t>
            </a:r>
            <a:r>
              <a:rPr lang="en-US" b="0" i="0" baseline="30000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</a:t>
            </a:r>
            <a:endParaRPr lang="en-US" b="0" i="0" dirty="0">
              <a:effectLst/>
              <a:latin typeface="-apple-system"/>
            </a:endParaRPr>
          </a:p>
          <a:p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AD3BCC-DFFA-74E8-CE8F-F78F2AA24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094559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8432-DAA7-6660-95E4-8E3D3ACDB0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2800"/>
            <a:ext cx="10515600" cy="5634182"/>
          </a:xfrm>
        </p:spPr>
        <p:txBody>
          <a:bodyPr>
            <a:normAutofit fontScale="32500" lnSpcReduction="20000"/>
          </a:bodyPr>
          <a:lstStyle/>
          <a:p>
            <a:pPr marL="0" indent="0" algn="l">
              <a:buNone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Shell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 has been actively embracing </a:t>
            </a: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artificial intelligence (AI)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 across various domains. Let’s explore how AI is making an impact:</a:t>
            </a:r>
          </a:p>
          <a:p>
            <a:pPr algn="l"/>
            <a:endParaRPr lang="en-US" sz="4500" dirty="0">
              <a:solidFill>
                <a:srgbClr val="111111"/>
              </a:solidFill>
              <a:latin typeface="var(--font-headers)"/>
            </a:endParaRPr>
          </a:p>
          <a:p>
            <a:pPr algn="l"/>
            <a:r>
              <a:rPr lang="en-US" sz="4500" b="1" i="0" dirty="0">
                <a:effectLst/>
                <a:latin typeface="var(--font-headers)"/>
              </a:rPr>
              <a:t>Artificial intelligence (AI)</a:t>
            </a:r>
            <a:r>
              <a:rPr lang="en-US" sz="4500" b="0" i="0" dirty="0">
                <a:effectLst/>
                <a:latin typeface="var(--font-headers)"/>
              </a:rPr>
              <a:t> refers to the </a:t>
            </a:r>
            <a:r>
              <a:rPr lang="en-US" sz="4500" b="1" i="0" dirty="0">
                <a:effectLst/>
                <a:latin typeface="var(--font-headers)"/>
              </a:rPr>
              <a:t>intelligence of machines or software</a:t>
            </a:r>
            <a:r>
              <a:rPr lang="en-US" sz="4500" b="0" i="0" dirty="0">
                <a:effectLst/>
                <a:latin typeface="var(--font-headers)"/>
              </a:rPr>
              <a:t>, distinct from human or animal intelligence. </a:t>
            </a:r>
            <a:r>
              <a:rPr lang="en-US" sz="4500" dirty="0">
                <a:latin typeface="var(--font-headers)"/>
              </a:rPr>
              <a:t>In the realm of computer science, AI involves developing and studying intelligent machines capable of reasoning, discovering meaning, generalizing, and learning from past experiences</a:t>
            </a:r>
            <a:r>
              <a:rPr lang="en-US" sz="4500" b="0" i="0" dirty="0">
                <a:effectLst/>
                <a:latin typeface="var(--font-headers)"/>
              </a:rPr>
              <a:t>. Essentially, AI enables computers or computer-controlled robots to perform tasks associated with intelligent beings. </a:t>
            </a:r>
            <a:r>
              <a:rPr lang="en-US" sz="4500" dirty="0">
                <a:latin typeface="var(--font-headers)"/>
              </a:rPr>
              <a:t>While we’re not quite at the level of full human flexibility, AI has made significant strides in specific domains, from medical diagnosis to voice recognition and chatbots</a:t>
            </a:r>
            <a:endParaRPr lang="en-US" sz="4500" b="0" i="0" dirty="0">
              <a:effectLst/>
              <a:latin typeface="var(--font-headers)"/>
            </a:endParaRPr>
          </a:p>
          <a:p>
            <a:pPr algn="l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AI Applications at Shell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Machine Learning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 Shell leverages machine learning to analyze data and extract valuable insights. From predictive maintenance to optimizing drilling operations, AI-driven algorithms enhance efficiency.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Computer Vision and IoT(Internet of Things) 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 </a:t>
            </a:r>
            <a:r>
              <a:rPr lang="en-US" sz="4900" b="0" i="0" dirty="0">
                <a:solidFill>
                  <a:srgbClr val="111111"/>
                </a:solidFill>
                <a:effectLst/>
              </a:rPr>
              <a:t>Shell uses computer vision techniques for tasks like monitoring equipment health and assessing safety compliance. IoT encompasses electronics, communication, and computer science engineering.</a:t>
            </a:r>
            <a:endParaRPr lang="en-US" sz="4500" b="0" i="0" dirty="0">
              <a:solidFill>
                <a:srgbClr val="111111"/>
              </a:solidFill>
              <a:effectLst/>
              <a:latin typeface="var(--font-headers)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Virtual Assistants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 AI-powered virtual assistants assist employees and users, improving communication and providing quick answers.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Autonomous Vehicles and Robotics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 Shell explores AI applications in autonomous vehicles and robotics, enhancing safety and operational efficiency.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US" sz="4600" b="1" dirty="0">
                <a:latin typeface="var(--font-headers)"/>
              </a:rPr>
              <a:t>Cloud Computing </a:t>
            </a:r>
            <a:r>
              <a:rPr lang="en-HK" sz="4600" dirty="0">
                <a:latin typeface="var(--font-headers)"/>
              </a:rPr>
              <a:t>– Cloud-based technology can fill the communication gap between manager and staff.</a:t>
            </a:r>
          </a:p>
          <a:p>
            <a:pPr marL="742950" lvl="1" indent="-285750" algn="l">
              <a:buFont typeface="+mj-lt"/>
              <a:buAutoNum type="arabicPeriod"/>
            </a:pPr>
            <a:endParaRPr lang="en-US" sz="4500" b="0" i="0" dirty="0">
              <a:solidFill>
                <a:srgbClr val="111111"/>
              </a:solidFill>
              <a:effectLst/>
              <a:latin typeface="var(--font-headers)"/>
            </a:endParaRPr>
          </a:p>
          <a:p>
            <a:pPr algn="l">
              <a:buFont typeface="+mj-lt"/>
              <a:buAutoNum type="arabicPeriod"/>
            </a:pP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Global HR Transformation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: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Shell’s </a:t>
            </a: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HR transformation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 is one of the largest in the past two decades.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It involves </a:t>
            </a:r>
            <a:r>
              <a:rPr lang="en-US" sz="4500" b="1" i="0" dirty="0">
                <a:solidFill>
                  <a:srgbClr val="111111"/>
                </a:solidFill>
                <a:effectLst/>
                <a:latin typeface="var(--font-headers)"/>
              </a:rPr>
              <a:t>1300 HR operations professionals</a:t>
            </a:r>
            <a:r>
              <a:rPr lang="en-US" sz="4500" b="0" i="0" dirty="0">
                <a:solidFill>
                  <a:srgbClr val="111111"/>
                </a:solidFill>
                <a:effectLst/>
                <a:latin typeface="var(--font-headers)"/>
              </a:rPr>
              <a:t> across different locations, supporting employees and managers globally.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US" sz="4500" dirty="0">
                <a:latin typeface="var(--font-headers)"/>
              </a:rPr>
              <a:t>The transformation aims to enhance user experience, reduce costs, and align with business objectives</a:t>
            </a:r>
            <a:r>
              <a:rPr lang="en-US" sz="4500" b="0" i="0" dirty="0">
                <a:effectLst/>
                <a:latin typeface="var(--font-headers)"/>
              </a:rPr>
              <a:t>.</a:t>
            </a:r>
          </a:p>
          <a:p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C8564F-362B-45F1-2E07-FDEBFAA3A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352011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E101B-A385-BDA2-57BB-ED6281B72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u="sng" dirty="0">
                <a:solidFill>
                  <a:srgbClr val="181818"/>
                </a:solidFill>
                <a:effectLst/>
                <a:latin typeface="Trade Gothic W01"/>
              </a:rPr>
              <a:t>Impact of COVID-19 on Shell’s business</a:t>
            </a: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A6B3B-A0D5-542D-DF8A-FB3E1B30B8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0000FF"/>
                </a:solidFill>
                <a:effectLst/>
                <a:latin typeface="Trade Gothic W01"/>
              </a:rPr>
              <a:t>Provide technology to support to ensure employees can work from home. </a:t>
            </a:r>
            <a:r>
              <a:rPr lang="en-US" b="0" i="0" dirty="0">
                <a:solidFill>
                  <a:srgbClr val="181818"/>
                </a:solidFill>
                <a:effectLst/>
                <a:latin typeface="Trade Gothic W01"/>
              </a:rPr>
              <a:t>Shell has invested on technology to help 70,000 to work from home every day [3]. Providing software platform for videoconferences has been critical for maintaining supporting the operations.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0000FF"/>
                </a:solidFill>
                <a:effectLst/>
                <a:latin typeface="Trade Gothic W01"/>
              </a:rPr>
              <a:t>Improve efficiency of the traditional business. </a:t>
            </a:r>
            <a:r>
              <a:rPr lang="en-US" b="0" i="0" dirty="0">
                <a:solidFill>
                  <a:srgbClr val="181818"/>
                </a:solidFill>
                <a:effectLst/>
                <a:latin typeface="Trade Gothic W01"/>
              </a:rPr>
              <a:t>Since the demand for oil has been reduced due to the economic shock, improving the efficiency of the business is critical for boosting the net income of the company. </a:t>
            </a:r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3B011E-80C1-A931-8E7E-82FABF1D6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565590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5B425600-86FA-0B77-7034-F25AB78C1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5675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2600" b="1" i="1" dirty="0">
                <a:solidFill>
                  <a:srgbClr val="0000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HK" sz="2600" i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0385E-7CBE-75EC-1EE5-5BC455084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Shell</a:t>
            </a:r>
            <a:r>
              <a:rPr lang="en-US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the multinational energy company, has indeed undertaken a </a:t>
            </a:r>
            <a:r>
              <a:rPr lang="en-US" b="1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global HR transformation</a:t>
            </a:r>
            <a:r>
              <a:rPr lang="en-US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significant initiative has led to several positive outcomes:</a:t>
            </a:r>
          </a:p>
          <a:p>
            <a:r>
              <a:rPr lang="en-US" dirty="0">
                <a:solidFill>
                  <a:srgbClr val="11111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Improved Employee and Line Manager Satisfaction</a:t>
            </a:r>
          </a:p>
          <a:p>
            <a:r>
              <a:rPr lang="en-US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Cost Savings</a:t>
            </a:r>
          </a:p>
          <a:p>
            <a:r>
              <a:rPr lang="en-US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Business Impact</a:t>
            </a:r>
          </a:p>
          <a:p>
            <a:r>
              <a:rPr lang="en-US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Key Enabler</a:t>
            </a:r>
          </a:p>
          <a:p>
            <a:pPr marL="0" indent="0" algn="l">
              <a:buNone/>
            </a:pPr>
            <a:endParaRPr lang="en-US" b="1" i="0" dirty="0">
              <a:solidFill>
                <a:srgbClr val="11111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US" b="1" i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Recommendations</a:t>
            </a:r>
            <a:endParaRPr lang="en-US" b="1" i="1" dirty="0">
              <a:solidFill>
                <a:srgbClr val="0000FF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Assessment of strategic plans and initiatives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Enhance organization performance</a:t>
            </a:r>
          </a:p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People management rather than seeking to depend mainly on money and technology for achievement </a:t>
            </a:r>
            <a:endParaRPr lang="en-HK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endParaRPr lang="en-US" b="1" dirty="0">
              <a:solidFill>
                <a:srgbClr val="111111"/>
              </a:solidFill>
              <a:latin typeface="-apple-system"/>
            </a:endParaRPr>
          </a:p>
          <a:p>
            <a:pPr algn="l">
              <a:buFont typeface="+mj-lt"/>
              <a:buAutoNum type="arabicPeriod"/>
            </a:pPr>
            <a:endParaRPr lang="en-HK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174FC7-6A0B-AD6A-81D3-68BC003B3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7626138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9602F-5269-E5D4-031D-CA45A567F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6502"/>
            <a:ext cx="10515600" cy="880845"/>
          </a:xfrm>
        </p:spPr>
        <p:txBody>
          <a:bodyPr>
            <a:normAutofit fontScale="90000"/>
          </a:bodyPr>
          <a:lstStyle/>
          <a:p>
            <a:br>
              <a:rPr lang="en-US" sz="3100" b="1" i="0" dirty="0">
                <a:solidFill>
                  <a:srgbClr val="181818"/>
                </a:solidFill>
                <a:effectLst/>
                <a:latin typeface="Trade Gothic W01"/>
              </a:rPr>
            </a:br>
            <a:br>
              <a:rPr lang="en-US" sz="3100" b="1" i="0" dirty="0">
                <a:solidFill>
                  <a:srgbClr val="181818"/>
                </a:solidFill>
                <a:effectLst/>
                <a:latin typeface="Trade Gothic W01"/>
              </a:rPr>
            </a:br>
            <a:r>
              <a:rPr lang="en-US" sz="3100" b="1" i="0" dirty="0">
                <a:solidFill>
                  <a:srgbClr val="181818"/>
                </a:solidFill>
                <a:effectLst/>
                <a:latin typeface="Trade Gothic W01"/>
              </a:rPr>
              <a:t>Trainees comments on Shell: investments in digital transformation to reduce impacts of COVID-19</a:t>
            </a:r>
            <a:b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</a:br>
            <a:endParaRPr lang="en-HK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867EB43-278A-CEA8-E6CE-A2E44811A2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464" y="4179196"/>
            <a:ext cx="10517068" cy="2610214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04605EDD-3901-8AEE-44C9-4DF10C983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6464" y="1311775"/>
            <a:ext cx="10459910" cy="2734057"/>
          </a:xfrm>
        </p:spPr>
      </p:pic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B91928A-53F7-44CC-5B91-837315AAD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1539921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63655-0962-FFD1-1F43-BC43B8D60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83384"/>
          </a:xfrm>
        </p:spPr>
        <p:txBody>
          <a:bodyPr>
            <a:normAutofit fontScale="90000"/>
          </a:bodyPr>
          <a:lstStyle/>
          <a:p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 </a:t>
            </a:r>
            <a:b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</a:b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References</a:t>
            </a:r>
            <a:b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</a:br>
            <a:endParaRPr lang="en-H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290F4-143E-EC32-22E2-030CAD7B0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67249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[1] </a:t>
            </a:r>
            <a:r>
              <a:rPr lang="en-US" b="1" i="0" dirty="0" err="1">
                <a:solidFill>
                  <a:srgbClr val="181818"/>
                </a:solidFill>
                <a:effectLst/>
                <a:latin typeface="Trade Gothic W01"/>
              </a:rPr>
              <a:t>Mckinsey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“Annual Report 2019.”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2"/>
              </a:rPr>
              <a:t>https://reports.shell.com/annual-report/2019/servicepages/downloads/files/strategic_report_shell_ar19.pdf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[2] PWC. “Coronavirus energy industry impact.”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3"/>
              </a:rPr>
              <a:t>https://www.pwc.com/us/en/library/covid-19/coronavirus-energy-industry-impact.html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[3] Shell. “COVID19.”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4"/>
              </a:rPr>
              <a:t>https://www.shell.com/covid19.html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[4] Forbes. “Top 5 benefits of remote work for companies.”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5"/>
              </a:rPr>
              <a:t>https://www.forbes.com/sites/laurelfarrer/2020/02/12/top-5-benefits-of-remote-work-for-companies/#23e795bb16c8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[5] </a:t>
            </a:r>
            <a:r>
              <a:rPr lang="en-US" b="1" i="0" dirty="0" err="1">
                <a:solidFill>
                  <a:srgbClr val="181818"/>
                </a:solidFill>
                <a:effectLst/>
                <a:latin typeface="Trade Gothic W01"/>
              </a:rPr>
              <a:t>Mckinsey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“A new operating model for well organizations.”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6"/>
              </a:rPr>
              <a:t>https://www.mckinsey.com/industries/oil-and-gas/our-insights/a-new-operating-model-for-well-organizations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[6] Exploration Production Services. “Offshore.”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7"/>
              </a:rPr>
              <a:t>http://www.exploration-production-services.de/en/o-offshore.html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[7] Accenture. “Video analytics for ports.” 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8"/>
              </a:rPr>
              <a:t>https://www.accenture.com/_acnmedia/accenture/conversion-assets/landingpage/documents/4/accenture-caught-on-camera-accenture-video-analytics-for-ports.pdfla=en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[8] Energy Tech Review. “How big data and analytics impact energy and utilities.” 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9"/>
              </a:rPr>
              <a:t>https://www.energytechreview.com/news/how-big-data-and-analytics-impact-energy-and-utilities-nwid-22.html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[9] EPA. “Distributed generation and its environmental impacts.”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10"/>
              </a:rPr>
              <a:t>https://www.epa.gov/energy/distributed-generation-electricity-and-its-environmental-impacts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[10] </a:t>
            </a:r>
            <a:r>
              <a:rPr lang="en-US" b="1" i="0" dirty="0" err="1">
                <a:solidFill>
                  <a:srgbClr val="181818"/>
                </a:solidFill>
                <a:effectLst/>
                <a:latin typeface="Trade Gothic W01"/>
              </a:rPr>
              <a:t>Mckinsey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“The digital utility: new opportunities and challenges.” </a:t>
            </a:r>
            <a:r>
              <a:rPr lang="en-US" b="1" i="0" u="none" strike="noStrike" dirty="0">
                <a:solidFill>
                  <a:srgbClr val="368DB9"/>
                </a:solidFill>
                <a:effectLst/>
                <a:latin typeface="Trade Gothic W01"/>
                <a:hlinkClick r:id="rId11"/>
              </a:rPr>
              <a:t>https://www.mckinsey.com/industries/electric-power-and-natural-gas/our-insights/the-digital-utility-new-opportunities-and-challenges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pPr algn="l"/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[11] </a:t>
            </a:r>
            <a:r>
              <a:rPr lang="en-US" b="1" i="0" dirty="0" err="1">
                <a:solidFill>
                  <a:srgbClr val="181818"/>
                </a:solidFill>
                <a:effectLst/>
                <a:latin typeface="Trade Gothic W01"/>
              </a:rPr>
              <a:t>Mckinsey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“The five trademarks of agile organizations.” </a:t>
            </a:r>
            <a:r>
              <a:rPr lang="en-US" b="1" i="0" u="sng" dirty="0">
                <a:solidFill>
                  <a:srgbClr val="2E799F"/>
                </a:solidFill>
                <a:effectLst/>
                <a:latin typeface="Trade Gothic W01"/>
                <a:hlinkClick r:id="rId12"/>
              </a:rPr>
              <a:t>https://www.mckinsey.com/business-functions/organization/our-insights/the-five-trademarks-of-agile-organizations</a:t>
            </a:r>
            <a:r>
              <a:rPr lang="en-US" b="1" i="0" dirty="0">
                <a:solidFill>
                  <a:srgbClr val="181818"/>
                </a:solidFill>
                <a:effectLst/>
                <a:latin typeface="Trade Gothic W01"/>
              </a:rPr>
              <a:t>. Accessed on April 2020.</a:t>
            </a:r>
          </a:p>
          <a:p>
            <a:r>
              <a:rPr lang="en-HK" dirty="0"/>
              <a:t>https://www.shell.com/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F4D801-AE52-6ED4-D01B-362600006B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3072458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D4379-7583-CC7D-A9C4-C390E2E19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HK" sz="12000" dirty="0">
                <a:latin typeface="var(--font-headers)"/>
                <a:cs typeface="Calibri" panose="020F0502020204030204" pitchFamily="34" charset="0"/>
              </a:rPr>
              <a:t>Q &amp; 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F4F9B2-ECE8-8BE8-6A94-219461590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HK" dirty="0"/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7352204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2474</TotalTime>
  <Words>1664</Words>
  <Application>Microsoft Office PowerPoint</Application>
  <PresentationFormat>Widescreen</PresentationFormat>
  <Paragraphs>130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-apple-system</vt:lpstr>
      <vt:lpstr>Trade Gothic W01</vt:lpstr>
      <vt:lpstr>unset</vt:lpstr>
      <vt:lpstr>var(--font-headers)</vt:lpstr>
      <vt:lpstr>Arial</vt:lpstr>
      <vt:lpstr>Calibri</vt:lpstr>
      <vt:lpstr>Calibri Light</vt:lpstr>
      <vt:lpstr>Roboto</vt:lpstr>
      <vt:lpstr>Office Theme</vt:lpstr>
      <vt:lpstr>Human Resourcs Management (HKBM7007_HKMA) Category: The Hong Kong Management Association</vt:lpstr>
      <vt:lpstr>  Key Change Drivers of Digital Transformation affect the HR Management: </vt:lpstr>
      <vt:lpstr>Company Background of Royal Dutch Shell PLC</vt:lpstr>
      <vt:lpstr>Company Background (Cont.)</vt:lpstr>
      <vt:lpstr>Introduction of Human Resources Management in Shell</vt:lpstr>
      <vt:lpstr>  Working at Shell, Learning, development and support by Human Resources  </vt:lpstr>
      <vt:lpstr>Key Change Driver in Digital Transformation in Shell</vt:lpstr>
      <vt:lpstr>  Benefits of International Human Resource Management (IHRM) Transformation: </vt:lpstr>
      <vt:lpstr> Benefits of International Human Resource Management (IHRM) Transformation(Cont.): </vt:lpstr>
      <vt:lpstr>PowerPoint Presentation</vt:lpstr>
      <vt:lpstr>Impact of COVID-19 on Shell’s business</vt:lpstr>
      <vt:lpstr>Conclusion</vt:lpstr>
      <vt:lpstr>  Trainees comments on Shell: investments in digital transformation to reduce impacts of COVID-19 </vt:lpstr>
      <vt:lpstr>  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Change Drivers of Digital Transformation affect the HR Management:</dc:title>
  <dc:creator>Aster Wu</dc:creator>
  <cp:lastModifiedBy>Aster Wu</cp:lastModifiedBy>
  <cp:revision>45</cp:revision>
  <cp:lastPrinted>2023-12-22T05:48:15Z</cp:lastPrinted>
  <dcterms:created xsi:type="dcterms:W3CDTF">2023-12-20T12:40:29Z</dcterms:created>
  <dcterms:modified xsi:type="dcterms:W3CDTF">2023-12-22T06:00:45Z</dcterms:modified>
</cp:coreProperties>
</file>