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7" r:id="rId1"/>
  </p:sldMasterIdLst>
  <p:notesMasterIdLst>
    <p:notesMasterId r:id="rId129"/>
  </p:notesMasterIdLst>
  <p:sldIdLst>
    <p:sldId id="444" r:id="rId2"/>
    <p:sldId id="547" r:id="rId3"/>
    <p:sldId id="334" r:id="rId4"/>
    <p:sldId id="335" r:id="rId5"/>
    <p:sldId id="336" r:id="rId6"/>
    <p:sldId id="443" r:id="rId7"/>
    <p:sldId id="298" r:id="rId8"/>
    <p:sldId id="300" r:id="rId9"/>
    <p:sldId id="415" r:id="rId10"/>
    <p:sldId id="448" r:id="rId11"/>
    <p:sldId id="299" r:id="rId12"/>
    <p:sldId id="302" r:id="rId13"/>
    <p:sldId id="460" r:id="rId14"/>
    <p:sldId id="303" r:id="rId15"/>
    <p:sldId id="305" r:id="rId16"/>
    <p:sldId id="451" r:id="rId17"/>
    <p:sldId id="453" r:id="rId18"/>
    <p:sldId id="452" r:id="rId19"/>
    <p:sldId id="308" r:id="rId20"/>
    <p:sldId id="454" r:id="rId21"/>
    <p:sldId id="310" r:id="rId22"/>
    <p:sldId id="455" r:id="rId23"/>
    <p:sldId id="311" r:id="rId24"/>
    <p:sldId id="312" r:id="rId25"/>
    <p:sldId id="313" r:id="rId26"/>
    <p:sldId id="314" r:id="rId27"/>
    <p:sldId id="315" r:id="rId28"/>
    <p:sldId id="316" r:id="rId29"/>
    <p:sldId id="438" r:id="rId30"/>
    <p:sldId id="524" r:id="rId31"/>
    <p:sldId id="322" r:id="rId32"/>
    <p:sldId id="323" r:id="rId33"/>
    <p:sldId id="325" r:id="rId34"/>
    <p:sldId id="326" r:id="rId35"/>
    <p:sldId id="327" r:id="rId36"/>
    <p:sldId id="333" r:id="rId37"/>
    <p:sldId id="526" r:id="rId38"/>
    <p:sldId id="318" r:id="rId39"/>
    <p:sldId id="319" r:id="rId40"/>
    <p:sldId id="321" r:id="rId41"/>
    <p:sldId id="533" r:id="rId42"/>
    <p:sldId id="462" r:id="rId43"/>
    <p:sldId id="442" r:id="rId44"/>
    <p:sldId id="337" r:id="rId45"/>
    <p:sldId id="463" r:id="rId46"/>
    <p:sldId id="338" r:id="rId47"/>
    <p:sldId id="344" r:id="rId48"/>
    <p:sldId id="434" r:id="rId49"/>
    <p:sldId id="341" r:id="rId50"/>
    <p:sldId id="525" r:id="rId51"/>
    <p:sldId id="435" r:id="rId52"/>
    <p:sldId id="436" r:id="rId53"/>
    <p:sldId id="437" r:id="rId54"/>
    <p:sldId id="271" r:id="rId55"/>
    <p:sldId id="464" r:id="rId56"/>
    <p:sldId id="466" r:id="rId57"/>
    <p:sldId id="284" r:id="rId58"/>
    <p:sldId id="468" r:id="rId59"/>
    <p:sldId id="469" r:id="rId60"/>
    <p:sldId id="467" r:id="rId61"/>
    <p:sldId id="470" r:id="rId62"/>
    <p:sldId id="471" r:id="rId63"/>
    <p:sldId id="358" r:id="rId64"/>
    <p:sldId id="357" r:id="rId65"/>
    <p:sldId id="350" r:id="rId66"/>
    <p:sldId id="478" r:id="rId67"/>
    <p:sldId id="351" r:id="rId68"/>
    <p:sldId id="472" r:id="rId69"/>
    <p:sldId id="480" r:id="rId70"/>
    <p:sldId id="481" r:id="rId71"/>
    <p:sldId id="288" r:id="rId72"/>
    <p:sldId id="289" r:id="rId73"/>
    <p:sldId id="482" r:id="rId74"/>
    <p:sldId id="483" r:id="rId75"/>
    <p:sldId id="429" r:id="rId76"/>
    <p:sldId id="486" r:id="rId77"/>
    <p:sldId id="487" r:id="rId78"/>
    <p:sldId id="428" r:id="rId79"/>
    <p:sldId id="485" r:id="rId80"/>
    <p:sldId id="519" r:id="rId81"/>
    <p:sldId id="520" r:id="rId82"/>
    <p:sldId id="546" r:id="rId83"/>
    <p:sldId id="492" r:id="rId84"/>
    <p:sldId id="511" r:id="rId85"/>
    <p:sldId id="510" r:id="rId86"/>
    <p:sldId id="503" r:id="rId87"/>
    <p:sldId id="504" r:id="rId88"/>
    <p:sldId id="514" r:id="rId89"/>
    <p:sldId id="515" r:id="rId90"/>
    <p:sldId id="516" r:id="rId91"/>
    <p:sldId id="496" r:id="rId92"/>
    <p:sldId id="517" r:id="rId93"/>
    <p:sldId id="518" r:id="rId94"/>
    <p:sldId id="360" r:id="rId95"/>
    <p:sldId id="531" r:id="rId96"/>
    <p:sldId id="532" r:id="rId97"/>
    <p:sldId id="399" r:id="rId98"/>
    <p:sldId id="527" r:id="rId99"/>
    <p:sldId id="373" r:id="rId100"/>
    <p:sldId id="528" r:id="rId101"/>
    <p:sldId id="402" r:id="rId102"/>
    <p:sldId id="374" r:id="rId103"/>
    <p:sldId id="521" r:id="rId104"/>
    <p:sldId id="375" r:id="rId105"/>
    <p:sldId id="382" r:id="rId106"/>
    <p:sldId id="401" r:id="rId107"/>
    <p:sldId id="500" r:id="rId108"/>
    <p:sldId id="529" r:id="rId109"/>
    <p:sldId id="404" r:id="rId110"/>
    <p:sldId id="259" r:id="rId111"/>
    <p:sldId id="260" r:id="rId112"/>
    <p:sldId id="545" r:id="rId113"/>
    <p:sldId id="421" r:id="rId114"/>
    <p:sldId id="406" r:id="rId115"/>
    <p:sldId id="408" r:id="rId116"/>
    <p:sldId id="409" r:id="rId117"/>
    <p:sldId id="410" r:id="rId118"/>
    <p:sldId id="411" r:id="rId119"/>
    <p:sldId id="530" r:id="rId120"/>
    <p:sldId id="412" r:id="rId121"/>
    <p:sldId id="413" r:id="rId122"/>
    <p:sldId id="418" r:id="rId123"/>
    <p:sldId id="419" r:id="rId124"/>
    <p:sldId id="420" r:id="rId125"/>
    <p:sldId id="542" r:id="rId126"/>
    <p:sldId id="543" r:id="rId127"/>
    <p:sldId id="548" r:id="rId1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B181D7B-0692-524E-9AFD-F7B09889C8B9}">
          <p14:sldIdLst>
            <p14:sldId id="444"/>
            <p14:sldId id="547"/>
          </p14:sldIdLst>
        </p14:section>
        <p14:section name="THE WORKSHOP" id="{FD0865DE-E406-5B46-B2C2-89A523B334D4}">
          <p14:sldIdLst>
            <p14:sldId id="334"/>
            <p14:sldId id="335"/>
            <p14:sldId id="336"/>
          </p14:sldIdLst>
        </p14:section>
        <p14:section name="Tools and Materials" id="{E0DDCDE4-F91C-0C43-A260-85CD126B46F0}">
          <p14:sldIdLst>
            <p14:sldId id="443"/>
            <p14:sldId id="298"/>
            <p14:sldId id="300"/>
            <p14:sldId id="415"/>
            <p14:sldId id="448"/>
            <p14:sldId id="299"/>
            <p14:sldId id="302"/>
            <p14:sldId id="460"/>
            <p14:sldId id="303"/>
            <p14:sldId id="305"/>
            <p14:sldId id="451"/>
            <p14:sldId id="453"/>
            <p14:sldId id="452"/>
            <p14:sldId id="308"/>
            <p14:sldId id="454"/>
            <p14:sldId id="310"/>
            <p14:sldId id="455"/>
            <p14:sldId id="311"/>
            <p14:sldId id="312"/>
            <p14:sldId id="313"/>
            <p14:sldId id="314"/>
            <p14:sldId id="315"/>
            <p14:sldId id="316"/>
            <p14:sldId id="438"/>
            <p14:sldId id="524"/>
            <p14:sldId id="322"/>
            <p14:sldId id="323"/>
            <p14:sldId id="325"/>
            <p14:sldId id="326"/>
            <p14:sldId id="327"/>
            <p14:sldId id="333"/>
            <p14:sldId id="526"/>
            <p14:sldId id="318"/>
            <p14:sldId id="319"/>
            <p14:sldId id="321"/>
            <p14:sldId id="533"/>
            <p14:sldId id="462"/>
            <p14:sldId id="442"/>
            <p14:sldId id="337"/>
            <p14:sldId id="463"/>
            <p14:sldId id="338"/>
            <p14:sldId id="344"/>
            <p14:sldId id="434"/>
            <p14:sldId id="341"/>
            <p14:sldId id="525"/>
            <p14:sldId id="435"/>
            <p14:sldId id="436"/>
            <p14:sldId id="437"/>
            <p14:sldId id="271"/>
            <p14:sldId id="464"/>
            <p14:sldId id="466"/>
            <p14:sldId id="284"/>
            <p14:sldId id="468"/>
            <p14:sldId id="469"/>
            <p14:sldId id="467"/>
            <p14:sldId id="470"/>
            <p14:sldId id="471"/>
            <p14:sldId id="358"/>
            <p14:sldId id="357"/>
            <p14:sldId id="350"/>
            <p14:sldId id="478"/>
            <p14:sldId id="351"/>
            <p14:sldId id="472"/>
            <p14:sldId id="480"/>
            <p14:sldId id="481"/>
            <p14:sldId id="288"/>
            <p14:sldId id="289"/>
          </p14:sldIdLst>
        </p14:section>
        <p14:section name="Flat Construction" id="{142E7617-BDC4-404E-B771-43F6306C327B}">
          <p14:sldIdLst>
            <p14:sldId id="482"/>
            <p14:sldId id="483"/>
            <p14:sldId id="429"/>
            <p14:sldId id="486"/>
            <p14:sldId id="487"/>
            <p14:sldId id="428"/>
            <p14:sldId id="485"/>
            <p14:sldId id="519"/>
            <p14:sldId id="520"/>
          </p14:sldIdLst>
        </p14:section>
        <p14:section name="4 ways flats can be joined" id="{80278436-4D06-BA4F-B0BB-2B7A1BA4D071}">
          <p14:sldIdLst>
            <p14:sldId id="546"/>
          </p14:sldIdLst>
        </p14:section>
        <p14:section name="Treads" id="{BC25785E-A0EB-BE4B-86E8-5149A324F49A}">
          <p14:sldIdLst>
            <p14:sldId id="492"/>
            <p14:sldId id="511"/>
            <p14:sldId id="510"/>
            <p14:sldId id="503"/>
            <p14:sldId id="504"/>
            <p14:sldId id="514"/>
            <p14:sldId id="515"/>
            <p14:sldId id="516"/>
            <p14:sldId id="496"/>
            <p14:sldId id="517"/>
            <p14:sldId id="518"/>
          </p14:sldIdLst>
        </p14:section>
        <p14:section name="Rostra" id="{7D02E2CE-77CE-6947-A761-78124109F3BC}">
          <p14:sldIdLst>
            <p14:sldId id="360"/>
            <p14:sldId id="531"/>
            <p14:sldId id="532"/>
            <p14:sldId id="399"/>
          </p14:sldIdLst>
        </p14:section>
        <p14:section name="REVOLVES" id="{2BEC0B4F-8B0B-2049-BA9C-B1300E1BD7CD}">
          <p14:sldIdLst>
            <p14:sldId id="527"/>
            <p14:sldId id="373"/>
            <p14:sldId id="528"/>
            <p14:sldId id="402"/>
            <p14:sldId id="374"/>
            <p14:sldId id="521"/>
            <p14:sldId id="375"/>
            <p14:sldId id="382"/>
            <p14:sldId id="401"/>
            <p14:sldId id="500"/>
            <p14:sldId id="529"/>
            <p14:sldId id="404"/>
          </p14:sldIdLst>
        </p14:section>
        <p14:section name="WELDING" id="{ABA86673-2788-CD41-AFA4-05C7587A21F8}">
          <p14:sldIdLst>
            <p14:sldId id="259"/>
            <p14:sldId id="260"/>
            <p14:sldId id="545"/>
          </p14:sldIdLst>
        </p14:section>
        <p14:section name="Interesting Sets" id="{79A1F448-E889-2944-AEB7-B6B2D2D3085C}">
          <p14:sldIdLst>
            <p14:sldId id="421"/>
            <p14:sldId id="406"/>
            <p14:sldId id="408"/>
          </p14:sldIdLst>
        </p14:section>
        <p14:section name="PATIENCE project" id="{7AD4F1B8-7771-4E44-97CD-1C5A48E38606}">
          <p14:sldIdLst>
            <p14:sldId id="409"/>
            <p14:sldId id="410"/>
            <p14:sldId id="411"/>
            <p14:sldId id="530"/>
            <p14:sldId id="412"/>
            <p14:sldId id="413"/>
          </p14:sldIdLst>
        </p14:section>
        <p14:section name="200 project" id="{DCAF889C-0615-0D4E-9154-E7C12B59E0C8}">
          <p14:sldIdLst>
            <p14:sldId id="418"/>
            <p14:sldId id="419"/>
            <p14:sldId id="420"/>
          </p14:sldIdLst>
        </p14:section>
        <p14:section name="3RD YEAR PRODUCTION" id="{886003C5-62A9-3E43-B101-808B769E7C2F}">
          <p14:sldIdLst>
            <p14:sldId id="542"/>
          </p14:sldIdLst>
        </p14:section>
        <p14:section name="EVALUATION" id="{F1836A8B-7C87-6A44-AEF1-7FC35A61842F}">
          <p14:sldIdLst>
            <p14:sldId id="543"/>
          </p14:sldIdLst>
        </p14:section>
        <p14:section name="Bibliography" id="{705B19AC-7642-2B4F-BAF4-B824693386D2}">
          <p14:sldIdLst>
            <p14:sldId id="54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481"/>
    <p:restoredTop sz="94410"/>
  </p:normalViewPr>
  <p:slideViewPr>
    <p:cSldViewPr snapToGrid="0" snapToObjects="1">
      <p:cViewPr varScale="1">
        <p:scale>
          <a:sx n="106" d="100"/>
          <a:sy n="106" d="100"/>
        </p:scale>
        <p:origin x="59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notesMaster" Target="notesMasters/notesMaster1.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presProps" Target="presProps.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viewProps" Target="viewProps.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theme" Target="theme/theme1.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4" Type="http://schemas.openxmlformats.org/officeDocument/2006/relationships/slide" Target="slides/slide3.xml"/><Relationship Id="rId9" Type="http://schemas.openxmlformats.org/officeDocument/2006/relationships/slide" Target="slides/slide8.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5FBD59-170E-4680-95E8-9C2A611F16A7}"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89D257DE-7DF4-46F5-A1D0-B9E2865C6424}">
      <dgm:prSet/>
      <dgm:spPr/>
      <dgm:t>
        <a:bodyPr/>
        <a:lstStyle/>
        <a:p>
          <a:r>
            <a:rPr lang="en-GB"/>
            <a:t>Watch what you are doing.</a:t>
          </a:r>
          <a:endParaRPr lang="en-US"/>
        </a:p>
      </dgm:t>
    </dgm:pt>
    <dgm:pt modelId="{B69E865A-3833-4823-9380-FF8D38A61C40}" type="parTrans" cxnId="{E234368C-18B1-4717-B0BC-AFB18DD7CE06}">
      <dgm:prSet/>
      <dgm:spPr/>
      <dgm:t>
        <a:bodyPr/>
        <a:lstStyle/>
        <a:p>
          <a:endParaRPr lang="en-US"/>
        </a:p>
      </dgm:t>
    </dgm:pt>
    <dgm:pt modelId="{C57BB64F-4A5A-4DD1-B378-9E09BA27E2F4}" type="sibTrans" cxnId="{E234368C-18B1-4717-B0BC-AFB18DD7CE06}">
      <dgm:prSet/>
      <dgm:spPr/>
      <dgm:t>
        <a:bodyPr/>
        <a:lstStyle/>
        <a:p>
          <a:endParaRPr lang="en-US"/>
        </a:p>
      </dgm:t>
    </dgm:pt>
    <dgm:pt modelId="{20733025-3E62-4CCD-BE80-A636825B4E64}">
      <dgm:prSet/>
      <dgm:spPr/>
      <dgm:t>
        <a:bodyPr/>
        <a:lstStyle/>
        <a:p>
          <a:r>
            <a:rPr lang="en-GB"/>
            <a:t>Don’t talk to anyone or allow yourself to become distracted when operating the tool.</a:t>
          </a:r>
          <a:endParaRPr lang="en-US"/>
        </a:p>
      </dgm:t>
    </dgm:pt>
    <dgm:pt modelId="{48E45278-1F3B-4896-8333-BB5BE8A5E959}" type="parTrans" cxnId="{B20D8E07-958B-48E8-AD46-41AE1BE4FEBD}">
      <dgm:prSet/>
      <dgm:spPr/>
      <dgm:t>
        <a:bodyPr/>
        <a:lstStyle/>
        <a:p>
          <a:endParaRPr lang="en-US"/>
        </a:p>
      </dgm:t>
    </dgm:pt>
    <dgm:pt modelId="{8F30A1B4-95CD-4C99-8400-17A5CFD021DC}" type="sibTrans" cxnId="{B20D8E07-958B-48E8-AD46-41AE1BE4FEBD}">
      <dgm:prSet/>
      <dgm:spPr/>
      <dgm:t>
        <a:bodyPr/>
        <a:lstStyle/>
        <a:p>
          <a:endParaRPr lang="en-US"/>
        </a:p>
      </dgm:t>
    </dgm:pt>
    <dgm:pt modelId="{24D3B97B-1F3D-4FF3-BE5C-ECF0E576A15C}">
      <dgm:prSet/>
      <dgm:spPr/>
      <dgm:t>
        <a:bodyPr/>
        <a:lstStyle/>
        <a:p>
          <a:r>
            <a:rPr lang="en-GB"/>
            <a:t>Keep long hair tied up or pulled back so that it doesn’t get tangled in the tool. </a:t>
          </a:r>
          <a:endParaRPr lang="en-US"/>
        </a:p>
      </dgm:t>
    </dgm:pt>
    <dgm:pt modelId="{2C5B5ABF-A59B-48DA-AB0C-259D88F3AAA7}" type="parTrans" cxnId="{600F90CD-CE20-4411-8A0B-F09009B9513C}">
      <dgm:prSet/>
      <dgm:spPr/>
      <dgm:t>
        <a:bodyPr/>
        <a:lstStyle/>
        <a:p>
          <a:endParaRPr lang="en-US"/>
        </a:p>
      </dgm:t>
    </dgm:pt>
    <dgm:pt modelId="{68E142C2-B3C4-4C94-94E7-3D861A0E4B34}" type="sibTrans" cxnId="{600F90CD-CE20-4411-8A0B-F09009B9513C}">
      <dgm:prSet/>
      <dgm:spPr/>
      <dgm:t>
        <a:bodyPr/>
        <a:lstStyle/>
        <a:p>
          <a:endParaRPr lang="en-US"/>
        </a:p>
      </dgm:t>
    </dgm:pt>
    <dgm:pt modelId="{AD8838AE-76F8-45CD-A91C-3FDAF877F5AC}">
      <dgm:prSet/>
      <dgm:spPr/>
      <dgm:t>
        <a:bodyPr/>
        <a:lstStyle/>
        <a:p>
          <a:r>
            <a:rPr lang="en-GB"/>
            <a:t>Don’t operate on the tool when you or the electrical cord is in contact with water on something that is very damp. </a:t>
          </a:r>
          <a:endParaRPr lang="en-US"/>
        </a:p>
      </dgm:t>
    </dgm:pt>
    <dgm:pt modelId="{CC7E69C9-93C6-4D42-96FE-60367B24E609}" type="parTrans" cxnId="{3DCF910C-1CE2-49EC-B021-DDF9E3763BE2}">
      <dgm:prSet/>
      <dgm:spPr/>
      <dgm:t>
        <a:bodyPr/>
        <a:lstStyle/>
        <a:p>
          <a:endParaRPr lang="en-US"/>
        </a:p>
      </dgm:t>
    </dgm:pt>
    <dgm:pt modelId="{9E5E2884-7A15-4C36-822E-7C41768B74A5}" type="sibTrans" cxnId="{3DCF910C-1CE2-49EC-B021-DDF9E3763BE2}">
      <dgm:prSet/>
      <dgm:spPr/>
      <dgm:t>
        <a:bodyPr/>
        <a:lstStyle/>
        <a:p>
          <a:endParaRPr lang="en-US"/>
        </a:p>
      </dgm:t>
    </dgm:pt>
    <dgm:pt modelId="{64B9E9FE-EC63-40FE-8DD8-6FC2E6888782}">
      <dgm:prSet/>
      <dgm:spPr/>
      <dgm:t>
        <a:bodyPr/>
        <a:lstStyle/>
        <a:p>
          <a:r>
            <a:rPr lang="en-GB" dirty="0"/>
            <a:t>Wear eye protection always!!</a:t>
          </a:r>
          <a:endParaRPr lang="en-US" dirty="0"/>
        </a:p>
      </dgm:t>
    </dgm:pt>
    <dgm:pt modelId="{4A5E916E-81C5-4177-8AFF-BA6C402FDB28}" type="parTrans" cxnId="{CF1FBC79-810D-4ACB-BCC7-DBB76DEA6B61}">
      <dgm:prSet/>
      <dgm:spPr/>
      <dgm:t>
        <a:bodyPr/>
        <a:lstStyle/>
        <a:p>
          <a:endParaRPr lang="en-US"/>
        </a:p>
      </dgm:t>
    </dgm:pt>
    <dgm:pt modelId="{0627B4C1-3892-4B0F-A32B-4111E65A4CA4}" type="sibTrans" cxnId="{CF1FBC79-810D-4ACB-BCC7-DBB76DEA6B61}">
      <dgm:prSet/>
      <dgm:spPr/>
      <dgm:t>
        <a:bodyPr/>
        <a:lstStyle/>
        <a:p>
          <a:endParaRPr lang="en-US"/>
        </a:p>
      </dgm:t>
    </dgm:pt>
    <dgm:pt modelId="{087A5B43-EC6B-4CC1-9C1F-40CA07F97601}">
      <dgm:prSet/>
      <dgm:spPr/>
      <dgm:t>
        <a:bodyPr/>
        <a:lstStyle/>
        <a:p>
          <a:r>
            <a:rPr lang="en-GB"/>
            <a:t>Be sure work is properly supported so that the blade or bit wont bind (become stuck)</a:t>
          </a:r>
          <a:endParaRPr lang="en-US"/>
        </a:p>
      </dgm:t>
    </dgm:pt>
    <dgm:pt modelId="{A0CB76A3-9DBF-4592-AD8F-25E444F2436B}" type="parTrans" cxnId="{A81F53D7-7C5D-44B3-B0AB-6B6D77B823F6}">
      <dgm:prSet/>
      <dgm:spPr/>
      <dgm:t>
        <a:bodyPr/>
        <a:lstStyle/>
        <a:p>
          <a:endParaRPr lang="en-US"/>
        </a:p>
      </dgm:t>
    </dgm:pt>
    <dgm:pt modelId="{11CB4693-F4E7-400F-801A-9E3556177DC2}" type="sibTrans" cxnId="{A81F53D7-7C5D-44B3-B0AB-6B6D77B823F6}">
      <dgm:prSet/>
      <dgm:spPr/>
      <dgm:t>
        <a:bodyPr/>
        <a:lstStyle/>
        <a:p>
          <a:endParaRPr lang="en-US"/>
        </a:p>
      </dgm:t>
    </dgm:pt>
    <dgm:pt modelId="{358AE8A5-8D24-41C6-8D77-AF58800D87ED}">
      <dgm:prSet/>
      <dgm:spPr/>
      <dgm:t>
        <a:bodyPr/>
        <a:lstStyle/>
        <a:p>
          <a:r>
            <a:rPr lang="en-GB"/>
            <a:t>Before cutting be sure the oath of the intended cut is clear so that the blade or bit wont cut sawhorses, extension cords, nails… </a:t>
          </a:r>
          <a:endParaRPr lang="en-US"/>
        </a:p>
      </dgm:t>
    </dgm:pt>
    <dgm:pt modelId="{8FA73FB3-4E34-4B8F-8A17-D3F2C94E601A}" type="parTrans" cxnId="{6279EFAB-6068-4C77-AA76-6AC77E4EFA7C}">
      <dgm:prSet/>
      <dgm:spPr/>
      <dgm:t>
        <a:bodyPr/>
        <a:lstStyle/>
        <a:p>
          <a:endParaRPr lang="en-US"/>
        </a:p>
      </dgm:t>
    </dgm:pt>
    <dgm:pt modelId="{6191382D-4C63-485C-A850-725040A601FF}" type="sibTrans" cxnId="{6279EFAB-6068-4C77-AA76-6AC77E4EFA7C}">
      <dgm:prSet/>
      <dgm:spPr/>
      <dgm:t>
        <a:bodyPr/>
        <a:lstStyle/>
        <a:p>
          <a:endParaRPr lang="en-US"/>
        </a:p>
      </dgm:t>
    </dgm:pt>
    <dgm:pt modelId="{91C82517-1303-47FA-B117-B638C009411A}">
      <dgm:prSet/>
      <dgm:spPr/>
      <dgm:t>
        <a:bodyPr/>
        <a:lstStyle/>
        <a:p>
          <a:r>
            <a:rPr lang="en-GB"/>
            <a:t>(GILLETTE, 2000) </a:t>
          </a:r>
          <a:endParaRPr lang="en-US"/>
        </a:p>
      </dgm:t>
    </dgm:pt>
    <dgm:pt modelId="{0AAB75D9-CE66-49E3-A0A7-1B26C8B0BC68}" type="parTrans" cxnId="{0D13F9A7-5EA9-4C43-81B8-D64630780990}">
      <dgm:prSet/>
      <dgm:spPr/>
      <dgm:t>
        <a:bodyPr/>
        <a:lstStyle/>
        <a:p>
          <a:endParaRPr lang="en-US"/>
        </a:p>
      </dgm:t>
    </dgm:pt>
    <dgm:pt modelId="{54C2DC9B-25E5-4EFD-ADC1-91D94EEB1704}" type="sibTrans" cxnId="{0D13F9A7-5EA9-4C43-81B8-D64630780990}">
      <dgm:prSet/>
      <dgm:spPr/>
      <dgm:t>
        <a:bodyPr/>
        <a:lstStyle/>
        <a:p>
          <a:endParaRPr lang="en-US"/>
        </a:p>
      </dgm:t>
    </dgm:pt>
    <dgm:pt modelId="{B8D62CFF-9A3F-EA4E-ADC9-3B97E265F0F7}" type="pres">
      <dgm:prSet presAssocID="{7D5FBD59-170E-4680-95E8-9C2A611F16A7}" presName="diagram" presStyleCnt="0">
        <dgm:presLayoutVars>
          <dgm:dir/>
          <dgm:resizeHandles val="exact"/>
        </dgm:presLayoutVars>
      </dgm:prSet>
      <dgm:spPr/>
    </dgm:pt>
    <dgm:pt modelId="{0024C828-A34C-1044-BF0D-F267C0CE8F97}" type="pres">
      <dgm:prSet presAssocID="{89D257DE-7DF4-46F5-A1D0-B9E2865C6424}" presName="node" presStyleLbl="node1" presStyleIdx="0" presStyleCnt="8">
        <dgm:presLayoutVars>
          <dgm:bulletEnabled val="1"/>
        </dgm:presLayoutVars>
      </dgm:prSet>
      <dgm:spPr/>
    </dgm:pt>
    <dgm:pt modelId="{CF287A04-060A-A74E-9442-C979E680EFFB}" type="pres">
      <dgm:prSet presAssocID="{C57BB64F-4A5A-4DD1-B378-9E09BA27E2F4}" presName="sibTrans" presStyleCnt="0"/>
      <dgm:spPr/>
    </dgm:pt>
    <dgm:pt modelId="{CC33A74D-6370-DB4B-B79A-420CFE5812E6}" type="pres">
      <dgm:prSet presAssocID="{20733025-3E62-4CCD-BE80-A636825B4E64}" presName="node" presStyleLbl="node1" presStyleIdx="1" presStyleCnt="8">
        <dgm:presLayoutVars>
          <dgm:bulletEnabled val="1"/>
        </dgm:presLayoutVars>
      </dgm:prSet>
      <dgm:spPr/>
    </dgm:pt>
    <dgm:pt modelId="{343B31A3-098C-EC4B-9042-EECFDC17B384}" type="pres">
      <dgm:prSet presAssocID="{8F30A1B4-95CD-4C99-8400-17A5CFD021DC}" presName="sibTrans" presStyleCnt="0"/>
      <dgm:spPr/>
    </dgm:pt>
    <dgm:pt modelId="{625DB2D2-E5B4-684E-A905-3AE453E4B543}" type="pres">
      <dgm:prSet presAssocID="{24D3B97B-1F3D-4FF3-BE5C-ECF0E576A15C}" presName="node" presStyleLbl="node1" presStyleIdx="2" presStyleCnt="8">
        <dgm:presLayoutVars>
          <dgm:bulletEnabled val="1"/>
        </dgm:presLayoutVars>
      </dgm:prSet>
      <dgm:spPr/>
    </dgm:pt>
    <dgm:pt modelId="{7D9E833C-2368-3447-95D6-CC98A7371255}" type="pres">
      <dgm:prSet presAssocID="{68E142C2-B3C4-4C94-94E7-3D861A0E4B34}" presName="sibTrans" presStyleCnt="0"/>
      <dgm:spPr/>
    </dgm:pt>
    <dgm:pt modelId="{359D8CC8-F0A9-424F-A760-2B8D8520ABC6}" type="pres">
      <dgm:prSet presAssocID="{AD8838AE-76F8-45CD-A91C-3FDAF877F5AC}" presName="node" presStyleLbl="node1" presStyleIdx="3" presStyleCnt="8">
        <dgm:presLayoutVars>
          <dgm:bulletEnabled val="1"/>
        </dgm:presLayoutVars>
      </dgm:prSet>
      <dgm:spPr/>
    </dgm:pt>
    <dgm:pt modelId="{E1BFF734-B0AB-0A45-B7B8-D399FA4886D7}" type="pres">
      <dgm:prSet presAssocID="{9E5E2884-7A15-4C36-822E-7C41768B74A5}" presName="sibTrans" presStyleCnt="0"/>
      <dgm:spPr/>
    </dgm:pt>
    <dgm:pt modelId="{8F07E875-AFD7-8442-81D9-2301795C30D4}" type="pres">
      <dgm:prSet presAssocID="{64B9E9FE-EC63-40FE-8DD8-6FC2E6888782}" presName="node" presStyleLbl="node1" presStyleIdx="4" presStyleCnt="8">
        <dgm:presLayoutVars>
          <dgm:bulletEnabled val="1"/>
        </dgm:presLayoutVars>
      </dgm:prSet>
      <dgm:spPr/>
    </dgm:pt>
    <dgm:pt modelId="{D52BBC77-FF82-4141-A4E1-8B0057C56AC5}" type="pres">
      <dgm:prSet presAssocID="{0627B4C1-3892-4B0F-A32B-4111E65A4CA4}" presName="sibTrans" presStyleCnt="0"/>
      <dgm:spPr/>
    </dgm:pt>
    <dgm:pt modelId="{7E9FCC14-1DB2-0A42-8794-E1A78FCCFCDC}" type="pres">
      <dgm:prSet presAssocID="{087A5B43-EC6B-4CC1-9C1F-40CA07F97601}" presName="node" presStyleLbl="node1" presStyleIdx="5" presStyleCnt="8">
        <dgm:presLayoutVars>
          <dgm:bulletEnabled val="1"/>
        </dgm:presLayoutVars>
      </dgm:prSet>
      <dgm:spPr/>
    </dgm:pt>
    <dgm:pt modelId="{9DAF5BC5-FA20-734D-BED6-7A66A33CD57A}" type="pres">
      <dgm:prSet presAssocID="{11CB4693-F4E7-400F-801A-9E3556177DC2}" presName="sibTrans" presStyleCnt="0"/>
      <dgm:spPr/>
    </dgm:pt>
    <dgm:pt modelId="{297AA3BA-FCEA-4847-A6BF-1B2748A6FE17}" type="pres">
      <dgm:prSet presAssocID="{358AE8A5-8D24-41C6-8D77-AF58800D87ED}" presName="node" presStyleLbl="node1" presStyleIdx="6" presStyleCnt="8">
        <dgm:presLayoutVars>
          <dgm:bulletEnabled val="1"/>
        </dgm:presLayoutVars>
      </dgm:prSet>
      <dgm:spPr/>
    </dgm:pt>
    <dgm:pt modelId="{8E3ED611-0887-DA4E-8B07-AAEC7E1E9588}" type="pres">
      <dgm:prSet presAssocID="{6191382D-4C63-485C-A850-725040A601FF}" presName="sibTrans" presStyleCnt="0"/>
      <dgm:spPr/>
    </dgm:pt>
    <dgm:pt modelId="{2EE502F1-0A2F-E64A-A5F3-14618AEBF5B4}" type="pres">
      <dgm:prSet presAssocID="{91C82517-1303-47FA-B117-B638C009411A}" presName="node" presStyleLbl="node1" presStyleIdx="7" presStyleCnt="8">
        <dgm:presLayoutVars>
          <dgm:bulletEnabled val="1"/>
        </dgm:presLayoutVars>
      </dgm:prSet>
      <dgm:spPr/>
    </dgm:pt>
  </dgm:ptLst>
  <dgm:cxnLst>
    <dgm:cxn modelId="{B20D8E07-958B-48E8-AD46-41AE1BE4FEBD}" srcId="{7D5FBD59-170E-4680-95E8-9C2A611F16A7}" destId="{20733025-3E62-4CCD-BE80-A636825B4E64}" srcOrd="1" destOrd="0" parTransId="{48E45278-1F3B-4896-8333-BB5BE8A5E959}" sibTransId="{8F30A1B4-95CD-4C99-8400-17A5CFD021DC}"/>
    <dgm:cxn modelId="{D05E900C-1097-974A-BE4C-8576343881FF}" type="presOf" srcId="{64B9E9FE-EC63-40FE-8DD8-6FC2E6888782}" destId="{8F07E875-AFD7-8442-81D9-2301795C30D4}" srcOrd="0" destOrd="0" presId="urn:microsoft.com/office/officeart/2005/8/layout/default"/>
    <dgm:cxn modelId="{3DCF910C-1CE2-49EC-B021-DDF9E3763BE2}" srcId="{7D5FBD59-170E-4680-95E8-9C2A611F16A7}" destId="{AD8838AE-76F8-45CD-A91C-3FDAF877F5AC}" srcOrd="3" destOrd="0" parTransId="{CC7E69C9-93C6-4D42-96FE-60367B24E609}" sibTransId="{9E5E2884-7A15-4C36-822E-7C41768B74A5}"/>
    <dgm:cxn modelId="{C9EB9114-9DF6-ED43-8826-A1F43BA58335}" type="presOf" srcId="{89D257DE-7DF4-46F5-A1D0-B9E2865C6424}" destId="{0024C828-A34C-1044-BF0D-F267C0CE8F97}" srcOrd="0" destOrd="0" presId="urn:microsoft.com/office/officeart/2005/8/layout/default"/>
    <dgm:cxn modelId="{943A0B21-77C0-E84D-864D-CB97E93A9723}" type="presOf" srcId="{7D5FBD59-170E-4680-95E8-9C2A611F16A7}" destId="{B8D62CFF-9A3F-EA4E-ADC9-3B97E265F0F7}" srcOrd="0" destOrd="0" presId="urn:microsoft.com/office/officeart/2005/8/layout/default"/>
    <dgm:cxn modelId="{CC1A6721-52B1-8141-A711-8F6A75123282}" type="presOf" srcId="{24D3B97B-1F3D-4FF3-BE5C-ECF0E576A15C}" destId="{625DB2D2-E5B4-684E-A905-3AE453E4B543}" srcOrd="0" destOrd="0" presId="urn:microsoft.com/office/officeart/2005/8/layout/default"/>
    <dgm:cxn modelId="{7B99E534-15AB-7849-B349-0D1555BDD0AF}" type="presOf" srcId="{20733025-3E62-4CCD-BE80-A636825B4E64}" destId="{CC33A74D-6370-DB4B-B79A-420CFE5812E6}" srcOrd="0" destOrd="0" presId="urn:microsoft.com/office/officeart/2005/8/layout/default"/>
    <dgm:cxn modelId="{CF1FBC79-810D-4ACB-BCC7-DBB76DEA6B61}" srcId="{7D5FBD59-170E-4680-95E8-9C2A611F16A7}" destId="{64B9E9FE-EC63-40FE-8DD8-6FC2E6888782}" srcOrd="4" destOrd="0" parTransId="{4A5E916E-81C5-4177-8AFF-BA6C402FDB28}" sibTransId="{0627B4C1-3892-4B0F-A32B-4111E65A4CA4}"/>
    <dgm:cxn modelId="{57B3DF88-D403-0248-AAD3-356C683FD6E5}" type="presOf" srcId="{91C82517-1303-47FA-B117-B638C009411A}" destId="{2EE502F1-0A2F-E64A-A5F3-14618AEBF5B4}" srcOrd="0" destOrd="0" presId="urn:microsoft.com/office/officeart/2005/8/layout/default"/>
    <dgm:cxn modelId="{E234368C-18B1-4717-B0BC-AFB18DD7CE06}" srcId="{7D5FBD59-170E-4680-95E8-9C2A611F16A7}" destId="{89D257DE-7DF4-46F5-A1D0-B9E2865C6424}" srcOrd="0" destOrd="0" parTransId="{B69E865A-3833-4823-9380-FF8D38A61C40}" sibTransId="{C57BB64F-4A5A-4DD1-B378-9E09BA27E2F4}"/>
    <dgm:cxn modelId="{0D13F9A7-5EA9-4C43-81B8-D64630780990}" srcId="{7D5FBD59-170E-4680-95E8-9C2A611F16A7}" destId="{91C82517-1303-47FA-B117-B638C009411A}" srcOrd="7" destOrd="0" parTransId="{0AAB75D9-CE66-49E3-A0A7-1B26C8B0BC68}" sibTransId="{54C2DC9B-25E5-4EFD-ADC1-91D94EEB1704}"/>
    <dgm:cxn modelId="{6279EFAB-6068-4C77-AA76-6AC77E4EFA7C}" srcId="{7D5FBD59-170E-4680-95E8-9C2A611F16A7}" destId="{358AE8A5-8D24-41C6-8D77-AF58800D87ED}" srcOrd="6" destOrd="0" parTransId="{8FA73FB3-4E34-4B8F-8A17-D3F2C94E601A}" sibTransId="{6191382D-4C63-485C-A850-725040A601FF}"/>
    <dgm:cxn modelId="{A268EABB-5215-F544-B447-193D4DA8BB1C}" type="presOf" srcId="{AD8838AE-76F8-45CD-A91C-3FDAF877F5AC}" destId="{359D8CC8-F0A9-424F-A760-2B8D8520ABC6}" srcOrd="0" destOrd="0" presId="urn:microsoft.com/office/officeart/2005/8/layout/default"/>
    <dgm:cxn modelId="{600F90CD-CE20-4411-8A0B-F09009B9513C}" srcId="{7D5FBD59-170E-4680-95E8-9C2A611F16A7}" destId="{24D3B97B-1F3D-4FF3-BE5C-ECF0E576A15C}" srcOrd="2" destOrd="0" parTransId="{2C5B5ABF-A59B-48DA-AB0C-259D88F3AAA7}" sibTransId="{68E142C2-B3C4-4C94-94E7-3D861A0E4B34}"/>
    <dgm:cxn modelId="{A81F53D7-7C5D-44B3-B0AB-6B6D77B823F6}" srcId="{7D5FBD59-170E-4680-95E8-9C2A611F16A7}" destId="{087A5B43-EC6B-4CC1-9C1F-40CA07F97601}" srcOrd="5" destOrd="0" parTransId="{A0CB76A3-9DBF-4592-AD8F-25E444F2436B}" sibTransId="{11CB4693-F4E7-400F-801A-9E3556177DC2}"/>
    <dgm:cxn modelId="{B5205EE1-66C1-6843-B302-E5FDE58B56DD}" type="presOf" srcId="{087A5B43-EC6B-4CC1-9C1F-40CA07F97601}" destId="{7E9FCC14-1DB2-0A42-8794-E1A78FCCFCDC}" srcOrd="0" destOrd="0" presId="urn:microsoft.com/office/officeart/2005/8/layout/default"/>
    <dgm:cxn modelId="{4AC6CDE8-2DCD-FA4B-99C6-3C36F584C35D}" type="presOf" srcId="{358AE8A5-8D24-41C6-8D77-AF58800D87ED}" destId="{297AA3BA-FCEA-4847-A6BF-1B2748A6FE17}" srcOrd="0" destOrd="0" presId="urn:microsoft.com/office/officeart/2005/8/layout/default"/>
    <dgm:cxn modelId="{7C3C4274-F40D-724C-B8D8-15CC01870237}" type="presParOf" srcId="{B8D62CFF-9A3F-EA4E-ADC9-3B97E265F0F7}" destId="{0024C828-A34C-1044-BF0D-F267C0CE8F97}" srcOrd="0" destOrd="0" presId="urn:microsoft.com/office/officeart/2005/8/layout/default"/>
    <dgm:cxn modelId="{3D44BE05-6352-7046-9BB7-5D1F30B4E5B9}" type="presParOf" srcId="{B8D62CFF-9A3F-EA4E-ADC9-3B97E265F0F7}" destId="{CF287A04-060A-A74E-9442-C979E680EFFB}" srcOrd="1" destOrd="0" presId="urn:microsoft.com/office/officeart/2005/8/layout/default"/>
    <dgm:cxn modelId="{F4131931-1B50-1B4D-97F2-15DDF84B6FEC}" type="presParOf" srcId="{B8D62CFF-9A3F-EA4E-ADC9-3B97E265F0F7}" destId="{CC33A74D-6370-DB4B-B79A-420CFE5812E6}" srcOrd="2" destOrd="0" presId="urn:microsoft.com/office/officeart/2005/8/layout/default"/>
    <dgm:cxn modelId="{C9C876B0-C28D-7D4F-B02C-2ABAF9D3B199}" type="presParOf" srcId="{B8D62CFF-9A3F-EA4E-ADC9-3B97E265F0F7}" destId="{343B31A3-098C-EC4B-9042-EECFDC17B384}" srcOrd="3" destOrd="0" presId="urn:microsoft.com/office/officeart/2005/8/layout/default"/>
    <dgm:cxn modelId="{2838EA29-AB66-2B4B-926D-6244334CB167}" type="presParOf" srcId="{B8D62CFF-9A3F-EA4E-ADC9-3B97E265F0F7}" destId="{625DB2D2-E5B4-684E-A905-3AE453E4B543}" srcOrd="4" destOrd="0" presId="urn:microsoft.com/office/officeart/2005/8/layout/default"/>
    <dgm:cxn modelId="{9F19F696-6CCC-0D4C-A7CA-C02915762C12}" type="presParOf" srcId="{B8D62CFF-9A3F-EA4E-ADC9-3B97E265F0F7}" destId="{7D9E833C-2368-3447-95D6-CC98A7371255}" srcOrd="5" destOrd="0" presId="urn:microsoft.com/office/officeart/2005/8/layout/default"/>
    <dgm:cxn modelId="{8A547A8A-F929-DA48-8443-B8DC80DE0BFA}" type="presParOf" srcId="{B8D62CFF-9A3F-EA4E-ADC9-3B97E265F0F7}" destId="{359D8CC8-F0A9-424F-A760-2B8D8520ABC6}" srcOrd="6" destOrd="0" presId="urn:microsoft.com/office/officeart/2005/8/layout/default"/>
    <dgm:cxn modelId="{CEC7EBD1-5B43-1445-A44C-EEA6EEED33E8}" type="presParOf" srcId="{B8D62CFF-9A3F-EA4E-ADC9-3B97E265F0F7}" destId="{E1BFF734-B0AB-0A45-B7B8-D399FA4886D7}" srcOrd="7" destOrd="0" presId="urn:microsoft.com/office/officeart/2005/8/layout/default"/>
    <dgm:cxn modelId="{70F7C0EF-D1CA-8F45-9247-7E283BDA5F0F}" type="presParOf" srcId="{B8D62CFF-9A3F-EA4E-ADC9-3B97E265F0F7}" destId="{8F07E875-AFD7-8442-81D9-2301795C30D4}" srcOrd="8" destOrd="0" presId="urn:microsoft.com/office/officeart/2005/8/layout/default"/>
    <dgm:cxn modelId="{64DE4F9A-D93A-3844-BC87-5FDB1428674C}" type="presParOf" srcId="{B8D62CFF-9A3F-EA4E-ADC9-3B97E265F0F7}" destId="{D52BBC77-FF82-4141-A4E1-8B0057C56AC5}" srcOrd="9" destOrd="0" presId="urn:microsoft.com/office/officeart/2005/8/layout/default"/>
    <dgm:cxn modelId="{5C5B8B8D-E25F-954A-855E-3B1626D20056}" type="presParOf" srcId="{B8D62CFF-9A3F-EA4E-ADC9-3B97E265F0F7}" destId="{7E9FCC14-1DB2-0A42-8794-E1A78FCCFCDC}" srcOrd="10" destOrd="0" presId="urn:microsoft.com/office/officeart/2005/8/layout/default"/>
    <dgm:cxn modelId="{5AC976D3-B6E8-7D42-9AA8-CE8AD3A4C8C6}" type="presParOf" srcId="{B8D62CFF-9A3F-EA4E-ADC9-3B97E265F0F7}" destId="{9DAF5BC5-FA20-734D-BED6-7A66A33CD57A}" srcOrd="11" destOrd="0" presId="urn:microsoft.com/office/officeart/2005/8/layout/default"/>
    <dgm:cxn modelId="{58509819-6AAE-B84C-AF1F-E2FC8D767468}" type="presParOf" srcId="{B8D62CFF-9A3F-EA4E-ADC9-3B97E265F0F7}" destId="{297AA3BA-FCEA-4847-A6BF-1B2748A6FE17}" srcOrd="12" destOrd="0" presId="urn:microsoft.com/office/officeart/2005/8/layout/default"/>
    <dgm:cxn modelId="{1F32F9D9-8CD2-014D-8642-6ED7CD3D3777}" type="presParOf" srcId="{B8D62CFF-9A3F-EA4E-ADC9-3B97E265F0F7}" destId="{8E3ED611-0887-DA4E-8B07-AAEC7E1E9588}" srcOrd="13" destOrd="0" presId="urn:microsoft.com/office/officeart/2005/8/layout/default"/>
    <dgm:cxn modelId="{E95400BD-08F8-764E-ABCA-025A2CBA47AF}" type="presParOf" srcId="{B8D62CFF-9A3F-EA4E-ADC9-3B97E265F0F7}" destId="{2EE502F1-0A2F-E64A-A5F3-14618AEBF5B4}"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8A7829B-913D-4DFF-AC31-61D0002C2BF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CC37883-C8F8-430D-A0D2-847BCAF56611}">
      <dgm:prSet/>
      <dgm:spPr/>
      <dgm:t>
        <a:bodyPr/>
        <a:lstStyle/>
        <a:p>
          <a:r>
            <a:rPr lang="en-GB" b="1"/>
            <a:t>Main applications</a:t>
          </a:r>
          <a:endParaRPr lang="en-US"/>
        </a:p>
      </dgm:t>
    </dgm:pt>
    <dgm:pt modelId="{18EE087F-579B-4944-9853-D4CA2E71B0E0}" type="parTrans" cxnId="{FB1ED784-11D2-43D3-8388-DCA37441E030}">
      <dgm:prSet/>
      <dgm:spPr/>
      <dgm:t>
        <a:bodyPr/>
        <a:lstStyle/>
        <a:p>
          <a:endParaRPr lang="en-US"/>
        </a:p>
      </dgm:t>
    </dgm:pt>
    <dgm:pt modelId="{CB97FCC6-80AC-414D-97EF-05BBDBBA8CBA}" type="sibTrans" cxnId="{FB1ED784-11D2-43D3-8388-DCA37441E030}">
      <dgm:prSet/>
      <dgm:spPr/>
      <dgm:t>
        <a:bodyPr/>
        <a:lstStyle/>
        <a:p>
          <a:endParaRPr lang="en-US"/>
        </a:p>
      </dgm:t>
    </dgm:pt>
    <dgm:pt modelId="{C2E9F5BC-20E9-4A4D-8005-05F1AAC04D80}">
      <dgm:prSet/>
      <dgm:spPr/>
      <dgm:t>
        <a:bodyPr/>
        <a:lstStyle/>
        <a:p>
          <a:r>
            <a:rPr lang="en-GB"/>
            <a:t>Precise circular in materials up to 55 mm thick</a:t>
          </a:r>
          <a:endParaRPr lang="en-US"/>
        </a:p>
      </dgm:t>
    </dgm:pt>
    <dgm:pt modelId="{35336CA7-FA51-417F-B55E-1E8CB1237123}" type="parTrans" cxnId="{4BD9DF83-54DF-403D-8BD8-11636A21579E}">
      <dgm:prSet/>
      <dgm:spPr/>
      <dgm:t>
        <a:bodyPr/>
        <a:lstStyle/>
        <a:p>
          <a:endParaRPr lang="en-US"/>
        </a:p>
      </dgm:t>
    </dgm:pt>
    <dgm:pt modelId="{BF296EE3-E5D6-4B6A-9872-F61F2554FCB1}" type="sibTrans" cxnId="{4BD9DF83-54DF-403D-8BD8-11636A21579E}">
      <dgm:prSet/>
      <dgm:spPr/>
      <dgm:t>
        <a:bodyPr/>
        <a:lstStyle/>
        <a:p>
          <a:endParaRPr lang="en-US"/>
        </a:p>
      </dgm:t>
    </dgm:pt>
    <dgm:pt modelId="{0019554C-C55C-4574-B735-23EF42B023D4}">
      <dgm:prSet/>
      <dgm:spPr/>
      <dgm:t>
        <a:bodyPr/>
        <a:lstStyle/>
        <a:p>
          <a:r>
            <a:rPr lang="en-GB"/>
            <a:t>Cutting interior doors to length using guide rail and circular saw</a:t>
          </a:r>
          <a:endParaRPr lang="en-US"/>
        </a:p>
      </dgm:t>
    </dgm:pt>
    <dgm:pt modelId="{778C1B24-F864-44DB-BD3B-51D10E5D4901}" type="parTrans" cxnId="{737D81B8-3D2E-46C7-B950-C5E69B5DAC28}">
      <dgm:prSet/>
      <dgm:spPr/>
      <dgm:t>
        <a:bodyPr/>
        <a:lstStyle/>
        <a:p>
          <a:endParaRPr lang="en-US"/>
        </a:p>
      </dgm:t>
    </dgm:pt>
    <dgm:pt modelId="{03B6565A-E6D1-481C-A46B-BB149E80DB34}" type="sibTrans" cxnId="{737D81B8-3D2E-46C7-B950-C5E69B5DAC28}">
      <dgm:prSet/>
      <dgm:spPr/>
      <dgm:t>
        <a:bodyPr/>
        <a:lstStyle/>
        <a:p>
          <a:endParaRPr lang="en-US"/>
        </a:p>
      </dgm:t>
    </dgm:pt>
    <dgm:pt modelId="{BB3160B1-05A0-468F-8EBF-DCF01B28DB59}">
      <dgm:prSet/>
      <dgm:spPr/>
      <dgm:t>
        <a:bodyPr/>
        <a:lstStyle/>
        <a:p>
          <a:r>
            <a:rPr lang="en-GB"/>
            <a:t>Manufacturing expansion joints in parquet flooring and false joints</a:t>
          </a:r>
          <a:endParaRPr lang="en-US"/>
        </a:p>
      </dgm:t>
    </dgm:pt>
    <dgm:pt modelId="{2C30CB01-81CE-42F3-908F-5DE4CDD3B30E}" type="parTrans" cxnId="{0F441A43-0F8E-4A1A-90B9-A387E71E3C84}">
      <dgm:prSet/>
      <dgm:spPr/>
      <dgm:t>
        <a:bodyPr/>
        <a:lstStyle/>
        <a:p>
          <a:endParaRPr lang="en-US"/>
        </a:p>
      </dgm:t>
    </dgm:pt>
    <dgm:pt modelId="{A36B2A7F-6744-4098-9659-060C4D1ADEDC}" type="sibTrans" cxnId="{0F441A43-0F8E-4A1A-90B9-A387E71E3C84}">
      <dgm:prSet/>
      <dgm:spPr/>
      <dgm:t>
        <a:bodyPr/>
        <a:lstStyle/>
        <a:p>
          <a:endParaRPr lang="en-US"/>
        </a:p>
      </dgm:t>
    </dgm:pt>
    <dgm:pt modelId="{B4E90F71-5E04-4CC6-9268-392B0F64C047}">
      <dgm:prSet/>
      <dgm:spPr/>
      <dgm:t>
        <a:bodyPr/>
        <a:lstStyle/>
        <a:p>
          <a:r>
            <a:rPr lang="en-GB"/>
            <a:t>Cutting chipboard to size</a:t>
          </a:r>
          <a:endParaRPr lang="en-US"/>
        </a:p>
      </dgm:t>
    </dgm:pt>
    <dgm:pt modelId="{02C3E47C-9303-4990-AF4D-FB7332AA5C37}" type="parTrans" cxnId="{71967461-64BD-4C0B-B419-7831C25F95E6}">
      <dgm:prSet/>
      <dgm:spPr/>
      <dgm:t>
        <a:bodyPr/>
        <a:lstStyle/>
        <a:p>
          <a:endParaRPr lang="en-US"/>
        </a:p>
      </dgm:t>
    </dgm:pt>
    <dgm:pt modelId="{2E282CC4-9F8A-443D-B8F7-059DDAC6AC1C}" type="sibTrans" cxnId="{71967461-64BD-4C0B-B419-7831C25F95E6}">
      <dgm:prSet/>
      <dgm:spPr/>
      <dgm:t>
        <a:bodyPr/>
        <a:lstStyle/>
        <a:p>
          <a:endParaRPr lang="en-US"/>
        </a:p>
      </dgm:t>
    </dgm:pt>
    <dgm:pt modelId="{1A8232D0-25AF-4237-A1DE-83DC878941C8}">
      <dgm:prSet/>
      <dgm:spPr/>
      <dgm:t>
        <a:bodyPr/>
        <a:lstStyle/>
        <a:p>
          <a:r>
            <a:rPr lang="en-GB"/>
            <a:t>Cutting and processing plasterboard</a:t>
          </a:r>
          <a:endParaRPr lang="en-US"/>
        </a:p>
      </dgm:t>
    </dgm:pt>
    <dgm:pt modelId="{21AE31EA-952B-4F5D-8FFD-062C00437143}" type="parTrans" cxnId="{3A478746-0B0E-4A26-A65A-71C01A564F2E}">
      <dgm:prSet/>
      <dgm:spPr/>
      <dgm:t>
        <a:bodyPr/>
        <a:lstStyle/>
        <a:p>
          <a:endParaRPr lang="en-US"/>
        </a:p>
      </dgm:t>
    </dgm:pt>
    <dgm:pt modelId="{EA7411C5-912E-4C11-8E2E-B55550C58DEA}" type="sibTrans" cxnId="{3A478746-0B0E-4A26-A65A-71C01A564F2E}">
      <dgm:prSet/>
      <dgm:spPr/>
      <dgm:t>
        <a:bodyPr/>
        <a:lstStyle/>
        <a:p>
          <a:endParaRPr lang="en-US"/>
        </a:p>
      </dgm:t>
    </dgm:pt>
    <dgm:pt modelId="{38B4031C-EC47-8549-9ABA-D12751E5F4F5}" type="pres">
      <dgm:prSet presAssocID="{B8A7829B-913D-4DFF-AC31-61D0002C2BFB}" presName="linear" presStyleCnt="0">
        <dgm:presLayoutVars>
          <dgm:animLvl val="lvl"/>
          <dgm:resizeHandles val="exact"/>
        </dgm:presLayoutVars>
      </dgm:prSet>
      <dgm:spPr/>
    </dgm:pt>
    <dgm:pt modelId="{D6FDC6E9-45BC-6B4F-BE30-476AA9832F52}" type="pres">
      <dgm:prSet presAssocID="{FCC37883-C8F8-430D-A0D2-847BCAF56611}" presName="parentText" presStyleLbl="node1" presStyleIdx="0" presStyleCnt="1">
        <dgm:presLayoutVars>
          <dgm:chMax val="0"/>
          <dgm:bulletEnabled val="1"/>
        </dgm:presLayoutVars>
      </dgm:prSet>
      <dgm:spPr/>
    </dgm:pt>
    <dgm:pt modelId="{5FADB722-DE64-AF4D-A712-B495D798C0AB}" type="pres">
      <dgm:prSet presAssocID="{FCC37883-C8F8-430D-A0D2-847BCAF56611}" presName="childText" presStyleLbl="revTx" presStyleIdx="0" presStyleCnt="1">
        <dgm:presLayoutVars>
          <dgm:bulletEnabled val="1"/>
        </dgm:presLayoutVars>
      </dgm:prSet>
      <dgm:spPr/>
    </dgm:pt>
  </dgm:ptLst>
  <dgm:cxnLst>
    <dgm:cxn modelId="{F3F4C501-CA35-5842-9F62-1EFFA2ABFB0D}" type="presOf" srcId="{B8A7829B-913D-4DFF-AC31-61D0002C2BFB}" destId="{38B4031C-EC47-8549-9ABA-D12751E5F4F5}" srcOrd="0" destOrd="0" presId="urn:microsoft.com/office/officeart/2005/8/layout/vList2"/>
    <dgm:cxn modelId="{3E6BDD27-F242-CC4C-992C-20C305E9AD27}" type="presOf" srcId="{B4E90F71-5E04-4CC6-9268-392B0F64C047}" destId="{5FADB722-DE64-AF4D-A712-B495D798C0AB}" srcOrd="0" destOrd="3" presId="urn:microsoft.com/office/officeart/2005/8/layout/vList2"/>
    <dgm:cxn modelId="{0F441A43-0F8E-4A1A-90B9-A387E71E3C84}" srcId="{FCC37883-C8F8-430D-A0D2-847BCAF56611}" destId="{BB3160B1-05A0-468F-8EBF-DCF01B28DB59}" srcOrd="2" destOrd="0" parTransId="{2C30CB01-81CE-42F3-908F-5DE4CDD3B30E}" sibTransId="{A36B2A7F-6744-4098-9659-060C4D1ADEDC}"/>
    <dgm:cxn modelId="{3A478746-0B0E-4A26-A65A-71C01A564F2E}" srcId="{FCC37883-C8F8-430D-A0D2-847BCAF56611}" destId="{1A8232D0-25AF-4237-A1DE-83DC878941C8}" srcOrd="4" destOrd="0" parTransId="{21AE31EA-952B-4F5D-8FFD-062C00437143}" sibTransId="{EA7411C5-912E-4C11-8E2E-B55550C58DEA}"/>
    <dgm:cxn modelId="{1BB8B648-7A3B-4F4B-A680-A3C50F355363}" type="presOf" srcId="{FCC37883-C8F8-430D-A0D2-847BCAF56611}" destId="{D6FDC6E9-45BC-6B4F-BE30-476AA9832F52}" srcOrd="0" destOrd="0" presId="urn:microsoft.com/office/officeart/2005/8/layout/vList2"/>
    <dgm:cxn modelId="{71967461-64BD-4C0B-B419-7831C25F95E6}" srcId="{FCC37883-C8F8-430D-A0D2-847BCAF56611}" destId="{B4E90F71-5E04-4CC6-9268-392B0F64C047}" srcOrd="3" destOrd="0" parTransId="{02C3E47C-9303-4990-AF4D-FB7332AA5C37}" sibTransId="{2E282CC4-9F8A-443D-B8F7-059DDAC6AC1C}"/>
    <dgm:cxn modelId="{6314367D-0864-364C-9182-2410E2C309F6}" type="presOf" srcId="{C2E9F5BC-20E9-4A4D-8005-05F1AAC04D80}" destId="{5FADB722-DE64-AF4D-A712-B495D798C0AB}" srcOrd="0" destOrd="0" presId="urn:microsoft.com/office/officeart/2005/8/layout/vList2"/>
    <dgm:cxn modelId="{4BD9DF83-54DF-403D-8BD8-11636A21579E}" srcId="{FCC37883-C8F8-430D-A0D2-847BCAF56611}" destId="{C2E9F5BC-20E9-4A4D-8005-05F1AAC04D80}" srcOrd="0" destOrd="0" parTransId="{35336CA7-FA51-417F-B55E-1E8CB1237123}" sibTransId="{BF296EE3-E5D6-4B6A-9872-F61F2554FCB1}"/>
    <dgm:cxn modelId="{FB1ED784-11D2-43D3-8388-DCA37441E030}" srcId="{B8A7829B-913D-4DFF-AC31-61D0002C2BFB}" destId="{FCC37883-C8F8-430D-A0D2-847BCAF56611}" srcOrd="0" destOrd="0" parTransId="{18EE087F-579B-4944-9853-D4CA2E71B0E0}" sibTransId="{CB97FCC6-80AC-414D-97EF-05BBDBBA8CBA}"/>
    <dgm:cxn modelId="{BEACBBAB-96FC-9247-8E79-4E125B413D93}" type="presOf" srcId="{1A8232D0-25AF-4237-A1DE-83DC878941C8}" destId="{5FADB722-DE64-AF4D-A712-B495D798C0AB}" srcOrd="0" destOrd="4" presId="urn:microsoft.com/office/officeart/2005/8/layout/vList2"/>
    <dgm:cxn modelId="{737D81B8-3D2E-46C7-B950-C5E69B5DAC28}" srcId="{FCC37883-C8F8-430D-A0D2-847BCAF56611}" destId="{0019554C-C55C-4574-B735-23EF42B023D4}" srcOrd="1" destOrd="0" parTransId="{778C1B24-F864-44DB-BD3B-51D10E5D4901}" sibTransId="{03B6565A-E6D1-481C-A46B-BB149E80DB34}"/>
    <dgm:cxn modelId="{311B07DE-601B-3A46-B480-D1F0293D9B9D}" type="presOf" srcId="{0019554C-C55C-4574-B735-23EF42B023D4}" destId="{5FADB722-DE64-AF4D-A712-B495D798C0AB}" srcOrd="0" destOrd="1" presId="urn:microsoft.com/office/officeart/2005/8/layout/vList2"/>
    <dgm:cxn modelId="{0459BFFD-F352-7D4D-A6FF-0CBA9DA391EC}" type="presOf" srcId="{BB3160B1-05A0-468F-8EBF-DCF01B28DB59}" destId="{5FADB722-DE64-AF4D-A712-B495D798C0AB}" srcOrd="0" destOrd="2" presId="urn:microsoft.com/office/officeart/2005/8/layout/vList2"/>
    <dgm:cxn modelId="{CB1B0604-A70F-2C4D-949C-E55ED7F21C27}" type="presParOf" srcId="{38B4031C-EC47-8549-9ABA-D12751E5F4F5}" destId="{D6FDC6E9-45BC-6B4F-BE30-476AA9832F52}" srcOrd="0" destOrd="0" presId="urn:microsoft.com/office/officeart/2005/8/layout/vList2"/>
    <dgm:cxn modelId="{176618E5-66B3-4041-87D9-D64C3A3B8AFD}" type="presParOf" srcId="{38B4031C-EC47-8549-9ABA-D12751E5F4F5}" destId="{5FADB722-DE64-AF4D-A712-B495D798C0AB}"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8A7829B-913D-4DFF-AC31-61D0002C2BF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FCC37883-C8F8-430D-A0D2-847BCAF56611}">
      <dgm:prSet/>
      <dgm:spPr/>
      <dgm:t>
        <a:bodyPr/>
        <a:lstStyle/>
        <a:p>
          <a:r>
            <a:rPr lang="en-GB" b="1"/>
            <a:t>Main applications</a:t>
          </a:r>
          <a:endParaRPr lang="en-US"/>
        </a:p>
      </dgm:t>
    </dgm:pt>
    <dgm:pt modelId="{18EE087F-579B-4944-9853-D4CA2E71B0E0}" type="parTrans" cxnId="{FB1ED784-11D2-43D3-8388-DCA37441E030}">
      <dgm:prSet/>
      <dgm:spPr/>
      <dgm:t>
        <a:bodyPr/>
        <a:lstStyle/>
        <a:p>
          <a:endParaRPr lang="en-US"/>
        </a:p>
      </dgm:t>
    </dgm:pt>
    <dgm:pt modelId="{CB97FCC6-80AC-414D-97EF-05BBDBBA8CBA}" type="sibTrans" cxnId="{FB1ED784-11D2-43D3-8388-DCA37441E030}">
      <dgm:prSet/>
      <dgm:spPr/>
      <dgm:t>
        <a:bodyPr/>
        <a:lstStyle/>
        <a:p>
          <a:endParaRPr lang="en-US"/>
        </a:p>
      </dgm:t>
    </dgm:pt>
    <dgm:pt modelId="{C2E9F5BC-20E9-4A4D-8005-05F1AAC04D80}">
      <dgm:prSet/>
      <dgm:spPr/>
      <dgm:t>
        <a:bodyPr/>
        <a:lstStyle/>
        <a:p>
          <a:pPr>
            <a:buNone/>
          </a:pPr>
          <a:endParaRPr lang="en-US" dirty="0"/>
        </a:p>
      </dgm:t>
    </dgm:pt>
    <dgm:pt modelId="{35336CA7-FA51-417F-B55E-1E8CB1237123}" type="parTrans" cxnId="{4BD9DF83-54DF-403D-8BD8-11636A21579E}">
      <dgm:prSet/>
      <dgm:spPr/>
      <dgm:t>
        <a:bodyPr/>
        <a:lstStyle/>
        <a:p>
          <a:endParaRPr lang="en-US"/>
        </a:p>
      </dgm:t>
    </dgm:pt>
    <dgm:pt modelId="{BF296EE3-E5D6-4B6A-9872-F61F2554FCB1}" type="sibTrans" cxnId="{4BD9DF83-54DF-403D-8BD8-11636A21579E}">
      <dgm:prSet/>
      <dgm:spPr/>
      <dgm:t>
        <a:bodyPr/>
        <a:lstStyle/>
        <a:p>
          <a:endParaRPr lang="en-US"/>
        </a:p>
      </dgm:t>
    </dgm:pt>
    <dgm:pt modelId="{C8A5F799-1384-9342-B6F6-C55390B5598D}">
      <dgm:prSet/>
      <dgm:spPr/>
      <dgm:t>
        <a:bodyPr/>
        <a:lstStyle/>
        <a:p>
          <a:r>
            <a:rPr lang="en-GB"/>
            <a:t>Cut-outs for sinks and kitchen hobs</a:t>
          </a:r>
          <a:endParaRPr lang="en-GB" dirty="0"/>
        </a:p>
      </dgm:t>
    </dgm:pt>
    <dgm:pt modelId="{914961DC-6DD5-5F44-A5AB-DF44B512CD35}" type="parTrans" cxnId="{56A1D983-5543-3C48-88AA-7543D073ECC6}">
      <dgm:prSet/>
      <dgm:spPr/>
      <dgm:t>
        <a:bodyPr/>
        <a:lstStyle/>
        <a:p>
          <a:endParaRPr lang="en-GB"/>
        </a:p>
      </dgm:t>
    </dgm:pt>
    <dgm:pt modelId="{3C9AD529-292C-E747-A64B-A44D22A1E54A}" type="sibTrans" cxnId="{56A1D983-5543-3C48-88AA-7543D073ECC6}">
      <dgm:prSet/>
      <dgm:spPr/>
      <dgm:t>
        <a:bodyPr/>
        <a:lstStyle/>
        <a:p>
          <a:endParaRPr lang="en-GB"/>
        </a:p>
      </dgm:t>
    </dgm:pt>
    <dgm:pt modelId="{717DEFC7-4670-A743-8817-9AAFB9C99831}">
      <dgm:prSet/>
      <dgm:spPr/>
      <dgm:t>
        <a:bodyPr/>
        <a:lstStyle/>
        <a:p>
          <a:r>
            <a:rPr lang="en-GB"/>
            <a:t>Trimming work on furniture, kitchens, for interior fitting</a:t>
          </a:r>
          <a:endParaRPr lang="en-GB" dirty="0"/>
        </a:p>
      </dgm:t>
    </dgm:pt>
    <dgm:pt modelId="{7F4AC9CE-61A1-734F-B45B-5473E1165C69}" type="parTrans" cxnId="{3C03C45F-ED8F-C340-B29E-2AE3EDA967B1}">
      <dgm:prSet/>
      <dgm:spPr/>
      <dgm:t>
        <a:bodyPr/>
        <a:lstStyle/>
        <a:p>
          <a:endParaRPr lang="en-GB"/>
        </a:p>
      </dgm:t>
    </dgm:pt>
    <dgm:pt modelId="{5FF90B3D-477A-7849-B600-97052D61D03E}" type="sibTrans" cxnId="{3C03C45F-ED8F-C340-B29E-2AE3EDA967B1}">
      <dgm:prSet/>
      <dgm:spPr/>
      <dgm:t>
        <a:bodyPr/>
        <a:lstStyle/>
        <a:p>
          <a:endParaRPr lang="en-GB"/>
        </a:p>
      </dgm:t>
    </dgm:pt>
    <dgm:pt modelId="{A8EED63F-5FF3-4942-B0A1-FF54170C9E6E}">
      <dgm:prSet/>
      <dgm:spPr/>
      <dgm:t>
        <a:bodyPr/>
        <a:lstStyle/>
        <a:p>
          <a:r>
            <a:rPr lang="en-GB"/>
            <a:t>Cutting circles and curves</a:t>
          </a:r>
          <a:endParaRPr lang="en-GB" dirty="0"/>
        </a:p>
      </dgm:t>
    </dgm:pt>
    <dgm:pt modelId="{ACF19816-DC73-C54F-A344-80ADB9C09448}" type="parTrans" cxnId="{D4BA64DB-3CF1-224F-B3DE-B0CEC8D82ED3}">
      <dgm:prSet/>
      <dgm:spPr/>
      <dgm:t>
        <a:bodyPr/>
        <a:lstStyle/>
        <a:p>
          <a:endParaRPr lang="en-GB"/>
        </a:p>
      </dgm:t>
    </dgm:pt>
    <dgm:pt modelId="{E7A49FC1-34A6-5D41-B9B1-D90CEE4C65D2}" type="sibTrans" cxnId="{D4BA64DB-3CF1-224F-B3DE-B0CEC8D82ED3}">
      <dgm:prSet/>
      <dgm:spPr/>
      <dgm:t>
        <a:bodyPr/>
        <a:lstStyle/>
        <a:p>
          <a:endParaRPr lang="en-GB"/>
        </a:p>
      </dgm:t>
    </dgm:pt>
    <dgm:pt modelId="{2208D151-F0D7-6A46-BD47-54E1C0215B3A}">
      <dgm:prSet/>
      <dgm:spPr/>
      <dgm:t>
        <a:bodyPr/>
        <a:lstStyle/>
        <a:p>
          <a:r>
            <a:rPr lang="en-GB"/>
            <a:t>Coping end strips</a:t>
          </a:r>
          <a:endParaRPr lang="en-GB" dirty="0"/>
        </a:p>
      </dgm:t>
    </dgm:pt>
    <dgm:pt modelId="{FFAF60FA-555A-8140-9BB4-F5C55366A717}" type="parTrans" cxnId="{A3027AFD-276B-3148-A7D7-9D751861CC8C}">
      <dgm:prSet/>
      <dgm:spPr/>
      <dgm:t>
        <a:bodyPr/>
        <a:lstStyle/>
        <a:p>
          <a:endParaRPr lang="en-GB"/>
        </a:p>
      </dgm:t>
    </dgm:pt>
    <dgm:pt modelId="{FB4D24EC-060A-E24E-9E59-E3F34B21A9EB}" type="sibTrans" cxnId="{A3027AFD-276B-3148-A7D7-9D751861CC8C}">
      <dgm:prSet/>
      <dgm:spPr/>
      <dgm:t>
        <a:bodyPr/>
        <a:lstStyle/>
        <a:p>
          <a:endParaRPr lang="en-GB"/>
        </a:p>
      </dgm:t>
    </dgm:pt>
    <dgm:pt modelId="{F39AA64D-D4D0-0546-A555-49EC24FDEF64}">
      <dgm:prSet/>
      <dgm:spPr/>
      <dgm:t>
        <a:bodyPr/>
        <a:lstStyle/>
        <a:p>
          <a:r>
            <a:rPr lang="en-GB"/>
            <a:t>Cutting workpieces to length</a:t>
          </a:r>
          <a:endParaRPr lang="en-GB" dirty="0"/>
        </a:p>
      </dgm:t>
    </dgm:pt>
    <dgm:pt modelId="{D4690878-C9C6-5E42-B3FA-5F7FF552E9A4}" type="parTrans" cxnId="{32318E54-4713-CC46-B4BC-03E1CFDF0266}">
      <dgm:prSet/>
      <dgm:spPr/>
      <dgm:t>
        <a:bodyPr/>
        <a:lstStyle/>
        <a:p>
          <a:endParaRPr lang="en-GB"/>
        </a:p>
      </dgm:t>
    </dgm:pt>
    <dgm:pt modelId="{B27E5FC0-867F-4A43-9C99-AE2EC736F6E3}" type="sibTrans" cxnId="{32318E54-4713-CC46-B4BC-03E1CFDF0266}">
      <dgm:prSet/>
      <dgm:spPr/>
      <dgm:t>
        <a:bodyPr/>
        <a:lstStyle/>
        <a:p>
          <a:endParaRPr lang="en-GB"/>
        </a:p>
      </dgm:t>
    </dgm:pt>
    <dgm:pt modelId="{9104C38F-8379-0C4F-89DD-1810979C1E71}">
      <dgm:prSet/>
      <dgm:spPr/>
      <dgm:t>
        <a:bodyPr/>
        <a:lstStyle/>
        <a:p>
          <a:r>
            <a:rPr lang="en-GB"/>
            <a:t>Edge notching on beams</a:t>
          </a:r>
          <a:endParaRPr lang="en-GB" dirty="0"/>
        </a:p>
      </dgm:t>
    </dgm:pt>
    <dgm:pt modelId="{506D6B7F-C522-1E46-9D37-8B7A3F04A5D7}" type="parTrans" cxnId="{C8547199-5FA3-5247-8283-C8E279141C8C}">
      <dgm:prSet/>
      <dgm:spPr/>
      <dgm:t>
        <a:bodyPr/>
        <a:lstStyle/>
        <a:p>
          <a:endParaRPr lang="en-GB"/>
        </a:p>
      </dgm:t>
    </dgm:pt>
    <dgm:pt modelId="{86B37254-99AD-0E47-A381-4AC49065EF90}" type="sibTrans" cxnId="{C8547199-5FA3-5247-8283-C8E279141C8C}">
      <dgm:prSet/>
      <dgm:spPr/>
      <dgm:t>
        <a:bodyPr/>
        <a:lstStyle/>
        <a:p>
          <a:endParaRPr lang="en-GB"/>
        </a:p>
      </dgm:t>
    </dgm:pt>
    <dgm:pt modelId="{EB88E6A9-12E6-E44C-A23B-0870CCEBA5C2}">
      <dgm:prSet/>
      <dgm:spPr/>
      <dgm:t>
        <a:bodyPr/>
        <a:lstStyle/>
        <a:p>
          <a:r>
            <a:rPr lang="en-GB"/>
            <a:t>Cutting from below</a:t>
          </a:r>
          <a:endParaRPr lang="en-GB" dirty="0"/>
        </a:p>
      </dgm:t>
    </dgm:pt>
    <dgm:pt modelId="{F728B942-FFFD-C847-8C73-AF45C16D56C4}" type="parTrans" cxnId="{E9F5654F-3848-2341-BB98-A5CD15FC65E1}">
      <dgm:prSet/>
      <dgm:spPr/>
      <dgm:t>
        <a:bodyPr/>
        <a:lstStyle/>
        <a:p>
          <a:endParaRPr lang="en-GB"/>
        </a:p>
      </dgm:t>
    </dgm:pt>
    <dgm:pt modelId="{CB018CF9-B3C1-3149-904E-4DE2CEEE2EF0}" type="sibTrans" cxnId="{E9F5654F-3848-2341-BB98-A5CD15FC65E1}">
      <dgm:prSet/>
      <dgm:spPr/>
      <dgm:t>
        <a:bodyPr/>
        <a:lstStyle/>
        <a:p>
          <a:endParaRPr lang="en-GB"/>
        </a:p>
      </dgm:t>
    </dgm:pt>
    <dgm:pt modelId="{919FF667-4F52-C84A-83AC-0F88327EC9EE}">
      <dgm:prSet/>
      <dgm:spPr/>
      <dgm:t>
        <a:bodyPr/>
        <a:lstStyle/>
        <a:p>
          <a:endParaRPr lang="en-US" dirty="0"/>
        </a:p>
      </dgm:t>
    </dgm:pt>
    <dgm:pt modelId="{A5A8AB5D-C73A-494A-9266-51281E869802}" type="parTrans" cxnId="{AD1ABF8D-054F-0043-9CAF-7F79B908F2F8}">
      <dgm:prSet/>
      <dgm:spPr/>
      <dgm:t>
        <a:bodyPr/>
        <a:lstStyle/>
        <a:p>
          <a:endParaRPr lang="en-GB"/>
        </a:p>
      </dgm:t>
    </dgm:pt>
    <dgm:pt modelId="{BA3776C1-787E-F843-A280-B31C6406B277}" type="sibTrans" cxnId="{AD1ABF8D-054F-0043-9CAF-7F79B908F2F8}">
      <dgm:prSet/>
      <dgm:spPr/>
      <dgm:t>
        <a:bodyPr/>
        <a:lstStyle/>
        <a:p>
          <a:endParaRPr lang="en-GB"/>
        </a:p>
      </dgm:t>
    </dgm:pt>
    <dgm:pt modelId="{38B4031C-EC47-8549-9ABA-D12751E5F4F5}" type="pres">
      <dgm:prSet presAssocID="{B8A7829B-913D-4DFF-AC31-61D0002C2BFB}" presName="linear" presStyleCnt="0">
        <dgm:presLayoutVars>
          <dgm:animLvl val="lvl"/>
          <dgm:resizeHandles val="exact"/>
        </dgm:presLayoutVars>
      </dgm:prSet>
      <dgm:spPr/>
    </dgm:pt>
    <dgm:pt modelId="{D6FDC6E9-45BC-6B4F-BE30-476AA9832F52}" type="pres">
      <dgm:prSet presAssocID="{FCC37883-C8F8-430D-A0D2-847BCAF56611}" presName="parentText" presStyleLbl="node1" presStyleIdx="0" presStyleCnt="1">
        <dgm:presLayoutVars>
          <dgm:chMax val="0"/>
          <dgm:bulletEnabled val="1"/>
        </dgm:presLayoutVars>
      </dgm:prSet>
      <dgm:spPr/>
    </dgm:pt>
    <dgm:pt modelId="{5FADB722-DE64-AF4D-A712-B495D798C0AB}" type="pres">
      <dgm:prSet presAssocID="{FCC37883-C8F8-430D-A0D2-847BCAF56611}" presName="childText" presStyleLbl="revTx" presStyleIdx="0" presStyleCnt="1">
        <dgm:presLayoutVars>
          <dgm:bulletEnabled val="1"/>
        </dgm:presLayoutVars>
      </dgm:prSet>
      <dgm:spPr/>
    </dgm:pt>
  </dgm:ptLst>
  <dgm:cxnLst>
    <dgm:cxn modelId="{F3F4C501-CA35-5842-9F62-1EFFA2ABFB0D}" type="presOf" srcId="{B8A7829B-913D-4DFF-AC31-61D0002C2BFB}" destId="{38B4031C-EC47-8549-9ABA-D12751E5F4F5}" srcOrd="0" destOrd="0" presId="urn:microsoft.com/office/officeart/2005/8/layout/vList2"/>
    <dgm:cxn modelId="{7C745B20-8035-3B43-BA95-73DBB7E66D30}" type="presOf" srcId="{EB88E6A9-12E6-E44C-A23B-0870CCEBA5C2}" destId="{5FADB722-DE64-AF4D-A712-B495D798C0AB}" srcOrd="0" destOrd="7" presId="urn:microsoft.com/office/officeart/2005/8/layout/vList2"/>
    <dgm:cxn modelId="{7AD76D3A-59BC-484A-A3AA-1C8D61CC0E7A}" type="presOf" srcId="{717DEFC7-4670-A743-8817-9AAFB9C99831}" destId="{5FADB722-DE64-AF4D-A712-B495D798C0AB}" srcOrd="0" destOrd="2" presId="urn:microsoft.com/office/officeart/2005/8/layout/vList2"/>
    <dgm:cxn modelId="{1BB8B648-7A3B-4F4B-A680-A3C50F355363}" type="presOf" srcId="{FCC37883-C8F8-430D-A0D2-847BCAF56611}" destId="{D6FDC6E9-45BC-6B4F-BE30-476AA9832F52}" srcOrd="0" destOrd="0" presId="urn:microsoft.com/office/officeart/2005/8/layout/vList2"/>
    <dgm:cxn modelId="{E9F5654F-3848-2341-BB98-A5CD15FC65E1}" srcId="{FCC37883-C8F8-430D-A0D2-847BCAF56611}" destId="{EB88E6A9-12E6-E44C-A23B-0870CCEBA5C2}" srcOrd="7" destOrd="0" parTransId="{F728B942-FFFD-C847-8C73-AF45C16D56C4}" sibTransId="{CB018CF9-B3C1-3149-904E-4DE2CEEE2EF0}"/>
    <dgm:cxn modelId="{32318E54-4713-CC46-B4BC-03E1CFDF0266}" srcId="{FCC37883-C8F8-430D-A0D2-847BCAF56611}" destId="{F39AA64D-D4D0-0546-A555-49EC24FDEF64}" srcOrd="5" destOrd="0" parTransId="{D4690878-C9C6-5E42-B3FA-5F7FF552E9A4}" sibTransId="{B27E5FC0-867F-4A43-9C99-AE2EC736F6E3}"/>
    <dgm:cxn modelId="{3C03C45F-ED8F-C340-B29E-2AE3EDA967B1}" srcId="{FCC37883-C8F8-430D-A0D2-847BCAF56611}" destId="{717DEFC7-4670-A743-8817-9AAFB9C99831}" srcOrd="2" destOrd="0" parTransId="{7F4AC9CE-61A1-734F-B45B-5473E1165C69}" sibTransId="{5FF90B3D-477A-7849-B600-97052D61D03E}"/>
    <dgm:cxn modelId="{BE173075-04F7-1A45-A23A-483F25D7655B}" type="presOf" srcId="{A8EED63F-5FF3-4942-B0A1-FF54170C9E6E}" destId="{5FADB722-DE64-AF4D-A712-B495D798C0AB}" srcOrd="0" destOrd="3" presId="urn:microsoft.com/office/officeart/2005/8/layout/vList2"/>
    <dgm:cxn modelId="{6314367D-0864-364C-9182-2410E2C309F6}" type="presOf" srcId="{C2E9F5BC-20E9-4A4D-8005-05F1AAC04D80}" destId="{5FADB722-DE64-AF4D-A712-B495D798C0AB}" srcOrd="0" destOrd="0" presId="urn:microsoft.com/office/officeart/2005/8/layout/vList2"/>
    <dgm:cxn modelId="{56A1D983-5543-3C48-88AA-7543D073ECC6}" srcId="{FCC37883-C8F8-430D-A0D2-847BCAF56611}" destId="{C8A5F799-1384-9342-B6F6-C55390B5598D}" srcOrd="1" destOrd="0" parTransId="{914961DC-6DD5-5F44-A5AB-DF44B512CD35}" sibTransId="{3C9AD529-292C-E747-A64B-A44D22A1E54A}"/>
    <dgm:cxn modelId="{4BD9DF83-54DF-403D-8BD8-11636A21579E}" srcId="{FCC37883-C8F8-430D-A0D2-847BCAF56611}" destId="{C2E9F5BC-20E9-4A4D-8005-05F1AAC04D80}" srcOrd="0" destOrd="0" parTransId="{35336CA7-FA51-417F-B55E-1E8CB1237123}" sibTransId="{BF296EE3-E5D6-4B6A-9872-F61F2554FCB1}"/>
    <dgm:cxn modelId="{FB1ED784-11D2-43D3-8388-DCA37441E030}" srcId="{B8A7829B-913D-4DFF-AC31-61D0002C2BFB}" destId="{FCC37883-C8F8-430D-A0D2-847BCAF56611}" srcOrd="0" destOrd="0" parTransId="{18EE087F-579B-4944-9853-D4CA2E71B0E0}" sibTransId="{CB97FCC6-80AC-414D-97EF-05BBDBBA8CBA}"/>
    <dgm:cxn modelId="{AD1ABF8D-054F-0043-9CAF-7F79B908F2F8}" srcId="{FCC37883-C8F8-430D-A0D2-847BCAF56611}" destId="{919FF667-4F52-C84A-83AC-0F88327EC9EE}" srcOrd="8" destOrd="0" parTransId="{A5A8AB5D-C73A-494A-9266-51281E869802}" sibTransId="{BA3776C1-787E-F843-A280-B31C6406B277}"/>
    <dgm:cxn modelId="{21180A8F-3855-7E4C-B8AF-CB13A4DC5747}" type="presOf" srcId="{2208D151-F0D7-6A46-BD47-54E1C0215B3A}" destId="{5FADB722-DE64-AF4D-A712-B495D798C0AB}" srcOrd="0" destOrd="4" presId="urn:microsoft.com/office/officeart/2005/8/layout/vList2"/>
    <dgm:cxn modelId="{66318F94-0B3D-2B4F-9354-8E3FA4421D7F}" type="presOf" srcId="{F39AA64D-D4D0-0546-A555-49EC24FDEF64}" destId="{5FADB722-DE64-AF4D-A712-B495D798C0AB}" srcOrd="0" destOrd="5" presId="urn:microsoft.com/office/officeart/2005/8/layout/vList2"/>
    <dgm:cxn modelId="{C8547199-5FA3-5247-8283-C8E279141C8C}" srcId="{FCC37883-C8F8-430D-A0D2-847BCAF56611}" destId="{9104C38F-8379-0C4F-89DD-1810979C1E71}" srcOrd="6" destOrd="0" parTransId="{506D6B7F-C522-1E46-9D37-8B7A3F04A5D7}" sibTransId="{86B37254-99AD-0E47-A381-4AC49065EF90}"/>
    <dgm:cxn modelId="{7E427EBE-409F-724B-995C-84A7B38F921A}" type="presOf" srcId="{9104C38F-8379-0C4F-89DD-1810979C1E71}" destId="{5FADB722-DE64-AF4D-A712-B495D798C0AB}" srcOrd="0" destOrd="6" presId="urn:microsoft.com/office/officeart/2005/8/layout/vList2"/>
    <dgm:cxn modelId="{5CB934CA-BBD6-5C44-986E-F4511C97010A}" type="presOf" srcId="{919FF667-4F52-C84A-83AC-0F88327EC9EE}" destId="{5FADB722-DE64-AF4D-A712-B495D798C0AB}" srcOrd="0" destOrd="8" presId="urn:microsoft.com/office/officeart/2005/8/layout/vList2"/>
    <dgm:cxn modelId="{D4BA64DB-3CF1-224F-B3DE-B0CEC8D82ED3}" srcId="{FCC37883-C8F8-430D-A0D2-847BCAF56611}" destId="{A8EED63F-5FF3-4942-B0A1-FF54170C9E6E}" srcOrd="3" destOrd="0" parTransId="{ACF19816-DC73-C54F-A344-80ADB9C09448}" sibTransId="{E7A49FC1-34A6-5D41-B9B1-D90CEE4C65D2}"/>
    <dgm:cxn modelId="{AC48B3FC-C486-A543-B8E0-6E7414B222AA}" type="presOf" srcId="{C8A5F799-1384-9342-B6F6-C55390B5598D}" destId="{5FADB722-DE64-AF4D-A712-B495D798C0AB}" srcOrd="0" destOrd="1" presId="urn:microsoft.com/office/officeart/2005/8/layout/vList2"/>
    <dgm:cxn modelId="{A3027AFD-276B-3148-A7D7-9D751861CC8C}" srcId="{FCC37883-C8F8-430D-A0D2-847BCAF56611}" destId="{2208D151-F0D7-6A46-BD47-54E1C0215B3A}" srcOrd="4" destOrd="0" parTransId="{FFAF60FA-555A-8140-9BB4-F5C55366A717}" sibTransId="{FB4D24EC-060A-E24E-9E59-E3F34B21A9EB}"/>
    <dgm:cxn modelId="{CB1B0604-A70F-2C4D-949C-E55ED7F21C27}" type="presParOf" srcId="{38B4031C-EC47-8549-9ABA-D12751E5F4F5}" destId="{D6FDC6E9-45BC-6B4F-BE30-476AA9832F52}" srcOrd="0" destOrd="0" presId="urn:microsoft.com/office/officeart/2005/8/layout/vList2"/>
    <dgm:cxn modelId="{176618E5-66B3-4041-87D9-D64C3A3B8AFD}" type="presParOf" srcId="{38B4031C-EC47-8549-9ABA-D12751E5F4F5}" destId="{5FADB722-DE64-AF4D-A712-B495D798C0AB}"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B766D9E-6369-472B-A05F-ABD77C498968}"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7F14F962-34F3-4C94-A2C0-8EF593815569}">
      <dgm:prSet/>
      <dgm:spPr/>
      <dgm:t>
        <a:bodyPr/>
        <a:lstStyle/>
        <a:p>
          <a:r>
            <a:rPr lang="en-GB"/>
            <a:t>How many actors need to use the treads at once?</a:t>
          </a:r>
          <a:endParaRPr lang="en-US"/>
        </a:p>
      </dgm:t>
    </dgm:pt>
    <dgm:pt modelId="{313A62E0-D85C-490D-9225-FDEEB53575C3}" type="parTrans" cxnId="{4C3E2F44-164F-44EF-A4A1-77BB1E526E36}">
      <dgm:prSet/>
      <dgm:spPr/>
      <dgm:t>
        <a:bodyPr/>
        <a:lstStyle/>
        <a:p>
          <a:endParaRPr lang="en-US"/>
        </a:p>
      </dgm:t>
    </dgm:pt>
    <dgm:pt modelId="{015D01DE-131D-4F8D-BED0-6E0F1FC08082}" type="sibTrans" cxnId="{4C3E2F44-164F-44EF-A4A1-77BB1E526E36}">
      <dgm:prSet/>
      <dgm:spPr/>
      <dgm:t>
        <a:bodyPr/>
        <a:lstStyle/>
        <a:p>
          <a:endParaRPr lang="en-US"/>
        </a:p>
      </dgm:t>
    </dgm:pt>
    <dgm:pt modelId="{A39DE410-3F57-467C-84B4-485695DDE0AE}">
      <dgm:prSet/>
      <dgm:spPr/>
      <dgm:t>
        <a:bodyPr/>
        <a:lstStyle/>
        <a:p>
          <a:r>
            <a:rPr lang="en-GB"/>
            <a:t>Do they need to exit quickly?</a:t>
          </a:r>
          <a:endParaRPr lang="en-US"/>
        </a:p>
      </dgm:t>
    </dgm:pt>
    <dgm:pt modelId="{FE3F523B-5463-406D-86CD-41B90D9ACB8F}" type="parTrans" cxnId="{5C947841-3FE7-43AE-B340-2E46261F1713}">
      <dgm:prSet/>
      <dgm:spPr/>
      <dgm:t>
        <a:bodyPr/>
        <a:lstStyle/>
        <a:p>
          <a:endParaRPr lang="en-US"/>
        </a:p>
      </dgm:t>
    </dgm:pt>
    <dgm:pt modelId="{0A684080-5D35-4E11-A13B-D04FCC91BCA4}" type="sibTrans" cxnId="{5C947841-3FE7-43AE-B340-2E46261F1713}">
      <dgm:prSet/>
      <dgm:spPr/>
      <dgm:t>
        <a:bodyPr/>
        <a:lstStyle/>
        <a:p>
          <a:endParaRPr lang="en-US"/>
        </a:p>
      </dgm:t>
    </dgm:pt>
    <dgm:pt modelId="{4F1C5621-5D70-4616-BA21-F0D5AE1C1804}">
      <dgm:prSet/>
      <dgm:spPr/>
      <dgm:t>
        <a:bodyPr/>
        <a:lstStyle/>
        <a:p>
          <a:r>
            <a:rPr lang="en-GB"/>
            <a:t>Are there any scene changes that will be most affected by having a large set of get-offs in the way?</a:t>
          </a:r>
          <a:endParaRPr lang="en-US"/>
        </a:p>
      </dgm:t>
    </dgm:pt>
    <dgm:pt modelId="{9B66B97D-B037-4630-818D-E43C49B8D6C5}" type="parTrans" cxnId="{F6973F38-F036-451C-9572-08538B12517F}">
      <dgm:prSet/>
      <dgm:spPr/>
      <dgm:t>
        <a:bodyPr/>
        <a:lstStyle/>
        <a:p>
          <a:endParaRPr lang="en-US"/>
        </a:p>
      </dgm:t>
    </dgm:pt>
    <dgm:pt modelId="{AC40B710-BABF-4C85-B29C-6E12E476DE63}" type="sibTrans" cxnId="{F6973F38-F036-451C-9572-08538B12517F}">
      <dgm:prSet/>
      <dgm:spPr/>
      <dgm:t>
        <a:bodyPr/>
        <a:lstStyle/>
        <a:p>
          <a:endParaRPr lang="en-US"/>
        </a:p>
      </dgm:t>
    </dgm:pt>
    <dgm:pt modelId="{3BA239B0-F631-4021-B9A2-8CF0112A4BDB}">
      <dgm:prSet/>
      <dgm:spPr/>
      <dgm:t>
        <a:bodyPr/>
        <a:lstStyle/>
        <a:p>
          <a:r>
            <a:rPr lang="en-GB"/>
            <a:t>How will they affect the health and safety of the backstage area?</a:t>
          </a:r>
          <a:endParaRPr lang="en-US"/>
        </a:p>
      </dgm:t>
    </dgm:pt>
    <dgm:pt modelId="{34835811-AD07-449F-BB66-CD9A3E251B9C}" type="parTrans" cxnId="{4B6C311B-CE35-4EE4-9116-B08DC3F7F3DD}">
      <dgm:prSet/>
      <dgm:spPr/>
      <dgm:t>
        <a:bodyPr/>
        <a:lstStyle/>
        <a:p>
          <a:endParaRPr lang="en-US"/>
        </a:p>
      </dgm:t>
    </dgm:pt>
    <dgm:pt modelId="{CA1484E4-6235-48F9-A61D-AB5167B5831F}" type="sibTrans" cxnId="{4B6C311B-CE35-4EE4-9116-B08DC3F7F3DD}">
      <dgm:prSet/>
      <dgm:spPr/>
      <dgm:t>
        <a:bodyPr/>
        <a:lstStyle/>
        <a:p>
          <a:endParaRPr lang="en-US"/>
        </a:p>
      </dgm:t>
    </dgm:pt>
    <dgm:pt modelId="{0E2E0781-CEE5-4008-B919-4940FB6067AE}">
      <dgm:prSet/>
      <dgm:spPr/>
      <dgm:t>
        <a:bodyPr/>
        <a:lstStyle/>
        <a:p>
          <a:r>
            <a:rPr lang="en-GB"/>
            <a:t>Do they need handrails?</a:t>
          </a:r>
          <a:endParaRPr lang="en-US"/>
        </a:p>
      </dgm:t>
    </dgm:pt>
    <dgm:pt modelId="{851DFEB6-7586-4BC2-B878-19F93AAF039E}" type="parTrans" cxnId="{6E7F3A37-9890-451F-BEC2-6294364174BC}">
      <dgm:prSet/>
      <dgm:spPr/>
      <dgm:t>
        <a:bodyPr/>
        <a:lstStyle/>
        <a:p>
          <a:endParaRPr lang="en-US"/>
        </a:p>
      </dgm:t>
    </dgm:pt>
    <dgm:pt modelId="{D5761652-D44F-4C84-BA7F-4B4A6BD55ED2}" type="sibTrans" cxnId="{6E7F3A37-9890-451F-BEC2-6294364174BC}">
      <dgm:prSet/>
      <dgm:spPr/>
      <dgm:t>
        <a:bodyPr/>
        <a:lstStyle/>
        <a:p>
          <a:endParaRPr lang="en-US"/>
        </a:p>
      </dgm:t>
    </dgm:pt>
    <dgm:pt modelId="{02DCC094-7759-5D43-B601-4D0DE014D18A}" type="pres">
      <dgm:prSet presAssocID="{9B766D9E-6369-472B-A05F-ABD77C498968}" presName="outerComposite" presStyleCnt="0">
        <dgm:presLayoutVars>
          <dgm:chMax val="5"/>
          <dgm:dir/>
          <dgm:resizeHandles val="exact"/>
        </dgm:presLayoutVars>
      </dgm:prSet>
      <dgm:spPr/>
    </dgm:pt>
    <dgm:pt modelId="{3C1BAC1A-2B1F-324F-8CF6-B063BF9A4D06}" type="pres">
      <dgm:prSet presAssocID="{9B766D9E-6369-472B-A05F-ABD77C498968}" presName="dummyMaxCanvas" presStyleCnt="0">
        <dgm:presLayoutVars/>
      </dgm:prSet>
      <dgm:spPr/>
    </dgm:pt>
    <dgm:pt modelId="{50A3E6C3-B750-2641-8C7F-A1850D2B3F02}" type="pres">
      <dgm:prSet presAssocID="{9B766D9E-6369-472B-A05F-ABD77C498968}" presName="FiveNodes_1" presStyleLbl="node1" presStyleIdx="0" presStyleCnt="5">
        <dgm:presLayoutVars>
          <dgm:bulletEnabled val="1"/>
        </dgm:presLayoutVars>
      </dgm:prSet>
      <dgm:spPr/>
    </dgm:pt>
    <dgm:pt modelId="{0FEF6429-170A-3342-B187-70BF94B41A14}" type="pres">
      <dgm:prSet presAssocID="{9B766D9E-6369-472B-A05F-ABD77C498968}" presName="FiveNodes_2" presStyleLbl="node1" presStyleIdx="1" presStyleCnt="5">
        <dgm:presLayoutVars>
          <dgm:bulletEnabled val="1"/>
        </dgm:presLayoutVars>
      </dgm:prSet>
      <dgm:spPr/>
    </dgm:pt>
    <dgm:pt modelId="{2EEC3323-2674-2445-8CB3-82BE7016D8EC}" type="pres">
      <dgm:prSet presAssocID="{9B766D9E-6369-472B-A05F-ABD77C498968}" presName="FiveNodes_3" presStyleLbl="node1" presStyleIdx="2" presStyleCnt="5">
        <dgm:presLayoutVars>
          <dgm:bulletEnabled val="1"/>
        </dgm:presLayoutVars>
      </dgm:prSet>
      <dgm:spPr/>
    </dgm:pt>
    <dgm:pt modelId="{93861719-4432-C748-B05B-AB3386143924}" type="pres">
      <dgm:prSet presAssocID="{9B766D9E-6369-472B-A05F-ABD77C498968}" presName="FiveNodes_4" presStyleLbl="node1" presStyleIdx="3" presStyleCnt="5">
        <dgm:presLayoutVars>
          <dgm:bulletEnabled val="1"/>
        </dgm:presLayoutVars>
      </dgm:prSet>
      <dgm:spPr/>
    </dgm:pt>
    <dgm:pt modelId="{37F3EFCA-495B-B349-AEA2-5CD658895916}" type="pres">
      <dgm:prSet presAssocID="{9B766D9E-6369-472B-A05F-ABD77C498968}" presName="FiveNodes_5" presStyleLbl="node1" presStyleIdx="4" presStyleCnt="5">
        <dgm:presLayoutVars>
          <dgm:bulletEnabled val="1"/>
        </dgm:presLayoutVars>
      </dgm:prSet>
      <dgm:spPr/>
    </dgm:pt>
    <dgm:pt modelId="{ED2536C6-7418-E047-A745-3C13469E0A0F}" type="pres">
      <dgm:prSet presAssocID="{9B766D9E-6369-472B-A05F-ABD77C498968}" presName="FiveConn_1-2" presStyleLbl="fgAccFollowNode1" presStyleIdx="0" presStyleCnt="4">
        <dgm:presLayoutVars>
          <dgm:bulletEnabled val="1"/>
        </dgm:presLayoutVars>
      </dgm:prSet>
      <dgm:spPr/>
    </dgm:pt>
    <dgm:pt modelId="{952A18D7-3130-E54A-8CFA-264C515277D6}" type="pres">
      <dgm:prSet presAssocID="{9B766D9E-6369-472B-A05F-ABD77C498968}" presName="FiveConn_2-3" presStyleLbl="fgAccFollowNode1" presStyleIdx="1" presStyleCnt="4">
        <dgm:presLayoutVars>
          <dgm:bulletEnabled val="1"/>
        </dgm:presLayoutVars>
      </dgm:prSet>
      <dgm:spPr/>
    </dgm:pt>
    <dgm:pt modelId="{32821A94-8243-1745-A484-7466911C966D}" type="pres">
      <dgm:prSet presAssocID="{9B766D9E-6369-472B-A05F-ABD77C498968}" presName="FiveConn_3-4" presStyleLbl="fgAccFollowNode1" presStyleIdx="2" presStyleCnt="4">
        <dgm:presLayoutVars>
          <dgm:bulletEnabled val="1"/>
        </dgm:presLayoutVars>
      </dgm:prSet>
      <dgm:spPr/>
    </dgm:pt>
    <dgm:pt modelId="{867C2039-FC3C-BC4F-B181-FCFA42D4C4A2}" type="pres">
      <dgm:prSet presAssocID="{9B766D9E-6369-472B-A05F-ABD77C498968}" presName="FiveConn_4-5" presStyleLbl="fgAccFollowNode1" presStyleIdx="3" presStyleCnt="4">
        <dgm:presLayoutVars>
          <dgm:bulletEnabled val="1"/>
        </dgm:presLayoutVars>
      </dgm:prSet>
      <dgm:spPr/>
    </dgm:pt>
    <dgm:pt modelId="{DC082298-3D82-D44B-8A49-305FA316DCD1}" type="pres">
      <dgm:prSet presAssocID="{9B766D9E-6369-472B-A05F-ABD77C498968}" presName="FiveNodes_1_text" presStyleLbl="node1" presStyleIdx="4" presStyleCnt="5">
        <dgm:presLayoutVars>
          <dgm:bulletEnabled val="1"/>
        </dgm:presLayoutVars>
      </dgm:prSet>
      <dgm:spPr/>
    </dgm:pt>
    <dgm:pt modelId="{225353AD-1C21-3546-ACDB-D26AB2698966}" type="pres">
      <dgm:prSet presAssocID="{9B766D9E-6369-472B-A05F-ABD77C498968}" presName="FiveNodes_2_text" presStyleLbl="node1" presStyleIdx="4" presStyleCnt="5">
        <dgm:presLayoutVars>
          <dgm:bulletEnabled val="1"/>
        </dgm:presLayoutVars>
      </dgm:prSet>
      <dgm:spPr/>
    </dgm:pt>
    <dgm:pt modelId="{34F292F4-B34E-234D-BE12-52A2B247B0B4}" type="pres">
      <dgm:prSet presAssocID="{9B766D9E-6369-472B-A05F-ABD77C498968}" presName="FiveNodes_3_text" presStyleLbl="node1" presStyleIdx="4" presStyleCnt="5">
        <dgm:presLayoutVars>
          <dgm:bulletEnabled val="1"/>
        </dgm:presLayoutVars>
      </dgm:prSet>
      <dgm:spPr/>
    </dgm:pt>
    <dgm:pt modelId="{99E4F27D-E3FB-5E47-BD10-DCD0A5E0D562}" type="pres">
      <dgm:prSet presAssocID="{9B766D9E-6369-472B-A05F-ABD77C498968}" presName="FiveNodes_4_text" presStyleLbl="node1" presStyleIdx="4" presStyleCnt="5">
        <dgm:presLayoutVars>
          <dgm:bulletEnabled val="1"/>
        </dgm:presLayoutVars>
      </dgm:prSet>
      <dgm:spPr/>
    </dgm:pt>
    <dgm:pt modelId="{090DE0E5-EC46-DC4F-9FA5-0BFF9020FAEB}" type="pres">
      <dgm:prSet presAssocID="{9B766D9E-6369-472B-A05F-ABD77C498968}" presName="FiveNodes_5_text" presStyleLbl="node1" presStyleIdx="4" presStyleCnt="5">
        <dgm:presLayoutVars>
          <dgm:bulletEnabled val="1"/>
        </dgm:presLayoutVars>
      </dgm:prSet>
      <dgm:spPr/>
    </dgm:pt>
  </dgm:ptLst>
  <dgm:cxnLst>
    <dgm:cxn modelId="{4B6C311B-CE35-4EE4-9116-B08DC3F7F3DD}" srcId="{9B766D9E-6369-472B-A05F-ABD77C498968}" destId="{3BA239B0-F631-4021-B9A2-8CF0112A4BDB}" srcOrd="3" destOrd="0" parTransId="{34835811-AD07-449F-BB66-CD9A3E251B9C}" sibTransId="{CA1484E4-6235-48F9-A61D-AB5167B5831F}"/>
    <dgm:cxn modelId="{08FA7235-65C3-CB40-A54C-8EE480AF0B92}" type="presOf" srcId="{A39DE410-3F57-467C-84B4-485695DDE0AE}" destId="{0FEF6429-170A-3342-B187-70BF94B41A14}" srcOrd="0" destOrd="0" presId="urn:microsoft.com/office/officeart/2005/8/layout/vProcess5"/>
    <dgm:cxn modelId="{6E7F3A37-9890-451F-BEC2-6294364174BC}" srcId="{9B766D9E-6369-472B-A05F-ABD77C498968}" destId="{0E2E0781-CEE5-4008-B919-4940FB6067AE}" srcOrd="4" destOrd="0" parTransId="{851DFEB6-7586-4BC2-B878-19F93AAF039E}" sibTransId="{D5761652-D44F-4C84-BA7F-4B4A6BD55ED2}"/>
    <dgm:cxn modelId="{F6973F38-F036-451C-9572-08538B12517F}" srcId="{9B766D9E-6369-472B-A05F-ABD77C498968}" destId="{4F1C5621-5D70-4616-BA21-F0D5AE1C1804}" srcOrd="2" destOrd="0" parTransId="{9B66B97D-B037-4630-818D-E43C49B8D6C5}" sibTransId="{AC40B710-BABF-4C85-B29C-6E12E476DE63}"/>
    <dgm:cxn modelId="{5C947841-3FE7-43AE-B340-2E46261F1713}" srcId="{9B766D9E-6369-472B-A05F-ABD77C498968}" destId="{A39DE410-3F57-467C-84B4-485695DDE0AE}" srcOrd="1" destOrd="0" parTransId="{FE3F523B-5463-406D-86CD-41B90D9ACB8F}" sibTransId="{0A684080-5D35-4E11-A13B-D04FCC91BCA4}"/>
    <dgm:cxn modelId="{4C3E2F44-164F-44EF-A4A1-77BB1E526E36}" srcId="{9B766D9E-6369-472B-A05F-ABD77C498968}" destId="{7F14F962-34F3-4C94-A2C0-8EF593815569}" srcOrd="0" destOrd="0" parTransId="{313A62E0-D85C-490D-9225-FDEEB53575C3}" sibTransId="{015D01DE-131D-4F8D-BED0-6E0F1FC08082}"/>
    <dgm:cxn modelId="{C7FF3C45-68E4-B843-82BE-0A0CBCEB79FE}" type="presOf" srcId="{4F1C5621-5D70-4616-BA21-F0D5AE1C1804}" destId="{34F292F4-B34E-234D-BE12-52A2B247B0B4}" srcOrd="1" destOrd="0" presId="urn:microsoft.com/office/officeart/2005/8/layout/vProcess5"/>
    <dgm:cxn modelId="{A9AF535D-F2BD-724C-A613-3D9FCA9D73E9}" type="presOf" srcId="{015D01DE-131D-4F8D-BED0-6E0F1FC08082}" destId="{ED2536C6-7418-E047-A745-3C13469E0A0F}" srcOrd="0" destOrd="0" presId="urn:microsoft.com/office/officeart/2005/8/layout/vProcess5"/>
    <dgm:cxn modelId="{0133AD73-A040-D842-B172-88ED84B51611}" type="presOf" srcId="{4F1C5621-5D70-4616-BA21-F0D5AE1C1804}" destId="{2EEC3323-2674-2445-8CB3-82BE7016D8EC}" srcOrd="0" destOrd="0" presId="urn:microsoft.com/office/officeart/2005/8/layout/vProcess5"/>
    <dgm:cxn modelId="{AEA51374-6CEB-E94F-B15C-59F6A394F7CE}" type="presOf" srcId="{AC40B710-BABF-4C85-B29C-6E12E476DE63}" destId="{32821A94-8243-1745-A484-7466911C966D}" srcOrd="0" destOrd="0" presId="urn:microsoft.com/office/officeart/2005/8/layout/vProcess5"/>
    <dgm:cxn modelId="{1D34A479-61BF-5E4B-B5E5-50A222BD2858}" type="presOf" srcId="{0E2E0781-CEE5-4008-B919-4940FB6067AE}" destId="{37F3EFCA-495B-B349-AEA2-5CD658895916}" srcOrd="0" destOrd="0" presId="urn:microsoft.com/office/officeart/2005/8/layout/vProcess5"/>
    <dgm:cxn modelId="{300EC67B-A036-2A4C-AE06-EF3B1CC9A8F0}" type="presOf" srcId="{7F14F962-34F3-4C94-A2C0-8EF593815569}" destId="{DC082298-3D82-D44B-8A49-305FA316DCD1}" srcOrd="1" destOrd="0" presId="urn:microsoft.com/office/officeart/2005/8/layout/vProcess5"/>
    <dgm:cxn modelId="{6FBF5A81-B125-A041-8A60-C97EFD9778C3}" type="presOf" srcId="{0A684080-5D35-4E11-A13B-D04FCC91BCA4}" destId="{952A18D7-3130-E54A-8CFA-264C515277D6}" srcOrd="0" destOrd="0" presId="urn:microsoft.com/office/officeart/2005/8/layout/vProcess5"/>
    <dgm:cxn modelId="{8CCAF883-77E4-0040-AA1E-5F47CD33089D}" type="presOf" srcId="{0E2E0781-CEE5-4008-B919-4940FB6067AE}" destId="{090DE0E5-EC46-DC4F-9FA5-0BFF9020FAEB}" srcOrd="1" destOrd="0" presId="urn:microsoft.com/office/officeart/2005/8/layout/vProcess5"/>
    <dgm:cxn modelId="{C6545997-3D11-4D42-8B15-30A7C6181849}" type="presOf" srcId="{3BA239B0-F631-4021-B9A2-8CF0112A4BDB}" destId="{93861719-4432-C748-B05B-AB3386143924}" srcOrd="0" destOrd="0" presId="urn:microsoft.com/office/officeart/2005/8/layout/vProcess5"/>
    <dgm:cxn modelId="{F8BB8299-0847-5841-B026-8C92B43A88B1}" type="presOf" srcId="{A39DE410-3F57-467C-84B4-485695DDE0AE}" destId="{225353AD-1C21-3546-ACDB-D26AB2698966}" srcOrd="1" destOrd="0" presId="urn:microsoft.com/office/officeart/2005/8/layout/vProcess5"/>
    <dgm:cxn modelId="{602D73CC-2AB7-1640-AA1E-44CF2CEA340C}" type="presOf" srcId="{7F14F962-34F3-4C94-A2C0-8EF593815569}" destId="{50A3E6C3-B750-2641-8C7F-A1850D2B3F02}" srcOrd="0" destOrd="0" presId="urn:microsoft.com/office/officeart/2005/8/layout/vProcess5"/>
    <dgm:cxn modelId="{70C349D8-A8C7-D04D-AEEC-BDA07A75338C}" type="presOf" srcId="{CA1484E4-6235-48F9-A61D-AB5167B5831F}" destId="{867C2039-FC3C-BC4F-B181-FCFA42D4C4A2}" srcOrd="0" destOrd="0" presId="urn:microsoft.com/office/officeart/2005/8/layout/vProcess5"/>
    <dgm:cxn modelId="{D77BC7E9-364E-554A-8B76-9F3082B0AEB1}" type="presOf" srcId="{3BA239B0-F631-4021-B9A2-8CF0112A4BDB}" destId="{99E4F27D-E3FB-5E47-BD10-DCD0A5E0D562}" srcOrd="1" destOrd="0" presId="urn:microsoft.com/office/officeart/2005/8/layout/vProcess5"/>
    <dgm:cxn modelId="{1ACDDBEC-C8C2-1343-8824-4A6DBF3596C4}" type="presOf" srcId="{9B766D9E-6369-472B-A05F-ABD77C498968}" destId="{02DCC094-7759-5D43-B601-4D0DE014D18A}" srcOrd="0" destOrd="0" presId="urn:microsoft.com/office/officeart/2005/8/layout/vProcess5"/>
    <dgm:cxn modelId="{9A9F0544-ACC8-2249-AE5B-7CA9C03923EE}" type="presParOf" srcId="{02DCC094-7759-5D43-B601-4D0DE014D18A}" destId="{3C1BAC1A-2B1F-324F-8CF6-B063BF9A4D06}" srcOrd="0" destOrd="0" presId="urn:microsoft.com/office/officeart/2005/8/layout/vProcess5"/>
    <dgm:cxn modelId="{34E1FBFD-9B66-174C-BAEA-C3601A9B9183}" type="presParOf" srcId="{02DCC094-7759-5D43-B601-4D0DE014D18A}" destId="{50A3E6C3-B750-2641-8C7F-A1850D2B3F02}" srcOrd="1" destOrd="0" presId="urn:microsoft.com/office/officeart/2005/8/layout/vProcess5"/>
    <dgm:cxn modelId="{B0505F0D-4681-A942-8B8E-8B5D555AA11C}" type="presParOf" srcId="{02DCC094-7759-5D43-B601-4D0DE014D18A}" destId="{0FEF6429-170A-3342-B187-70BF94B41A14}" srcOrd="2" destOrd="0" presId="urn:microsoft.com/office/officeart/2005/8/layout/vProcess5"/>
    <dgm:cxn modelId="{379594AD-0E44-3148-A2D8-1FF21CBD0EED}" type="presParOf" srcId="{02DCC094-7759-5D43-B601-4D0DE014D18A}" destId="{2EEC3323-2674-2445-8CB3-82BE7016D8EC}" srcOrd="3" destOrd="0" presId="urn:microsoft.com/office/officeart/2005/8/layout/vProcess5"/>
    <dgm:cxn modelId="{FC1C0F6F-EE1B-EC49-8804-F5A72FBB1C61}" type="presParOf" srcId="{02DCC094-7759-5D43-B601-4D0DE014D18A}" destId="{93861719-4432-C748-B05B-AB3386143924}" srcOrd="4" destOrd="0" presId="urn:microsoft.com/office/officeart/2005/8/layout/vProcess5"/>
    <dgm:cxn modelId="{33AF8DAD-C35D-5043-BD7A-4A61CB78B7C1}" type="presParOf" srcId="{02DCC094-7759-5D43-B601-4D0DE014D18A}" destId="{37F3EFCA-495B-B349-AEA2-5CD658895916}" srcOrd="5" destOrd="0" presId="urn:microsoft.com/office/officeart/2005/8/layout/vProcess5"/>
    <dgm:cxn modelId="{925DC247-67B4-0B41-819B-9E582917D6AF}" type="presParOf" srcId="{02DCC094-7759-5D43-B601-4D0DE014D18A}" destId="{ED2536C6-7418-E047-A745-3C13469E0A0F}" srcOrd="6" destOrd="0" presId="urn:microsoft.com/office/officeart/2005/8/layout/vProcess5"/>
    <dgm:cxn modelId="{0B52D91F-DCA4-D845-B9C8-574760015597}" type="presParOf" srcId="{02DCC094-7759-5D43-B601-4D0DE014D18A}" destId="{952A18D7-3130-E54A-8CFA-264C515277D6}" srcOrd="7" destOrd="0" presId="urn:microsoft.com/office/officeart/2005/8/layout/vProcess5"/>
    <dgm:cxn modelId="{633C87BD-B56A-2049-93A8-826EB9316237}" type="presParOf" srcId="{02DCC094-7759-5D43-B601-4D0DE014D18A}" destId="{32821A94-8243-1745-A484-7466911C966D}" srcOrd="8" destOrd="0" presId="urn:microsoft.com/office/officeart/2005/8/layout/vProcess5"/>
    <dgm:cxn modelId="{78CADC83-0C6F-D345-8DF3-D1E748D91DB6}" type="presParOf" srcId="{02DCC094-7759-5D43-B601-4D0DE014D18A}" destId="{867C2039-FC3C-BC4F-B181-FCFA42D4C4A2}" srcOrd="9" destOrd="0" presId="urn:microsoft.com/office/officeart/2005/8/layout/vProcess5"/>
    <dgm:cxn modelId="{082BBD6A-CE48-B348-9890-381A27A256DD}" type="presParOf" srcId="{02DCC094-7759-5D43-B601-4D0DE014D18A}" destId="{DC082298-3D82-D44B-8A49-305FA316DCD1}" srcOrd="10" destOrd="0" presId="urn:microsoft.com/office/officeart/2005/8/layout/vProcess5"/>
    <dgm:cxn modelId="{9E4A70A4-F84D-E345-BEBB-483B56E37D39}" type="presParOf" srcId="{02DCC094-7759-5D43-B601-4D0DE014D18A}" destId="{225353AD-1C21-3546-ACDB-D26AB2698966}" srcOrd="11" destOrd="0" presId="urn:microsoft.com/office/officeart/2005/8/layout/vProcess5"/>
    <dgm:cxn modelId="{3B140FC0-A12E-A646-8648-7920FCCA746C}" type="presParOf" srcId="{02DCC094-7759-5D43-B601-4D0DE014D18A}" destId="{34F292F4-B34E-234D-BE12-52A2B247B0B4}" srcOrd="12" destOrd="0" presId="urn:microsoft.com/office/officeart/2005/8/layout/vProcess5"/>
    <dgm:cxn modelId="{E6B149C8-8FAE-8D41-A7ED-FAADD1A406B7}" type="presParOf" srcId="{02DCC094-7759-5D43-B601-4D0DE014D18A}" destId="{99E4F27D-E3FB-5E47-BD10-DCD0A5E0D562}" srcOrd="13" destOrd="0" presId="urn:microsoft.com/office/officeart/2005/8/layout/vProcess5"/>
    <dgm:cxn modelId="{FD0A744B-30FA-0343-8DC6-8D8DC13D6484}" type="presParOf" srcId="{02DCC094-7759-5D43-B601-4D0DE014D18A}" destId="{090DE0E5-EC46-DC4F-9FA5-0BFF9020FAEB}"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B04AC94-9B57-4620-B341-041B669032B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87DE756-8E26-4363-BB59-60B68AFE8C35}">
      <dgm:prSet/>
      <dgm:spPr/>
      <dgm:t>
        <a:bodyPr/>
        <a:lstStyle/>
        <a:p>
          <a:r>
            <a:rPr lang="en-GB"/>
            <a:t>Stairs are designed to get you safely and efficiently to and from one platform to the next. </a:t>
          </a:r>
          <a:endParaRPr lang="en-US"/>
        </a:p>
      </dgm:t>
    </dgm:pt>
    <dgm:pt modelId="{E08F396F-6184-4E1C-8981-6AB1A55E443E}" type="parTrans" cxnId="{6E65DBC9-B627-45EC-8B61-E08D0FAE2FD8}">
      <dgm:prSet/>
      <dgm:spPr/>
      <dgm:t>
        <a:bodyPr/>
        <a:lstStyle/>
        <a:p>
          <a:endParaRPr lang="en-US"/>
        </a:p>
      </dgm:t>
    </dgm:pt>
    <dgm:pt modelId="{FAC1C561-1FE8-44BC-B8AE-7CB33B80961F}" type="sibTrans" cxnId="{6E65DBC9-B627-45EC-8B61-E08D0FAE2FD8}">
      <dgm:prSet/>
      <dgm:spPr/>
      <dgm:t>
        <a:bodyPr/>
        <a:lstStyle/>
        <a:p>
          <a:endParaRPr lang="en-US"/>
        </a:p>
      </dgm:t>
    </dgm:pt>
    <dgm:pt modelId="{760BEB0E-E710-4B61-B3C6-B13A4F49A327}">
      <dgm:prSet/>
      <dgm:spPr/>
      <dgm:t>
        <a:bodyPr/>
        <a:lstStyle/>
        <a:p>
          <a:r>
            <a:rPr lang="en-GB"/>
            <a:t>The beauty of result lies from the  purity of function. </a:t>
          </a:r>
          <a:endParaRPr lang="en-US"/>
        </a:p>
      </dgm:t>
    </dgm:pt>
    <dgm:pt modelId="{A47DBBAA-A10C-44E4-8BBE-567E7D14DE79}" type="parTrans" cxnId="{E98947B1-0B84-4F5D-9AB2-DC61C4D322AA}">
      <dgm:prSet/>
      <dgm:spPr/>
      <dgm:t>
        <a:bodyPr/>
        <a:lstStyle/>
        <a:p>
          <a:endParaRPr lang="en-US"/>
        </a:p>
      </dgm:t>
    </dgm:pt>
    <dgm:pt modelId="{021EC4CA-C142-475A-A102-9E3B23C83859}" type="sibTrans" cxnId="{E98947B1-0B84-4F5D-9AB2-DC61C4D322AA}">
      <dgm:prSet/>
      <dgm:spPr/>
      <dgm:t>
        <a:bodyPr/>
        <a:lstStyle/>
        <a:p>
          <a:endParaRPr lang="en-US"/>
        </a:p>
      </dgm:t>
    </dgm:pt>
    <dgm:pt modelId="{7036B8DC-BD9B-4DA7-8F38-6BAE8ADAEDBD}">
      <dgm:prSet/>
      <dgm:spPr/>
      <dgm:t>
        <a:bodyPr/>
        <a:lstStyle/>
        <a:p>
          <a:r>
            <a:rPr lang="en-GB"/>
            <a:t>Aesthetic of the design should be second to the function of the design. </a:t>
          </a:r>
          <a:endParaRPr lang="en-US"/>
        </a:p>
      </dgm:t>
    </dgm:pt>
    <dgm:pt modelId="{BBDBEDF0-46D7-4971-A550-FF78FE913CDF}" type="parTrans" cxnId="{FA12E820-1C4F-44A9-B6F8-E75F1BA7FADA}">
      <dgm:prSet/>
      <dgm:spPr/>
      <dgm:t>
        <a:bodyPr/>
        <a:lstStyle/>
        <a:p>
          <a:endParaRPr lang="en-US"/>
        </a:p>
      </dgm:t>
    </dgm:pt>
    <dgm:pt modelId="{219A97F8-63D9-45DA-9041-CA3AFF2FB1DD}" type="sibTrans" cxnId="{FA12E820-1C4F-44A9-B6F8-E75F1BA7FADA}">
      <dgm:prSet/>
      <dgm:spPr/>
      <dgm:t>
        <a:bodyPr/>
        <a:lstStyle/>
        <a:p>
          <a:endParaRPr lang="en-US"/>
        </a:p>
      </dgm:t>
    </dgm:pt>
    <dgm:pt modelId="{2B5B4BE9-8869-46B0-A240-9E9C1A29F88A}">
      <dgm:prSet/>
      <dgm:spPr/>
      <dgm:t>
        <a:bodyPr/>
        <a:lstStyle/>
        <a:p>
          <a:r>
            <a:rPr lang="en-GB"/>
            <a:t>What aspects of the design is critical to the success?</a:t>
          </a:r>
          <a:endParaRPr lang="en-US"/>
        </a:p>
      </dgm:t>
    </dgm:pt>
    <dgm:pt modelId="{82FB538E-4A82-48F7-9B2C-C14A121339CF}" type="parTrans" cxnId="{8DC54BF8-083D-4214-9F85-93937C205B50}">
      <dgm:prSet/>
      <dgm:spPr/>
      <dgm:t>
        <a:bodyPr/>
        <a:lstStyle/>
        <a:p>
          <a:endParaRPr lang="en-US"/>
        </a:p>
      </dgm:t>
    </dgm:pt>
    <dgm:pt modelId="{C811B38F-F637-47D3-B6F3-5065D62FA2FC}" type="sibTrans" cxnId="{8DC54BF8-083D-4214-9F85-93937C205B50}">
      <dgm:prSet/>
      <dgm:spPr/>
      <dgm:t>
        <a:bodyPr/>
        <a:lstStyle/>
        <a:p>
          <a:endParaRPr lang="en-US"/>
        </a:p>
      </dgm:t>
    </dgm:pt>
    <dgm:pt modelId="{F8650593-44B3-2F49-A269-283504209173}" type="pres">
      <dgm:prSet presAssocID="{4B04AC94-9B57-4620-B341-041B669032BB}" presName="linear" presStyleCnt="0">
        <dgm:presLayoutVars>
          <dgm:animLvl val="lvl"/>
          <dgm:resizeHandles val="exact"/>
        </dgm:presLayoutVars>
      </dgm:prSet>
      <dgm:spPr/>
    </dgm:pt>
    <dgm:pt modelId="{DF1CCE41-4129-5249-9327-2E2979CAEFA7}" type="pres">
      <dgm:prSet presAssocID="{887DE756-8E26-4363-BB59-60B68AFE8C35}" presName="parentText" presStyleLbl="node1" presStyleIdx="0" presStyleCnt="4">
        <dgm:presLayoutVars>
          <dgm:chMax val="0"/>
          <dgm:bulletEnabled val="1"/>
        </dgm:presLayoutVars>
      </dgm:prSet>
      <dgm:spPr/>
    </dgm:pt>
    <dgm:pt modelId="{6F544159-B4D3-D846-8008-899CD6743666}" type="pres">
      <dgm:prSet presAssocID="{FAC1C561-1FE8-44BC-B8AE-7CB33B80961F}" presName="spacer" presStyleCnt="0"/>
      <dgm:spPr/>
    </dgm:pt>
    <dgm:pt modelId="{929C9FE6-33C4-1E4C-B1E8-BC18EF7416CE}" type="pres">
      <dgm:prSet presAssocID="{760BEB0E-E710-4B61-B3C6-B13A4F49A327}" presName="parentText" presStyleLbl="node1" presStyleIdx="1" presStyleCnt="4">
        <dgm:presLayoutVars>
          <dgm:chMax val="0"/>
          <dgm:bulletEnabled val="1"/>
        </dgm:presLayoutVars>
      </dgm:prSet>
      <dgm:spPr/>
    </dgm:pt>
    <dgm:pt modelId="{FFE6A019-E79C-1A4E-B950-6276D84A0F16}" type="pres">
      <dgm:prSet presAssocID="{021EC4CA-C142-475A-A102-9E3B23C83859}" presName="spacer" presStyleCnt="0"/>
      <dgm:spPr/>
    </dgm:pt>
    <dgm:pt modelId="{84D4DBB7-3855-AF4C-9A21-0C83DEC0A7A2}" type="pres">
      <dgm:prSet presAssocID="{7036B8DC-BD9B-4DA7-8F38-6BAE8ADAEDBD}" presName="parentText" presStyleLbl="node1" presStyleIdx="2" presStyleCnt="4">
        <dgm:presLayoutVars>
          <dgm:chMax val="0"/>
          <dgm:bulletEnabled val="1"/>
        </dgm:presLayoutVars>
      </dgm:prSet>
      <dgm:spPr/>
    </dgm:pt>
    <dgm:pt modelId="{7C8429BA-FC48-6B40-85BF-71611D67E47C}" type="pres">
      <dgm:prSet presAssocID="{219A97F8-63D9-45DA-9041-CA3AFF2FB1DD}" presName="spacer" presStyleCnt="0"/>
      <dgm:spPr/>
    </dgm:pt>
    <dgm:pt modelId="{9B63FC6A-A2B8-3141-884B-075CF984C735}" type="pres">
      <dgm:prSet presAssocID="{2B5B4BE9-8869-46B0-A240-9E9C1A29F88A}" presName="parentText" presStyleLbl="node1" presStyleIdx="3" presStyleCnt="4">
        <dgm:presLayoutVars>
          <dgm:chMax val="0"/>
          <dgm:bulletEnabled val="1"/>
        </dgm:presLayoutVars>
      </dgm:prSet>
      <dgm:spPr/>
    </dgm:pt>
  </dgm:ptLst>
  <dgm:cxnLst>
    <dgm:cxn modelId="{26AA0902-A731-BD46-BF97-F6F877F089D1}" type="presOf" srcId="{2B5B4BE9-8869-46B0-A240-9E9C1A29F88A}" destId="{9B63FC6A-A2B8-3141-884B-075CF984C735}" srcOrd="0" destOrd="0" presId="urn:microsoft.com/office/officeart/2005/8/layout/vList2"/>
    <dgm:cxn modelId="{1B327912-D979-7542-80BA-EBDF1AE3EA72}" type="presOf" srcId="{4B04AC94-9B57-4620-B341-041B669032BB}" destId="{F8650593-44B3-2F49-A269-283504209173}" srcOrd="0" destOrd="0" presId="urn:microsoft.com/office/officeart/2005/8/layout/vList2"/>
    <dgm:cxn modelId="{FA12E820-1C4F-44A9-B6F8-E75F1BA7FADA}" srcId="{4B04AC94-9B57-4620-B341-041B669032BB}" destId="{7036B8DC-BD9B-4DA7-8F38-6BAE8ADAEDBD}" srcOrd="2" destOrd="0" parTransId="{BBDBEDF0-46D7-4971-A550-FF78FE913CDF}" sibTransId="{219A97F8-63D9-45DA-9041-CA3AFF2FB1DD}"/>
    <dgm:cxn modelId="{8EACC68C-56E3-844D-BAB0-B7232FE7A26E}" type="presOf" srcId="{760BEB0E-E710-4B61-B3C6-B13A4F49A327}" destId="{929C9FE6-33C4-1E4C-B1E8-BC18EF7416CE}" srcOrd="0" destOrd="0" presId="urn:microsoft.com/office/officeart/2005/8/layout/vList2"/>
    <dgm:cxn modelId="{E98947B1-0B84-4F5D-9AB2-DC61C4D322AA}" srcId="{4B04AC94-9B57-4620-B341-041B669032BB}" destId="{760BEB0E-E710-4B61-B3C6-B13A4F49A327}" srcOrd="1" destOrd="0" parTransId="{A47DBBAA-A10C-44E4-8BBE-567E7D14DE79}" sibTransId="{021EC4CA-C142-475A-A102-9E3B23C83859}"/>
    <dgm:cxn modelId="{1A3F5ABC-FE5A-EC4B-919A-57057FABC7E0}" type="presOf" srcId="{7036B8DC-BD9B-4DA7-8F38-6BAE8ADAEDBD}" destId="{84D4DBB7-3855-AF4C-9A21-0C83DEC0A7A2}" srcOrd="0" destOrd="0" presId="urn:microsoft.com/office/officeart/2005/8/layout/vList2"/>
    <dgm:cxn modelId="{6E65DBC9-B627-45EC-8B61-E08D0FAE2FD8}" srcId="{4B04AC94-9B57-4620-B341-041B669032BB}" destId="{887DE756-8E26-4363-BB59-60B68AFE8C35}" srcOrd="0" destOrd="0" parTransId="{E08F396F-6184-4E1C-8981-6AB1A55E443E}" sibTransId="{FAC1C561-1FE8-44BC-B8AE-7CB33B80961F}"/>
    <dgm:cxn modelId="{D2222ED9-FF6E-4542-AC0A-089AB55287AD}" type="presOf" srcId="{887DE756-8E26-4363-BB59-60B68AFE8C35}" destId="{DF1CCE41-4129-5249-9327-2E2979CAEFA7}" srcOrd="0" destOrd="0" presId="urn:microsoft.com/office/officeart/2005/8/layout/vList2"/>
    <dgm:cxn modelId="{8DC54BF8-083D-4214-9F85-93937C205B50}" srcId="{4B04AC94-9B57-4620-B341-041B669032BB}" destId="{2B5B4BE9-8869-46B0-A240-9E9C1A29F88A}" srcOrd="3" destOrd="0" parTransId="{82FB538E-4A82-48F7-9B2C-C14A121339CF}" sibTransId="{C811B38F-F637-47D3-B6F3-5065D62FA2FC}"/>
    <dgm:cxn modelId="{E86E40A4-D1A6-3742-A406-862A12CBE5F0}" type="presParOf" srcId="{F8650593-44B3-2F49-A269-283504209173}" destId="{DF1CCE41-4129-5249-9327-2E2979CAEFA7}" srcOrd="0" destOrd="0" presId="urn:microsoft.com/office/officeart/2005/8/layout/vList2"/>
    <dgm:cxn modelId="{93BCDF7A-ADCC-B543-9828-6D01833ED092}" type="presParOf" srcId="{F8650593-44B3-2F49-A269-283504209173}" destId="{6F544159-B4D3-D846-8008-899CD6743666}" srcOrd="1" destOrd="0" presId="urn:microsoft.com/office/officeart/2005/8/layout/vList2"/>
    <dgm:cxn modelId="{6BFF418B-3C92-FD49-9A09-A128987B2A63}" type="presParOf" srcId="{F8650593-44B3-2F49-A269-283504209173}" destId="{929C9FE6-33C4-1E4C-B1E8-BC18EF7416CE}" srcOrd="2" destOrd="0" presId="urn:microsoft.com/office/officeart/2005/8/layout/vList2"/>
    <dgm:cxn modelId="{53C65C1D-B057-F94E-9ADF-39EEE5FB3794}" type="presParOf" srcId="{F8650593-44B3-2F49-A269-283504209173}" destId="{FFE6A019-E79C-1A4E-B950-6276D84A0F16}" srcOrd="3" destOrd="0" presId="urn:microsoft.com/office/officeart/2005/8/layout/vList2"/>
    <dgm:cxn modelId="{FD8D5931-4EDB-604D-87D4-FC44EE8377C8}" type="presParOf" srcId="{F8650593-44B3-2F49-A269-283504209173}" destId="{84D4DBB7-3855-AF4C-9A21-0C83DEC0A7A2}" srcOrd="4" destOrd="0" presId="urn:microsoft.com/office/officeart/2005/8/layout/vList2"/>
    <dgm:cxn modelId="{89B22EE4-7935-D240-A0D6-6F34C6C98C9B}" type="presParOf" srcId="{F8650593-44B3-2F49-A269-283504209173}" destId="{7C8429BA-FC48-6B40-85BF-71611D67E47C}" srcOrd="5" destOrd="0" presId="urn:microsoft.com/office/officeart/2005/8/layout/vList2"/>
    <dgm:cxn modelId="{67128950-26F0-A54C-A265-1CA6CA4ADF56}" type="presParOf" srcId="{F8650593-44B3-2F49-A269-283504209173}" destId="{9B63FC6A-A2B8-3141-884B-075CF984C73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9A3FBD9-0C5E-4BBC-B6BD-6E80951BAB31}"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51A9FB12-AB2B-4B65-B883-57E8FF7BB51E}">
      <dgm:prSet/>
      <dgm:spPr/>
      <dgm:t>
        <a:bodyPr/>
        <a:lstStyle/>
        <a:p>
          <a:r>
            <a:rPr lang="en-GB" dirty="0"/>
            <a:t>There are so many potential risk whenever a moving object is concerned… especially when designing a revolve! EVERYTHING must be considered!</a:t>
          </a:r>
          <a:endParaRPr lang="en-US" dirty="0"/>
        </a:p>
      </dgm:t>
    </dgm:pt>
    <dgm:pt modelId="{7BEEAC60-F0AF-4824-9F59-CFA16782A1A5}" type="parTrans" cxnId="{97537607-F35A-4E82-AC64-79EF0FAB3CBB}">
      <dgm:prSet/>
      <dgm:spPr/>
      <dgm:t>
        <a:bodyPr/>
        <a:lstStyle/>
        <a:p>
          <a:endParaRPr lang="en-US"/>
        </a:p>
      </dgm:t>
    </dgm:pt>
    <dgm:pt modelId="{0656EC5E-C4F3-4FBD-AE11-DEFB6950972C}" type="sibTrans" cxnId="{97537607-F35A-4E82-AC64-79EF0FAB3CBB}">
      <dgm:prSet/>
      <dgm:spPr/>
      <dgm:t>
        <a:bodyPr/>
        <a:lstStyle/>
        <a:p>
          <a:endParaRPr lang="en-US"/>
        </a:p>
      </dgm:t>
    </dgm:pt>
    <dgm:pt modelId="{9AF977A8-F6E4-4FDC-9D90-02808A62B41A}">
      <dgm:prSet/>
      <dgm:spPr/>
      <dgm:t>
        <a:bodyPr/>
        <a:lstStyle/>
        <a:p>
          <a:r>
            <a:rPr lang="en-GB"/>
            <a:t>The manufacturer of the revolve must known the specific load that is needed to be carried and potentially any sequences that are planned.  Its important to establish the performers movements so pieces of the set, scene changes (fly ins) can be taken into consideration. </a:t>
          </a:r>
          <a:endParaRPr lang="en-US"/>
        </a:p>
      </dgm:t>
    </dgm:pt>
    <dgm:pt modelId="{EB9743A6-FFC1-4832-A480-44575FC20697}" type="parTrans" cxnId="{F90DCA69-5687-4C90-835F-8B52CECC3464}">
      <dgm:prSet/>
      <dgm:spPr/>
      <dgm:t>
        <a:bodyPr/>
        <a:lstStyle/>
        <a:p>
          <a:endParaRPr lang="en-US"/>
        </a:p>
      </dgm:t>
    </dgm:pt>
    <dgm:pt modelId="{07C26063-3AEF-475C-9A79-8D290F0785CE}" type="sibTrans" cxnId="{F90DCA69-5687-4C90-835F-8B52CECC3464}">
      <dgm:prSet/>
      <dgm:spPr/>
      <dgm:t>
        <a:bodyPr/>
        <a:lstStyle/>
        <a:p>
          <a:endParaRPr lang="en-US"/>
        </a:p>
      </dgm:t>
    </dgm:pt>
    <dgm:pt modelId="{A36C646C-E138-7C4F-8B2C-1B62E256B792}" type="pres">
      <dgm:prSet presAssocID="{E9A3FBD9-0C5E-4BBC-B6BD-6E80951BAB31}" presName="linear" presStyleCnt="0">
        <dgm:presLayoutVars>
          <dgm:animLvl val="lvl"/>
          <dgm:resizeHandles val="exact"/>
        </dgm:presLayoutVars>
      </dgm:prSet>
      <dgm:spPr/>
    </dgm:pt>
    <dgm:pt modelId="{CB93C12D-A8C3-8045-9A2B-6D3F722AD12E}" type="pres">
      <dgm:prSet presAssocID="{51A9FB12-AB2B-4B65-B883-57E8FF7BB51E}" presName="parentText" presStyleLbl="node1" presStyleIdx="0" presStyleCnt="2">
        <dgm:presLayoutVars>
          <dgm:chMax val="0"/>
          <dgm:bulletEnabled val="1"/>
        </dgm:presLayoutVars>
      </dgm:prSet>
      <dgm:spPr/>
    </dgm:pt>
    <dgm:pt modelId="{89E0D86F-4F0A-8C43-AEFD-14269B2F5641}" type="pres">
      <dgm:prSet presAssocID="{0656EC5E-C4F3-4FBD-AE11-DEFB6950972C}" presName="spacer" presStyleCnt="0"/>
      <dgm:spPr/>
    </dgm:pt>
    <dgm:pt modelId="{FB7A17D6-5B20-3E4C-9A85-AA21F450D802}" type="pres">
      <dgm:prSet presAssocID="{9AF977A8-F6E4-4FDC-9D90-02808A62B41A}" presName="parentText" presStyleLbl="node1" presStyleIdx="1" presStyleCnt="2">
        <dgm:presLayoutVars>
          <dgm:chMax val="0"/>
          <dgm:bulletEnabled val="1"/>
        </dgm:presLayoutVars>
      </dgm:prSet>
      <dgm:spPr/>
    </dgm:pt>
  </dgm:ptLst>
  <dgm:cxnLst>
    <dgm:cxn modelId="{97537607-F35A-4E82-AC64-79EF0FAB3CBB}" srcId="{E9A3FBD9-0C5E-4BBC-B6BD-6E80951BAB31}" destId="{51A9FB12-AB2B-4B65-B883-57E8FF7BB51E}" srcOrd="0" destOrd="0" parTransId="{7BEEAC60-F0AF-4824-9F59-CFA16782A1A5}" sibTransId="{0656EC5E-C4F3-4FBD-AE11-DEFB6950972C}"/>
    <dgm:cxn modelId="{6F052439-FFCB-DA4B-819E-90B2F4C0BA5B}" type="presOf" srcId="{9AF977A8-F6E4-4FDC-9D90-02808A62B41A}" destId="{FB7A17D6-5B20-3E4C-9A85-AA21F450D802}" srcOrd="0" destOrd="0" presId="urn:microsoft.com/office/officeart/2005/8/layout/vList2"/>
    <dgm:cxn modelId="{F0A3A64C-187C-6145-A1D8-DE46C260ED7C}" type="presOf" srcId="{E9A3FBD9-0C5E-4BBC-B6BD-6E80951BAB31}" destId="{A36C646C-E138-7C4F-8B2C-1B62E256B792}" srcOrd="0" destOrd="0" presId="urn:microsoft.com/office/officeart/2005/8/layout/vList2"/>
    <dgm:cxn modelId="{ED702554-DD8E-C64C-9175-7E0127FFAA59}" type="presOf" srcId="{51A9FB12-AB2B-4B65-B883-57E8FF7BB51E}" destId="{CB93C12D-A8C3-8045-9A2B-6D3F722AD12E}" srcOrd="0" destOrd="0" presId="urn:microsoft.com/office/officeart/2005/8/layout/vList2"/>
    <dgm:cxn modelId="{F90DCA69-5687-4C90-835F-8B52CECC3464}" srcId="{E9A3FBD9-0C5E-4BBC-B6BD-6E80951BAB31}" destId="{9AF977A8-F6E4-4FDC-9D90-02808A62B41A}" srcOrd="1" destOrd="0" parTransId="{EB9743A6-FFC1-4832-A480-44575FC20697}" sibTransId="{07C26063-3AEF-475C-9A79-8D290F0785CE}"/>
    <dgm:cxn modelId="{3817C279-2479-0A49-BBFC-EE6485126B3E}" type="presParOf" srcId="{A36C646C-E138-7C4F-8B2C-1B62E256B792}" destId="{CB93C12D-A8C3-8045-9A2B-6D3F722AD12E}" srcOrd="0" destOrd="0" presId="urn:microsoft.com/office/officeart/2005/8/layout/vList2"/>
    <dgm:cxn modelId="{26715A0C-8093-2B46-92F5-FAB4A32308F3}" type="presParOf" srcId="{A36C646C-E138-7C4F-8B2C-1B62E256B792}" destId="{89E0D86F-4F0A-8C43-AEFD-14269B2F5641}" srcOrd="1" destOrd="0" presId="urn:microsoft.com/office/officeart/2005/8/layout/vList2"/>
    <dgm:cxn modelId="{229288BB-66D2-9142-B366-F1BD6334579E}" type="presParOf" srcId="{A36C646C-E138-7C4F-8B2C-1B62E256B792}" destId="{FB7A17D6-5B20-3E4C-9A85-AA21F450D80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24C828-A34C-1044-BF0D-F267C0CE8F97}">
      <dsp:nvSpPr>
        <dsp:cNvPr id="0" name=""/>
        <dsp:cNvSpPr/>
      </dsp:nvSpPr>
      <dsp:spPr>
        <a:xfrm>
          <a:off x="3201" y="193789"/>
          <a:ext cx="2539866" cy="15239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Watch what you are doing.</a:t>
          </a:r>
          <a:endParaRPr lang="en-US" sz="1700" kern="1200"/>
        </a:p>
      </dsp:txBody>
      <dsp:txXfrm>
        <a:off x="3201" y="193789"/>
        <a:ext cx="2539866" cy="1523919"/>
      </dsp:txXfrm>
    </dsp:sp>
    <dsp:sp modelId="{CC33A74D-6370-DB4B-B79A-420CFE5812E6}">
      <dsp:nvSpPr>
        <dsp:cNvPr id="0" name=""/>
        <dsp:cNvSpPr/>
      </dsp:nvSpPr>
      <dsp:spPr>
        <a:xfrm>
          <a:off x="2797054" y="193789"/>
          <a:ext cx="2539866" cy="152391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Don’t talk to anyone or allow yourself to become distracted when operating the tool.</a:t>
          </a:r>
          <a:endParaRPr lang="en-US" sz="1700" kern="1200"/>
        </a:p>
      </dsp:txBody>
      <dsp:txXfrm>
        <a:off x="2797054" y="193789"/>
        <a:ext cx="2539866" cy="1523919"/>
      </dsp:txXfrm>
    </dsp:sp>
    <dsp:sp modelId="{625DB2D2-E5B4-684E-A905-3AE453E4B543}">
      <dsp:nvSpPr>
        <dsp:cNvPr id="0" name=""/>
        <dsp:cNvSpPr/>
      </dsp:nvSpPr>
      <dsp:spPr>
        <a:xfrm>
          <a:off x="5590907" y="193789"/>
          <a:ext cx="2539866" cy="152391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Keep long hair tied up or pulled back so that it doesn’t get tangled in the tool. </a:t>
          </a:r>
          <a:endParaRPr lang="en-US" sz="1700" kern="1200"/>
        </a:p>
      </dsp:txBody>
      <dsp:txXfrm>
        <a:off x="5590907" y="193789"/>
        <a:ext cx="2539866" cy="1523919"/>
      </dsp:txXfrm>
    </dsp:sp>
    <dsp:sp modelId="{359D8CC8-F0A9-424F-A760-2B8D8520ABC6}">
      <dsp:nvSpPr>
        <dsp:cNvPr id="0" name=""/>
        <dsp:cNvSpPr/>
      </dsp:nvSpPr>
      <dsp:spPr>
        <a:xfrm>
          <a:off x="8384760" y="193789"/>
          <a:ext cx="2539866" cy="152391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Don’t operate on the tool when you or the electrical cord is in contact with water on something that is very damp. </a:t>
          </a:r>
          <a:endParaRPr lang="en-US" sz="1700" kern="1200"/>
        </a:p>
      </dsp:txBody>
      <dsp:txXfrm>
        <a:off x="8384760" y="193789"/>
        <a:ext cx="2539866" cy="1523919"/>
      </dsp:txXfrm>
    </dsp:sp>
    <dsp:sp modelId="{8F07E875-AFD7-8442-81D9-2301795C30D4}">
      <dsp:nvSpPr>
        <dsp:cNvPr id="0" name=""/>
        <dsp:cNvSpPr/>
      </dsp:nvSpPr>
      <dsp:spPr>
        <a:xfrm>
          <a:off x="3201" y="1971695"/>
          <a:ext cx="2539866" cy="152391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Wear eye protection always!!</a:t>
          </a:r>
          <a:endParaRPr lang="en-US" sz="1700" kern="1200" dirty="0"/>
        </a:p>
      </dsp:txBody>
      <dsp:txXfrm>
        <a:off x="3201" y="1971695"/>
        <a:ext cx="2539866" cy="1523919"/>
      </dsp:txXfrm>
    </dsp:sp>
    <dsp:sp modelId="{7E9FCC14-1DB2-0A42-8794-E1A78FCCFCDC}">
      <dsp:nvSpPr>
        <dsp:cNvPr id="0" name=""/>
        <dsp:cNvSpPr/>
      </dsp:nvSpPr>
      <dsp:spPr>
        <a:xfrm>
          <a:off x="2797054" y="1971695"/>
          <a:ext cx="2539866" cy="15239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Be sure work is properly supported so that the blade or bit wont bind (become stuck)</a:t>
          </a:r>
          <a:endParaRPr lang="en-US" sz="1700" kern="1200"/>
        </a:p>
      </dsp:txBody>
      <dsp:txXfrm>
        <a:off x="2797054" y="1971695"/>
        <a:ext cx="2539866" cy="1523919"/>
      </dsp:txXfrm>
    </dsp:sp>
    <dsp:sp modelId="{297AA3BA-FCEA-4847-A6BF-1B2748A6FE17}">
      <dsp:nvSpPr>
        <dsp:cNvPr id="0" name=""/>
        <dsp:cNvSpPr/>
      </dsp:nvSpPr>
      <dsp:spPr>
        <a:xfrm>
          <a:off x="5590907" y="1971695"/>
          <a:ext cx="2539866" cy="152391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Before cutting be sure the oath of the intended cut is clear so that the blade or bit wont cut sawhorses, extension cords, nails… </a:t>
          </a:r>
          <a:endParaRPr lang="en-US" sz="1700" kern="1200"/>
        </a:p>
      </dsp:txBody>
      <dsp:txXfrm>
        <a:off x="5590907" y="1971695"/>
        <a:ext cx="2539866" cy="1523919"/>
      </dsp:txXfrm>
    </dsp:sp>
    <dsp:sp modelId="{2EE502F1-0A2F-E64A-A5F3-14618AEBF5B4}">
      <dsp:nvSpPr>
        <dsp:cNvPr id="0" name=""/>
        <dsp:cNvSpPr/>
      </dsp:nvSpPr>
      <dsp:spPr>
        <a:xfrm>
          <a:off x="8384760" y="1971695"/>
          <a:ext cx="2539866" cy="152391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(GILLETTE, 2000) </a:t>
          </a:r>
          <a:endParaRPr lang="en-US" sz="1700" kern="1200"/>
        </a:p>
      </dsp:txBody>
      <dsp:txXfrm>
        <a:off x="8384760" y="1971695"/>
        <a:ext cx="2539866" cy="15239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FDC6E9-45BC-6B4F-BE30-476AA9832F52}">
      <dsp:nvSpPr>
        <dsp:cNvPr id="0" name=""/>
        <dsp:cNvSpPr/>
      </dsp:nvSpPr>
      <dsp:spPr>
        <a:xfrm>
          <a:off x="0" y="115995"/>
          <a:ext cx="5397237" cy="8394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b="1" kern="1200"/>
            <a:t>Main applications</a:t>
          </a:r>
          <a:endParaRPr lang="en-US" sz="3500" kern="1200"/>
        </a:p>
      </dsp:txBody>
      <dsp:txXfrm>
        <a:off x="40980" y="156975"/>
        <a:ext cx="5315277" cy="757514"/>
      </dsp:txXfrm>
    </dsp:sp>
    <dsp:sp modelId="{5FADB722-DE64-AF4D-A712-B495D798C0AB}">
      <dsp:nvSpPr>
        <dsp:cNvPr id="0" name=""/>
        <dsp:cNvSpPr/>
      </dsp:nvSpPr>
      <dsp:spPr>
        <a:xfrm>
          <a:off x="0" y="955470"/>
          <a:ext cx="5397237" cy="3839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362" tIns="44450" rIns="248920" bIns="44450" numCol="1" spcCol="1270" anchor="t" anchorCtr="0">
          <a:noAutofit/>
        </a:bodyPr>
        <a:lstStyle/>
        <a:p>
          <a:pPr marL="228600" lvl="1" indent="-228600" algn="l" defTabSz="1200150">
            <a:lnSpc>
              <a:spcPct val="90000"/>
            </a:lnSpc>
            <a:spcBef>
              <a:spcPct val="0"/>
            </a:spcBef>
            <a:spcAft>
              <a:spcPct val="20000"/>
            </a:spcAft>
            <a:buChar char="•"/>
          </a:pPr>
          <a:r>
            <a:rPr lang="en-GB" sz="2700" kern="1200"/>
            <a:t>Precise circular in materials up to 55 mm thick</a:t>
          </a:r>
          <a:endParaRPr lang="en-US" sz="2700" kern="1200"/>
        </a:p>
        <a:p>
          <a:pPr marL="228600" lvl="1" indent="-228600" algn="l" defTabSz="1200150">
            <a:lnSpc>
              <a:spcPct val="90000"/>
            </a:lnSpc>
            <a:spcBef>
              <a:spcPct val="0"/>
            </a:spcBef>
            <a:spcAft>
              <a:spcPct val="20000"/>
            </a:spcAft>
            <a:buChar char="•"/>
          </a:pPr>
          <a:r>
            <a:rPr lang="en-GB" sz="2700" kern="1200"/>
            <a:t>Cutting interior doors to length using guide rail and circular saw</a:t>
          </a:r>
          <a:endParaRPr lang="en-US" sz="2700" kern="1200"/>
        </a:p>
        <a:p>
          <a:pPr marL="228600" lvl="1" indent="-228600" algn="l" defTabSz="1200150">
            <a:lnSpc>
              <a:spcPct val="90000"/>
            </a:lnSpc>
            <a:spcBef>
              <a:spcPct val="0"/>
            </a:spcBef>
            <a:spcAft>
              <a:spcPct val="20000"/>
            </a:spcAft>
            <a:buChar char="•"/>
          </a:pPr>
          <a:r>
            <a:rPr lang="en-GB" sz="2700" kern="1200"/>
            <a:t>Manufacturing expansion joints in parquet flooring and false joints</a:t>
          </a:r>
          <a:endParaRPr lang="en-US" sz="2700" kern="1200"/>
        </a:p>
        <a:p>
          <a:pPr marL="228600" lvl="1" indent="-228600" algn="l" defTabSz="1200150">
            <a:lnSpc>
              <a:spcPct val="90000"/>
            </a:lnSpc>
            <a:spcBef>
              <a:spcPct val="0"/>
            </a:spcBef>
            <a:spcAft>
              <a:spcPct val="20000"/>
            </a:spcAft>
            <a:buChar char="•"/>
          </a:pPr>
          <a:r>
            <a:rPr lang="en-GB" sz="2700" kern="1200"/>
            <a:t>Cutting chipboard to size</a:t>
          </a:r>
          <a:endParaRPr lang="en-US" sz="2700" kern="1200"/>
        </a:p>
        <a:p>
          <a:pPr marL="228600" lvl="1" indent="-228600" algn="l" defTabSz="1200150">
            <a:lnSpc>
              <a:spcPct val="90000"/>
            </a:lnSpc>
            <a:spcBef>
              <a:spcPct val="0"/>
            </a:spcBef>
            <a:spcAft>
              <a:spcPct val="20000"/>
            </a:spcAft>
            <a:buChar char="•"/>
          </a:pPr>
          <a:r>
            <a:rPr lang="en-GB" sz="2700" kern="1200"/>
            <a:t>Cutting and processing plasterboard</a:t>
          </a:r>
          <a:endParaRPr lang="en-US" sz="2700" kern="1200"/>
        </a:p>
      </dsp:txBody>
      <dsp:txXfrm>
        <a:off x="0" y="955470"/>
        <a:ext cx="5397237" cy="38398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FDC6E9-45BC-6B4F-BE30-476AA9832F52}">
      <dsp:nvSpPr>
        <dsp:cNvPr id="0" name=""/>
        <dsp:cNvSpPr/>
      </dsp:nvSpPr>
      <dsp:spPr>
        <a:xfrm>
          <a:off x="0" y="62535"/>
          <a:ext cx="5397237" cy="743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b="1" kern="1200"/>
            <a:t>Main applications</a:t>
          </a:r>
          <a:endParaRPr lang="en-US" sz="3100" kern="1200"/>
        </a:p>
      </dsp:txBody>
      <dsp:txXfrm>
        <a:off x="36296" y="98831"/>
        <a:ext cx="5324645" cy="670943"/>
      </dsp:txXfrm>
    </dsp:sp>
    <dsp:sp modelId="{5FADB722-DE64-AF4D-A712-B495D798C0AB}">
      <dsp:nvSpPr>
        <dsp:cNvPr id="0" name=""/>
        <dsp:cNvSpPr/>
      </dsp:nvSpPr>
      <dsp:spPr>
        <a:xfrm>
          <a:off x="0" y="806070"/>
          <a:ext cx="5397237" cy="40427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362" tIns="39370" rIns="220472" bIns="39370" numCol="1" spcCol="1270" anchor="t" anchorCtr="0">
          <a:noAutofit/>
        </a:bodyPr>
        <a:lstStyle/>
        <a:p>
          <a:pPr marL="228600" lvl="1" indent="-228600" algn="l" defTabSz="1066800">
            <a:lnSpc>
              <a:spcPct val="90000"/>
            </a:lnSpc>
            <a:spcBef>
              <a:spcPct val="0"/>
            </a:spcBef>
            <a:spcAft>
              <a:spcPct val="20000"/>
            </a:spcAft>
            <a:buNone/>
          </a:pPr>
          <a:endParaRPr lang="en-US" sz="2400" kern="1200" dirty="0"/>
        </a:p>
        <a:p>
          <a:pPr marL="228600" lvl="1" indent="-228600" algn="l" defTabSz="1066800">
            <a:lnSpc>
              <a:spcPct val="90000"/>
            </a:lnSpc>
            <a:spcBef>
              <a:spcPct val="0"/>
            </a:spcBef>
            <a:spcAft>
              <a:spcPct val="20000"/>
            </a:spcAft>
            <a:buChar char="•"/>
          </a:pPr>
          <a:r>
            <a:rPr lang="en-GB" sz="2400" kern="1200"/>
            <a:t>Cut-outs for sinks and kitchen hobs</a:t>
          </a:r>
          <a:endParaRPr lang="en-GB" sz="2400" kern="1200" dirty="0"/>
        </a:p>
        <a:p>
          <a:pPr marL="228600" lvl="1" indent="-228600" algn="l" defTabSz="1066800">
            <a:lnSpc>
              <a:spcPct val="90000"/>
            </a:lnSpc>
            <a:spcBef>
              <a:spcPct val="0"/>
            </a:spcBef>
            <a:spcAft>
              <a:spcPct val="20000"/>
            </a:spcAft>
            <a:buChar char="•"/>
          </a:pPr>
          <a:r>
            <a:rPr lang="en-GB" sz="2400" kern="1200"/>
            <a:t>Trimming work on furniture, kitchens, for interior fitting</a:t>
          </a:r>
          <a:endParaRPr lang="en-GB" sz="2400" kern="1200" dirty="0"/>
        </a:p>
        <a:p>
          <a:pPr marL="228600" lvl="1" indent="-228600" algn="l" defTabSz="1066800">
            <a:lnSpc>
              <a:spcPct val="90000"/>
            </a:lnSpc>
            <a:spcBef>
              <a:spcPct val="0"/>
            </a:spcBef>
            <a:spcAft>
              <a:spcPct val="20000"/>
            </a:spcAft>
            <a:buChar char="•"/>
          </a:pPr>
          <a:r>
            <a:rPr lang="en-GB" sz="2400" kern="1200"/>
            <a:t>Cutting circles and curves</a:t>
          </a:r>
          <a:endParaRPr lang="en-GB" sz="2400" kern="1200" dirty="0"/>
        </a:p>
        <a:p>
          <a:pPr marL="228600" lvl="1" indent="-228600" algn="l" defTabSz="1066800">
            <a:lnSpc>
              <a:spcPct val="90000"/>
            </a:lnSpc>
            <a:spcBef>
              <a:spcPct val="0"/>
            </a:spcBef>
            <a:spcAft>
              <a:spcPct val="20000"/>
            </a:spcAft>
            <a:buChar char="•"/>
          </a:pPr>
          <a:r>
            <a:rPr lang="en-GB" sz="2400" kern="1200"/>
            <a:t>Coping end strips</a:t>
          </a:r>
          <a:endParaRPr lang="en-GB" sz="2400" kern="1200" dirty="0"/>
        </a:p>
        <a:p>
          <a:pPr marL="228600" lvl="1" indent="-228600" algn="l" defTabSz="1066800">
            <a:lnSpc>
              <a:spcPct val="90000"/>
            </a:lnSpc>
            <a:spcBef>
              <a:spcPct val="0"/>
            </a:spcBef>
            <a:spcAft>
              <a:spcPct val="20000"/>
            </a:spcAft>
            <a:buChar char="•"/>
          </a:pPr>
          <a:r>
            <a:rPr lang="en-GB" sz="2400" kern="1200"/>
            <a:t>Cutting workpieces to length</a:t>
          </a:r>
          <a:endParaRPr lang="en-GB" sz="2400" kern="1200" dirty="0"/>
        </a:p>
        <a:p>
          <a:pPr marL="228600" lvl="1" indent="-228600" algn="l" defTabSz="1066800">
            <a:lnSpc>
              <a:spcPct val="90000"/>
            </a:lnSpc>
            <a:spcBef>
              <a:spcPct val="0"/>
            </a:spcBef>
            <a:spcAft>
              <a:spcPct val="20000"/>
            </a:spcAft>
            <a:buChar char="•"/>
          </a:pPr>
          <a:r>
            <a:rPr lang="en-GB" sz="2400" kern="1200"/>
            <a:t>Edge notching on beams</a:t>
          </a:r>
          <a:endParaRPr lang="en-GB" sz="2400" kern="1200" dirty="0"/>
        </a:p>
        <a:p>
          <a:pPr marL="228600" lvl="1" indent="-228600" algn="l" defTabSz="1066800">
            <a:lnSpc>
              <a:spcPct val="90000"/>
            </a:lnSpc>
            <a:spcBef>
              <a:spcPct val="0"/>
            </a:spcBef>
            <a:spcAft>
              <a:spcPct val="20000"/>
            </a:spcAft>
            <a:buChar char="•"/>
          </a:pPr>
          <a:r>
            <a:rPr lang="en-GB" sz="2400" kern="1200"/>
            <a:t>Cutting from below</a:t>
          </a:r>
          <a:endParaRPr lang="en-GB" sz="2400" kern="1200" dirty="0"/>
        </a:p>
        <a:p>
          <a:pPr marL="228600" lvl="1" indent="-228600" algn="l" defTabSz="1066800">
            <a:lnSpc>
              <a:spcPct val="90000"/>
            </a:lnSpc>
            <a:spcBef>
              <a:spcPct val="0"/>
            </a:spcBef>
            <a:spcAft>
              <a:spcPct val="20000"/>
            </a:spcAft>
            <a:buChar char="•"/>
          </a:pPr>
          <a:endParaRPr lang="en-US" sz="2400" kern="1200" dirty="0"/>
        </a:p>
      </dsp:txBody>
      <dsp:txXfrm>
        <a:off x="0" y="806070"/>
        <a:ext cx="5397237" cy="40427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A3E6C3-B750-2641-8C7F-A1850D2B3F02}">
      <dsp:nvSpPr>
        <dsp:cNvPr id="0" name=""/>
        <dsp:cNvSpPr/>
      </dsp:nvSpPr>
      <dsp:spPr>
        <a:xfrm>
          <a:off x="0" y="0"/>
          <a:ext cx="8097012" cy="78324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How many actors need to use the treads at once?</a:t>
          </a:r>
          <a:endParaRPr lang="en-US" sz="2000" kern="1200"/>
        </a:p>
      </dsp:txBody>
      <dsp:txXfrm>
        <a:off x="22940" y="22940"/>
        <a:ext cx="7160195" cy="737360"/>
      </dsp:txXfrm>
    </dsp:sp>
    <dsp:sp modelId="{0FEF6429-170A-3342-B187-70BF94B41A14}">
      <dsp:nvSpPr>
        <dsp:cNvPr id="0" name=""/>
        <dsp:cNvSpPr/>
      </dsp:nvSpPr>
      <dsp:spPr>
        <a:xfrm>
          <a:off x="604647" y="892024"/>
          <a:ext cx="8097012" cy="783240"/>
        </a:xfrm>
        <a:prstGeom prst="roundRect">
          <a:avLst>
            <a:gd name="adj" fmla="val 10000"/>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Do they need to exit quickly?</a:t>
          </a:r>
          <a:endParaRPr lang="en-US" sz="2000" kern="1200"/>
        </a:p>
      </dsp:txBody>
      <dsp:txXfrm>
        <a:off x="627587" y="914964"/>
        <a:ext cx="6937378" cy="737360"/>
      </dsp:txXfrm>
    </dsp:sp>
    <dsp:sp modelId="{2EEC3323-2674-2445-8CB3-82BE7016D8EC}">
      <dsp:nvSpPr>
        <dsp:cNvPr id="0" name=""/>
        <dsp:cNvSpPr/>
      </dsp:nvSpPr>
      <dsp:spPr>
        <a:xfrm>
          <a:off x="1209293" y="1784048"/>
          <a:ext cx="8097012" cy="783240"/>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Are there any scene changes that will be most affected by having a large set of get-offs in the way?</a:t>
          </a:r>
          <a:endParaRPr lang="en-US" sz="2000" kern="1200"/>
        </a:p>
      </dsp:txBody>
      <dsp:txXfrm>
        <a:off x="1232233" y="1806988"/>
        <a:ext cx="6937378" cy="737360"/>
      </dsp:txXfrm>
    </dsp:sp>
    <dsp:sp modelId="{93861719-4432-C748-B05B-AB3386143924}">
      <dsp:nvSpPr>
        <dsp:cNvPr id="0" name=""/>
        <dsp:cNvSpPr/>
      </dsp:nvSpPr>
      <dsp:spPr>
        <a:xfrm>
          <a:off x="1813940" y="2676072"/>
          <a:ext cx="8097012" cy="783240"/>
        </a:xfrm>
        <a:prstGeom prst="roundRect">
          <a:avLst>
            <a:gd name="adj" fmla="val 10000"/>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How will they affect the health and safety of the backstage area?</a:t>
          </a:r>
          <a:endParaRPr lang="en-US" sz="2000" kern="1200"/>
        </a:p>
      </dsp:txBody>
      <dsp:txXfrm>
        <a:off x="1836880" y="2699012"/>
        <a:ext cx="6937378" cy="737360"/>
      </dsp:txXfrm>
    </dsp:sp>
    <dsp:sp modelId="{37F3EFCA-495B-B349-AEA2-5CD658895916}">
      <dsp:nvSpPr>
        <dsp:cNvPr id="0" name=""/>
        <dsp:cNvSpPr/>
      </dsp:nvSpPr>
      <dsp:spPr>
        <a:xfrm>
          <a:off x="2418587" y="3568097"/>
          <a:ext cx="8097012" cy="783240"/>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Do they need handrails?</a:t>
          </a:r>
          <a:endParaRPr lang="en-US" sz="2000" kern="1200"/>
        </a:p>
      </dsp:txBody>
      <dsp:txXfrm>
        <a:off x="2441527" y="3591037"/>
        <a:ext cx="6937378" cy="737360"/>
      </dsp:txXfrm>
    </dsp:sp>
    <dsp:sp modelId="{ED2536C6-7418-E047-A745-3C13469E0A0F}">
      <dsp:nvSpPr>
        <dsp:cNvPr id="0" name=""/>
        <dsp:cNvSpPr/>
      </dsp:nvSpPr>
      <dsp:spPr>
        <a:xfrm>
          <a:off x="7587905" y="572200"/>
          <a:ext cx="509106" cy="50910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7702454" y="572200"/>
        <a:ext cx="280008" cy="383102"/>
      </dsp:txXfrm>
    </dsp:sp>
    <dsp:sp modelId="{952A18D7-3130-E54A-8CFA-264C515277D6}">
      <dsp:nvSpPr>
        <dsp:cNvPr id="0" name=""/>
        <dsp:cNvSpPr/>
      </dsp:nvSpPr>
      <dsp:spPr>
        <a:xfrm>
          <a:off x="8192552" y="1464225"/>
          <a:ext cx="509106" cy="509106"/>
        </a:xfrm>
        <a:prstGeom prst="downArrow">
          <a:avLst>
            <a:gd name="adj1" fmla="val 55000"/>
            <a:gd name="adj2" fmla="val 45000"/>
          </a:avLst>
        </a:prstGeom>
        <a:solidFill>
          <a:schemeClr val="accent2">
            <a:tint val="40000"/>
            <a:alpha val="90000"/>
            <a:hueOff val="-283075"/>
            <a:satOff val="-25115"/>
            <a:lumOff val="-256"/>
            <a:alphaOff val="0"/>
          </a:schemeClr>
        </a:solidFill>
        <a:ln w="12700" cap="flat" cmpd="sng" algn="ctr">
          <a:solidFill>
            <a:schemeClr val="accent2">
              <a:tint val="40000"/>
              <a:alpha val="90000"/>
              <a:hueOff val="-283075"/>
              <a:satOff val="-25115"/>
              <a:lumOff val="-2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307101" y="1464225"/>
        <a:ext cx="280008" cy="383102"/>
      </dsp:txXfrm>
    </dsp:sp>
    <dsp:sp modelId="{32821A94-8243-1745-A484-7466911C966D}">
      <dsp:nvSpPr>
        <dsp:cNvPr id="0" name=""/>
        <dsp:cNvSpPr/>
      </dsp:nvSpPr>
      <dsp:spPr>
        <a:xfrm>
          <a:off x="8797199" y="2343195"/>
          <a:ext cx="509106" cy="509106"/>
        </a:xfrm>
        <a:prstGeom prst="downArrow">
          <a:avLst>
            <a:gd name="adj1" fmla="val 55000"/>
            <a:gd name="adj2" fmla="val 45000"/>
          </a:avLst>
        </a:prstGeom>
        <a:solidFill>
          <a:schemeClr val="accent2">
            <a:tint val="40000"/>
            <a:alpha val="90000"/>
            <a:hueOff val="-566151"/>
            <a:satOff val="-50231"/>
            <a:lumOff val="-513"/>
            <a:alphaOff val="0"/>
          </a:schemeClr>
        </a:solidFill>
        <a:ln w="12700" cap="flat" cmpd="sng" algn="ctr">
          <a:solidFill>
            <a:schemeClr val="accent2">
              <a:tint val="40000"/>
              <a:alpha val="90000"/>
              <a:hueOff val="-566151"/>
              <a:satOff val="-50231"/>
              <a:lumOff val="-51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911748" y="2343195"/>
        <a:ext cx="280008" cy="383102"/>
      </dsp:txXfrm>
    </dsp:sp>
    <dsp:sp modelId="{867C2039-FC3C-BC4F-B181-FCFA42D4C4A2}">
      <dsp:nvSpPr>
        <dsp:cNvPr id="0" name=""/>
        <dsp:cNvSpPr/>
      </dsp:nvSpPr>
      <dsp:spPr>
        <a:xfrm>
          <a:off x="9401846" y="3243922"/>
          <a:ext cx="509106" cy="509106"/>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516395" y="3243922"/>
        <a:ext cx="280008" cy="3831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1CCE41-4129-5249-9327-2E2979CAEFA7}">
      <dsp:nvSpPr>
        <dsp:cNvPr id="0" name=""/>
        <dsp:cNvSpPr/>
      </dsp:nvSpPr>
      <dsp:spPr>
        <a:xfrm>
          <a:off x="0" y="572382"/>
          <a:ext cx="6651253" cy="9945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Stairs are designed to get you safely and efficiently to and from one platform to the next. </a:t>
          </a:r>
          <a:endParaRPr lang="en-US" sz="2500" kern="1200"/>
        </a:p>
      </dsp:txBody>
      <dsp:txXfrm>
        <a:off x="48547" y="620929"/>
        <a:ext cx="6554159" cy="897406"/>
      </dsp:txXfrm>
    </dsp:sp>
    <dsp:sp modelId="{929C9FE6-33C4-1E4C-B1E8-BC18EF7416CE}">
      <dsp:nvSpPr>
        <dsp:cNvPr id="0" name=""/>
        <dsp:cNvSpPr/>
      </dsp:nvSpPr>
      <dsp:spPr>
        <a:xfrm>
          <a:off x="0" y="1638882"/>
          <a:ext cx="6651253" cy="99450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 beauty of result lies from the  purity of function. </a:t>
          </a:r>
          <a:endParaRPr lang="en-US" sz="2500" kern="1200"/>
        </a:p>
      </dsp:txBody>
      <dsp:txXfrm>
        <a:off x="48547" y="1687429"/>
        <a:ext cx="6554159" cy="897406"/>
      </dsp:txXfrm>
    </dsp:sp>
    <dsp:sp modelId="{84D4DBB7-3855-AF4C-9A21-0C83DEC0A7A2}">
      <dsp:nvSpPr>
        <dsp:cNvPr id="0" name=""/>
        <dsp:cNvSpPr/>
      </dsp:nvSpPr>
      <dsp:spPr>
        <a:xfrm>
          <a:off x="0" y="2705382"/>
          <a:ext cx="6651253" cy="99450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Aesthetic of the design should be second to the function of the design. </a:t>
          </a:r>
          <a:endParaRPr lang="en-US" sz="2500" kern="1200"/>
        </a:p>
      </dsp:txBody>
      <dsp:txXfrm>
        <a:off x="48547" y="2753929"/>
        <a:ext cx="6554159" cy="897406"/>
      </dsp:txXfrm>
    </dsp:sp>
    <dsp:sp modelId="{9B63FC6A-A2B8-3141-884B-075CF984C735}">
      <dsp:nvSpPr>
        <dsp:cNvPr id="0" name=""/>
        <dsp:cNvSpPr/>
      </dsp:nvSpPr>
      <dsp:spPr>
        <a:xfrm>
          <a:off x="0" y="3771882"/>
          <a:ext cx="6651253" cy="99450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What aspects of the design is critical to the success?</a:t>
          </a:r>
          <a:endParaRPr lang="en-US" sz="2500" kern="1200"/>
        </a:p>
      </dsp:txBody>
      <dsp:txXfrm>
        <a:off x="48547" y="3820429"/>
        <a:ext cx="6554159" cy="89740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93C12D-A8C3-8045-9A2B-6D3F722AD12E}">
      <dsp:nvSpPr>
        <dsp:cNvPr id="0" name=""/>
        <dsp:cNvSpPr/>
      </dsp:nvSpPr>
      <dsp:spPr>
        <a:xfrm>
          <a:off x="0" y="401882"/>
          <a:ext cx="6245265" cy="235967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There are so many potential risk whenever a moving object is concerned… especially when designing a revolve! EVERYTHING must be considered!</a:t>
          </a:r>
          <a:endParaRPr lang="en-US" sz="2300" kern="1200" dirty="0"/>
        </a:p>
      </dsp:txBody>
      <dsp:txXfrm>
        <a:off x="115190" y="517072"/>
        <a:ext cx="6014885" cy="2129290"/>
      </dsp:txXfrm>
    </dsp:sp>
    <dsp:sp modelId="{FB7A17D6-5B20-3E4C-9A85-AA21F450D802}">
      <dsp:nvSpPr>
        <dsp:cNvPr id="0" name=""/>
        <dsp:cNvSpPr/>
      </dsp:nvSpPr>
      <dsp:spPr>
        <a:xfrm>
          <a:off x="0" y="2827793"/>
          <a:ext cx="6245265" cy="235967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 manufacturer of the revolve must known the specific load that is needed to be carried and potentially any sequences that are planned.  Its important to establish the performers movements so pieces of the set, scene changes (fly ins) can be taken into consideration. </a:t>
          </a:r>
          <a:endParaRPr lang="en-US" sz="2300" kern="1200"/>
        </a:p>
      </dsp:txBody>
      <dsp:txXfrm>
        <a:off x="115190" y="2942983"/>
        <a:ext cx="6014885" cy="212929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C5F28C-158A-644F-BDBF-1DFF0DE84642}" type="datetimeFigureOut">
              <a:rPr lang="en-GB" smtClean="0"/>
              <a:t>22/05/2022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787EAA-1569-9242-AE19-FA67BB68FB3F}" type="slidenum">
              <a:rPr lang="en-GB" smtClean="0"/>
              <a:t>‹#›</a:t>
            </a:fld>
            <a:endParaRPr lang="en-GB"/>
          </a:p>
        </p:txBody>
      </p:sp>
    </p:spTree>
    <p:extLst>
      <p:ext uri="{BB962C8B-B14F-4D97-AF65-F5344CB8AC3E}">
        <p14:creationId xmlns:p14="http://schemas.microsoft.com/office/powerpoint/2010/main" val="29813712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787EAA-1569-9242-AE19-FA67BB68FB3F}" type="slidenum">
              <a:rPr lang="en-GB" smtClean="0"/>
              <a:t>2</a:t>
            </a:fld>
            <a:endParaRPr lang="en-GB"/>
          </a:p>
        </p:txBody>
      </p:sp>
    </p:spTree>
    <p:extLst>
      <p:ext uri="{BB962C8B-B14F-4D97-AF65-F5344CB8AC3E}">
        <p14:creationId xmlns:p14="http://schemas.microsoft.com/office/powerpoint/2010/main" val="12126033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www.istockphoto.com</a:t>
            </a:r>
            <a:r>
              <a:rPr lang="en-GB" dirty="0"/>
              <a:t>/illustrations/cartoon-of-measuring-tape</a:t>
            </a:r>
          </a:p>
          <a:p>
            <a:endParaRPr lang="en-GB" dirty="0"/>
          </a:p>
        </p:txBody>
      </p:sp>
      <p:sp>
        <p:nvSpPr>
          <p:cNvPr id="4" name="Slide Number Placeholder 3"/>
          <p:cNvSpPr>
            <a:spLocks noGrp="1"/>
          </p:cNvSpPr>
          <p:nvPr>
            <p:ph type="sldNum" sz="quarter" idx="5"/>
          </p:nvPr>
        </p:nvSpPr>
        <p:spPr/>
        <p:txBody>
          <a:bodyPr/>
          <a:lstStyle/>
          <a:p>
            <a:fld id="{92787EAA-1569-9242-AE19-FA67BB68FB3F}" type="slidenum">
              <a:rPr lang="en-GB" smtClean="0"/>
              <a:t>7</a:t>
            </a:fld>
            <a:endParaRPr lang="en-GB"/>
          </a:p>
        </p:txBody>
      </p:sp>
    </p:spTree>
    <p:extLst>
      <p:ext uri="{BB962C8B-B14F-4D97-AF65-F5344CB8AC3E}">
        <p14:creationId xmlns:p14="http://schemas.microsoft.com/office/powerpoint/2010/main" val="470450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www.keson.com</a:t>
            </a:r>
            <a:r>
              <a:rPr lang="en-GB" dirty="0"/>
              <a:t>/product-category/chalk-line-reels/</a:t>
            </a:r>
          </a:p>
          <a:p>
            <a:endParaRPr lang="en-GB" dirty="0"/>
          </a:p>
        </p:txBody>
      </p:sp>
      <p:sp>
        <p:nvSpPr>
          <p:cNvPr id="4" name="Slide Number Placeholder 3"/>
          <p:cNvSpPr>
            <a:spLocks noGrp="1"/>
          </p:cNvSpPr>
          <p:nvPr>
            <p:ph type="sldNum" sz="quarter" idx="5"/>
          </p:nvPr>
        </p:nvSpPr>
        <p:spPr/>
        <p:txBody>
          <a:bodyPr/>
          <a:lstStyle/>
          <a:p>
            <a:fld id="{92787EAA-1569-9242-AE19-FA67BB68FB3F}" type="slidenum">
              <a:rPr lang="en-GB" smtClean="0"/>
              <a:t>17</a:t>
            </a:fld>
            <a:endParaRPr lang="en-GB"/>
          </a:p>
        </p:txBody>
      </p:sp>
    </p:spTree>
    <p:extLst>
      <p:ext uri="{BB962C8B-B14F-4D97-AF65-F5344CB8AC3E}">
        <p14:creationId xmlns:p14="http://schemas.microsoft.com/office/powerpoint/2010/main" val="20605259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dirty="0"/>
              <a:t>The most standard sizes and their lengths include:</a:t>
            </a:r>
          </a:p>
          <a:p>
            <a:pPr fontAlgn="base"/>
            <a:r>
              <a:rPr lang="en-GB" dirty="0"/>
              <a:t>2d: 1 inch</a:t>
            </a:r>
            <a:br>
              <a:rPr lang="en-GB" dirty="0"/>
            </a:br>
            <a:endParaRPr lang="en-GB" dirty="0"/>
          </a:p>
          <a:p>
            <a:pPr fontAlgn="base"/>
            <a:r>
              <a:rPr lang="en-GB" dirty="0"/>
              <a:t>3d: 1 1/4 inches</a:t>
            </a:r>
            <a:br>
              <a:rPr lang="en-GB" dirty="0"/>
            </a:br>
            <a:endParaRPr lang="en-GB" dirty="0"/>
          </a:p>
          <a:p>
            <a:pPr fontAlgn="base"/>
            <a:r>
              <a:rPr lang="en-GB" dirty="0"/>
              <a:t>4d: 1 1/2 inches</a:t>
            </a:r>
            <a:br>
              <a:rPr lang="en-GB" dirty="0"/>
            </a:br>
            <a:endParaRPr lang="en-GB" dirty="0"/>
          </a:p>
          <a:p>
            <a:pPr fontAlgn="base"/>
            <a:r>
              <a:rPr lang="en-GB" dirty="0"/>
              <a:t>6d: 2 inches</a:t>
            </a:r>
            <a:br>
              <a:rPr lang="en-GB" dirty="0"/>
            </a:br>
            <a:endParaRPr lang="en-GB" dirty="0"/>
          </a:p>
          <a:p>
            <a:pPr fontAlgn="base"/>
            <a:r>
              <a:rPr lang="en-GB" dirty="0"/>
              <a:t>8d: 2 1/2 inches</a:t>
            </a:r>
            <a:br>
              <a:rPr lang="en-GB" dirty="0"/>
            </a:br>
            <a:endParaRPr lang="en-GB" dirty="0"/>
          </a:p>
          <a:p>
            <a:pPr fontAlgn="base"/>
            <a:r>
              <a:rPr lang="en-GB" dirty="0"/>
              <a:t>10d: 3 inches</a:t>
            </a:r>
            <a:br>
              <a:rPr lang="en-GB" dirty="0"/>
            </a:br>
            <a:endParaRPr lang="en-GB" dirty="0"/>
          </a:p>
          <a:p>
            <a:pPr fontAlgn="base"/>
            <a:r>
              <a:rPr lang="en-GB" dirty="0"/>
              <a:t>16d: 3 1/2 inches</a:t>
            </a:r>
            <a:br>
              <a:rPr lang="en-GB" dirty="0"/>
            </a:br>
            <a:endParaRPr lang="en-GB" dirty="0"/>
          </a:p>
          <a:p>
            <a:pPr fontAlgn="base"/>
            <a:r>
              <a:rPr lang="en-GB" dirty="0"/>
              <a:t>20d: 4 inches</a:t>
            </a:r>
            <a:br>
              <a:rPr lang="en-GB" dirty="0"/>
            </a:br>
            <a:endParaRPr lang="en-GB" dirty="0"/>
          </a:p>
          <a:p>
            <a:pPr fontAlgn="base"/>
            <a:r>
              <a:rPr lang="en-GB" dirty="0"/>
              <a:t>60 d: 6 inches</a:t>
            </a:r>
            <a:br>
              <a:rPr lang="en-GB" dirty="0"/>
            </a:br>
            <a:endParaRPr lang="en-GB" dirty="0"/>
          </a:p>
          <a:p>
            <a:endParaRPr lang="en-GB" dirty="0"/>
          </a:p>
        </p:txBody>
      </p:sp>
      <p:sp>
        <p:nvSpPr>
          <p:cNvPr id="4" name="Slide Number Placeholder 3"/>
          <p:cNvSpPr>
            <a:spLocks noGrp="1"/>
          </p:cNvSpPr>
          <p:nvPr>
            <p:ph type="sldNum" sz="quarter" idx="5"/>
          </p:nvPr>
        </p:nvSpPr>
        <p:spPr/>
        <p:txBody>
          <a:bodyPr/>
          <a:lstStyle/>
          <a:p>
            <a:fld id="{76D6462E-A0C1-F94A-8481-B21F88A3F5DC}" type="slidenum">
              <a:rPr lang="en-GB" smtClean="0"/>
              <a:t>29</a:t>
            </a:fld>
            <a:endParaRPr lang="en-GB"/>
          </a:p>
        </p:txBody>
      </p:sp>
    </p:spTree>
    <p:extLst>
      <p:ext uri="{BB962C8B-B14F-4D97-AF65-F5344CB8AC3E}">
        <p14:creationId xmlns:p14="http://schemas.microsoft.com/office/powerpoint/2010/main" val="11740196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are Knife-bladed tools used to smooth or round the edges or corners of wood. the lumber being planed must be firmly anchored in a </a:t>
            </a:r>
            <a:r>
              <a:rPr lang="en-GB" dirty="0" err="1"/>
              <a:t>vise</a:t>
            </a:r>
            <a:r>
              <a:rPr lang="en-GB" dirty="0"/>
              <a:t> or clamped to a solid surface like a workbench. </a:t>
            </a:r>
          </a:p>
          <a:p>
            <a:r>
              <a:rPr lang="en-GB" dirty="0"/>
              <a:t>more temperamental than chisels and certainly more costly. </a:t>
            </a:r>
          </a:p>
          <a:p>
            <a:r>
              <a:rPr lang="en-GB" dirty="0"/>
              <a:t>most theatre work – the </a:t>
            </a:r>
            <a:r>
              <a:rPr lang="en-GB" dirty="0" err="1"/>
              <a:t>surform</a:t>
            </a:r>
            <a:r>
              <a:rPr lang="en-GB" dirty="0"/>
              <a:t> rasp has replaced the plane and indeed will take the “curse” off a sharp corner, chamfer the edge of a plywood fastener, or remove a rough surface about as well as a fine plane, but without the excessive replacement cost. </a:t>
            </a:r>
          </a:p>
          <a:p>
            <a:r>
              <a:rPr lang="en-GB" dirty="0"/>
              <a:t>the small, hand-held </a:t>
            </a:r>
            <a:r>
              <a:rPr lang="en-GB" dirty="0" err="1"/>
              <a:t>surform</a:t>
            </a:r>
            <a:r>
              <a:rPr lang="en-GB" dirty="0"/>
              <a:t> plane and </a:t>
            </a:r>
            <a:r>
              <a:rPr lang="en-GB" dirty="0" err="1"/>
              <a:t>surform</a:t>
            </a:r>
            <a:r>
              <a:rPr lang="en-GB" dirty="0"/>
              <a:t> shaver (which is pulled towards you not pushed) are both very useful and have inexpensive replacement blades. </a:t>
            </a:r>
          </a:p>
          <a:p>
            <a:r>
              <a:rPr lang="en-GB" dirty="0"/>
              <a:t> </a:t>
            </a:r>
          </a:p>
          <a:p>
            <a:r>
              <a:rPr lang="en-GB" dirty="0"/>
              <a:t>there are many portable, electric hand planers on the market. not for the careless users – one nail or staple can destroy the expensive blade. </a:t>
            </a:r>
          </a:p>
          <a:p>
            <a:r>
              <a:rPr lang="en-GB" dirty="0"/>
              <a:t>large joiners and planers are available.</a:t>
            </a:r>
          </a:p>
          <a:p>
            <a:r>
              <a:rPr lang="en-GB" dirty="0"/>
              <a:t>the difference between the two: the jointer has short cutters and is used to smooth the edge of board for joining with glue; the planer uses longer cutters, usually has more power feed, and smooth the face of a board. they both have in common – the extreme cost of replacing or sharpening the blades. </a:t>
            </a:r>
          </a:p>
          <a:p>
            <a:endParaRPr lang="en-GB" dirty="0"/>
          </a:p>
        </p:txBody>
      </p:sp>
      <p:sp>
        <p:nvSpPr>
          <p:cNvPr id="4" name="Slide Number Placeholder 3"/>
          <p:cNvSpPr>
            <a:spLocks noGrp="1"/>
          </p:cNvSpPr>
          <p:nvPr>
            <p:ph type="sldNum" sz="quarter" idx="5"/>
          </p:nvPr>
        </p:nvSpPr>
        <p:spPr/>
        <p:txBody>
          <a:bodyPr/>
          <a:lstStyle/>
          <a:p>
            <a:fld id="{92787EAA-1569-9242-AE19-FA67BB68FB3F}" type="slidenum">
              <a:rPr lang="en-GB" smtClean="0"/>
              <a:t>35</a:t>
            </a:fld>
            <a:endParaRPr lang="en-GB"/>
          </a:p>
        </p:txBody>
      </p:sp>
    </p:spTree>
    <p:extLst>
      <p:ext uri="{BB962C8B-B14F-4D97-AF65-F5344CB8AC3E}">
        <p14:creationId xmlns:p14="http://schemas.microsoft.com/office/powerpoint/2010/main" val="30707408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Parc Slip, own photos</a:t>
            </a:r>
          </a:p>
        </p:txBody>
      </p:sp>
      <p:sp>
        <p:nvSpPr>
          <p:cNvPr id="4" name="Slide Number Placeholder 3"/>
          <p:cNvSpPr>
            <a:spLocks noGrp="1"/>
          </p:cNvSpPr>
          <p:nvPr>
            <p:ph type="sldNum" sz="quarter" idx="5"/>
          </p:nvPr>
        </p:nvSpPr>
        <p:spPr/>
        <p:txBody>
          <a:bodyPr/>
          <a:lstStyle/>
          <a:p>
            <a:fld id="{92787EAA-1569-9242-AE19-FA67BB68FB3F}" type="slidenum">
              <a:rPr lang="en-GB" smtClean="0"/>
              <a:t>83</a:t>
            </a:fld>
            <a:endParaRPr lang="en-GB"/>
          </a:p>
        </p:txBody>
      </p:sp>
    </p:spTree>
    <p:extLst>
      <p:ext uri="{BB962C8B-B14F-4D97-AF65-F5344CB8AC3E}">
        <p14:creationId xmlns:p14="http://schemas.microsoft.com/office/powerpoint/2010/main" val="16987801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inspectapedia.com</a:t>
            </a:r>
            <a:r>
              <a:rPr lang="en-GB" dirty="0"/>
              <a:t>/hazmat/</a:t>
            </a:r>
            <a:r>
              <a:rPr lang="en-GB" dirty="0" err="1"/>
              <a:t>Theatre_Stairs_Teague.pdf</a:t>
            </a:r>
            <a:endParaRPr lang="en-GB" dirty="0"/>
          </a:p>
        </p:txBody>
      </p:sp>
      <p:sp>
        <p:nvSpPr>
          <p:cNvPr id="4" name="Slide Number Placeholder 3"/>
          <p:cNvSpPr>
            <a:spLocks noGrp="1"/>
          </p:cNvSpPr>
          <p:nvPr>
            <p:ph type="sldNum" sz="quarter" idx="5"/>
          </p:nvPr>
        </p:nvSpPr>
        <p:spPr/>
        <p:txBody>
          <a:bodyPr/>
          <a:lstStyle/>
          <a:p>
            <a:fld id="{92787EAA-1569-9242-AE19-FA67BB68FB3F}" type="slidenum">
              <a:rPr lang="en-GB" smtClean="0"/>
              <a:t>87</a:t>
            </a:fld>
            <a:endParaRPr lang="en-GB"/>
          </a:p>
        </p:txBody>
      </p:sp>
    </p:spTree>
    <p:extLst>
      <p:ext uri="{BB962C8B-B14F-4D97-AF65-F5344CB8AC3E}">
        <p14:creationId xmlns:p14="http://schemas.microsoft.com/office/powerpoint/2010/main" val="1064386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5D982-8F14-296B-E066-EAD79B7B918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B695E55-9722-9FF9-92D9-A674D5C4F0C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346B44D-509E-144C-E441-96D10AEA0D0C}"/>
              </a:ext>
            </a:extLst>
          </p:cNvPr>
          <p:cNvSpPr>
            <a:spLocks noGrp="1"/>
          </p:cNvSpPr>
          <p:nvPr>
            <p:ph type="dt" sz="half" idx="10"/>
          </p:nvPr>
        </p:nvSpPr>
        <p:spPr/>
        <p:txBody>
          <a:bodyPr/>
          <a:lstStyle/>
          <a:p>
            <a:fld id="{15486DEA-85CA-C14B-862A-F55AE8C43AEF}" type="datetimeFigureOut">
              <a:rPr lang="en-GB" smtClean="0"/>
              <a:t>22/05/2022</a:t>
            </a:fld>
            <a:endParaRPr lang="en-GB"/>
          </a:p>
        </p:txBody>
      </p:sp>
      <p:sp>
        <p:nvSpPr>
          <p:cNvPr id="5" name="Footer Placeholder 4">
            <a:extLst>
              <a:ext uri="{FF2B5EF4-FFF2-40B4-BE49-F238E27FC236}">
                <a16:creationId xmlns:a16="http://schemas.microsoft.com/office/drawing/2014/main" id="{7A4058D6-E5F4-3212-2EEB-1DDEDFCA4B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A89B76-CA23-9281-7F71-ACF21899B38E}"/>
              </a:ext>
            </a:extLst>
          </p:cNvPr>
          <p:cNvSpPr>
            <a:spLocks noGrp="1"/>
          </p:cNvSpPr>
          <p:nvPr>
            <p:ph type="sldNum" sz="quarter" idx="12"/>
          </p:nvPr>
        </p:nvSpPr>
        <p:spPr/>
        <p:txBody>
          <a:bodyPr/>
          <a:lstStyle/>
          <a:p>
            <a:fld id="{2D32D343-A5D0-4B4F-8AC8-C5E2880DC234}" type="slidenum">
              <a:rPr lang="en-GB" smtClean="0"/>
              <a:t>‹#›</a:t>
            </a:fld>
            <a:endParaRPr lang="en-GB"/>
          </a:p>
        </p:txBody>
      </p:sp>
    </p:spTree>
    <p:extLst>
      <p:ext uri="{BB962C8B-B14F-4D97-AF65-F5344CB8AC3E}">
        <p14:creationId xmlns:p14="http://schemas.microsoft.com/office/powerpoint/2010/main" val="3656782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08BF9-D905-8FA3-EA76-3C3BA40B8A7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12E1A2E-E874-DD8D-B47E-6FA5FB2946E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7C05684-3A95-9630-7976-4FFF4C360220}"/>
              </a:ext>
            </a:extLst>
          </p:cNvPr>
          <p:cNvSpPr>
            <a:spLocks noGrp="1"/>
          </p:cNvSpPr>
          <p:nvPr>
            <p:ph type="dt" sz="half" idx="10"/>
          </p:nvPr>
        </p:nvSpPr>
        <p:spPr/>
        <p:txBody>
          <a:bodyPr/>
          <a:lstStyle/>
          <a:p>
            <a:fld id="{15486DEA-85CA-C14B-862A-F55AE8C43AEF}" type="datetimeFigureOut">
              <a:rPr lang="en-GB" smtClean="0"/>
              <a:t>22/05/2022</a:t>
            </a:fld>
            <a:endParaRPr lang="en-GB"/>
          </a:p>
        </p:txBody>
      </p:sp>
      <p:sp>
        <p:nvSpPr>
          <p:cNvPr id="5" name="Footer Placeholder 4">
            <a:extLst>
              <a:ext uri="{FF2B5EF4-FFF2-40B4-BE49-F238E27FC236}">
                <a16:creationId xmlns:a16="http://schemas.microsoft.com/office/drawing/2014/main" id="{93F7104D-D462-ED5D-D4D6-901A9171A7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423911-A2BD-5991-DDAB-C937B0CA1BC9}"/>
              </a:ext>
            </a:extLst>
          </p:cNvPr>
          <p:cNvSpPr>
            <a:spLocks noGrp="1"/>
          </p:cNvSpPr>
          <p:nvPr>
            <p:ph type="sldNum" sz="quarter" idx="12"/>
          </p:nvPr>
        </p:nvSpPr>
        <p:spPr/>
        <p:txBody>
          <a:bodyPr/>
          <a:lstStyle/>
          <a:p>
            <a:fld id="{2D32D343-A5D0-4B4F-8AC8-C5E2880DC234}" type="slidenum">
              <a:rPr lang="en-GB" smtClean="0"/>
              <a:t>‹#›</a:t>
            </a:fld>
            <a:endParaRPr lang="en-GB"/>
          </a:p>
        </p:txBody>
      </p:sp>
    </p:spTree>
    <p:extLst>
      <p:ext uri="{BB962C8B-B14F-4D97-AF65-F5344CB8AC3E}">
        <p14:creationId xmlns:p14="http://schemas.microsoft.com/office/powerpoint/2010/main" val="13252615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16E84-2900-8A7E-4DF3-ED2045A5A1D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1D27ACF-65DD-1563-CBCA-0D6CA3C3912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93AECE3-8798-690D-964E-9CBBEFC9743E}"/>
              </a:ext>
            </a:extLst>
          </p:cNvPr>
          <p:cNvSpPr>
            <a:spLocks noGrp="1"/>
          </p:cNvSpPr>
          <p:nvPr>
            <p:ph type="dt" sz="half" idx="10"/>
          </p:nvPr>
        </p:nvSpPr>
        <p:spPr/>
        <p:txBody>
          <a:bodyPr/>
          <a:lstStyle/>
          <a:p>
            <a:fld id="{15486DEA-85CA-C14B-862A-F55AE8C43AEF}" type="datetimeFigureOut">
              <a:rPr lang="en-GB" smtClean="0"/>
              <a:t>22/05/2022</a:t>
            </a:fld>
            <a:endParaRPr lang="en-GB"/>
          </a:p>
        </p:txBody>
      </p:sp>
      <p:sp>
        <p:nvSpPr>
          <p:cNvPr id="5" name="Footer Placeholder 4">
            <a:extLst>
              <a:ext uri="{FF2B5EF4-FFF2-40B4-BE49-F238E27FC236}">
                <a16:creationId xmlns:a16="http://schemas.microsoft.com/office/drawing/2014/main" id="{D45EEAEE-F5AA-5D0B-750F-0B08A55390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1DE39A-8755-34E4-6EE7-3857E70D03C5}"/>
              </a:ext>
            </a:extLst>
          </p:cNvPr>
          <p:cNvSpPr>
            <a:spLocks noGrp="1"/>
          </p:cNvSpPr>
          <p:nvPr>
            <p:ph type="sldNum" sz="quarter" idx="12"/>
          </p:nvPr>
        </p:nvSpPr>
        <p:spPr/>
        <p:txBody>
          <a:bodyPr/>
          <a:lstStyle/>
          <a:p>
            <a:fld id="{2D32D343-A5D0-4B4F-8AC8-C5E2880DC234}" type="slidenum">
              <a:rPr lang="en-GB" smtClean="0"/>
              <a:t>‹#›</a:t>
            </a:fld>
            <a:endParaRPr lang="en-GB"/>
          </a:p>
        </p:txBody>
      </p:sp>
    </p:spTree>
    <p:extLst>
      <p:ext uri="{BB962C8B-B14F-4D97-AF65-F5344CB8AC3E}">
        <p14:creationId xmlns:p14="http://schemas.microsoft.com/office/powerpoint/2010/main" val="33642068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FEE59-7F65-EBDA-25AC-31E6624C67A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527AEDA-8F12-CB33-3E7F-031F98719DF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B365100-DD3C-893B-3568-4B2945B6528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29A6D56-55BE-DB57-3AB4-40313CA144CF}"/>
              </a:ext>
            </a:extLst>
          </p:cNvPr>
          <p:cNvSpPr>
            <a:spLocks noGrp="1"/>
          </p:cNvSpPr>
          <p:nvPr>
            <p:ph type="dt" sz="half" idx="10"/>
          </p:nvPr>
        </p:nvSpPr>
        <p:spPr/>
        <p:txBody>
          <a:bodyPr/>
          <a:lstStyle/>
          <a:p>
            <a:fld id="{15486DEA-85CA-C14B-862A-F55AE8C43AEF}" type="datetimeFigureOut">
              <a:rPr lang="en-GB" smtClean="0"/>
              <a:t>22/05/2022</a:t>
            </a:fld>
            <a:endParaRPr lang="en-GB"/>
          </a:p>
        </p:txBody>
      </p:sp>
      <p:sp>
        <p:nvSpPr>
          <p:cNvPr id="6" name="Footer Placeholder 5">
            <a:extLst>
              <a:ext uri="{FF2B5EF4-FFF2-40B4-BE49-F238E27FC236}">
                <a16:creationId xmlns:a16="http://schemas.microsoft.com/office/drawing/2014/main" id="{C25762CA-7D2A-114F-2466-06B4B3843DE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8CA00D-CAB5-78C1-8B4F-A2491D77B38D}"/>
              </a:ext>
            </a:extLst>
          </p:cNvPr>
          <p:cNvSpPr>
            <a:spLocks noGrp="1"/>
          </p:cNvSpPr>
          <p:nvPr>
            <p:ph type="sldNum" sz="quarter" idx="12"/>
          </p:nvPr>
        </p:nvSpPr>
        <p:spPr/>
        <p:txBody>
          <a:bodyPr/>
          <a:lstStyle/>
          <a:p>
            <a:fld id="{2D32D343-A5D0-4B4F-8AC8-C5E2880DC234}" type="slidenum">
              <a:rPr lang="en-GB" smtClean="0"/>
              <a:t>‹#›</a:t>
            </a:fld>
            <a:endParaRPr lang="en-GB"/>
          </a:p>
        </p:txBody>
      </p:sp>
    </p:spTree>
    <p:extLst>
      <p:ext uri="{BB962C8B-B14F-4D97-AF65-F5344CB8AC3E}">
        <p14:creationId xmlns:p14="http://schemas.microsoft.com/office/powerpoint/2010/main" val="39131429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C264-19E6-0D3A-BF67-4C3C142C6E97}"/>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92C07B52-840E-1A07-1972-30F063FA256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E945CB4-55DF-3376-448E-D9B7D79EAC3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67AC9EA-D226-6F0C-1948-9AA267CC543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63C7232-04D6-5C15-C985-06589F8765F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33526B4-3F6E-B295-8A0F-F51FB4CC69B2}"/>
              </a:ext>
            </a:extLst>
          </p:cNvPr>
          <p:cNvSpPr>
            <a:spLocks noGrp="1"/>
          </p:cNvSpPr>
          <p:nvPr>
            <p:ph type="dt" sz="half" idx="10"/>
          </p:nvPr>
        </p:nvSpPr>
        <p:spPr/>
        <p:txBody>
          <a:bodyPr/>
          <a:lstStyle/>
          <a:p>
            <a:fld id="{15486DEA-85CA-C14B-862A-F55AE8C43AEF}" type="datetimeFigureOut">
              <a:rPr lang="en-GB" smtClean="0"/>
              <a:t>22/05/2022</a:t>
            </a:fld>
            <a:endParaRPr lang="en-GB"/>
          </a:p>
        </p:txBody>
      </p:sp>
      <p:sp>
        <p:nvSpPr>
          <p:cNvPr id="8" name="Footer Placeholder 7">
            <a:extLst>
              <a:ext uri="{FF2B5EF4-FFF2-40B4-BE49-F238E27FC236}">
                <a16:creationId xmlns:a16="http://schemas.microsoft.com/office/drawing/2014/main" id="{748759E0-75D9-A395-0CC2-053C47BB7AA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E54A6FD-0942-371B-DBE8-41EB2724424F}"/>
              </a:ext>
            </a:extLst>
          </p:cNvPr>
          <p:cNvSpPr>
            <a:spLocks noGrp="1"/>
          </p:cNvSpPr>
          <p:nvPr>
            <p:ph type="sldNum" sz="quarter" idx="12"/>
          </p:nvPr>
        </p:nvSpPr>
        <p:spPr/>
        <p:txBody>
          <a:bodyPr/>
          <a:lstStyle/>
          <a:p>
            <a:fld id="{2D32D343-A5D0-4B4F-8AC8-C5E2880DC234}" type="slidenum">
              <a:rPr lang="en-GB" smtClean="0"/>
              <a:t>‹#›</a:t>
            </a:fld>
            <a:endParaRPr lang="en-GB"/>
          </a:p>
        </p:txBody>
      </p:sp>
    </p:spTree>
    <p:extLst>
      <p:ext uri="{BB962C8B-B14F-4D97-AF65-F5344CB8AC3E}">
        <p14:creationId xmlns:p14="http://schemas.microsoft.com/office/powerpoint/2010/main" val="36012533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D706B-3F78-5864-79CF-0751CEB97E9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02D4E1F7-71EB-CEC3-2587-9CA6BA9C7D07}"/>
              </a:ext>
            </a:extLst>
          </p:cNvPr>
          <p:cNvSpPr>
            <a:spLocks noGrp="1"/>
          </p:cNvSpPr>
          <p:nvPr>
            <p:ph type="dt" sz="half" idx="10"/>
          </p:nvPr>
        </p:nvSpPr>
        <p:spPr/>
        <p:txBody>
          <a:bodyPr/>
          <a:lstStyle/>
          <a:p>
            <a:fld id="{15486DEA-85CA-C14B-862A-F55AE8C43AEF}" type="datetimeFigureOut">
              <a:rPr lang="en-GB" smtClean="0"/>
              <a:t>22/05/2022</a:t>
            </a:fld>
            <a:endParaRPr lang="en-GB"/>
          </a:p>
        </p:txBody>
      </p:sp>
      <p:sp>
        <p:nvSpPr>
          <p:cNvPr id="4" name="Footer Placeholder 3">
            <a:extLst>
              <a:ext uri="{FF2B5EF4-FFF2-40B4-BE49-F238E27FC236}">
                <a16:creationId xmlns:a16="http://schemas.microsoft.com/office/drawing/2014/main" id="{12215313-85B1-CF68-578B-1A3EF0D9845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0CA331-1A31-2D95-D7EF-207681EA8D89}"/>
              </a:ext>
            </a:extLst>
          </p:cNvPr>
          <p:cNvSpPr>
            <a:spLocks noGrp="1"/>
          </p:cNvSpPr>
          <p:nvPr>
            <p:ph type="sldNum" sz="quarter" idx="12"/>
          </p:nvPr>
        </p:nvSpPr>
        <p:spPr/>
        <p:txBody>
          <a:bodyPr/>
          <a:lstStyle/>
          <a:p>
            <a:fld id="{2D32D343-A5D0-4B4F-8AC8-C5E2880DC234}" type="slidenum">
              <a:rPr lang="en-GB" smtClean="0"/>
              <a:t>‹#›</a:t>
            </a:fld>
            <a:endParaRPr lang="en-GB"/>
          </a:p>
        </p:txBody>
      </p:sp>
    </p:spTree>
    <p:extLst>
      <p:ext uri="{BB962C8B-B14F-4D97-AF65-F5344CB8AC3E}">
        <p14:creationId xmlns:p14="http://schemas.microsoft.com/office/powerpoint/2010/main" val="3259463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3D1492E-828C-F56D-3C69-351662B4BF81}"/>
              </a:ext>
            </a:extLst>
          </p:cNvPr>
          <p:cNvSpPr>
            <a:spLocks noGrp="1"/>
          </p:cNvSpPr>
          <p:nvPr>
            <p:ph type="dt" sz="half" idx="10"/>
          </p:nvPr>
        </p:nvSpPr>
        <p:spPr/>
        <p:txBody>
          <a:bodyPr/>
          <a:lstStyle/>
          <a:p>
            <a:fld id="{15486DEA-85CA-C14B-862A-F55AE8C43AEF}" type="datetimeFigureOut">
              <a:rPr lang="en-GB" smtClean="0"/>
              <a:t>22/05/2022</a:t>
            </a:fld>
            <a:endParaRPr lang="en-GB"/>
          </a:p>
        </p:txBody>
      </p:sp>
      <p:sp>
        <p:nvSpPr>
          <p:cNvPr id="3" name="Footer Placeholder 2">
            <a:extLst>
              <a:ext uri="{FF2B5EF4-FFF2-40B4-BE49-F238E27FC236}">
                <a16:creationId xmlns:a16="http://schemas.microsoft.com/office/drawing/2014/main" id="{F9A90C36-795E-097C-058B-AA8DB10DF0C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63AAD48-C76A-4336-FB8F-AD33F2D514E4}"/>
              </a:ext>
            </a:extLst>
          </p:cNvPr>
          <p:cNvSpPr>
            <a:spLocks noGrp="1"/>
          </p:cNvSpPr>
          <p:nvPr>
            <p:ph type="sldNum" sz="quarter" idx="12"/>
          </p:nvPr>
        </p:nvSpPr>
        <p:spPr/>
        <p:txBody>
          <a:bodyPr/>
          <a:lstStyle/>
          <a:p>
            <a:fld id="{2D32D343-A5D0-4B4F-8AC8-C5E2880DC234}" type="slidenum">
              <a:rPr lang="en-GB" smtClean="0"/>
              <a:t>‹#›</a:t>
            </a:fld>
            <a:endParaRPr lang="en-GB"/>
          </a:p>
        </p:txBody>
      </p:sp>
    </p:spTree>
    <p:extLst>
      <p:ext uri="{BB962C8B-B14F-4D97-AF65-F5344CB8AC3E}">
        <p14:creationId xmlns:p14="http://schemas.microsoft.com/office/powerpoint/2010/main" val="26771701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E6CCA-A813-A132-F1FC-8AD5A86FC7D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31A3791-11DC-8950-1D15-2A3311E09DF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EE7BF6DE-09EE-88C3-7C24-EEAC148B0A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37ACBDA-9CDB-C129-32D7-C37FD563F9C8}"/>
              </a:ext>
            </a:extLst>
          </p:cNvPr>
          <p:cNvSpPr>
            <a:spLocks noGrp="1"/>
          </p:cNvSpPr>
          <p:nvPr>
            <p:ph type="dt" sz="half" idx="10"/>
          </p:nvPr>
        </p:nvSpPr>
        <p:spPr/>
        <p:txBody>
          <a:bodyPr/>
          <a:lstStyle/>
          <a:p>
            <a:fld id="{15486DEA-85CA-C14B-862A-F55AE8C43AEF}" type="datetimeFigureOut">
              <a:rPr lang="en-GB" smtClean="0"/>
              <a:t>22/05/2022</a:t>
            </a:fld>
            <a:endParaRPr lang="en-GB"/>
          </a:p>
        </p:txBody>
      </p:sp>
      <p:sp>
        <p:nvSpPr>
          <p:cNvPr id="6" name="Footer Placeholder 5">
            <a:extLst>
              <a:ext uri="{FF2B5EF4-FFF2-40B4-BE49-F238E27FC236}">
                <a16:creationId xmlns:a16="http://schemas.microsoft.com/office/drawing/2014/main" id="{64526B61-286A-DE94-E5A4-5C960584FE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797CE6-8647-298B-E07C-CCDB438F93DC}"/>
              </a:ext>
            </a:extLst>
          </p:cNvPr>
          <p:cNvSpPr>
            <a:spLocks noGrp="1"/>
          </p:cNvSpPr>
          <p:nvPr>
            <p:ph type="sldNum" sz="quarter" idx="12"/>
          </p:nvPr>
        </p:nvSpPr>
        <p:spPr/>
        <p:txBody>
          <a:bodyPr/>
          <a:lstStyle/>
          <a:p>
            <a:fld id="{2D32D343-A5D0-4B4F-8AC8-C5E2880DC234}" type="slidenum">
              <a:rPr lang="en-GB" smtClean="0"/>
              <a:t>‹#›</a:t>
            </a:fld>
            <a:endParaRPr lang="en-GB"/>
          </a:p>
        </p:txBody>
      </p:sp>
    </p:spTree>
    <p:extLst>
      <p:ext uri="{BB962C8B-B14F-4D97-AF65-F5344CB8AC3E}">
        <p14:creationId xmlns:p14="http://schemas.microsoft.com/office/powerpoint/2010/main" val="13119617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2D3F4-DF2E-30FD-A557-90E02F573C7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51594C1-0BD7-F842-FFD9-13449E4A906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BF78105-2E08-29FE-4A97-FDB794BD271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02EF889-F78F-A050-9C35-CBF131D9DAFA}"/>
              </a:ext>
            </a:extLst>
          </p:cNvPr>
          <p:cNvSpPr>
            <a:spLocks noGrp="1"/>
          </p:cNvSpPr>
          <p:nvPr>
            <p:ph type="dt" sz="half" idx="10"/>
          </p:nvPr>
        </p:nvSpPr>
        <p:spPr/>
        <p:txBody>
          <a:bodyPr/>
          <a:lstStyle/>
          <a:p>
            <a:fld id="{15486DEA-85CA-C14B-862A-F55AE8C43AEF}" type="datetimeFigureOut">
              <a:rPr lang="en-GB" smtClean="0"/>
              <a:t>22/05/2022</a:t>
            </a:fld>
            <a:endParaRPr lang="en-GB"/>
          </a:p>
        </p:txBody>
      </p:sp>
      <p:sp>
        <p:nvSpPr>
          <p:cNvPr id="6" name="Footer Placeholder 5">
            <a:extLst>
              <a:ext uri="{FF2B5EF4-FFF2-40B4-BE49-F238E27FC236}">
                <a16:creationId xmlns:a16="http://schemas.microsoft.com/office/drawing/2014/main" id="{81AA7087-4464-B440-7394-D87D901BFF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16C9EF-34C0-CC42-5897-A54DE1679CC7}"/>
              </a:ext>
            </a:extLst>
          </p:cNvPr>
          <p:cNvSpPr>
            <a:spLocks noGrp="1"/>
          </p:cNvSpPr>
          <p:nvPr>
            <p:ph type="sldNum" sz="quarter" idx="12"/>
          </p:nvPr>
        </p:nvSpPr>
        <p:spPr/>
        <p:txBody>
          <a:bodyPr/>
          <a:lstStyle/>
          <a:p>
            <a:fld id="{2D32D343-A5D0-4B4F-8AC8-C5E2880DC234}" type="slidenum">
              <a:rPr lang="en-GB" smtClean="0"/>
              <a:t>‹#›</a:t>
            </a:fld>
            <a:endParaRPr lang="en-GB"/>
          </a:p>
        </p:txBody>
      </p:sp>
    </p:spTree>
    <p:extLst>
      <p:ext uri="{BB962C8B-B14F-4D97-AF65-F5344CB8AC3E}">
        <p14:creationId xmlns:p14="http://schemas.microsoft.com/office/powerpoint/2010/main" val="25989843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312AD-CA89-EEF0-75AC-8334DEC79DF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332C639-15F0-42BC-0289-25C65A248E3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A77897D-B028-9449-D9BE-B8501AF0F09B}"/>
              </a:ext>
            </a:extLst>
          </p:cNvPr>
          <p:cNvSpPr>
            <a:spLocks noGrp="1"/>
          </p:cNvSpPr>
          <p:nvPr>
            <p:ph type="dt" sz="half" idx="10"/>
          </p:nvPr>
        </p:nvSpPr>
        <p:spPr/>
        <p:txBody>
          <a:bodyPr/>
          <a:lstStyle/>
          <a:p>
            <a:fld id="{15486DEA-85CA-C14B-862A-F55AE8C43AEF}" type="datetimeFigureOut">
              <a:rPr lang="en-GB" smtClean="0"/>
              <a:t>22/05/2022</a:t>
            </a:fld>
            <a:endParaRPr lang="en-GB"/>
          </a:p>
        </p:txBody>
      </p:sp>
      <p:sp>
        <p:nvSpPr>
          <p:cNvPr id="5" name="Footer Placeholder 4">
            <a:extLst>
              <a:ext uri="{FF2B5EF4-FFF2-40B4-BE49-F238E27FC236}">
                <a16:creationId xmlns:a16="http://schemas.microsoft.com/office/drawing/2014/main" id="{90EBCDAA-E006-BE2A-8B19-6ED3834238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1B3372-1FA7-BE22-D36C-69422A13190A}"/>
              </a:ext>
            </a:extLst>
          </p:cNvPr>
          <p:cNvSpPr>
            <a:spLocks noGrp="1"/>
          </p:cNvSpPr>
          <p:nvPr>
            <p:ph type="sldNum" sz="quarter" idx="12"/>
          </p:nvPr>
        </p:nvSpPr>
        <p:spPr/>
        <p:txBody>
          <a:bodyPr/>
          <a:lstStyle/>
          <a:p>
            <a:fld id="{2D32D343-A5D0-4B4F-8AC8-C5E2880DC234}" type="slidenum">
              <a:rPr lang="en-GB" smtClean="0"/>
              <a:t>‹#›</a:t>
            </a:fld>
            <a:endParaRPr lang="en-GB"/>
          </a:p>
        </p:txBody>
      </p:sp>
    </p:spTree>
    <p:extLst>
      <p:ext uri="{BB962C8B-B14F-4D97-AF65-F5344CB8AC3E}">
        <p14:creationId xmlns:p14="http://schemas.microsoft.com/office/powerpoint/2010/main" val="21443357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5DDAD24-FB16-965B-9285-A213F8E9B92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76D6424-53A9-36D3-287B-9F415FA9E2E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217DCF7-A408-4B64-1829-76F0727EF138}"/>
              </a:ext>
            </a:extLst>
          </p:cNvPr>
          <p:cNvSpPr>
            <a:spLocks noGrp="1"/>
          </p:cNvSpPr>
          <p:nvPr>
            <p:ph type="dt" sz="half" idx="10"/>
          </p:nvPr>
        </p:nvSpPr>
        <p:spPr/>
        <p:txBody>
          <a:bodyPr/>
          <a:lstStyle/>
          <a:p>
            <a:fld id="{15486DEA-85CA-C14B-862A-F55AE8C43AEF}" type="datetimeFigureOut">
              <a:rPr lang="en-GB" smtClean="0"/>
              <a:t>22/05/2022</a:t>
            </a:fld>
            <a:endParaRPr lang="en-GB"/>
          </a:p>
        </p:txBody>
      </p:sp>
      <p:sp>
        <p:nvSpPr>
          <p:cNvPr id="5" name="Footer Placeholder 4">
            <a:extLst>
              <a:ext uri="{FF2B5EF4-FFF2-40B4-BE49-F238E27FC236}">
                <a16:creationId xmlns:a16="http://schemas.microsoft.com/office/drawing/2014/main" id="{79621490-EF1A-A6CE-8CF4-1F13EECCC2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D52D29-B0D0-A99D-0336-71DD591E9C45}"/>
              </a:ext>
            </a:extLst>
          </p:cNvPr>
          <p:cNvSpPr>
            <a:spLocks noGrp="1"/>
          </p:cNvSpPr>
          <p:nvPr>
            <p:ph type="sldNum" sz="quarter" idx="12"/>
          </p:nvPr>
        </p:nvSpPr>
        <p:spPr/>
        <p:txBody>
          <a:bodyPr/>
          <a:lstStyle/>
          <a:p>
            <a:fld id="{2D32D343-A5D0-4B4F-8AC8-C5E2880DC234}" type="slidenum">
              <a:rPr lang="en-GB" smtClean="0"/>
              <a:t>‹#›</a:t>
            </a:fld>
            <a:endParaRPr lang="en-GB"/>
          </a:p>
        </p:txBody>
      </p:sp>
    </p:spTree>
    <p:extLst>
      <p:ext uri="{BB962C8B-B14F-4D97-AF65-F5344CB8AC3E}">
        <p14:creationId xmlns:p14="http://schemas.microsoft.com/office/powerpoint/2010/main" val="28604624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6E3D71F-82D8-C41C-13AE-A08B40908F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6B4C5331-6213-400C-0B48-854497DED3A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6A30D9C-287C-28B8-6076-E187CC122F1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5486DEA-85CA-C14B-862A-F55AE8C43AEF}" type="datetimeFigureOut">
              <a:rPr lang="en-GB" smtClean="0"/>
              <a:t>22/05/2022</a:t>
            </a:fld>
            <a:endParaRPr lang="en-GB"/>
          </a:p>
        </p:txBody>
      </p:sp>
      <p:sp>
        <p:nvSpPr>
          <p:cNvPr id="5" name="Footer Placeholder 4">
            <a:extLst>
              <a:ext uri="{FF2B5EF4-FFF2-40B4-BE49-F238E27FC236}">
                <a16:creationId xmlns:a16="http://schemas.microsoft.com/office/drawing/2014/main" id="{E41825A6-CC0F-6097-9482-72278AB1A44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61C5A06-60F9-78FB-1355-BD0EE9EBD8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32D343-A5D0-4B4F-8AC8-C5E2880DC234}" type="slidenum">
              <a:rPr lang="en-GB" smtClean="0"/>
              <a:t>‹#›</a:t>
            </a:fld>
            <a:endParaRPr lang="en-GB"/>
          </a:p>
        </p:txBody>
      </p:sp>
    </p:spTree>
    <p:extLst>
      <p:ext uri="{BB962C8B-B14F-4D97-AF65-F5344CB8AC3E}">
        <p14:creationId xmlns:p14="http://schemas.microsoft.com/office/powerpoint/2010/main" val="426426186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1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2.xml"/><Relationship Id="rId4" Type="http://schemas.openxmlformats.org/officeDocument/2006/relationships/image" Target="../media/image32.jpeg"/></Relationships>
</file>

<file path=ppt/slides/_rels/slide28.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37.jpeg"/><Relationship Id="rId5" Type="http://schemas.openxmlformats.org/officeDocument/2006/relationships/image" Target="../media/image36.jpeg"/><Relationship Id="rId4" Type="http://schemas.openxmlformats.org/officeDocument/2006/relationships/image" Target="../media/image35.png"/></Relationships>
</file>

<file path=ppt/slides/_rels/slide3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slideLayout" Target="../slideLayouts/slideLayout2.xml"/><Relationship Id="rId1" Type="http://schemas.openxmlformats.org/officeDocument/2006/relationships/video" Target="https://www.youtube.com/embed/ttexR6ZgBzs?feature=oembed" TargetMode="External"/></Relationships>
</file>

<file path=ppt/slides/_rels/slide33.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45.jpeg"/><Relationship Id="rId4" Type="http://schemas.openxmlformats.org/officeDocument/2006/relationships/image" Target="../media/image44.jpeg"/></Relationships>
</file>

<file path=ppt/slides/_rels/slide36.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4.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60.png"/><Relationship Id="rId7" Type="http://schemas.openxmlformats.org/officeDocument/2006/relationships/image" Target="../media/image64.png"/><Relationship Id="rId2" Type="http://schemas.openxmlformats.org/officeDocument/2006/relationships/image" Target="../media/image59.png"/><Relationship Id="rId1" Type="http://schemas.openxmlformats.org/officeDocument/2006/relationships/slideLayout" Target="../slideLayouts/slideLayout2.xml"/><Relationship Id="rId6" Type="http://schemas.openxmlformats.org/officeDocument/2006/relationships/image" Target="../media/image63.png"/><Relationship Id="rId5" Type="http://schemas.openxmlformats.org/officeDocument/2006/relationships/image" Target="../media/image62.png"/><Relationship Id="rId4" Type="http://schemas.openxmlformats.org/officeDocument/2006/relationships/image" Target="../media/image61.png"/></Relationships>
</file>

<file path=ppt/slides/_rels/slide49.xml.rels><?xml version="1.0" encoding="UTF-8" standalone="yes"?>
<Relationships xmlns="http://schemas.openxmlformats.org/package/2006/relationships"><Relationship Id="rId8" Type="http://schemas.openxmlformats.org/officeDocument/2006/relationships/image" Target="../media/image65.jpeg"/><Relationship Id="rId3" Type="http://schemas.openxmlformats.org/officeDocument/2006/relationships/diagramLayout" Target="../diagrams/layout2.xml"/><Relationship Id="rId7" Type="http://schemas.openxmlformats.org/officeDocument/2006/relationships/image" Target="../media/image55.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0.xml.rels><?xml version="1.0" encoding="UTF-8" standalone="yes"?>
<Relationships xmlns="http://schemas.openxmlformats.org/package/2006/relationships"><Relationship Id="rId8" Type="http://schemas.openxmlformats.org/officeDocument/2006/relationships/image" Target="../media/image66.jpeg"/><Relationship Id="rId3" Type="http://schemas.openxmlformats.org/officeDocument/2006/relationships/diagramLayout" Target="../diagrams/layout3.xml"/><Relationship Id="rId7" Type="http://schemas.openxmlformats.org/officeDocument/2006/relationships/image" Target="../media/image55.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1.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76.jpe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80.jpe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84.jpe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85.jpe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87.emf"/><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image" Target="../media/image88.jpe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image" Target="../media/image90.jpeg"/><Relationship Id="rId1" Type="http://schemas.openxmlformats.org/officeDocument/2006/relationships/slideLayout" Target="../slideLayouts/slideLayout2.xml"/><Relationship Id="rId4" Type="http://schemas.openxmlformats.org/officeDocument/2006/relationships/image" Target="../media/image92.jpeg"/></Relationships>
</file>

<file path=ppt/slides/_rels/slide79.xml.rels><?xml version="1.0" encoding="UTF-8" standalone="yes"?>
<Relationships xmlns="http://schemas.openxmlformats.org/package/2006/relationships"><Relationship Id="rId2" Type="http://schemas.openxmlformats.org/officeDocument/2006/relationships/image" Target="../media/image93.emf"/><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image" Target="../media/image94.jpeg"/><Relationship Id="rId1" Type="http://schemas.openxmlformats.org/officeDocument/2006/relationships/slideLayout" Target="../slideLayouts/slideLayout2.xml"/><Relationship Id="rId4" Type="http://schemas.openxmlformats.org/officeDocument/2006/relationships/image" Target="../media/image96.jpeg"/></Relationships>
</file>

<file path=ppt/slides/_rels/slide81.xml.rels><?xml version="1.0" encoding="UTF-8" standalone="yes"?>
<Relationships xmlns="http://schemas.openxmlformats.org/package/2006/relationships"><Relationship Id="rId3" Type="http://schemas.openxmlformats.org/officeDocument/2006/relationships/image" Target="../media/image98.jpeg"/><Relationship Id="rId7" Type="http://schemas.openxmlformats.org/officeDocument/2006/relationships/image" Target="../media/image102.jpeg"/><Relationship Id="rId2" Type="http://schemas.openxmlformats.org/officeDocument/2006/relationships/image" Target="../media/image97.jpeg"/><Relationship Id="rId1" Type="http://schemas.openxmlformats.org/officeDocument/2006/relationships/slideLayout" Target="../slideLayouts/slideLayout2.xml"/><Relationship Id="rId6" Type="http://schemas.openxmlformats.org/officeDocument/2006/relationships/image" Target="../media/image101.jpeg"/><Relationship Id="rId5" Type="http://schemas.openxmlformats.org/officeDocument/2006/relationships/image" Target="../media/image100.jpeg"/><Relationship Id="rId4" Type="http://schemas.openxmlformats.org/officeDocument/2006/relationships/image" Target="../media/image99.jpeg"/></Relationships>
</file>

<file path=ppt/slides/_rels/slide82.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image" Target="../media/image103.png"/><Relationship Id="rId1" Type="http://schemas.openxmlformats.org/officeDocument/2006/relationships/slideLayout" Target="../slideLayouts/slideLayout2.xml"/><Relationship Id="rId4" Type="http://schemas.openxmlformats.org/officeDocument/2006/relationships/image" Target="../media/image105.png"/></Relationships>
</file>

<file path=ppt/slides/_rels/slide83.xml.rels><?xml version="1.0" encoding="UTF-8" standalone="yes"?>
<Relationships xmlns="http://schemas.openxmlformats.org/package/2006/relationships"><Relationship Id="rId3" Type="http://schemas.openxmlformats.org/officeDocument/2006/relationships/image" Target="../media/image106.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7.jpeg"/></Relationships>
</file>

<file path=ppt/slides/_rels/slide8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08.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5.xml.rels><?xml version="1.0" encoding="UTF-8" standalone="yes"?>
<Relationships xmlns="http://schemas.openxmlformats.org/package/2006/relationships"><Relationship Id="rId2" Type="http://schemas.openxmlformats.org/officeDocument/2006/relationships/image" Target="../media/image109.jpe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7.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11.emf"/></Relationships>
</file>

<file path=ppt/slides/_rels/slide88.xml.rels><?xml version="1.0" encoding="UTF-8" standalone="yes"?>
<Relationships xmlns="http://schemas.openxmlformats.org/package/2006/relationships"><Relationship Id="rId3" Type="http://schemas.openxmlformats.org/officeDocument/2006/relationships/image" Target="../media/image113.jpeg"/><Relationship Id="rId2" Type="http://schemas.openxmlformats.org/officeDocument/2006/relationships/image" Target="../media/image112.emf"/><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image" Target="../media/image114.jpe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image" Target="../media/image114.jpe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3" Type="http://schemas.openxmlformats.org/officeDocument/2006/relationships/image" Target="../media/image116.jpeg"/><Relationship Id="rId2" Type="http://schemas.openxmlformats.org/officeDocument/2006/relationships/image" Target="../media/image115.jpeg"/><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3" Type="http://schemas.openxmlformats.org/officeDocument/2006/relationships/image" Target="../media/image118.jpeg"/><Relationship Id="rId2" Type="http://schemas.openxmlformats.org/officeDocument/2006/relationships/image" Target="../media/image117.jpeg"/><Relationship Id="rId1" Type="http://schemas.openxmlformats.org/officeDocument/2006/relationships/slideLayout" Target="../slideLayouts/slideLayout2.xml"/><Relationship Id="rId4" Type="http://schemas.openxmlformats.org/officeDocument/2006/relationships/image" Target="../media/image119.jpeg"/></Relationships>
</file>

<file path=ppt/slides/_rels/slide93.xml.rels><?xml version="1.0" encoding="UTF-8" standalone="yes"?>
<Relationships xmlns="http://schemas.openxmlformats.org/package/2006/relationships"><Relationship Id="rId3" Type="http://schemas.openxmlformats.org/officeDocument/2006/relationships/image" Target="../media/image121.jpeg"/><Relationship Id="rId2" Type="http://schemas.openxmlformats.org/officeDocument/2006/relationships/image" Target="../media/image120.jpeg"/><Relationship Id="rId1" Type="http://schemas.openxmlformats.org/officeDocument/2006/relationships/slideLayout" Target="../slideLayouts/slideLayout2.xml"/><Relationship Id="rId6" Type="http://schemas.openxmlformats.org/officeDocument/2006/relationships/image" Target="../media/image124.jpeg"/><Relationship Id="rId5" Type="http://schemas.openxmlformats.org/officeDocument/2006/relationships/image" Target="../media/image123.jpeg"/><Relationship Id="rId4" Type="http://schemas.openxmlformats.org/officeDocument/2006/relationships/image" Target="../media/image122.jpeg"/></Relationships>
</file>

<file path=ppt/slides/_rels/slide94.xml.rels><?xml version="1.0" encoding="UTF-8" standalone="yes"?>
<Relationships xmlns="http://schemas.openxmlformats.org/package/2006/relationships"><Relationship Id="rId2" Type="http://schemas.openxmlformats.org/officeDocument/2006/relationships/image" Target="../media/image125.jpe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openxmlformats.org/officeDocument/2006/relationships/image" Target="../media/image127.jpeg"/><Relationship Id="rId2" Type="http://schemas.openxmlformats.org/officeDocument/2006/relationships/image" Target="../media/image126.jpeg"/><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3" Type="http://schemas.openxmlformats.org/officeDocument/2006/relationships/image" Target="../media/image129.jpeg"/><Relationship Id="rId2" Type="http://schemas.openxmlformats.org/officeDocument/2006/relationships/image" Target="../media/image128.jpe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3" Type="http://schemas.openxmlformats.org/officeDocument/2006/relationships/image" Target="../media/image131.png"/><Relationship Id="rId2" Type="http://schemas.openxmlformats.org/officeDocument/2006/relationships/image" Target="../media/image130.png"/><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3" Type="http://schemas.openxmlformats.org/officeDocument/2006/relationships/image" Target="../media/image133.png"/><Relationship Id="rId2" Type="http://schemas.openxmlformats.org/officeDocument/2006/relationships/image" Target="../media/image132.png"/><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image" Target="../media/image134.jpeg"/><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image" Target="../media/image135.png"/><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3" Type="http://schemas.openxmlformats.org/officeDocument/2006/relationships/image" Target="../media/image136.png"/><Relationship Id="rId2" Type="http://schemas.openxmlformats.org/officeDocument/2006/relationships/slideLayout" Target="../slideLayouts/slideLayout2.xml"/><Relationship Id="rId1" Type="http://schemas.openxmlformats.org/officeDocument/2006/relationships/video" Target="https://player.vimeo.com/video/68219392?h=982bcfbe1c&amp;app_id=122963" TargetMode="External"/><Relationship Id="rId4" Type="http://schemas.openxmlformats.org/officeDocument/2006/relationships/image" Target="../media/image137.jpeg"/></Relationships>
</file>

<file path=ppt/slides/_rels/slide10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3.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image" Target="../media/image138.png"/><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2" Type="http://schemas.openxmlformats.org/officeDocument/2006/relationships/image" Target="../media/image138.png"/><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2" Type="http://schemas.openxmlformats.org/officeDocument/2006/relationships/image" Target="../media/image139.png"/><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3" Type="http://schemas.openxmlformats.org/officeDocument/2006/relationships/image" Target="../media/image141.png"/><Relationship Id="rId2" Type="http://schemas.openxmlformats.org/officeDocument/2006/relationships/image" Target="../media/image140.jpeg"/><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2" Type="http://schemas.openxmlformats.org/officeDocument/2006/relationships/image" Target="../media/image142.png"/><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3" Type="http://schemas.openxmlformats.org/officeDocument/2006/relationships/image" Target="../media/image144.png"/><Relationship Id="rId2" Type="http://schemas.openxmlformats.org/officeDocument/2006/relationships/image" Target="../media/image143.png"/><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3" Type="http://schemas.openxmlformats.org/officeDocument/2006/relationships/image" Target="../media/image145.jpeg"/><Relationship Id="rId2" Type="http://schemas.openxmlformats.org/officeDocument/2006/relationships/slideLayout" Target="../slideLayouts/slideLayout2.xml"/><Relationship Id="rId1" Type="http://schemas.openxmlformats.org/officeDocument/2006/relationships/video" Target="https://www.youtube.com/embed/Hk5S2Y9-Lnc?feature=oembed" TargetMode="External"/></Relationships>
</file>

<file path=ppt/slides/_rels/slide110.xml.rels><?xml version="1.0" encoding="UTF-8" standalone="yes"?>
<Relationships xmlns="http://schemas.openxmlformats.org/package/2006/relationships"><Relationship Id="rId2" Type="http://schemas.openxmlformats.org/officeDocument/2006/relationships/image" Target="../media/image146.jpeg"/><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2" Type="http://schemas.openxmlformats.org/officeDocument/2006/relationships/image" Target="../media/image147.jpeg"/><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2" Type="http://schemas.openxmlformats.org/officeDocument/2006/relationships/image" Target="../media/image148.jpeg"/><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3" Type="http://schemas.openxmlformats.org/officeDocument/2006/relationships/image" Target="../media/image149.jpeg"/><Relationship Id="rId2" Type="http://schemas.openxmlformats.org/officeDocument/2006/relationships/slideLayout" Target="../slideLayouts/slideLayout2.xml"/><Relationship Id="rId1" Type="http://schemas.openxmlformats.org/officeDocument/2006/relationships/video" Target="https://www.youtube.com/embed/3sBJl99ShWo?feature=oembed" TargetMode="External"/><Relationship Id="rId6" Type="http://schemas.openxmlformats.org/officeDocument/2006/relationships/image" Target="../media/image152.jpeg"/><Relationship Id="rId5" Type="http://schemas.openxmlformats.org/officeDocument/2006/relationships/image" Target="../media/image151.jpeg"/><Relationship Id="rId4" Type="http://schemas.openxmlformats.org/officeDocument/2006/relationships/image" Target="../media/image150.jpeg"/></Relationships>
</file>

<file path=ppt/slides/_rels/slide114.xml.rels><?xml version="1.0" encoding="UTF-8" standalone="yes"?>
<Relationships xmlns="http://schemas.openxmlformats.org/package/2006/relationships"><Relationship Id="rId2" Type="http://schemas.openxmlformats.org/officeDocument/2006/relationships/image" Target="../media/image153.jpeg"/><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3" Type="http://schemas.openxmlformats.org/officeDocument/2006/relationships/image" Target="../media/image155.jpeg"/><Relationship Id="rId2" Type="http://schemas.openxmlformats.org/officeDocument/2006/relationships/image" Target="../media/image154.png"/><Relationship Id="rId1" Type="http://schemas.openxmlformats.org/officeDocument/2006/relationships/slideLayout" Target="../slideLayouts/slideLayout2.xml"/><Relationship Id="rId5" Type="http://schemas.openxmlformats.org/officeDocument/2006/relationships/image" Target="../media/image157.png"/><Relationship Id="rId4" Type="http://schemas.openxmlformats.org/officeDocument/2006/relationships/image" Target="../media/image156.png"/></Relationships>
</file>

<file path=ppt/slides/_rels/slide116.xml.rels><?xml version="1.0" encoding="UTF-8" standalone="yes"?>
<Relationships xmlns="http://schemas.openxmlformats.org/package/2006/relationships"><Relationship Id="rId3" Type="http://schemas.openxmlformats.org/officeDocument/2006/relationships/image" Target="../media/image159.png"/><Relationship Id="rId2" Type="http://schemas.openxmlformats.org/officeDocument/2006/relationships/image" Target="../media/image158.jpeg"/><Relationship Id="rId1" Type="http://schemas.openxmlformats.org/officeDocument/2006/relationships/slideLayout" Target="../slideLayouts/slideLayout2.xml"/><Relationship Id="rId4" Type="http://schemas.openxmlformats.org/officeDocument/2006/relationships/image" Target="../media/image160.jpeg"/></Relationships>
</file>

<file path=ppt/slides/_rels/slide117.xml.rels><?xml version="1.0" encoding="UTF-8" standalone="yes"?>
<Relationships xmlns="http://schemas.openxmlformats.org/package/2006/relationships"><Relationship Id="rId2" Type="http://schemas.openxmlformats.org/officeDocument/2006/relationships/image" Target="../media/image161.jpeg"/><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3" Type="http://schemas.openxmlformats.org/officeDocument/2006/relationships/image" Target="../media/image163.jpeg"/><Relationship Id="rId2" Type="http://schemas.openxmlformats.org/officeDocument/2006/relationships/image" Target="../media/image162.jpeg"/><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3" Type="http://schemas.openxmlformats.org/officeDocument/2006/relationships/image" Target="../media/image165.jpeg"/><Relationship Id="rId2" Type="http://schemas.openxmlformats.org/officeDocument/2006/relationships/image" Target="../media/image164.jpeg"/><Relationship Id="rId1" Type="http://schemas.openxmlformats.org/officeDocument/2006/relationships/slideLayout" Target="../slideLayouts/slideLayout2.xml"/><Relationship Id="rId5" Type="http://schemas.openxmlformats.org/officeDocument/2006/relationships/image" Target="../media/image124.jpeg"/><Relationship Id="rId4" Type="http://schemas.openxmlformats.org/officeDocument/2006/relationships/image" Target="../media/image166.jpeg"/></Relationships>
</file>

<file path=ppt/slides/_rels/slide120.xml.rels><?xml version="1.0" encoding="UTF-8" standalone="yes"?>
<Relationships xmlns="http://schemas.openxmlformats.org/package/2006/relationships"><Relationship Id="rId8" Type="http://schemas.openxmlformats.org/officeDocument/2006/relationships/image" Target="../media/image172.jpeg"/><Relationship Id="rId3" Type="http://schemas.openxmlformats.org/officeDocument/2006/relationships/image" Target="../media/image168.jpeg"/><Relationship Id="rId7" Type="http://schemas.openxmlformats.org/officeDocument/2006/relationships/image" Target="../media/image171.jpeg"/><Relationship Id="rId2" Type="http://schemas.openxmlformats.org/officeDocument/2006/relationships/image" Target="../media/image167.jpeg"/><Relationship Id="rId1" Type="http://schemas.openxmlformats.org/officeDocument/2006/relationships/slideLayout" Target="../slideLayouts/slideLayout2.xml"/><Relationship Id="rId6" Type="http://schemas.openxmlformats.org/officeDocument/2006/relationships/image" Target="../media/image170.jpeg"/><Relationship Id="rId5" Type="http://schemas.openxmlformats.org/officeDocument/2006/relationships/image" Target="../media/image9.jpeg"/><Relationship Id="rId4" Type="http://schemas.openxmlformats.org/officeDocument/2006/relationships/image" Target="../media/image169.jpeg"/><Relationship Id="rId9" Type="http://schemas.openxmlformats.org/officeDocument/2006/relationships/image" Target="../media/image173.jpeg"/></Relationships>
</file>

<file path=ppt/slides/_rels/slide121.xml.rels><?xml version="1.0" encoding="UTF-8" standalone="yes"?>
<Relationships xmlns="http://schemas.openxmlformats.org/package/2006/relationships"><Relationship Id="rId2" Type="http://schemas.openxmlformats.org/officeDocument/2006/relationships/image" Target="../media/image174.jpg"/><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2" Type="http://schemas.openxmlformats.org/officeDocument/2006/relationships/image" Target="../media/image175.jpeg"/><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3" Type="http://schemas.openxmlformats.org/officeDocument/2006/relationships/image" Target="../media/image177.jpeg"/><Relationship Id="rId2" Type="http://schemas.openxmlformats.org/officeDocument/2006/relationships/image" Target="../media/image176.jpeg"/><Relationship Id="rId1" Type="http://schemas.openxmlformats.org/officeDocument/2006/relationships/slideLayout" Target="../slideLayouts/slideLayout2.xml"/><Relationship Id="rId5" Type="http://schemas.openxmlformats.org/officeDocument/2006/relationships/image" Target="../media/image179.jpeg"/><Relationship Id="rId4" Type="http://schemas.openxmlformats.org/officeDocument/2006/relationships/image" Target="../media/image178.jpeg"/></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3" Type="http://schemas.openxmlformats.org/officeDocument/2006/relationships/image" Target="../media/image181.png"/><Relationship Id="rId2" Type="http://schemas.openxmlformats.org/officeDocument/2006/relationships/image" Target="../media/image180.png"/><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2" Type="http://schemas.openxmlformats.org/officeDocument/2006/relationships/hyperlink" Target="https://www.twi-global.com/technical-knowledge/job-knowledge/oxy-fuel-welding-003"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0C0648E-1DE4-990F-5801-255112A806AC}"/>
              </a:ext>
            </a:extLst>
          </p:cNvPr>
          <p:cNvPicPr>
            <a:picLocks noChangeAspect="1"/>
          </p:cNvPicPr>
          <p:nvPr/>
        </p:nvPicPr>
        <p:blipFill rotWithShape="1">
          <a:blip r:embed="rId2">
            <a:alphaModFix amt="50000"/>
          </a:blip>
          <a:srcRect t="7630" r="-1" b="8078"/>
          <a:stretch/>
        </p:blipFill>
        <p:spPr>
          <a:xfrm>
            <a:off x="20" y="10"/>
            <a:ext cx="12188930" cy="6857990"/>
          </a:xfrm>
          <a:prstGeom prst="rect">
            <a:avLst/>
          </a:prstGeom>
        </p:spPr>
      </p:pic>
      <p:sp>
        <p:nvSpPr>
          <p:cNvPr id="2" name="Title 1">
            <a:extLst>
              <a:ext uri="{FF2B5EF4-FFF2-40B4-BE49-F238E27FC236}">
                <a16:creationId xmlns:a16="http://schemas.microsoft.com/office/drawing/2014/main" id="{B5CB0058-5BFF-6C5E-5075-6DBBCC6EC276}"/>
              </a:ext>
            </a:extLst>
          </p:cNvPr>
          <p:cNvSpPr>
            <a:spLocks noGrp="1"/>
          </p:cNvSpPr>
          <p:nvPr>
            <p:ph type="ctrTitle"/>
          </p:nvPr>
        </p:nvSpPr>
        <p:spPr>
          <a:xfrm>
            <a:off x="1524000" y="1122363"/>
            <a:ext cx="9144000" cy="3063240"/>
          </a:xfrm>
        </p:spPr>
        <p:txBody>
          <a:bodyPr>
            <a:normAutofit fontScale="90000"/>
          </a:bodyPr>
          <a:lstStyle/>
          <a:p>
            <a:pPr algn="ctr">
              <a:lnSpc>
                <a:spcPct val="90000"/>
              </a:lnSpc>
            </a:pPr>
            <a:r>
              <a:rPr lang="en-GB" sz="8900" dirty="0"/>
              <a:t>SCENIC CONSTRUCTION</a:t>
            </a:r>
            <a:br>
              <a:rPr lang="en-GB" sz="6800" dirty="0"/>
            </a:br>
            <a:r>
              <a:rPr lang="en-GB" sz="6800" dirty="0"/>
              <a:t>HPTD4044</a:t>
            </a:r>
          </a:p>
        </p:txBody>
      </p:sp>
      <p:sp>
        <p:nvSpPr>
          <p:cNvPr id="3" name="Subtitle 2">
            <a:extLst>
              <a:ext uri="{FF2B5EF4-FFF2-40B4-BE49-F238E27FC236}">
                <a16:creationId xmlns:a16="http://schemas.microsoft.com/office/drawing/2014/main" id="{8F153894-0058-64FD-7388-D1EF5A6D7B68}"/>
              </a:ext>
            </a:extLst>
          </p:cNvPr>
          <p:cNvSpPr>
            <a:spLocks noGrp="1"/>
          </p:cNvSpPr>
          <p:nvPr>
            <p:ph type="subTitle" idx="1"/>
          </p:nvPr>
        </p:nvSpPr>
        <p:spPr>
          <a:xfrm>
            <a:off x="1527048" y="4599432"/>
            <a:ext cx="9144000" cy="1536192"/>
          </a:xfrm>
        </p:spPr>
        <p:txBody>
          <a:bodyPr>
            <a:normAutofit/>
          </a:bodyPr>
          <a:lstStyle/>
          <a:p>
            <a:pPr algn="ctr"/>
            <a:r>
              <a:rPr lang="en-GB" sz="3200" dirty="0"/>
              <a:t>Megan Lois</a:t>
            </a:r>
          </a:p>
          <a:p>
            <a:pPr algn="ctr"/>
            <a:r>
              <a:rPr lang="en-GB" sz="3200" dirty="0"/>
              <a:t> 2104174</a:t>
            </a:r>
          </a:p>
        </p:txBody>
      </p:sp>
    </p:spTree>
    <p:extLst>
      <p:ext uri="{BB962C8B-B14F-4D97-AF65-F5344CB8AC3E}">
        <p14:creationId xmlns:p14="http://schemas.microsoft.com/office/powerpoint/2010/main" val="14917039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96436E-FC16-E89B-44FA-E54BBADE5F76}"/>
              </a:ext>
            </a:extLst>
          </p:cNvPr>
          <p:cNvSpPr>
            <a:spLocks noGrp="1"/>
          </p:cNvSpPr>
          <p:nvPr>
            <p:ph type="title"/>
          </p:nvPr>
        </p:nvSpPr>
        <p:spPr>
          <a:xfrm>
            <a:off x="640080" y="325369"/>
            <a:ext cx="5455920" cy="1956841"/>
          </a:xfrm>
        </p:spPr>
        <p:txBody>
          <a:bodyPr anchor="b">
            <a:normAutofit fontScale="90000"/>
          </a:bodyPr>
          <a:lstStyle/>
          <a:p>
            <a:r>
              <a:rPr lang="en-GB" sz="5400" b="1" dirty="0"/>
              <a:t>ROLE of: </a:t>
            </a:r>
            <a:br>
              <a:rPr lang="en-GB" sz="5400" b="1" dirty="0"/>
            </a:br>
            <a:r>
              <a:rPr lang="en-GB" sz="5400" b="1" dirty="0"/>
              <a:t>Scenic Constructors </a:t>
            </a:r>
          </a:p>
        </p:txBody>
      </p:sp>
      <p:sp>
        <p:nvSpPr>
          <p:cNvPr id="819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6E4CB47-A0A8-248A-5AF1-4CC7CDE9E61E}"/>
              </a:ext>
            </a:extLst>
          </p:cNvPr>
          <p:cNvSpPr>
            <a:spLocks noGrp="1"/>
          </p:cNvSpPr>
          <p:nvPr>
            <p:ph idx="1"/>
          </p:nvPr>
        </p:nvSpPr>
        <p:spPr>
          <a:xfrm>
            <a:off x="640080" y="2872899"/>
            <a:ext cx="4243589" cy="3320668"/>
          </a:xfrm>
        </p:spPr>
        <p:txBody>
          <a:bodyPr>
            <a:normAutofit/>
          </a:bodyPr>
          <a:lstStyle/>
          <a:p>
            <a:pPr marL="0" indent="0">
              <a:buNone/>
            </a:pPr>
            <a:r>
              <a:rPr lang="en-GB" sz="1900" dirty="0"/>
              <a:t>Scenic constructors are skilled individual's who specialise in carpentry and welding (MIG and ARC) in order to construct scenery for theatre, film and tv. </a:t>
            </a:r>
          </a:p>
          <a:p>
            <a:pPr marL="0" indent="0">
              <a:buNone/>
            </a:pPr>
            <a:r>
              <a:rPr lang="en-GB" sz="1900" dirty="0"/>
              <a:t>Predominantly work with materials such as; wood, metal and plastics. </a:t>
            </a:r>
          </a:p>
          <a:p>
            <a:pPr marL="0" indent="0">
              <a:buNone/>
            </a:pPr>
            <a:r>
              <a:rPr lang="en-GB" sz="1900" dirty="0"/>
              <a:t>Essential to have good mathematical and engineering skills whilst also having the creative flair to visualise 2D designs in a 3D context. With the ability to navigate AutoCAD. </a:t>
            </a:r>
          </a:p>
          <a:p>
            <a:pPr marL="0" indent="0">
              <a:buNone/>
            </a:pPr>
            <a:endParaRPr lang="en-GB" sz="1900" dirty="0"/>
          </a:p>
          <a:p>
            <a:pPr marL="0" indent="0">
              <a:buNone/>
            </a:pPr>
            <a:endParaRPr lang="en-GB" sz="1900" dirty="0"/>
          </a:p>
        </p:txBody>
      </p:sp>
      <p:pic>
        <p:nvPicPr>
          <p:cNvPr id="8194" name="Picture 2" descr="Construction manager in the film and TV drama industries - ScreenSkills">
            <a:extLst>
              <a:ext uri="{FF2B5EF4-FFF2-40B4-BE49-F238E27FC236}">
                <a16:creationId xmlns:a16="http://schemas.microsoft.com/office/drawing/2014/main" id="{22B34994-570A-BFE7-1B47-1A9F7FEE1D6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341" r="23238" b="-2"/>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73729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10" descr="Barricade tape, Biology Borders s, text, warning Sign, black png | PNGWing">
            <a:extLst>
              <a:ext uri="{FF2B5EF4-FFF2-40B4-BE49-F238E27FC236}">
                <a16:creationId xmlns:a16="http://schemas.microsoft.com/office/drawing/2014/main" id="{B4D37204-97C3-AC79-21CF-88DF0B12C80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013" r="3820"/>
          <a:stretch/>
        </p:blipFill>
        <p:spPr bwMode="auto">
          <a:xfrm rot="16200000">
            <a:off x="2646056" y="-2687944"/>
            <a:ext cx="6899888" cy="12192000"/>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2">
            <a:extLst>
              <a:ext uri="{FF2B5EF4-FFF2-40B4-BE49-F238E27FC236}">
                <a16:creationId xmlns:a16="http://schemas.microsoft.com/office/drawing/2014/main" id="{26648632-CA72-555D-A00C-6CB421879379}"/>
              </a:ext>
            </a:extLst>
          </p:cNvPr>
          <p:cNvSpPr>
            <a:spLocks noGrp="1"/>
          </p:cNvSpPr>
          <p:nvPr>
            <p:ph idx="1"/>
          </p:nvPr>
        </p:nvSpPr>
        <p:spPr/>
        <p:txBody>
          <a:bodyPr>
            <a:normAutofit fontScale="92500"/>
          </a:bodyPr>
          <a:lstStyle/>
          <a:p>
            <a:pPr marL="0" indent="0">
              <a:buClr>
                <a:srgbClr val="E19722"/>
              </a:buClr>
              <a:buNone/>
            </a:pPr>
            <a:r>
              <a:rPr lang="en-GB" b="1" dirty="0"/>
              <a:t>DRESS APPROPRIATELY </a:t>
            </a:r>
          </a:p>
          <a:p>
            <a:pPr marL="0" indent="0">
              <a:buClr>
                <a:srgbClr val="E19722"/>
              </a:buClr>
              <a:buNone/>
            </a:pPr>
            <a:r>
              <a:rPr lang="en-GB" dirty="0"/>
              <a:t>Before entering any workshop, wearing the correct clothing and </a:t>
            </a:r>
            <a:r>
              <a:rPr lang="en-US" dirty="0"/>
              <a:t>Personal Protective Equipment (PPE) is essential. </a:t>
            </a:r>
            <a:r>
              <a:rPr lang="en-GB" dirty="0"/>
              <a:t>Do not wear baggy, loose, and otherwise ill-fitting clothing in the workshop. Do not wear jewellery or any other loose hanging items.</a:t>
            </a:r>
          </a:p>
          <a:p>
            <a:pPr marL="0" indent="0">
              <a:buClr>
                <a:srgbClr val="E19722"/>
              </a:buClr>
              <a:buNone/>
            </a:pPr>
            <a:endParaRPr lang="en-GB" dirty="0"/>
          </a:p>
          <a:p>
            <a:pPr marL="0" indent="0">
              <a:buClr>
                <a:srgbClr val="E19722"/>
              </a:buClr>
              <a:buNone/>
            </a:pPr>
            <a:r>
              <a:rPr lang="en-GB" b="1" dirty="0"/>
              <a:t>COMMON SENSE!</a:t>
            </a:r>
          </a:p>
          <a:p>
            <a:pPr marL="0" indent="0">
              <a:buClr>
                <a:srgbClr val="E19722"/>
              </a:buClr>
              <a:buNone/>
            </a:pPr>
            <a:r>
              <a:rPr lang="en-GB" dirty="0"/>
              <a:t>Do not enter the workshop and operate any machinery under the influence of alcohol, drugs or any other impairments. If on any medication or recovering from a hangover, always best to make a member of staff aware.</a:t>
            </a:r>
          </a:p>
          <a:p>
            <a:pPr marL="0" indent="0">
              <a:buClr>
                <a:srgbClr val="E19722"/>
              </a:buClr>
              <a:buNone/>
            </a:pPr>
            <a:endParaRPr lang="en-GB" dirty="0"/>
          </a:p>
          <a:p>
            <a:pPr marL="0" indent="0">
              <a:buClr>
                <a:srgbClr val="E19722"/>
              </a:buClr>
              <a:buNone/>
            </a:pPr>
            <a:endParaRPr lang="en-GB" dirty="0"/>
          </a:p>
        </p:txBody>
      </p:sp>
      <p:sp>
        <p:nvSpPr>
          <p:cNvPr id="2" name="Title 1">
            <a:extLst>
              <a:ext uri="{FF2B5EF4-FFF2-40B4-BE49-F238E27FC236}">
                <a16:creationId xmlns:a16="http://schemas.microsoft.com/office/drawing/2014/main" id="{30037DB0-9736-EB59-39A7-F7B6773CEA2E}"/>
              </a:ext>
            </a:extLst>
          </p:cNvPr>
          <p:cNvSpPr>
            <a:spLocks noGrp="1"/>
          </p:cNvSpPr>
          <p:nvPr>
            <p:ph type="title"/>
          </p:nvPr>
        </p:nvSpPr>
        <p:spPr/>
        <p:txBody>
          <a:bodyPr/>
          <a:lstStyle/>
          <a:p>
            <a:r>
              <a:rPr lang="en-GB" dirty="0"/>
              <a:t>The DO’s &amp; DON’TS in </a:t>
            </a:r>
            <a:br>
              <a:rPr lang="en-GB" dirty="0"/>
            </a:br>
            <a:r>
              <a:rPr lang="en-GB" dirty="0"/>
              <a:t>THE WORKSHOP…</a:t>
            </a:r>
          </a:p>
        </p:txBody>
      </p:sp>
    </p:spTree>
    <p:extLst>
      <p:ext uri="{BB962C8B-B14F-4D97-AF65-F5344CB8AC3E}">
        <p14:creationId xmlns:p14="http://schemas.microsoft.com/office/powerpoint/2010/main" val="40022005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0" descr="Barricade tape, Biology Borders s, text, warning Sign, black png | PNGWing">
            <a:extLst>
              <a:ext uri="{FF2B5EF4-FFF2-40B4-BE49-F238E27FC236}">
                <a16:creationId xmlns:a16="http://schemas.microsoft.com/office/drawing/2014/main" id="{3AFBD6FA-14A4-82F1-4CD7-DCE8E212816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013" r="3820"/>
          <a:stretch/>
        </p:blipFill>
        <p:spPr bwMode="auto">
          <a:xfrm rot="16200000">
            <a:off x="2646056" y="-2646056"/>
            <a:ext cx="6899888" cy="121920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0E6FE5E-DF9E-D98F-5CD0-C17D93BA604A}"/>
              </a:ext>
            </a:extLst>
          </p:cNvPr>
          <p:cNvSpPr>
            <a:spLocks noGrp="1"/>
          </p:cNvSpPr>
          <p:nvPr>
            <p:ph idx="1"/>
          </p:nvPr>
        </p:nvSpPr>
        <p:spPr/>
        <p:txBody>
          <a:bodyPr>
            <a:normAutofit fontScale="55000" lnSpcReduction="20000"/>
          </a:bodyPr>
          <a:lstStyle/>
          <a:p>
            <a:pPr marL="0" indent="0">
              <a:buNone/>
            </a:pPr>
            <a:r>
              <a:rPr lang="en-GB" b="1" dirty="0"/>
              <a:t>SAFETY GOOGLES</a:t>
            </a:r>
          </a:p>
          <a:p>
            <a:pPr marL="0" indent="0">
              <a:buNone/>
            </a:pPr>
            <a:r>
              <a:rPr lang="en-GB" dirty="0"/>
              <a:t>ALWAYS wear safety googles even when not working on machinery. The risk is simply too high of damaging your eyes. This is because wood chips &amp; debris can fly up in our face and eyes at almost any time when cutting, sanding, etc.</a:t>
            </a:r>
          </a:p>
          <a:p>
            <a:pPr marL="0" indent="0">
              <a:buNone/>
            </a:pPr>
            <a:r>
              <a:rPr lang="en-GB" b="1" dirty="0"/>
              <a:t>FOOT PROTECTION </a:t>
            </a:r>
          </a:p>
          <a:p>
            <a:pPr marL="0" indent="0">
              <a:buNone/>
            </a:pPr>
            <a:r>
              <a:rPr lang="en-GB" dirty="0"/>
              <a:t>Do wear standard steel toecaps! For UWTSD Scenic Construction workshop, steel toecaps are sufficient to prevent risk from materials being dropped on feet or any nails/sharp objects penetrating the sole. Foot Protection comes in varies types depending on the types of hazards within the workshop.</a:t>
            </a:r>
          </a:p>
          <a:p>
            <a:pPr marL="0" indent="0">
              <a:buNone/>
            </a:pPr>
            <a:endParaRPr lang="en-GB" dirty="0"/>
          </a:p>
          <a:p>
            <a:pPr marL="0" indent="0">
              <a:buNone/>
            </a:pPr>
            <a:r>
              <a:rPr lang="en-GB" b="1" dirty="0"/>
              <a:t>KEEPING THE WORKSHOP CLEAN</a:t>
            </a:r>
          </a:p>
          <a:p>
            <a:pPr marL="0" indent="0">
              <a:buNone/>
            </a:pPr>
            <a:r>
              <a:rPr lang="en-GB" dirty="0"/>
              <a:t>Always ensure that the workshop floor and storage areas are clean and clear from any trip hazards. </a:t>
            </a:r>
          </a:p>
          <a:p>
            <a:pPr marL="0" indent="0">
              <a:buNone/>
            </a:pPr>
            <a:r>
              <a:rPr lang="en-GB" dirty="0"/>
              <a:t>There should be clear and identified areas within the workshop for disposals of all waste materials. </a:t>
            </a:r>
          </a:p>
          <a:p>
            <a:pPr marL="0" indent="0">
              <a:lnSpc>
                <a:spcPct val="120000"/>
              </a:lnSpc>
              <a:buNone/>
            </a:pPr>
            <a:r>
              <a:rPr lang="en-GB" dirty="0"/>
              <a:t>There must be a vacuum system as not only does it keep the workspace clean and tidy but it rids of any potential safety hazards when operating machinery. All electrical machinery should be cleaned with an air duster regularly to prevent a fire hazard or any malfunction due to fine sawdust clogging up the contactors and switches.</a:t>
            </a:r>
          </a:p>
          <a:p>
            <a:endParaRPr lang="en-GB" dirty="0"/>
          </a:p>
        </p:txBody>
      </p:sp>
      <p:sp>
        <p:nvSpPr>
          <p:cNvPr id="2" name="Title 1">
            <a:extLst>
              <a:ext uri="{FF2B5EF4-FFF2-40B4-BE49-F238E27FC236}">
                <a16:creationId xmlns:a16="http://schemas.microsoft.com/office/drawing/2014/main" id="{0DEE8504-C412-66E5-D096-9A83A859FA9F}"/>
              </a:ext>
            </a:extLst>
          </p:cNvPr>
          <p:cNvSpPr>
            <a:spLocks noGrp="1"/>
          </p:cNvSpPr>
          <p:nvPr>
            <p:ph type="title"/>
          </p:nvPr>
        </p:nvSpPr>
        <p:spPr/>
        <p:txBody>
          <a:bodyPr/>
          <a:lstStyle/>
          <a:p>
            <a:r>
              <a:rPr lang="en-GB" b="1" dirty="0"/>
              <a:t>Health and Safety in the workshop mainly comes down to common sense!</a:t>
            </a:r>
            <a:endParaRPr lang="en-GB" dirty="0"/>
          </a:p>
        </p:txBody>
      </p:sp>
    </p:spTree>
    <p:extLst>
      <p:ext uri="{BB962C8B-B14F-4D97-AF65-F5344CB8AC3E}">
        <p14:creationId xmlns:p14="http://schemas.microsoft.com/office/powerpoint/2010/main" val="6719604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10" descr="Barricade tape, Biology Borders s, text, warning Sign, black png | PNGWing">
            <a:extLst>
              <a:ext uri="{FF2B5EF4-FFF2-40B4-BE49-F238E27FC236}">
                <a16:creationId xmlns:a16="http://schemas.microsoft.com/office/drawing/2014/main" id="{EA4AEE6D-E94E-7B27-5E2A-F2B981BCC3E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013" r="3820"/>
          <a:stretch/>
        </p:blipFill>
        <p:spPr bwMode="auto">
          <a:xfrm rot="16200000">
            <a:off x="2646056" y="-2667000"/>
            <a:ext cx="6899888" cy="12192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16" descr="Buy our aluminum &quot;Caution This Machine Has No Brain Use Your Own&quot; sign at  Signs World Wide">
            <a:extLst>
              <a:ext uri="{FF2B5EF4-FFF2-40B4-BE49-F238E27FC236}">
                <a16:creationId xmlns:a16="http://schemas.microsoft.com/office/drawing/2014/main" id="{9CE150D8-65B4-318F-CC2A-358660C994F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244" t="8485" r="7822" b="7446"/>
          <a:stretch/>
        </p:blipFill>
        <p:spPr bwMode="auto">
          <a:xfrm>
            <a:off x="6871504" y="640080"/>
            <a:ext cx="3914055" cy="557784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EF04A66-C189-A940-44FA-5E260D2760DC}"/>
              </a:ext>
            </a:extLst>
          </p:cNvPr>
          <p:cNvSpPr>
            <a:spLocks noGrp="1"/>
          </p:cNvSpPr>
          <p:nvPr>
            <p:ph idx="1"/>
          </p:nvPr>
        </p:nvSpPr>
        <p:spPr>
          <a:xfrm>
            <a:off x="630936" y="2121408"/>
            <a:ext cx="6111242" cy="4087368"/>
          </a:xfrm>
        </p:spPr>
        <p:txBody>
          <a:bodyPr anchor="t">
            <a:normAutofit lnSpcReduction="10000"/>
          </a:bodyPr>
          <a:lstStyle/>
          <a:p>
            <a:pPr marL="0" indent="0">
              <a:buNone/>
            </a:pPr>
            <a:r>
              <a:rPr lang="en-GB" sz="1400" b="1" dirty="0"/>
              <a:t>REDUCE DISTRACTIONS</a:t>
            </a:r>
          </a:p>
          <a:p>
            <a:pPr marL="0" indent="0">
              <a:buNone/>
            </a:pPr>
            <a:r>
              <a:rPr lang="en-GB" sz="1400" dirty="0"/>
              <a:t>When operating any machinery, full attention is required. Must avoid any kind of distractions, do not have phone at hand or listen to music through headphones.</a:t>
            </a:r>
          </a:p>
          <a:p>
            <a:pPr marL="0" indent="0">
              <a:buNone/>
            </a:pPr>
            <a:r>
              <a:rPr lang="en-GB" sz="1400" b="1" dirty="0"/>
              <a:t>OPERATIONAL MANUAL </a:t>
            </a:r>
          </a:p>
          <a:p>
            <a:pPr marL="0" indent="0">
              <a:buNone/>
            </a:pPr>
            <a:r>
              <a:rPr lang="en-GB" sz="1400" dirty="0"/>
              <a:t>Before operating any machinery, always read over the operation manual and familiarise self with safety tips and instructions. Also beneficial to research on google/YouTube for videos for industry advice.</a:t>
            </a:r>
          </a:p>
          <a:p>
            <a:pPr marL="0" indent="0">
              <a:buNone/>
            </a:pPr>
            <a:r>
              <a:rPr lang="en-GB" sz="1400" b="1" dirty="0"/>
              <a:t>SAFETY TOOLS</a:t>
            </a:r>
          </a:p>
          <a:p>
            <a:pPr marL="0" indent="0">
              <a:buNone/>
            </a:pPr>
            <a:r>
              <a:rPr lang="en-GB" sz="1400" dirty="0"/>
              <a:t>Use bought or made safety tools to steady the workpiece and keep fingers far away from blades! Do not operate any machinery without their safety guards/shields. </a:t>
            </a:r>
          </a:p>
          <a:p>
            <a:pPr marL="0" indent="0">
              <a:buNone/>
            </a:pPr>
            <a:r>
              <a:rPr lang="en-GB" sz="1400" b="1" dirty="0"/>
              <a:t>ALWAYS INSPECT THE TIMBER FOR ANY IMPERFECTIONS </a:t>
            </a:r>
          </a:p>
          <a:p>
            <a:pPr marL="0" indent="0">
              <a:buNone/>
            </a:pPr>
            <a:r>
              <a:rPr lang="en-GB" sz="1400" dirty="0"/>
              <a:t>Religiously look for any knots, nails, bolts, cement or any other objects that could potentially be within the timber that could cause it to kick back, get stuck or bind the blade, etc. Always insure that all blades are sharp and performing well. If the blade is dull or blunt, it will preform poorly and could potentially cause a dangerous situation.</a:t>
            </a:r>
          </a:p>
          <a:p>
            <a:endParaRPr lang="en-GB" sz="1000" dirty="0"/>
          </a:p>
        </p:txBody>
      </p:sp>
      <p:sp>
        <p:nvSpPr>
          <p:cNvPr id="2" name="Title 1">
            <a:extLst>
              <a:ext uri="{FF2B5EF4-FFF2-40B4-BE49-F238E27FC236}">
                <a16:creationId xmlns:a16="http://schemas.microsoft.com/office/drawing/2014/main" id="{ADD8D867-6052-B435-B87B-5580BDDA9190}"/>
              </a:ext>
            </a:extLst>
          </p:cNvPr>
          <p:cNvSpPr>
            <a:spLocks noGrp="1"/>
          </p:cNvSpPr>
          <p:nvPr>
            <p:ph type="title"/>
          </p:nvPr>
        </p:nvSpPr>
        <p:spPr>
          <a:xfrm>
            <a:off x="630936" y="640080"/>
            <a:ext cx="4818888" cy="1481328"/>
          </a:xfrm>
        </p:spPr>
        <p:txBody>
          <a:bodyPr anchor="b">
            <a:normAutofit/>
          </a:bodyPr>
          <a:lstStyle/>
          <a:p>
            <a:r>
              <a:rPr lang="en-GB" sz="5000" b="1" dirty="0"/>
              <a:t>WORKSHOP SAFETY</a:t>
            </a:r>
            <a:endParaRPr lang="en-GB" sz="5000" dirty="0"/>
          </a:p>
        </p:txBody>
      </p:sp>
    </p:spTree>
    <p:extLst>
      <p:ext uri="{BB962C8B-B14F-4D97-AF65-F5344CB8AC3E}">
        <p14:creationId xmlns:p14="http://schemas.microsoft.com/office/powerpoint/2010/main" val="33421718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I-Y tools and crafts">
            <a:extLst>
              <a:ext uri="{FF2B5EF4-FFF2-40B4-BE49-F238E27FC236}">
                <a16:creationId xmlns:a16="http://schemas.microsoft.com/office/drawing/2014/main" id="{4255DA71-3E08-4DA1-0947-3296EDABED50}"/>
              </a:ext>
            </a:extLst>
          </p:cNvPr>
          <p:cNvPicPr>
            <a:picLocks noChangeAspect="1"/>
          </p:cNvPicPr>
          <p:nvPr/>
        </p:nvPicPr>
        <p:blipFill rotWithShape="1">
          <a:blip r:embed="rId2">
            <a:alphaModFix amt="40000"/>
          </a:blip>
          <a:srcRect t="11033" b="4697"/>
          <a:stretch/>
        </p:blipFill>
        <p:spPr>
          <a:xfrm>
            <a:off x="20" y="10"/>
            <a:ext cx="12191980" cy="6857990"/>
          </a:xfrm>
          <a:prstGeom prst="rect">
            <a:avLst/>
          </a:prstGeom>
        </p:spPr>
      </p:pic>
      <p:sp>
        <p:nvSpPr>
          <p:cNvPr id="2" name="Title 1">
            <a:extLst>
              <a:ext uri="{FF2B5EF4-FFF2-40B4-BE49-F238E27FC236}">
                <a16:creationId xmlns:a16="http://schemas.microsoft.com/office/drawing/2014/main" id="{0C593ECF-DCC7-4F1E-89F9-B1C973398CCF}"/>
              </a:ext>
            </a:extLst>
          </p:cNvPr>
          <p:cNvSpPr>
            <a:spLocks noGrp="1"/>
          </p:cNvSpPr>
          <p:nvPr>
            <p:ph type="title"/>
          </p:nvPr>
        </p:nvSpPr>
        <p:spPr>
          <a:xfrm>
            <a:off x="1371600" y="1828276"/>
            <a:ext cx="9448800" cy="1825096"/>
          </a:xfrm>
        </p:spPr>
        <p:txBody>
          <a:bodyPr vert="horz" lIns="91440" tIns="45720" rIns="91440" bIns="45720" rtlCol="0" anchor="b">
            <a:normAutofit/>
          </a:bodyPr>
          <a:lstStyle/>
          <a:p>
            <a:pPr algn="ctr"/>
            <a:r>
              <a:rPr lang="en-US" sz="6000" dirty="0"/>
              <a:t>Tools and materials</a:t>
            </a:r>
          </a:p>
        </p:txBody>
      </p:sp>
    </p:spTree>
    <p:extLst>
      <p:ext uri="{BB962C8B-B14F-4D97-AF65-F5344CB8AC3E}">
        <p14:creationId xmlns:p14="http://schemas.microsoft.com/office/powerpoint/2010/main" val="7955743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A3783-C6EC-D955-F26C-CC3599C4F498}"/>
              </a:ext>
            </a:extLst>
          </p:cNvPr>
          <p:cNvSpPr>
            <a:spLocks noGrp="1"/>
          </p:cNvSpPr>
          <p:nvPr>
            <p:ph type="title"/>
          </p:nvPr>
        </p:nvSpPr>
        <p:spPr>
          <a:xfrm>
            <a:off x="838200" y="365125"/>
            <a:ext cx="5393361" cy="1325563"/>
          </a:xfrm>
        </p:spPr>
        <p:txBody>
          <a:bodyPr>
            <a:normAutofit/>
          </a:bodyPr>
          <a:lstStyle/>
          <a:p>
            <a:r>
              <a:rPr lang="en-GB" dirty="0"/>
              <a:t>Tape Measure</a:t>
            </a:r>
          </a:p>
        </p:txBody>
      </p:sp>
      <p:sp>
        <p:nvSpPr>
          <p:cNvPr id="3" name="Content Placeholder 2">
            <a:extLst>
              <a:ext uri="{FF2B5EF4-FFF2-40B4-BE49-F238E27FC236}">
                <a16:creationId xmlns:a16="http://schemas.microsoft.com/office/drawing/2014/main" id="{E25E4596-1488-FFF0-37F3-EF4D01020807}"/>
              </a:ext>
            </a:extLst>
          </p:cNvPr>
          <p:cNvSpPr>
            <a:spLocks noGrp="1"/>
          </p:cNvSpPr>
          <p:nvPr>
            <p:ph idx="1"/>
          </p:nvPr>
        </p:nvSpPr>
        <p:spPr>
          <a:xfrm>
            <a:off x="838200" y="1825625"/>
            <a:ext cx="5393361" cy="4351338"/>
          </a:xfrm>
        </p:spPr>
        <p:txBody>
          <a:bodyPr>
            <a:normAutofit/>
          </a:bodyPr>
          <a:lstStyle/>
          <a:p>
            <a:pPr marL="0" lvl="0" indent="0">
              <a:buNone/>
            </a:pPr>
            <a:r>
              <a:rPr lang="en-GB" sz="2200"/>
              <a:t>Most common measuring tool: </a:t>
            </a:r>
          </a:p>
          <a:p>
            <a:pPr marL="0" lvl="0" indent="0">
              <a:buNone/>
            </a:pPr>
            <a:r>
              <a:rPr lang="en-GB" sz="2200"/>
              <a:t>6ft – 12ft – 25ft – 100ft </a:t>
            </a:r>
          </a:p>
          <a:p>
            <a:pPr marL="0" indent="0">
              <a:buNone/>
            </a:pPr>
            <a:r>
              <a:rPr lang="en-GB" sz="2200"/>
              <a:t>6ft to 25ft. general scenic measuring. </a:t>
            </a:r>
          </a:p>
          <a:p>
            <a:pPr marL="0" lvl="0" indent="0">
              <a:buNone/>
            </a:pPr>
            <a:r>
              <a:rPr lang="en-GB" sz="2200"/>
              <a:t>Majority now a days have a self-returning spring that has a lock to hold it in the extended position needed. </a:t>
            </a:r>
          </a:p>
          <a:p>
            <a:pPr marL="0" indent="0">
              <a:buNone/>
            </a:pPr>
            <a:r>
              <a:rPr lang="en-GB" sz="2200"/>
              <a:t>Steel tape – comes in lengths of 50ft to 200ft, manually retracted with a built-in crank.</a:t>
            </a:r>
          </a:p>
          <a:p>
            <a:pPr marL="0" indent="0">
              <a:buNone/>
            </a:pPr>
            <a:r>
              <a:rPr lang="en-GB" sz="2200"/>
              <a:t>Used to measure long distances: when laying out the dimensions on the set or stage floor. </a:t>
            </a:r>
          </a:p>
          <a:p>
            <a:endParaRPr lang="en-GB" sz="2200"/>
          </a:p>
        </p:txBody>
      </p:sp>
      <p:pic>
        <p:nvPicPr>
          <p:cNvPr id="1030" name="Picture 6" descr="663 Cartoon Of Measuring Tape Illustrations &amp; Clip Art - iStock">
            <a:extLst>
              <a:ext uri="{FF2B5EF4-FFF2-40B4-BE49-F238E27FC236}">
                <a16:creationId xmlns:a16="http://schemas.microsoft.com/office/drawing/2014/main" id="{DD863E2D-504A-1973-AC07-7E85132F899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887184" y="1353549"/>
            <a:ext cx="3781051" cy="3506924"/>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75302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3B7F7-F3D3-DBFE-2237-4C4D449F218B}"/>
              </a:ext>
            </a:extLst>
          </p:cNvPr>
          <p:cNvSpPr>
            <a:spLocks noGrp="1"/>
          </p:cNvSpPr>
          <p:nvPr>
            <p:ph type="title"/>
          </p:nvPr>
        </p:nvSpPr>
        <p:spPr>
          <a:xfrm>
            <a:off x="630936" y="639520"/>
            <a:ext cx="3429000" cy="1719072"/>
          </a:xfrm>
        </p:spPr>
        <p:txBody>
          <a:bodyPr anchor="b">
            <a:normAutofit/>
          </a:bodyPr>
          <a:lstStyle/>
          <a:p>
            <a:r>
              <a:rPr lang="en-GB" sz="5000" dirty="0"/>
              <a:t>Tri Square</a:t>
            </a:r>
            <a:br>
              <a:rPr lang="en-GB" sz="5000" dirty="0"/>
            </a:br>
            <a:r>
              <a:rPr lang="en-GB" sz="5000" dirty="0"/>
              <a:t>(Set Square)</a:t>
            </a:r>
          </a:p>
        </p:txBody>
      </p:sp>
      <p:sp>
        <p:nvSpPr>
          <p:cNvPr id="3" name="Content Placeholder 2">
            <a:extLst>
              <a:ext uri="{FF2B5EF4-FFF2-40B4-BE49-F238E27FC236}">
                <a16:creationId xmlns:a16="http://schemas.microsoft.com/office/drawing/2014/main" id="{B2F72A4F-2A45-E435-9590-04DF8AD93538}"/>
              </a:ext>
            </a:extLst>
          </p:cNvPr>
          <p:cNvSpPr>
            <a:spLocks noGrp="1"/>
          </p:cNvSpPr>
          <p:nvPr>
            <p:ph idx="1"/>
          </p:nvPr>
        </p:nvSpPr>
        <p:spPr>
          <a:xfrm>
            <a:off x="630936" y="2807208"/>
            <a:ext cx="3429000" cy="3410712"/>
          </a:xfrm>
        </p:spPr>
        <p:txBody>
          <a:bodyPr anchor="t">
            <a:normAutofit fontScale="70000" lnSpcReduction="20000"/>
          </a:bodyPr>
          <a:lstStyle/>
          <a:p>
            <a:pPr marL="0" indent="0">
              <a:buNone/>
            </a:pPr>
            <a:r>
              <a:rPr lang="en-GB" sz="3200" dirty="0"/>
              <a:t>Considered an essential woodworking tool. </a:t>
            </a:r>
          </a:p>
          <a:p>
            <a:pPr marL="0" indent="0">
              <a:buNone/>
            </a:pPr>
            <a:r>
              <a:rPr lang="en-GB" sz="3200" dirty="0"/>
              <a:t>Many variations, in the workshop I have only seen the steel blade (no measurements)  attached to a wooden handle. </a:t>
            </a:r>
          </a:p>
          <a:p>
            <a:pPr marL="0" indent="0">
              <a:buNone/>
            </a:pPr>
            <a:r>
              <a:rPr lang="en-GB" sz="3200" dirty="0"/>
              <a:t>Predominately used in wood and metalworking projects. It is used to check 90°-degree angles and seeing if the surface is straight. </a:t>
            </a:r>
          </a:p>
          <a:p>
            <a:pPr marL="0" indent="0">
              <a:buNone/>
            </a:pPr>
            <a:endParaRPr lang="en-GB" sz="3200" dirty="0"/>
          </a:p>
        </p:txBody>
      </p:sp>
      <p:pic>
        <p:nvPicPr>
          <p:cNvPr id="2050" name="Picture 2" descr="Squares | FINE TOOLS">
            <a:extLst>
              <a:ext uri="{FF2B5EF4-FFF2-40B4-BE49-F238E27FC236}">
                <a16:creationId xmlns:a16="http://schemas.microsoft.com/office/drawing/2014/main" id="{371B7858-4BB7-4FED-A189-977CF904AA3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4296" y="1487329"/>
            <a:ext cx="6903720" cy="38833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62621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window&#10;&#10;Description automatically generated">
            <a:extLst>
              <a:ext uri="{FF2B5EF4-FFF2-40B4-BE49-F238E27FC236}">
                <a16:creationId xmlns:a16="http://schemas.microsoft.com/office/drawing/2014/main" id="{F35152D9-C02C-A85D-9EF4-2124E8CB9C22}"/>
              </a:ext>
            </a:extLst>
          </p:cNvPr>
          <p:cNvPicPr>
            <a:picLocks noChangeAspect="1"/>
          </p:cNvPicPr>
          <p:nvPr/>
        </p:nvPicPr>
        <p:blipFill rotWithShape="1">
          <a:blip r:embed="rId2">
            <a:duotone>
              <a:prstClr val="black"/>
              <a:schemeClr val="tx2">
                <a:tint val="45000"/>
                <a:satMod val="400000"/>
              </a:schemeClr>
            </a:duotone>
            <a:alphaModFix amt="35000"/>
          </a:blip>
          <a:srcRect t="33918" b="23907"/>
          <a:stretch/>
        </p:blipFill>
        <p:spPr>
          <a:xfrm>
            <a:off x="-19" y="10"/>
            <a:ext cx="12192000" cy="6855948"/>
          </a:xfrm>
          <a:prstGeom prst="rect">
            <a:avLst/>
          </a:prstGeom>
        </p:spPr>
      </p:pic>
      <p:sp>
        <p:nvSpPr>
          <p:cNvPr id="13" name="Content Placeholder 12">
            <a:extLst>
              <a:ext uri="{FF2B5EF4-FFF2-40B4-BE49-F238E27FC236}">
                <a16:creationId xmlns:a16="http://schemas.microsoft.com/office/drawing/2014/main" id="{B5302576-BC9C-2E22-A224-2FED9C46339B}"/>
              </a:ext>
            </a:extLst>
          </p:cNvPr>
          <p:cNvSpPr>
            <a:spLocks noGrp="1"/>
          </p:cNvSpPr>
          <p:nvPr>
            <p:ph idx="1"/>
          </p:nvPr>
        </p:nvSpPr>
        <p:spPr>
          <a:xfrm>
            <a:off x="805543" y="2871982"/>
            <a:ext cx="5272888" cy="3181684"/>
          </a:xfrm>
        </p:spPr>
        <p:txBody>
          <a:bodyPr anchor="t">
            <a:normAutofit/>
          </a:bodyPr>
          <a:lstStyle/>
          <a:p>
            <a:pPr marL="0" indent="0">
              <a:buNone/>
            </a:pPr>
            <a:r>
              <a:rPr lang="en-GB" sz="1800"/>
              <a:t>Always a good feeling when having a perfect alignment. </a:t>
            </a:r>
          </a:p>
        </p:txBody>
      </p:sp>
      <p:pic>
        <p:nvPicPr>
          <p:cNvPr id="9" name="Picture 8" descr="A picture containing wooden, wood&#10;&#10;Description automatically generated">
            <a:extLst>
              <a:ext uri="{FF2B5EF4-FFF2-40B4-BE49-F238E27FC236}">
                <a16:creationId xmlns:a16="http://schemas.microsoft.com/office/drawing/2014/main" id="{6D32C87F-672B-87CD-03C1-AF2C80C36096}"/>
              </a:ext>
            </a:extLst>
          </p:cNvPr>
          <p:cNvPicPr>
            <a:picLocks noChangeAspect="1"/>
          </p:cNvPicPr>
          <p:nvPr/>
        </p:nvPicPr>
        <p:blipFill rotWithShape="1">
          <a:blip r:embed="rId3"/>
          <a:srcRect t="7724" r="-2" b="5968"/>
          <a:stretch/>
        </p:blipFill>
        <p:spPr>
          <a:xfrm>
            <a:off x="6893344" y="760562"/>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Tree>
    <p:extLst>
      <p:ext uri="{BB962C8B-B14F-4D97-AF65-F5344CB8AC3E}">
        <p14:creationId xmlns:p14="http://schemas.microsoft.com/office/powerpoint/2010/main" val="31530756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0B158-2552-6164-B41E-202F8D546272}"/>
              </a:ext>
            </a:extLst>
          </p:cNvPr>
          <p:cNvSpPr>
            <a:spLocks noGrp="1"/>
          </p:cNvSpPr>
          <p:nvPr>
            <p:ph type="title"/>
          </p:nvPr>
        </p:nvSpPr>
        <p:spPr>
          <a:xfrm>
            <a:off x="8036434" y="891541"/>
            <a:ext cx="3433187" cy="4074074"/>
          </a:xfrm>
        </p:spPr>
        <p:txBody>
          <a:bodyPr vert="horz" lIns="91440" tIns="45720" rIns="91440" bIns="45720" rtlCol="0" anchor="b">
            <a:normAutofit/>
          </a:bodyPr>
          <a:lstStyle/>
          <a:p>
            <a:r>
              <a:rPr lang="en-US" sz="4700"/>
              <a:t>Other variations of: </a:t>
            </a:r>
            <a:br>
              <a:rPr lang="en-US" sz="4700"/>
            </a:br>
            <a:r>
              <a:rPr lang="en-US" sz="4700"/>
              <a:t>Tri Square</a:t>
            </a:r>
            <a:br>
              <a:rPr lang="en-US" sz="4700"/>
            </a:br>
            <a:r>
              <a:rPr lang="en-US" sz="4700"/>
              <a:t>(Set Square)</a:t>
            </a:r>
            <a:br>
              <a:rPr lang="en-US" sz="4700"/>
            </a:br>
            <a:endParaRPr lang="en-US" sz="4700"/>
          </a:p>
        </p:txBody>
      </p:sp>
      <p:pic>
        <p:nvPicPr>
          <p:cNvPr id="3078" name="Picture 6" descr="Tactix Try Square Aluminium 300mm - Leyland SDM">
            <a:extLst>
              <a:ext uri="{FF2B5EF4-FFF2-40B4-BE49-F238E27FC236}">
                <a16:creationId xmlns:a16="http://schemas.microsoft.com/office/drawing/2014/main" id="{583D02B5-436F-D5AA-D4D2-294BAAE7375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44110" y="1851696"/>
            <a:ext cx="3150797" cy="3150797"/>
          </a:xfrm>
          <a:prstGeom prst="rect">
            <a:avLst/>
          </a:prstGeom>
          <a:noFill/>
          <a:effectLst>
            <a:outerShdw blurRad="406400" dist="317500" dir="5400000" sx="89000" sy="89000" rotWithShape="0">
              <a:prstClr val="black">
                <a:alpha val="15000"/>
              </a:prstClr>
            </a:outerShdw>
          </a:effectLst>
          <a:extLst>
            <a:ext uri="{909E8E84-426E-40DD-AFC4-6F175D3DCCD1}">
              <a14:hiddenFill xmlns:a14="http://schemas.microsoft.com/office/drawing/2010/main">
                <a:solidFill>
                  <a:srgbClr val="FFFFFF"/>
                </a:solidFill>
              </a14:hiddenFill>
            </a:ext>
          </a:extLst>
        </p:spPr>
      </p:pic>
      <p:pic>
        <p:nvPicPr>
          <p:cNvPr id="3074" name="Picture 2" descr="POWERTEC 80015 Try Square with Hardwood Handle : Amazon.co.uk: DIY &amp; Tools">
            <a:extLst>
              <a:ext uri="{FF2B5EF4-FFF2-40B4-BE49-F238E27FC236}">
                <a16:creationId xmlns:a16="http://schemas.microsoft.com/office/drawing/2014/main" id="{26B8D700-3A5E-EA56-EBE2-3659BA4BDD6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53871" y="1426347"/>
            <a:ext cx="3099226" cy="1324919"/>
          </a:xfrm>
          <a:prstGeom prst="rect">
            <a:avLst/>
          </a:prstGeom>
          <a:noFill/>
          <a:effectLst>
            <a:outerShdw blurRad="406400" dist="317500" dir="5400000" sx="89000" sy="89000" rotWithShape="0">
              <a:prstClr val="black">
                <a:alpha val="15000"/>
              </a:prstClr>
            </a:outerShdw>
          </a:effectLst>
          <a:extLst>
            <a:ext uri="{909E8E84-426E-40DD-AFC4-6F175D3DCCD1}">
              <a14:hiddenFill xmlns:a14="http://schemas.microsoft.com/office/drawing/2010/main">
                <a:solidFill>
                  <a:srgbClr val="FFFFFF"/>
                </a:solidFill>
              </a14:hiddenFill>
            </a:ext>
          </a:extLst>
        </p:spPr>
      </p:pic>
      <p:pic>
        <p:nvPicPr>
          <p:cNvPr id="3076" name="Picture 4" descr="12'' aluminium tri square - Amtech">
            <a:extLst>
              <a:ext uri="{FF2B5EF4-FFF2-40B4-BE49-F238E27FC236}">
                <a16:creationId xmlns:a16="http://schemas.microsoft.com/office/drawing/2014/main" id="{14337BDF-CDFF-119D-8B9D-227FF74775A4}"/>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916138" y="3587961"/>
            <a:ext cx="2374689" cy="2374689"/>
          </a:xfrm>
          <a:prstGeom prst="rect">
            <a:avLst/>
          </a:prstGeom>
          <a:noFill/>
          <a:effectLst>
            <a:outerShdw blurRad="406400" dist="317500" dir="5400000" sx="89000" sy="89000" rotWithShape="0">
              <a:prstClr val="black">
                <a:alpha val="15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79892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9B9CD-4A6F-C367-1595-8933BE247EBC}"/>
              </a:ext>
            </a:extLst>
          </p:cNvPr>
          <p:cNvSpPr>
            <a:spLocks noGrp="1"/>
          </p:cNvSpPr>
          <p:nvPr>
            <p:ph type="title"/>
          </p:nvPr>
        </p:nvSpPr>
        <p:spPr>
          <a:xfrm>
            <a:off x="630936" y="639520"/>
            <a:ext cx="3429000" cy="1719072"/>
          </a:xfrm>
        </p:spPr>
        <p:txBody>
          <a:bodyPr anchor="b">
            <a:normAutofit/>
          </a:bodyPr>
          <a:lstStyle/>
          <a:p>
            <a:r>
              <a:rPr lang="en-GB" sz="4600"/>
              <a:t>Combination Square</a:t>
            </a:r>
          </a:p>
        </p:txBody>
      </p:sp>
      <p:sp>
        <p:nvSpPr>
          <p:cNvPr id="3" name="Content Placeholder 2">
            <a:extLst>
              <a:ext uri="{FF2B5EF4-FFF2-40B4-BE49-F238E27FC236}">
                <a16:creationId xmlns:a16="http://schemas.microsoft.com/office/drawing/2014/main" id="{F29EDE8A-0C8C-334E-CE9F-1762D154A953}"/>
              </a:ext>
            </a:extLst>
          </p:cNvPr>
          <p:cNvSpPr>
            <a:spLocks noGrp="1"/>
          </p:cNvSpPr>
          <p:nvPr>
            <p:ph idx="1"/>
          </p:nvPr>
        </p:nvSpPr>
        <p:spPr>
          <a:xfrm>
            <a:off x="630936" y="2807208"/>
            <a:ext cx="3429000" cy="3410712"/>
          </a:xfrm>
        </p:spPr>
        <p:txBody>
          <a:bodyPr anchor="t">
            <a:normAutofit/>
          </a:bodyPr>
          <a:lstStyle/>
          <a:p>
            <a:pPr marL="0" indent="0">
              <a:buNone/>
            </a:pPr>
            <a:r>
              <a:rPr lang="en-GB" sz="2000"/>
              <a:t>multi-purpose measuring and marking tool used in metalworking, woodworking, and stonemasonry.</a:t>
            </a:r>
          </a:p>
          <a:p>
            <a:pPr marL="0" indent="0">
              <a:buNone/>
            </a:pPr>
            <a:r>
              <a:rPr lang="en-GB" sz="2000"/>
              <a:t>12inch steel rule with a movable handle angled at 45 and 90 degrees.</a:t>
            </a:r>
          </a:p>
          <a:p>
            <a:pPr marL="0" indent="0">
              <a:buNone/>
            </a:pPr>
            <a:r>
              <a:rPr lang="en-GB" sz="2000"/>
              <a:t>Used to also measure the centre of a circular object and find the depth and simple distance measurements </a:t>
            </a:r>
            <a:endParaRPr lang="en-GB" sz="2000" dirty="0"/>
          </a:p>
        </p:txBody>
      </p:sp>
      <p:pic>
        <p:nvPicPr>
          <p:cNvPr id="4102" name="Picture 6" descr="Are there any alternatives to try and mitre squares? - WD Tools">
            <a:extLst>
              <a:ext uri="{FF2B5EF4-FFF2-40B4-BE49-F238E27FC236}">
                <a16:creationId xmlns:a16="http://schemas.microsoft.com/office/drawing/2014/main" id="{2EF811C7-99FF-047D-26C4-5F82F5B6515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4296" y="1124883"/>
            <a:ext cx="6903720" cy="46082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64077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2AA31-2F0C-B522-AB70-C88246D0DCC5}"/>
              </a:ext>
            </a:extLst>
          </p:cNvPr>
          <p:cNvSpPr>
            <a:spLocks noGrp="1"/>
          </p:cNvSpPr>
          <p:nvPr>
            <p:ph type="title"/>
          </p:nvPr>
        </p:nvSpPr>
        <p:spPr>
          <a:xfrm>
            <a:off x="640080" y="325369"/>
            <a:ext cx="4368602" cy="1956841"/>
          </a:xfrm>
        </p:spPr>
        <p:txBody>
          <a:bodyPr anchor="b">
            <a:normAutofit/>
          </a:bodyPr>
          <a:lstStyle/>
          <a:p>
            <a:r>
              <a:rPr lang="en-GB" sz="5400"/>
              <a:t>Bevel protractor</a:t>
            </a:r>
          </a:p>
        </p:txBody>
      </p:sp>
      <p:sp>
        <p:nvSpPr>
          <p:cNvPr id="3" name="Content Placeholder 2">
            <a:extLst>
              <a:ext uri="{FF2B5EF4-FFF2-40B4-BE49-F238E27FC236}">
                <a16:creationId xmlns:a16="http://schemas.microsoft.com/office/drawing/2014/main" id="{592ADA41-433D-136E-EEEB-C8882A4B75AF}"/>
              </a:ext>
            </a:extLst>
          </p:cNvPr>
          <p:cNvSpPr>
            <a:spLocks noGrp="1"/>
          </p:cNvSpPr>
          <p:nvPr>
            <p:ph idx="1"/>
          </p:nvPr>
        </p:nvSpPr>
        <p:spPr>
          <a:xfrm>
            <a:off x="640080" y="2872899"/>
            <a:ext cx="4243589" cy="3320668"/>
          </a:xfrm>
        </p:spPr>
        <p:txBody>
          <a:bodyPr>
            <a:normAutofit/>
          </a:bodyPr>
          <a:lstStyle/>
          <a:p>
            <a:pPr marL="0" indent="0">
              <a:buNone/>
            </a:pPr>
            <a:r>
              <a:rPr lang="en-GB" sz="2200" dirty="0"/>
              <a:t>Similar to a combination square, except the angle is adjustable, allowing it to be set anywhere between zero and 90 degrees.</a:t>
            </a:r>
          </a:p>
          <a:p>
            <a:endParaRPr lang="en-GB" sz="2200" dirty="0"/>
          </a:p>
          <a:p>
            <a:endParaRPr lang="en-GB" sz="2200" dirty="0"/>
          </a:p>
          <a:p>
            <a:endParaRPr lang="en-GB" sz="2200" dirty="0"/>
          </a:p>
        </p:txBody>
      </p:sp>
      <p:pic>
        <p:nvPicPr>
          <p:cNvPr id="35842" name="Picture 2" descr="FACOM 1885.00 - Bevel protractor | Mister Worker™">
            <a:extLst>
              <a:ext uri="{FF2B5EF4-FFF2-40B4-BE49-F238E27FC236}">
                <a16:creationId xmlns:a16="http://schemas.microsoft.com/office/drawing/2014/main" id="{E6CA8E43-3EBE-5C5A-DFC1-4E96DDD1584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 b="305"/>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54164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D49EC-6DC7-606E-88AF-D48FBCAE7D72}"/>
              </a:ext>
            </a:extLst>
          </p:cNvPr>
          <p:cNvSpPr>
            <a:spLocks noGrp="1"/>
          </p:cNvSpPr>
          <p:nvPr>
            <p:ph type="title"/>
          </p:nvPr>
        </p:nvSpPr>
        <p:spPr>
          <a:xfrm>
            <a:off x="630936" y="639520"/>
            <a:ext cx="3429000" cy="1719072"/>
          </a:xfrm>
        </p:spPr>
        <p:txBody>
          <a:bodyPr anchor="b">
            <a:normAutofit/>
          </a:bodyPr>
          <a:lstStyle/>
          <a:p>
            <a:r>
              <a:rPr lang="en-GB" sz="5400"/>
              <a:t>Bevel set</a:t>
            </a:r>
            <a:br>
              <a:rPr lang="en-GB" sz="5400"/>
            </a:br>
            <a:endParaRPr lang="en-GB" sz="5400"/>
          </a:p>
        </p:txBody>
      </p:sp>
      <p:sp>
        <p:nvSpPr>
          <p:cNvPr id="3" name="Content Placeholder 2">
            <a:extLst>
              <a:ext uri="{FF2B5EF4-FFF2-40B4-BE49-F238E27FC236}">
                <a16:creationId xmlns:a16="http://schemas.microsoft.com/office/drawing/2014/main" id="{2DE473E4-5AF0-F9A1-6D1E-1E3564529FAA}"/>
              </a:ext>
            </a:extLst>
          </p:cNvPr>
          <p:cNvSpPr>
            <a:spLocks noGrp="1"/>
          </p:cNvSpPr>
          <p:nvPr>
            <p:ph idx="1"/>
          </p:nvPr>
        </p:nvSpPr>
        <p:spPr>
          <a:xfrm>
            <a:off x="630936" y="2807208"/>
            <a:ext cx="3429000" cy="3410712"/>
          </a:xfrm>
        </p:spPr>
        <p:txBody>
          <a:bodyPr anchor="t">
            <a:normAutofit/>
          </a:bodyPr>
          <a:lstStyle/>
          <a:p>
            <a:pPr marL="0" indent="0">
              <a:buNone/>
            </a:pPr>
            <a:r>
              <a:rPr lang="en-GB" sz="2200" dirty="0"/>
              <a:t>Combination of wood and metal case housing a movable metal blade that can be locked in position at any angle. The set is used for transferring angles from one piece of work to another. </a:t>
            </a:r>
          </a:p>
          <a:p>
            <a:endParaRPr lang="en-GB" sz="2200" dirty="0"/>
          </a:p>
        </p:txBody>
      </p:sp>
      <p:pic>
        <p:nvPicPr>
          <p:cNvPr id="36868" name="Picture 4" descr="Adjustable Carpentry Square Bevel Gauge Sliding T-Bevel 230mm, Blade Ruler  Craft Bevel Tool for Craftsman Carpenter Architect Engineer Woodworking :  Amazon.co.uk: DIY &amp; Tools">
            <a:extLst>
              <a:ext uri="{FF2B5EF4-FFF2-40B4-BE49-F238E27FC236}">
                <a16:creationId xmlns:a16="http://schemas.microsoft.com/office/drawing/2014/main" id="{1DEC34B7-5A90-9AE7-776A-1B415E3DAAC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4296" y="693401"/>
            <a:ext cx="6903720" cy="54711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16375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638C5-CC61-7B5F-7210-6FAC7926C1C4}"/>
              </a:ext>
            </a:extLst>
          </p:cNvPr>
          <p:cNvSpPr>
            <a:spLocks noGrp="1"/>
          </p:cNvSpPr>
          <p:nvPr>
            <p:ph type="title"/>
          </p:nvPr>
        </p:nvSpPr>
        <p:spPr>
          <a:xfrm>
            <a:off x="630936" y="640080"/>
            <a:ext cx="4818888" cy="1481328"/>
          </a:xfrm>
        </p:spPr>
        <p:txBody>
          <a:bodyPr anchor="b">
            <a:normAutofit/>
          </a:bodyPr>
          <a:lstStyle/>
          <a:p>
            <a:r>
              <a:rPr lang="en-GB" sz="5400"/>
              <a:t>Framing square</a:t>
            </a:r>
          </a:p>
        </p:txBody>
      </p:sp>
      <p:sp>
        <p:nvSpPr>
          <p:cNvPr id="3" name="Content Placeholder 2">
            <a:extLst>
              <a:ext uri="{FF2B5EF4-FFF2-40B4-BE49-F238E27FC236}">
                <a16:creationId xmlns:a16="http://schemas.microsoft.com/office/drawing/2014/main" id="{B1C47DE1-4473-07A3-462F-A87CF4A0AD3B}"/>
              </a:ext>
            </a:extLst>
          </p:cNvPr>
          <p:cNvSpPr>
            <a:spLocks noGrp="1"/>
          </p:cNvSpPr>
          <p:nvPr>
            <p:ph idx="1"/>
          </p:nvPr>
        </p:nvSpPr>
        <p:spPr>
          <a:xfrm>
            <a:off x="630936" y="2660904"/>
            <a:ext cx="4818888" cy="3547872"/>
          </a:xfrm>
        </p:spPr>
        <p:txBody>
          <a:bodyPr anchor="t">
            <a:normAutofit/>
          </a:bodyPr>
          <a:lstStyle/>
          <a:p>
            <a:pPr marL="0" indent="0">
              <a:buNone/>
            </a:pPr>
            <a:r>
              <a:rPr lang="en-GB" sz="2200" dirty="0"/>
              <a:t>Large steel L</a:t>
            </a:r>
          </a:p>
          <a:p>
            <a:pPr marL="0" indent="0">
              <a:buNone/>
            </a:pPr>
            <a:r>
              <a:rPr lang="en-GB" sz="2200" dirty="0"/>
              <a:t>Typically, 16inches long on the bottom and 24 inches on the vertical leg. </a:t>
            </a:r>
          </a:p>
          <a:p>
            <a:pPr marL="0" indent="0">
              <a:buNone/>
            </a:pPr>
            <a:r>
              <a:rPr lang="en-GB" sz="2200" dirty="0"/>
              <a:t>Normally used to also check 90degree corner joints in flat construction. </a:t>
            </a:r>
          </a:p>
          <a:p>
            <a:endParaRPr lang="en-GB" sz="2200" dirty="0"/>
          </a:p>
        </p:txBody>
      </p:sp>
      <p:pic>
        <p:nvPicPr>
          <p:cNvPr id="37892" name="Picture 4" descr="Johnson Level &amp; Tool 3608 CS10 Vividly Graduated Steel Framing Square,  Original Version, Pack of 1 : Amazon.co.uk: DIY &amp; Tools">
            <a:extLst>
              <a:ext uri="{FF2B5EF4-FFF2-40B4-BE49-F238E27FC236}">
                <a16:creationId xmlns:a16="http://schemas.microsoft.com/office/drawing/2014/main" id="{9CA4A0F9-09BE-D492-575C-52F7E6555D5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952983" y="640080"/>
            <a:ext cx="3751097" cy="5577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33068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73FAD-3107-851C-BEBF-DB145FD8C208}"/>
              </a:ext>
            </a:extLst>
          </p:cNvPr>
          <p:cNvSpPr>
            <a:spLocks noGrp="1"/>
          </p:cNvSpPr>
          <p:nvPr>
            <p:ph type="title"/>
          </p:nvPr>
        </p:nvSpPr>
        <p:spPr>
          <a:xfrm>
            <a:off x="640080" y="325369"/>
            <a:ext cx="4368602" cy="1956841"/>
          </a:xfrm>
        </p:spPr>
        <p:txBody>
          <a:bodyPr anchor="b">
            <a:normAutofit/>
          </a:bodyPr>
          <a:lstStyle/>
          <a:p>
            <a:r>
              <a:rPr lang="en-GB" sz="5400"/>
              <a:t>A level</a:t>
            </a:r>
          </a:p>
        </p:txBody>
      </p:sp>
      <p:sp>
        <p:nvSpPr>
          <p:cNvPr id="3" name="Content Placeholder 2">
            <a:extLst>
              <a:ext uri="{FF2B5EF4-FFF2-40B4-BE49-F238E27FC236}">
                <a16:creationId xmlns:a16="http://schemas.microsoft.com/office/drawing/2014/main" id="{7EC96B72-A360-B5D6-6064-770C7FFE5C3F}"/>
              </a:ext>
            </a:extLst>
          </p:cNvPr>
          <p:cNvSpPr>
            <a:spLocks noGrp="1"/>
          </p:cNvSpPr>
          <p:nvPr>
            <p:ph idx="1"/>
          </p:nvPr>
        </p:nvSpPr>
        <p:spPr>
          <a:xfrm>
            <a:off x="640080" y="2872899"/>
            <a:ext cx="4243589" cy="3320668"/>
          </a:xfrm>
        </p:spPr>
        <p:txBody>
          <a:bodyPr>
            <a:normAutofit/>
          </a:bodyPr>
          <a:lstStyle/>
          <a:p>
            <a:pPr marL="0" indent="0">
              <a:buNone/>
            </a:pPr>
            <a:r>
              <a:rPr lang="en-GB" sz="2200" dirty="0"/>
              <a:t>Used to determine true horizontal and vertical angles. a two-to four-foot-long is appropriate for stage use. </a:t>
            </a:r>
          </a:p>
          <a:p>
            <a:endParaRPr lang="en-GB" sz="2200" dirty="0"/>
          </a:p>
        </p:txBody>
      </p:sp>
      <p:pic>
        <p:nvPicPr>
          <p:cNvPr id="38914" name="Picture 2" descr="Spirit level - Wikipedia">
            <a:extLst>
              <a:ext uri="{FF2B5EF4-FFF2-40B4-BE49-F238E27FC236}">
                <a16:creationId xmlns:a16="http://schemas.microsoft.com/office/drawing/2014/main" id="{B7C4C8A0-3214-3F0B-2EF7-FDFEA461930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127" r="12646"/>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6207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1FFDB-E77C-C57D-D67D-8F6D2E2BC6B7}"/>
              </a:ext>
            </a:extLst>
          </p:cNvPr>
          <p:cNvSpPr>
            <a:spLocks noGrp="1"/>
          </p:cNvSpPr>
          <p:nvPr>
            <p:ph type="title"/>
          </p:nvPr>
        </p:nvSpPr>
        <p:spPr>
          <a:xfrm>
            <a:off x="589560" y="856180"/>
            <a:ext cx="4560584" cy="1128068"/>
          </a:xfrm>
        </p:spPr>
        <p:txBody>
          <a:bodyPr anchor="ctr">
            <a:normAutofit/>
          </a:bodyPr>
          <a:lstStyle/>
          <a:p>
            <a:r>
              <a:rPr lang="en-GB" sz="3700"/>
              <a:t>CHALK LINE</a:t>
            </a:r>
            <a:br>
              <a:rPr lang="en-GB" sz="3700"/>
            </a:br>
            <a:endParaRPr lang="en-GB" sz="3700" dirty="0"/>
          </a:p>
        </p:txBody>
      </p:sp>
      <p:sp>
        <p:nvSpPr>
          <p:cNvPr id="6" name="Content Placeholder 5">
            <a:extLst>
              <a:ext uri="{FF2B5EF4-FFF2-40B4-BE49-F238E27FC236}">
                <a16:creationId xmlns:a16="http://schemas.microsoft.com/office/drawing/2014/main" id="{1599B63D-2E5A-74EF-16A6-529FF539E197}"/>
              </a:ext>
            </a:extLst>
          </p:cNvPr>
          <p:cNvSpPr>
            <a:spLocks noGrp="1"/>
          </p:cNvSpPr>
          <p:nvPr>
            <p:ph idx="1"/>
          </p:nvPr>
        </p:nvSpPr>
        <p:spPr>
          <a:xfrm>
            <a:off x="590719" y="2330505"/>
            <a:ext cx="4559425" cy="3979585"/>
          </a:xfrm>
        </p:spPr>
        <p:txBody>
          <a:bodyPr anchor="ctr">
            <a:normAutofit/>
          </a:bodyPr>
          <a:lstStyle/>
          <a:p>
            <a:pPr marL="0" indent="0">
              <a:buNone/>
            </a:pPr>
            <a:r>
              <a:rPr lang="en-GB" sz="2000" dirty="0"/>
              <a:t>Metal or plastic housing filled with dry chalk pigments which coats the cotton twine on a reel. Available in a variety of lengths and in multiple colours. </a:t>
            </a:r>
          </a:p>
          <a:p>
            <a:pPr marL="0" indent="0">
              <a:buNone/>
            </a:pPr>
            <a:endParaRPr lang="en-GB" sz="2000" dirty="0"/>
          </a:p>
          <a:p>
            <a:pPr marL="0" indent="0">
              <a:buNone/>
            </a:pPr>
            <a:r>
              <a:rPr lang="en-GB" sz="2000" dirty="0"/>
              <a:t>Used to mark perfectly straight lines over a long distance that is temporary but almost permanent. </a:t>
            </a:r>
          </a:p>
        </p:txBody>
      </p:sp>
      <p:pic>
        <p:nvPicPr>
          <p:cNvPr id="6146" name="Picture 2" descr="China 30m Chalk Line Reel Set with 4oz Powdered Chalk Refills for  Woodworking - China Chalk Line Reel, Chalk Line">
            <a:extLst>
              <a:ext uri="{FF2B5EF4-FFF2-40B4-BE49-F238E27FC236}">
                <a16:creationId xmlns:a16="http://schemas.microsoft.com/office/drawing/2014/main" id="{E615E906-0A0B-CC11-4216-73F16CDDDD9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062" r="4" b="4"/>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05700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70" name="Picture 2" descr="chalk line reels">
            <a:extLst>
              <a:ext uri="{FF2B5EF4-FFF2-40B4-BE49-F238E27FC236}">
                <a16:creationId xmlns:a16="http://schemas.microsoft.com/office/drawing/2014/main" id="{66850B6E-4B38-E8D6-1806-F69797B01888}"/>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b="1570"/>
          <a:stretch/>
        </p:blipFill>
        <p:spPr bwMode="auto">
          <a:xfrm>
            <a:off x="596464" y="335381"/>
            <a:ext cx="11277600" cy="5772279"/>
          </a:xfrm>
          <a:prstGeom prst="rect">
            <a:avLst/>
          </a:prstGeom>
          <a:noFill/>
          <a:extLst>
            <a:ext uri="{909E8E84-426E-40DD-AFC4-6F175D3DCCD1}">
              <a14:hiddenFill xmlns:a14="http://schemas.microsoft.com/office/drawing/2010/main">
                <a:solidFill>
                  <a:srgbClr val="FFFFFF"/>
                </a:solidFill>
              </a14:hiddenFill>
            </a:ext>
          </a:extLst>
        </p:spPr>
      </p:pic>
      <p:pic>
        <p:nvPicPr>
          <p:cNvPr id="19" name="Content Placeholder 4">
            <a:extLst>
              <a:ext uri="{FF2B5EF4-FFF2-40B4-BE49-F238E27FC236}">
                <a16:creationId xmlns:a16="http://schemas.microsoft.com/office/drawing/2014/main" id="{CF70F416-1D9A-7749-B674-D9417F7301DD}"/>
              </a:ext>
            </a:extLst>
          </p:cNvPr>
          <p:cNvPicPr>
            <a:picLocks noChangeAspect="1"/>
          </p:cNvPicPr>
          <p:nvPr/>
        </p:nvPicPr>
        <p:blipFill>
          <a:blip r:embed="rId4"/>
          <a:stretch>
            <a:fillRect/>
          </a:stretch>
        </p:blipFill>
        <p:spPr>
          <a:xfrm>
            <a:off x="10171698" y="5664606"/>
            <a:ext cx="1943773" cy="1047815"/>
          </a:xfrm>
          <a:prstGeom prst="rect">
            <a:avLst/>
          </a:prstGeom>
        </p:spPr>
      </p:pic>
    </p:spTree>
    <p:extLst>
      <p:ext uri="{BB962C8B-B14F-4D97-AF65-F5344CB8AC3E}">
        <p14:creationId xmlns:p14="http://schemas.microsoft.com/office/powerpoint/2010/main" val="10014555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7" name="Rectangle 138">
            <a:extLst>
              <a:ext uri="{FF2B5EF4-FFF2-40B4-BE49-F238E27FC236}">
                <a16:creationId xmlns:a16="http://schemas.microsoft.com/office/drawing/2014/main" id="{A016CB47-C4D4-4332-9ED0-DBB916252F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21A3F5-9870-BAF8-88E3-58C227D47F51}"/>
              </a:ext>
            </a:extLst>
          </p:cNvPr>
          <p:cNvSpPr>
            <a:spLocks noGrp="1"/>
          </p:cNvSpPr>
          <p:nvPr>
            <p:ph type="title"/>
          </p:nvPr>
        </p:nvSpPr>
        <p:spPr>
          <a:xfrm>
            <a:off x="532015" y="3930305"/>
            <a:ext cx="3861960" cy="2437244"/>
          </a:xfrm>
        </p:spPr>
        <p:txBody>
          <a:bodyPr anchor="ctr">
            <a:normAutofit/>
          </a:bodyPr>
          <a:lstStyle/>
          <a:p>
            <a:r>
              <a:rPr lang="en-GB" sz="3600"/>
              <a:t>SCRIBE</a:t>
            </a:r>
          </a:p>
        </p:txBody>
      </p:sp>
      <p:sp>
        <p:nvSpPr>
          <p:cNvPr id="8208" name="Rectangle 140">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9" name="Rectangle 14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0"/>
            <a:ext cx="11231745" cy="355784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8" name="Picture 6" descr="Scratch / Brad Awl">
            <a:extLst>
              <a:ext uri="{FF2B5EF4-FFF2-40B4-BE49-F238E27FC236}">
                <a16:creationId xmlns:a16="http://schemas.microsoft.com/office/drawing/2014/main" id="{44619A34-76CB-435B-4226-C27F228FB72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1"/>
          <a:stretch/>
        </p:blipFill>
        <p:spPr bwMode="auto">
          <a:xfrm>
            <a:off x="1100434" y="384463"/>
            <a:ext cx="2811320" cy="2811320"/>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The Best Wood Scribe Tool For Woodworking In 2022">
            <a:extLst>
              <a:ext uri="{FF2B5EF4-FFF2-40B4-BE49-F238E27FC236}">
                <a16:creationId xmlns:a16="http://schemas.microsoft.com/office/drawing/2014/main" id="{99BBE3D8-A33A-5138-4AF4-AAB908655A1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460" r="1" b="7277"/>
          <a:stretch/>
        </p:blipFill>
        <p:spPr bwMode="auto">
          <a:xfrm>
            <a:off x="4486273" y="384462"/>
            <a:ext cx="3297199" cy="2811320"/>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What is an engineer's scriber? - Wonkee Donkee Tools">
            <a:extLst>
              <a:ext uri="{FF2B5EF4-FFF2-40B4-BE49-F238E27FC236}">
                <a16:creationId xmlns:a16="http://schemas.microsoft.com/office/drawing/2014/main" id="{BCCF6E9B-B91C-28DC-BB0F-9E40CC7E15F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1861" r="4264"/>
          <a:stretch/>
        </p:blipFill>
        <p:spPr bwMode="auto">
          <a:xfrm>
            <a:off x="8208530" y="384462"/>
            <a:ext cx="3111404" cy="2811320"/>
          </a:xfrm>
          <a:prstGeom prst="rect">
            <a:avLst/>
          </a:prstGeom>
          <a:noFill/>
          <a:extLst>
            <a:ext uri="{909E8E84-426E-40DD-AFC4-6F175D3DCCD1}">
              <a14:hiddenFill xmlns:a14="http://schemas.microsoft.com/office/drawing/2010/main">
                <a:solidFill>
                  <a:srgbClr val="FFFFFF"/>
                </a:solidFill>
              </a14:hiddenFill>
            </a:ext>
          </a:extLst>
        </p:spPr>
      </p:pic>
      <p:sp>
        <p:nvSpPr>
          <p:cNvPr id="145" name="Rectangle 144">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635346" y="5126067"/>
            <a:ext cx="2194560"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F94B90C4-9439-6EFA-EDD8-E7091B57FC68}"/>
              </a:ext>
            </a:extLst>
          </p:cNvPr>
          <p:cNvSpPr>
            <a:spLocks noGrp="1"/>
          </p:cNvSpPr>
          <p:nvPr>
            <p:ph idx="1"/>
          </p:nvPr>
        </p:nvSpPr>
        <p:spPr>
          <a:xfrm>
            <a:off x="5162719" y="3930305"/>
            <a:ext cx="6586915" cy="2437244"/>
          </a:xfrm>
        </p:spPr>
        <p:txBody>
          <a:bodyPr anchor="ctr">
            <a:normAutofit/>
          </a:bodyPr>
          <a:lstStyle/>
          <a:p>
            <a:pPr marL="0" indent="0">
              <a:buNone/>
            </a:pPr>
            <a:r>
              <a:rPr lang="en-GB" sz="2000"/>
              <a:t>Essentially a metal pencil that comes in a variety of designs, commonly slim and pen-shaped.</a:t>
            </a:r>
          </a:p>
          <a:p>
            <a:pPr marL="0" indent="0">
              <a:buNone/>
            </a:pPr>
            <a:r>
              <a:rPr lang="en-GB" sz="2000"/>
              <a:t>It is believed to be more precise than a pencil and less damaging than a knife when marking up work. </a:t>
            </a:r>
          </a:p>
        </p:txBody>
      </p:sp>
    </p:spTree>
    <p:extLst>
      <p:ext uri="{BB962C8B-B14F-4D97-AF65-F5344CB8AC3E}">
        <p14:creationId xmlns:p14="http://schemas.microsoft.com/office/powerpoint/2010/main" val="10348184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218" name="Picture 2" descr="The Best Carpenter Pencil Options for DIYers and Pros - Bob Vila">
            <a:extLst>
              <a:ext uri="{FF2B5EF4-FFF2-40B4-BE49-F238E27FC236}">
                <a16:creationId xmlns:a16="http://schemas.microsoft.com/office/drawing/2014/main" id="{D59FF9A4-B709-B953-F160-FC82E9DE451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5730"/>
          <a:stretch/>
        </p:blipFill>
        <p:spPr bwMode="auto">
          <a:xfrm>
            <a:off x="-1" y="10"/>
            <a:ext cx="12192000" cy="6857990"/>
          </a:xfrm>
          <a:prstGeom prst="rect">
            <a:avLst/>
          </a:prstGeom>
          <a:noFill/>
          <a:extLst>
            <a:ext uri="{909E8E84-426E-40DD-AFC4-6F175D3DCCD1}">
              <a14:hiddenFill xmlns:a14="http://schemas.microsoft.com/office/drawing/2010/main">
                <a:solidFill>
                  <a:srgbClr val="FFFFFF"/>
                </a:solidFill>
              </a14:hiddenFill>
            </a:ext>
          </a:extLst>
        </p:spPr>
      </p:pic>
      <p:sp>
        <p:nvSpPr>
          <p:cNvPr id="71"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13A411A5-2269-6DAA-DC83-E3181CEC3F3C}"/>
              </a:ext>
            </a:extLst>
          </p:cNvPr>
          <p:cNvSpPr>
            <a:spLocks noGrp="1"/>
          </p:cNvSpPr>
          <p:nvPr>
            <p:ph type="title"/>
          </p:nvPr>
        </p:nvSpPr>
        <p:spPr>
          <a:xfrm>
            <a:off x="709448" y="1913950"/>
            <a:ext cx="4204137" cy="1342754"/>
          </a:xfrm>
        </p:spPr>
        <p:txBody>
          <a:bodyPr>
            <a:normAutofit/>
          </a:bodyPr>
          <a:lstStyle/>
          <a:p>
            <a:pPr algn="ctr"/>
            <a:r>
              <a:rPr lang="en-GB" sz="3600"/>
              <a:t>Pencils</a:t>
            </a:r>
          </a:p>
        </p:txBody>
      </p:sp>
      <p:cxnSp>
        <p:nvCxnSpPr>
          <p:cNvPr id="73" name="Straight Connector 72">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70633C0-7CCC-43AA-DEDB-BEDFF1F78BAF}"/>
              </a:ext>
            </a:extLst>
          </p:cNvPr>
          <p:cNvSpPr>
            <a:spLocks noGrp="1"/>
          </p:cNvSpPr>
          <p:nvPr>
            <p:ph idx="1"/>
          </p:nvPr>
        </p:nvSpPr>
        <p:spPr>
          <a:xfrm>
            <a:off x="525516" y="3417573"/>
            <a:ext cx="4593021" cy="2619839"/>
          </a:xfrm>
        </p:spPr>
        <p:txBody>
          <a:bodyPr anchor="ctr">
            <a:normAutofit/>
          </a:bodyPr>
          <a:lstStyle/>
          <a:p>
            <a:pPr marL="0" indent="0">
              <a:buNone/>
            </a:pPr>
            <a:r>
              <a:rPr lang="en-GB" sz="1800" dirty="0"/>
              <a:t>Perfect marking medium. </a:t>
            </a:r>
          </a:p>
          <a:p>
            <a:pPr marL="0" indent="0">
              <a:buNone/>
            </a:pPr>
            <a:r>
              <a:rPr lang="en-GB" sz="1800" dirty="0"/>
              <a:t>Should never use pens ever as the ink can bled or discolour subsequent paint jobs</a:t>
            </a:r>
          </a:p>
          <a:p>
            <a:pPr marL="0" indent="0">
              <a:buNone/>
            </a:pPr>
            <a:endParaRPr lang="en-GB" sz="1800" dirty="0"/>
          </a:p>
        </p:txBody>
      </p:sp>
    </p:spTree>
    <p:extLst>
      <p:ext uri="{BB962C8B-B14F-4D97-AF65-F5344CB8AC3E}">
        <p14:creationId xmlns:p14="http://schemas.microsoft.com/office/powerpoint/2010/main" val="41795268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4" name="Rectangle 70">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2" name="Picture 2" descr="40 Different Types of Hammers &amp; Their Uses (with Pictures) | House Grail">
            <a:extLst>
              <a:ext uri="{FF2B5EF4-FFF2-40B4-BE49-F238E27FC236}">
                <a16:creationId xmlns:a16="http://schemas.microsoft.com/office/drawing/2014/main" id="{922CC278-EEC5-D648-70B2-68620FDBA3A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845" r="8600" b="1"/>
          <a:stretch/>
        </p:blipFill>
        <p:spPr bwMode="auto">
          <a:xfrm>
            <a:off x="-3047" y="10"/>
            <a:ext cx="12191999" cy="6857990"/>
          </a:xfrm>
          <a:prstGeom prst="rect">
            <a:avLst/>
          </a:prstGeom>
          <a:noFill/>
          <a:extLst>
            <a:ext uri="{909E8E84-426E-40DD-AFC4-6F175D3DCCD1}">
              <a14:hiddenFill xmlns:a14="http://schemas.microsoft.com/office/drawing/2010/main">
                <a:solidFill>
                  <a:srgbClr val="FFFFFF"/>
                </a:solidFill>
              </a14:hiddenFill>
            </a:ext>
          </a:extLst>
        </p:spPr>
      </p:pic>
      <p:sp>
        <p:nvSpPr>
          <p:cNvPr id="10245" name="Rectangle 72">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5BDFB9-2656-2EA7-9C33-CED869DB23A8}"/>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HAMMERS</a:t>
            </a:r>
          </a:p>
        </p:txBody>
      </p:sp>
    </p:spTree>
    <p:extLst>
      <p:ext uri="{BB962C8B-B14F-4D97-AF65-F5344CB8AC3E}">
        <p14:creationId xmlns:p14="http://schemas.microsoft.com/office/powerpoint/2010/main" val="36163197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268" name="Picture 4" descr="Curved or Straight: Which Hammer Claw Is Better? | Family Handyman">
            <a:extLst>
              <a:ext uri="{FF2B5EF4-FFF2-40B4-BE49-F238E27FC236}">
                <a16:creationId xmlns:a16="http://schemas.microsoft.com/office/drawing/2014/main" id="{F8A951B2-9A52-6149-0220-5EC9FC1ADFA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57597" y="666728"/>
            <a:ext cx="5465791" cy="5465791"/>
          </a:xfrm>
          <a:prstGeom prst="rect">
            <a:avLst/>
          </a:prstGeom>
          <a:noFill/>
          <a:extLst>
            <a:ext uri="{909E8E84-426E-40DD-AFC4-6F175D3DCCD1}">
              <a14:hiddenFill xmlns:a14="http://schemas.microsoft.com/office/drawing/2010/main">
                <a:solidFill>
                  <a:srgbClr val="FFFFFF"/>
                </a:solidFill>
              </a14:hiddenFill>
            </a:ext>
          </a:extLst>
        </p:spPr>
      </p:pic>
      <p:sp>
        <p:nvSpPr>
          <p:cNvPr id="8" name="Title 7">
            <a:extLst>
              <a:ext uri="{FF2B5EF4-FFF2-40B4-BE49-F238E27FC236}">
                <a16:creationId xmlns:a16="http://schemas.microsoft.com/office/drawing/2014/main" id="{54D229DC-E6B3-5474-A924-4E3DDCA00A3B}"/>
              </a:ext>
            </a:extLst>
          </p:cNvPr>
          <p:cNvSpPr>
            <a:spLocks noGrp="1"/>
          </p:cNvSpPr>
          <p:nvPr>
            <p:ph type="title"/>
          </p:nvPr>
        </p:nvSpPr>
        <p:spPr>
          <a:xfrm>
            <a:off x="731522" y="1484209"/>
            <a:ext cx="4954288" cy="1325563"/>
          </a:xfrm>
        </p:spPr>
        <p:txBody>
          <a:bodyPr/>
          <a:lstStyle/>
          <a:p>
            <a:pPr algn="ctr"/>
            <a:r>
              <a:rPr lang="en-GB" dirty="0"/>
              <a:t>CLAW HAMMER</a:t>
            </a:r>
          </a:p>
        </p:txBody>
      </p:sp>
      <p:sp>
        <p:nvSpPr>
          <p:cNvPr id="21" name="Title 7">
            <a:extLst>
              <a:ext uri="{FF2B5EF4-FFF2-40B4-BE49-F238E27FC236}">
                <a16:creationId xmlns:a16="http://schemas.microsoft.com/office/drawing/2014/main" id="{98A97830-C21C-CDDF-19E9-D647BBD4B1ED}"/>
              </a:ext>
            </a:extLst>
          </p:cNvPr>
          <p:cNvSpPr txBox="1">
            <a:spLocks/>
          </p:cNvSpPr>
          <p:nvPr/>
        </p:nvSpPr>
        <p:spPr>
          <a:xfrm>
            <a:off x="768612" y="4282397"/>
            <a:ext cx="491719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t>RIP HAMMER</a:t>
            </a:r>
          </a:p>
        </p:txBody>
      </p:sp>
      <p:sp>
        <p:nvSpPr>
          <p:cNvPr id="22" name="Title 7">
            <a:extLst>
              <a:ext uri="{FF2B5EF4-FFF2-40B4-BE49-F238E27FC236}">
                <a16:creationId xmlns:a16="http://schemas.microsoft.com/office/drawing/2014/main" id="{9EC32812-A8CF-7CAA-2ED2-558F935F16AE}"/>
              </a:ext>
            </a:extLst>
          </p:cNvPr>
          <p:cNvSpPr txBox="1">
            <a:spLocks/>
          </p:cNvSpPr>
          <p:nvPr/>
        </p:nvSpPr>
        <p:spPr>
          <a:xfrm>
            <a:off x="803499" y="2957165"/>
            <a:ext cx="4882309" cy="88491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t>VS</a:t>
            </a:r>
          </a:p>
        </p:txBody>
      </p:sp>
    </p:spTree>
    <p:extLst>
      <p:ext uri="{BB962C8B-B14F-4D97-AF65-F5344CB8AC3E}">
        <p14:creationId xmlns:p14="http://schemas.microsoft.com/office/powerpoint/2010/main" val="1301595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748AE-9662-C9B7-75BE-586E04BA150E}"/>
              </a:ext>
            </a:extLst>
          </p:cNvPr>
          <p:cNvSpPr>
            <a:spLocks noGrp="1"/>
          </p:cNvSpPr>
          <p:nvPr>
            <p:ph type="title"/>
          </p:nvPr>
        </p:nvSpPr>
        <p:spPr>
          <a:xfrm>
            <a:off x="589560" y="856180"/>
            <a:ext cx="4560584" cy="1128068"/>
          </a:xfrm>
        </p:spPr>
        <p:txBody>
          <a:bodyPr anchor="ctr">
            <a:normAutofit/>
          </a:bodyPr>
          <a:lstStyle/>
          <a:p>
            <a:r>
              <a:rPr lang="en-GB" sz="4000" dirty="0"/>
              <a:t>CLAW HAMMER</a:t>
            </a:r>
          </a:p>
        </p:txBody>
      </p:sp>
      <p:sp>
        <p:nvSpPr>
          <p:cNvPr id="3" name="Content Placeholder 2">
            <a:extLst>
              <a:ext uri="{FF2B5EF4-FFF2-40B4-BE49-F238E27FC236}">
                <a16:creationId xmlns:a16="http://schemas.microsoft.com/office/drawing/2014/main" id="{FD7D2956-18E7-D1ED-BD1B-D9B909AA8C53}"/>
              </a:ext>
            </a:extLst>
          </p:cNvPr>
          <p:cNvSpPr>
            <a:spLocks noGrp="1"/>
          </p:cNvSpPr>
          <p:nvPr>
            <p:ph idx="1"/>
          </p:nvPr>
        </p:nvSpPr>
        <p:spPr>
          <a:xfrm>
            <a:off x="590719" y="2330505"/>
            <a:ext cx="4559425" cy="3979585"/>
          </a:xfrm>
        </p:spPr>
        <p:txBody>
          <a:bodyPr anchor="ctr">
            <a:normAutofit/>
          </a:bodyPr>
          <a:lstStyle/>
          <a:p>
            <a:pPr marL="0" indent="0">
              <a:buNone/>
            </a:pPr>
            <a:r>
              <a:rPr lang="en-GB" sz="2000" dirty="0"/>
              <a:t>Designed for inserting and removing nails.</a:t>
            </a:r>
          </a:p>
          <a:p>
            <a:pPr marL="0" indent="0">
              <a:buNone/>
            </a:pPr>
            <a:r>
              <a:rPr lang="en-GB" sz="2000" dirty="0"/>
              <a:t>Has two sharply curved claws on the back of the head to aid the removal of the nail Available in a variety of head weights and shaft and grip compositions. </a:t>
            </a:r>
          </a:p>
          <a:p>
            <a:pPr marL="0" indent="0">
              <a:buNone/>
            </a:pPr>
            <a:endParaRPr lang="en-GB" sz="2000" dirty="0"/>
          </a:p>
        </p:txBody>
      </p:sp>
      <p:pic>
        <p:nvPicPr>
          <p:cNvPr id="12290" name="Picture 2" descr="Curved or Straight: Which Hammer Claw Is Better? | Family Handyman">
            <a:extLst>
              <a:ext uri="{FF2B5EF4-FFF2-40B4-BE49-F238E27FC236}">
                <a16:creationId xmlns:a16="http://schemas.microsoft.com/office/drawing/2014/main" id="{6D26B6FF-9AE1-D5F0-3140-35D9E5CFA14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583" r="4" b="1482"/>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F4545810-E585-6E2D-5628-8B9447EB3C4E}"/>
              </a:ext>
            </a:extLst>
          </p:cNvPr>
          <p:cNvSpPr/>
          <p:nvPr/>
        </p:nvSpPr>
        <p:spPr>
          <a:xfrm>
            <a:off x="6286500" y="3729038"/>
            <a:ext cx="5116698" cy="23296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CAE4D637-10AE-CDEA-2D28-9883C49D8D2C}"/>
              </a:ext>
            </a:extLst>
          </p:cNvPr>
          <p:cNvSpPr/>
          <p:nvPr/>
        </p:nvSpPr>
        <p:spPr>
          <a:xfrm>
            <a:off x="6578930" y="2330505"/>
            <a:ext cx="1187532" cy="1517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636218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748AE-9662-C9B7-75BE-586E04BA150E}"/>
              </a:ext>
            </a:extLst>
          </p:cNvPr>
          <p:cNvSpPr>
            <a:spLocks noGrp="1"/>
          </p:cNvSpPr>
          <p:nvPr>
            <p:ph type="title"/>
          </p:nvPr>
        </p:nvSpPr>
        <p:spPr>
          <a:xfrm>
            <a:off x="589560" y="856180"/>
            <a:ext cx="4560584" cy="1128068"/>
          </a:xfrm>
        </p:spPr>
        <p:txBody>
          <a:bodyPr anchor="ctr">
            <a:normAutofit/>
          </a:bodyPr>
          <a:lstStyle/>
          <a:p>
            <a:r>
              <a:rPr lang="en-GB" sz="4000"/>
              <a:t>RIP HAMMER</a:t>
            </a:r>
          </a:p>
        </p:txBody>
      </p:sp>
      <p:sp>
        <p:nvSpPr>
          <p:cNvPr id="3" name="Content Placeholder 2">
            <a:extLst>
              <a:ext uri="{FF2B5EF4-FFF2-40B4-BE49-F238E27FC236}">
                <a16:creationId xmlns:a16="http://schemas.microsoft.com/office/drawing/2014/main" id="{FD7D2956-18E7-D1ED-BD1B-D9B909AA8C53}"/>
              </a:ext>
            </a:extLst>
          </p:cNvPr>
          <p:cNvSpPr>
            <a:spLocks noGrp="1"/>
          </p:cNvSpPr>
          <p:nvPr>
            <p:ph idx="1"/>
          </p:nvPr>
        </p:nvSpPr>
        <p:spPr>
          <a:xfrm>
            <a:off x="590719" y="2330505"/>
            <a:ext cx="4559425" cy="3979585"/>
          </a:xfrm>
        </p:spPr>
        <p:txBody>
          <a:bodyPr anchor="ctr">
            <a:normAutofit/>
          </a:bodyPr>
          <a:lstStyle/>
          <a:p>
            <a:pPr marL="0" lvl="0" indent="0">
              <a:buNone/>
            </a:pPr>
            <a:r>
              <a:rPr lang="en-GB" sz="2000" dirty="0"/>
              <a:t>Referred to as the straight claw hammer, has straighter claws at the back of the head. Used for prying or ripping apart previously nailed wood. </a:t>
            </a:r>
          </a:p>
          <a:p>
            <a:pPr marL="0" lvl="0" indent="0">
              <a:buNone/>
            </a:pPr>
            <a:r>
              <a:rPr lang="en-GB" sz="2000" dirty="0"/>
              <a:t>Also available in several head weights and shaft and grip compositions. </a:t>
            </a:r>
          </a:p>
          <a:p>
            <a:endParaRPr lang="en-GB" sz="2000" dirty="0"/>
          </a:p>
        </p:txBody>
      </p:sp>
      <p:pic>
        <p:nvPicPr>
          <p:cNvPr id="12290" name="Picture 2" descr="Curved or Straight: Which Hammer Claw Is Better? | Family Handyman">
            <a:extLst>
              <a:ext uri="{FF2B5EF4-FFF2-40B4-BE49-F238E27FC236}">
                <a16:creationId xmlns:a16="http://schemas.microsoft.com/office/drawing/2014/main" id="{6D26B6FF-9AE1-D5F0-3140-35D9E5CFA14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583" r="4" b="1482"/>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309D618B-FF8B-B95D-8144-43572F888E91}"/>
              </a:ext>
            </a:extLst>
          </p:cNvPr>
          <p:cNvSpPr/>
          <p:nvPr/>
        </p:nvSpPr>
        <p:spPr>
          <a:xfrm>
            <a:off x="8086725" y="1083484"/>
            <a:ext cx="3358110" cy="263126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817966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B0718-629F-0468-04F0-13742EFF877D}"/>
              </a:ext>
            </a:extLst>
          </p:cNvPr>
          <p:cNvSpPr>
            <a:spLocks noGrp="1"/>
          </p:cNvSpPr>
          <p:nvPr>
            <p:ph type="title"/>
          </p:nvPr>
        </p:nvSpPr>
        <p:spPr>
          <a:xfrm>
            <a:off x="589560" y="856180"/>
            <a:ext cx="4560584" cy="1128068"/>
          </a:xfrm>
        </p:spPr>
        <p:txBody>
          <a:bodyPr anchor="ctr">
            <a:normAutofit/>
          </a:bodyPr>
          <a:lstStyle/>
          <a:p>
            <a:r>
              <a:rPr lang="en-GB" sz="4000" dirty="0"/>
              <a:t>BALL PEEN HAMMER</a:t>
            </a:r>
          </a:p>
        </p:txBody>
      </p:sp>
      <p:sp>
        <p:nvSpPr>
          <p:cNvPr id="3" name="Content Placeholder 2">
            <a:extLst>
              <a:ext uri="{FF2B5EF4-FFF2-40B4-BE49-F238E27FC236}">
                <a16:creationId xmlns:a16="http://schemas.microsoft.com/office/drawing/2014/main" id="{01782867-E393-C4AB-189E-D196E34C540E}"/>
              </a:ext>
            </a:extLst>
          </p:cNvPr>
          <p:cNvSpPr>
            <a:spLocks noGrp="1"/>
          </p:cNvSpPr>
          <p:nvPr>
            <p:ph idx="1"/>
          </p:nvPr>
        </p:nvSpPr>
        <p:spPr>
          <a:xfrm>
            <a:off x="590719" y="2330505"/>
            <a:ext cx="4559425" cy="3979585"/>
          </a:xfrm>
        </p:spPr>
        <p:txBody>
          <a:bodyPr anchor="ctr">
            <a:normAutofit/>
          </a:bodyPr>
          <a:lstStyle/>
          <a:p>
            <a:pPr marL="0" lvl="0" indent="0">
              <a:buNone/>
            </a:pPr>
            <a:r>
              <a:rPr lang="en-GB" sz="1900" dirty="0"/>
              <a:t>Primarily used for bending and shaping metal and seating rivets, instead of pounding nails. </a:t>
            </a:r>
          </a:p>
          <a:p>
            <a:pPr marL="0" lvl="0" indent="0">
              <a:buNone/>
            </a:pPr>
            <a:r>
              <a:rPr lang="en-GB" sz="1900" dirty="0"/>
              <a:t>Made from a harder steel than the claw or rip hammer and has a rounded striking face instead of claws on the back of the head. </a:t>
            </a:r>
          </a:p>
          <a:p>
            <a:pPr marL="0" indent="0">
              <a:buNone/>
            </a:pPr>
            <a:endParaRPr lang="en-GB" sz="1900" dirty="0"/>
          </a:p>
        </p:txBody>
      </p:sp>
      <p:pic>
        <p:nvPicPr>
          <p:cNvPr id="16386" name="Picture 2" descr="BALL-PEEN HAMMER 1000g | BALL-PEEN HAMMER 1000g">
            <a:extLst>
              <a:ext uri="{FF2B5EF4-FFF2-40B4-BE49-F238E27FC236}">
                <a16:creationId xmlns:a16="http://schemas.microsoft.com/office/drawing/2014/main" id="{334546EA-277E-9EBB-0D0C-52110B85C86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4" b="3065"/>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71487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CCBE9-75B8-0A12-03C5-9D51F894F0C3}"/>
              </a:ext>
            </a:extLst>
          </p:cNvPr>
          <p:cNvSpPr>
            <a:spLocks noGrp="1"/>
          </p:cNvSpPr>
          <p:nvPr>
            <p:ph type="title"/>
          </p:nvPr>
        </p:nvSpPr>
        <p:spPr>
          <a:xfrm>
            <a:off x="589560" y="856180"/>
            <a:ext cx="4560584" cy="1128068"/>
          </a:xfrm>
        </p:spPr>
        <p:txBody>
          <a:bodyPr anchor="ctr">
            <a:normAutofit/>
          </a:bodyPr>
          <a:lstStyle/>
          <a:p>
            <a:r>
              <a:rPr lang="en-GB" sz="3700"/>
              <a:t>MECHANICS HAMMER</a:t>
            </a:r>
          </a:p>
        </p:txBody>
      </p:sp>
      <p:sp>
        <p:nvSpPr>
          <p:cNvPr id="3" name="Content Placeholder 2">
            <a:extLst>
              <a:ext uri="{FF2B5EF4-FFF2-40B4-BE49-F238E27FC236}">
                <a16:creationId xmlns:a16="http://schemas.microsoft.com/office/drawing/2014/main" id="{539E8888-E4FA-D28E-94B3-7395028BC6DC}"/>
              </a:ext>
            </a:extLst>
          </p:cNvPr>
          <p:cNvSpPr>
            <a:spLocks noGrp="1"/>
          </p:cNvSpPr>
          <p:nvPr>
            <p:ph idx="1"/>
          </p:nvPr>
        </p:nvSpPr>
        <p:spPr>
          <a:xfrm>
            <a:off x="590719" y="2330505"/>
            <a:ext cx="4559425" cy="3979585"/>
          </a:xfrm>
        </p:spPr>
        <p:txBody>
          <a:bodyPr anchor="ctr">
            <a:normAutofit/>
          </a:bodyPr>
          <a:lstStyle/>
          <a:p>
            <a:pPr marL="0" indent="0">
              <a:buNone/>
            </a:pPr>
            <a:r>
              <a:rPr lang="en-GB" sz="2000" dirty="0"/>
              <a:t>Blacksmiths or heavy-duty hammer, has a heavy head (one to three pounds) also used for shaping metal. </a:t>
            </a:r>
          </a:p>
          <a:p>
            <a:endParaRPr lang="en-GB" sz="2000" dirty="0"/>
          </a:p>
        </p:txBody>
      </p:sp>
      <p:pic>
        <p:nvPicPr>
          <p:cNvPr id="19" name="Picture 2" descr="Beta 13700650 Model 1370 T500 Mechanics Hammers, Fibre Shafts, 500gm :  Amazon.co.uk: DIY &amp; Tools">
            <a:extLst>
              <a:ext uri="{FF2B5EF4-FFF2-40B4-BE49-F238E27FC236}">
                <a16:creationId xmlns:a16="http://schemas.microsoft.com/office/drawing/2014/main" id="{0D4FE963-6BBF-F3E5-46CA-E1840D21447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rot="5400000">
            <a:off x="6261036" y="2377164"/>
            <a:ext cx="5324142" cy="21030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99788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33923-E057-374B-67DC-97CE84BBECB3}"/>
              </a:ext>
            </a:extLst>
          </p:cNvPr>
          <p:cNvSpPr>
            <a:spLocks noGrp="1"/>
          </p:cNvSpPr>
          <p:nvPr>
            <p:ph type="title"/>
          </p:nvPr>
        </p:nvSpPr>
        <p:spPr>
          <a:xfrm>
            <a:off x="589560" y="856180"/>
            <a:ext cx="4560584" cy="1128068"/>
          </a:xfrm>
        </p:spPr>
        <p:txBody>
          <a:bodyPr anchor="ctr">
            <a:normAutofit/>
          </a:bodyPr>
          <a:lstStyle/>
          <a:p>
            <a:r>
              <a:rPr lang="en-GB" sz="4000"/>
              <a:t>TACK HAMMER</a:t>
            </a:r>
          </a:p>
        </p:txBody>
      </p:sp>
      <p:sp>
        <p:nvSpPr>
          <p:cNvPr id="3" name="Content Placeholder 2">
            <a:extLst>
              <a:ext uri="{FF2B5EF4-FFF2-40B4-BE49-F238E27FC236}">
                <a16:creationId xmlns:a16="http://schemas.microsoft.com/office/drawing/2014/main" id="{39E4E3C1-B752-5A08-A6A7-A9A63904907F}"/>
              </a:ext>
            </a:extLst>
          </p:cNvPr>
          <p:cNvSpPr>
            <a:spLocks noGrp="1"/>
          </p:cNvSpPr>
          <p:nvPr>
            <p:ph idx="1"/>
          </p:nvPr>
        </p:nvSpPr>
        <p:spPr>
          <a:xfrm>
            <a:off x="590719" y="2330505"/>
            <a:ext cx="4559425" cy="3979585"/>
          </a:xfrm>
        </p:spPr>
        <p:txBody>
          <a:bodyPr anchor="ctr">
            <a:normAutofit/>
          </a:bodyPr>
          <a:lstStyle/>
          <a:p>
            <a:pPr marL="0" indent="0">
              <a:buNone/>
            </a:pPr>
            <a:r>
              <a:rPr lang="en-GB" sz="2000" dirty="0"/>
              <a:t>Inserting tacks, lightweight tack hammer has two faced. the smaller face is magnetized to hold the tacks for insertion and the larger face is used to seat the tacks. </a:t>
            </a:r>
          </a:p>
          <a:p>
            <a:pPr marL="0" indent="0">
              <a:buNone/>
            </a:pPr>
            <a:endParaRPr lang="en-GB" sz="2000" dirty="0"/>
          </a:p>
        </p:txBody>
      </p:sp>
      <p:pic>
        <p:nvPicPr>
          <p:cNvPr id="18434" name="Picture 2" descr="Estwing Surestrike Tack Hammer | Tack Hammers">
            <a:extLst>
              <a:ext uri="{FF2B5EF4-FFF2-40B4-BE49-F238E27FC236}">
                <a16:creationId xmlns:a16="http://schemas.microsoft.com/office/drawing/2014/main" id="{C4CFF1B9-1FCC-D429-FC9B-E7E2143335B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4" b="3065"/>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84950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7B8EA-A61C-EFCC-4F8F-F92D6B624D48}"/>
              </a:ext>
            </a:extLst>
          </p:cNvPr>
          <p:cNvSpPr>
            <a:spLocks noGrp="1"/>
          </p:cNvSpPr>
          <p:nvPr>
            <p:ph type="title"/>
          </p:nvPr>
        </p:nvSpPr>
        <p:spPr>
          <a:xfrm>
            <a:off x="581646" y="349664"/>
            <a:ext cx="3639746" cy="1638377"/>
          </a:xfrm>
        </p:spPr>
        <p:txBody>
          <a:bodyPr anchor="b">
            <a:normAutofit/>
          </a:bodyPr>
          <a:lstStyle/>
          <a:p>
            <a:r>
              <a:rPr lang="en-GB" sz="3600"/>
              <a:t>MALLET</a:t>
            </a:r>
          </a:p>
        </p:txBody>
      </p:sp>
      <p:sp>
        <p:nvSpPr>
          <p:cNvPr id="3" name="Content Placeholder 2">
            <a:extLst>
              <a:ext uri="{FF2B5EF4-FFF2-40B4-BE49-F238E27FC236}">
                <a16:creationId xmlns:a16="http://schemas.microsoft.com/office/drawing/2014/main" id="{A9C653DF-3ECA-E375-52D1-65644422AE7B}"/>
              </a:ext>
            </a:extLst>
          </p:cNvPr>
          <p:cNvSpPr>
            <a:spLocks noGrp="1"/>
          </p:cNvSpPr>
          <p:nvPr>
            <p:ph idx="1"/>
          </p:nvPr>
        </p:nvSpPr>
        <p:spPr>
          <a:xfrm>
            <a:off x="587987" y="2620641"/>
            <a:ext cx="3634877" cy="3023702"/>
          </a:xfrm>
        </p:spPr>
        <p:txBody>
          <a:bodyPr anchor="ctr">
            <a:normAutofit/>
          </a:bodyPr>
          <a:lstStyle/>
          <a:p>
            <a:pPr marL="0" indent="0">
              <a:buNone/>
            </a:pPr>
            <a:r>
              <a:rPr lang="en-GB" sz="1700" dirty="0"/>
              <a:t>can have a wooden, plastic, or hard rubber head. </a:t>
            </a:r>
          </a:p>
          <a:p>
            <a:pPr marL="0" indent="0">
              <a:buNone/>
            </a:pPr>
            <a:r>
              <a:rPr lang="en-GB" sz="1700" dirty="0"/>
              <a:t>The wooden and hard plastic mallets are generally used for driving chisels. All three can be used for shaping thin sheet metal when you don’t want to leave hammer marks on the work. Mallets are basically hammers with nonmetal heads. </a:t>
            </a:r>
          </a:p>
        </p:txBody>
      </p:sp>
      <p:pic>
        <p:nvPicPr>
          <p:cNvPr id="19460" name="Picture 4" descr="AABTools | STANLEY STHT57527-8 450grams Rubber Mallet Hammer">
            <a:extLst>
              <a:ext uri="{FF2B5EF4-FFF2-40B4-BE49-F238E27FC236}">
                <a16:creationId xmlns:a16="http://schemas.microsoft.com/office/drawing/2014/main" id="{6EB45711-7F5F-9A15-7640-73669256D93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7690" b="-8"/>
          <a:stretch/>
        </p:blipFill>
        <p:spPr bwMode="auto">
          <a:xfrm>
            <a:off x="9692645" y="596271"/>
            <a:ext cx="1964247" cy="2386584"/>
          </a:xfrm>
          <a:prstGeom prst="rect">
            <a:avLst/>
          </a:prstGeom>
          <a:noFill/>
          <a:extLst>
            <a:ext uri="{909E8E84-426E-40DD-AFC4-6F175D3DCCD1}">
              <a14:hiddenFill xmlns:a14="http://schemas.microsoft.com/office/drawing/2010/main">
                <a:solidFill>
                  <a:srgbClr val="FFFFFF"/>
                </a:solidFill>
              </a14:hiddenFill>
            </a:ext>
          </a:extLst>
        </p:spPr>
      </p:pic>
      <p:pic>
        <p:nvPicPr>
          <p:cNvPr id="19458" name="Picture 2" descr="Mallets | FINE TOOLS">
            <a:extLst>
              <a:ext uri="{FF2B5EF4-FFF2-40B4-BE49-F238E27FC236}">
                <a16:creationId xmlns:a16="http://schemas.microsoft.com/office/drawing/2014/main" id="{AD31F48F-CEE4-5B02-3FD7-5BF59673B0F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2846" b="-1"/>
          <a:stretch/>
        </p:blipFill>
        <p:spPr bwMode="auto">
          <a:xfrm rot="5400000">
            <a:off x="4320451" y="1329951"/>
            <a:ext cx="5415909" cy="3948548"/>
          </a:xfrm>
          <a:prstGeom prst="rect">
            <a:avLst/>
          </a:prstGeom>
          <a:noFill/>
          <a:extLst>
            <a:ext uri="{909E8E84-426E-40DD-AFC4-6F175D3DCCD1}">
              <a14:hiddenFill xmlns:a14="http://schemas.microsoft.com/office/drawing/2010/main">
                <a:solidFill>
                  <a:srgbClr val="FFFFFF"/>
                </a:solidFill>
              </a14:hiddenFill>
            </a:ext>
          </a:extLst>
        </p:spPr>
      </p:pic>
      <p:pic>
        <p:nvPicPr>
          <p:cNvPr id="19462" name="Picture 6" descr="Steel Mallet 1250 Gr | Hobbyland">
            <a:extLst>
              <a:ext uri="{FF2B5EF4-FFF2-40B4-BE49-F238E27FC236}">
                <a16:creationId xmlns:a16="http://schemas.microsoft.com/office/drawing/2014/main" id="{4D94AE7F-E225-DB37-7F8A-AA802CCB421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0137" r="-4" b="7557"/>
          <a:stretch/>
        </p:blipFill>
        <p:spPr bwMode="auto">
          <a:xfrm rot="5400000">
            <a:off x="9481471" y="3836764"/>
            <a:ext cx="2386584" cy="196424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978D996-6875-510B-36EB-120C27616ACF}"/>
              </a:ext>
            </a:extLst>
          </p:cNvPr>
          <p:cNvSpPr txBox="1"/>
          <p:nvPr/>
        </p:nvSpPr>
        <p:spPr>
          <a:xfrm>
            <a:off x="8243237" y="5812813"/>
            <a:ext cx="1358867" cy="369332"/>
          </a:xfrm>
          <a:prstGeom prst="rect">
            <a:avLst/>
          </a:prstGeom>
          <a:noFill/>
        </p:spPr>
        <p:txBody>
          <a:bodyPr wrap="square" rtlCol="0">
            <a:spAutoFit/>
          </a:bodyPr>
          <a:lstStyle/>
          <a:p>
            <a:r>
              <a:rPr lang="en-GB" dirty="0"/>
              <a:t>wooden</a:t>
            </a:r>
          </a:p>
        </p:txBody>
      </p:sp>
      <p:sp>
        <p:nvSpPr>
          <p:cNvPr id="5" name="TextBox 4">
            <a:extLst>
              <a:ext uri="{FF2B5EF4-FFF2-40B4-BE49-F238E27FC236}">
                <a16:creationId xmlns:a16="http://schemas.microsoft.com/office/drawing/2014/main" id="{83029680-AA16-E6D7-B12D-7C5A50B96DF9}"/>
              </a:ext>
            </a:extLst>
          </p:cNvPr>
          <p:cNvSpPr txBox="1"/>
          <p:nvPr/>
        </p:nvSpPr>
        <p:spPr>
          <a:xfrm>
            <a:off x="11080383" y="2835695"/>
            <a:ext cx="825867" cy="369332"/>
          </a:xfrm>
          <a:prstGeom prst="rect">
            <a:avLst/>
          </a:prstGeom>
          <a:noFill/>
        </p:spPr>
        <p:txBody>
          <a:bodyPr wrap="none" rtlCol="0">
            <a:spAutoFit/>
          </a:bodyPr>
          <a:lstStyle/>
          <a:p>
            <a:r>
              <a:rPr lang="en-GB" dirty="0"/>
              <a:t>rubber</a:t>
            </a:r>
          </a:p>
        </p:txBody>
      </p:sp>
      <p:sp>
        <p:nvSpPr>
          <p:cNvPr id="6" name="TextBox 5">
            <a:extLst>
              <a:ext uri="{FF2B5EF4-FFF2-40B4-BE49-F238E27FC236}">
                <a16:creationId xmlns:a16="http://schemas.microsoft.com/office/drawing/2014/main" id="{F17475CE-A4F6-6962-CFCE-E6F7AA91EF5E}"/>
              </a:ext>
            </a:extLst>
          </p:cNvPr>
          <p:cNvSpPr txBox="1"/>
          <p:nvPr/>
        </p:nvSpPr>
        <p:spPr>
          <a:xfrm>
            <a:off x="11245596" y="5839443"/>
            <a:ext cx="991382" cy="369332"/>
          </a:xfrm>
          <a:prstGeom prst="rect">
            <a:avLst/>
          </a:prstGeom>
          <a:noFill/>
        </p:spPr>
        <p:txBody>
          <a:bodyPr wrap="square" rtlCol="0">
            <a:spAutoFit/>
          </a:bodyPr>
          <a:lstStyle/>
          <a:p>
            <a:r>
              <a:rPr lang="en-GB" dirty="0"/>
              <a:t>steel</a:t>
            </a:r>
          </a:p>
        </p:txBody>
      </p:sp>
    </p:spTree>
    <p:extLst>
      <p:ext uri="{BB962C8B-B14F-4D97-AF65-F5344CB8AC3E}">
        <p14:creationId xmlns:p14="http://schemas.microsoft.com/office/powerpoint/2010/main" val="39708528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482" name="Picture 2" descr="5 Best Sledgehammers (2022 Review) - This Old House">
            <a:extLst>
              <a:ext uri="{FF2B5EF4-FFF2-40B4-BE49-F238E27FC236}">
                <a16:creationId xmlns:a16="http://schemas.microsoft.com/office/drawing/2014/main" id="{A93121B5-32BB-287E-2B33-DF971DED027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5436"/>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7728591-6BB9-8819-5700-332BD5082E5C}"/>
              </a:ext>
            </a:extLst>
          </p:cNvPr>
          <p:cNvSpPr>
            <a:spLocks noGrp="1"/>
          </p:cNvSpPr>
          <p:nvPr>
            <p:ph type="title"/>
          </p:nvPr>
        </p:nvSpPr>
        <p:spPr>
          <a:xfrm>
            <a:off x="838200" y="365125"/>
            <a:ext cx="3822189" cy="1899912"/>
          </a:xfrm>
        </p:spPr>
        <p:txBody>
          <a:bodyPr>
            <a:normAutofit/>
          </a:bodyPr>
          <a:lstStyle/>
          <a:p>
            <a:r>
              <a:rPr lang="en-GB" sz="4000"/>
              <a:t>SLEDGHAMMER</a:t>
            </a:r>
          </a:p>
        </p:txBody>
      </p:sp>
      <p:sp>
        <p:nvSpPr>
          <p:cNvPr id="3" name="Content Placeholder 2">
            <a:extLst>
              <a:ext uri="{FF2B5EF4-FFF2-40B4-BE49-F238E27FC236}">
                <a16:creationId xmlns:a16="http://schemas.microsoft.com/office/drawing/2014/main" id="{39CBF66C-5A96-D077-8C2C-F993F241DF52}"/>
              </a:ext>
            </a:extLst>
          </p:cNvPr>
          <p:cNvSpPr>
            <a:spLocks noGrp="1"/>
          </p:cNvSpPr>
          <p:nvPr>
            <p:ph idx="1"/>
          </p:nvPr>
        </p:nvSpPr>
        <p:spPr>
          <a:xfrm>
            <a:off x="838200" y="2434201"/>
            <a:ext cx="3822189" cy="3742762"/>
          </a:xfrm>
        </p:spPr>
        <p:txBody>
          <a:bodyPr>
            <a:normAutofit/>
          </a:bodyPr>
          <a:lstStyle/>
          <a:p>
            <a:pPr marL="0" indent="0">
              <a:buNone/>
            </a:pPr>
            <a:r>
              <a:rPr lang="en-GB" sz="2000" dirty="0"/>
              <a:t>Most often used to strike scenery which is going to feed the dumpster. Not used to build. </a:t>
            </a:r>
          </a:p>
          <a:p>
            <a:pPr marL="0" indent="0">
              <a:buNone/>
            </a:pPr>
            <a:endParaRPr lang="en-GB" sz="2000" dirty="0"/>
          </a:p>
          <a:p>
            <a:endParaRPr lang="en-GB" sz="2000" dirty="0"/>
          </a:p>
        </p:txBody>
      </p:sp>
    </p:spTree>
    <p:extLst>
      <p:ext uri="{BB962C8B-B14F-4D97-AF65-F5344CB8AC3E}">
        <p14:creationId xmlns:p14="http://schemas.microsoft.com/office/powerpoint/2010/main" val="20935606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C9EE8-6EC3-E90B-46CA-EB00473265A7}"/>
              </a:ext>
            </a:extLst>
          </p:cNvPr>
          <p:cNvSpPr>
            <a:spLocks noGrp="1"/>
          </p:cNvSpPr>
          <p:nvPr>
            <p:ph type="title"/>
          </p:nvPr>
        </p:nvSpPr>
        <p:spPr/>
        <p:txBody>
          <a:bodyPr/>
          <a:lstStyle/>
          <a:p>
            <a:r>
              <a:rPr lang="en-GB" b="1" dirty="0"/>
              <a:t>Nails Every DIYer Should Know</a:t>
            </a:r>
          </a:p>
        </p:txBody>
      </p:sp>
      <p:sp>
        <p:nvSpPr>
          <p:cNvPr id="3" name="Content Placeholder 2">
            <a:extLst>
              <a:ext uri="{FF2B5EF4-FFF2-40B4-BE49-F238E27FC236}">
                <a16:creationId xmlns:a16="http://schemas.microsoft.com/office/drawing/2014/main" id="{C2B8C2BE-95AC-1B41-4307-23B005606F90}"/>
              </a:ext>
            </a:extLst>
          </p:cNvPr>
          <p:cNvSpPr>
            <a:spLocks noGrp="1"/>
          </p:cNvSpPr>
          <p:nvPr>
            <p:ph idx="1"/>
          </p:nvPr>
        </p:nvSpPr>
        <p:spPr>
          <a:xfrm>
            <a:off x="627993" y="1675978"/>
            <a:ext cx="11126860" cy="4327780"/>
          </a:xfrm>
        </p:spPr>
        <p:txBody>
          <a:bodyPr>
            <a:normAutofit fontScale="32500" lnSpcReduction="20000"/>
          </a:bodyPr>
          <a:lstStyle/>
          <a:p>
            <a:pPr marL="0" indent="0">
              <a:buNone/>
            </a:pPr>
            <a:endParaRPr lang="en-GB" dirty="0"/>
          </a:p>
          <a:p>
            <a:r>
              <a:rPr lang="en-GB" sz="4900" dirty="0"/>
              <a:t>Nails are the most commonly used mechanical fasters. Like the lumber yards, nails too have their own language. </a:t>
            </a:r>
          </a:p>
          <a:p>
            <a:pPr marL="0" indent="0">
              <a:buNone/>
            </a:pPr>
            <a:endParaRPr lang="en-GB" sz="3800" b="1" dirty="0"/>
          </a:p>
          <a:p>
            <a:pPr marL="0" indent="0">
              <a:buNone/>
            </a:pPr>
            <a:r>
              <a:rPr lang="en-GB" sz="3800" b="1" dirty="0"/>
              <a:t>     STANDARD SIZES:</a:t>
            </a:r>
          </a:p>
          <a:p>
            <a:pPr fontAlgn="base">
              <a:buFont typeface="Courier New" panose="02070309020205020404" pitchFamily="49" charset="0"/>
              <a:buChar char="o"/>
            </a:pPr>
            <a:r>
              <a:rPr lang="en-GB" sz="3500" dirty="0"/>
              <a:t>2d: 1 inch</a:t>
            </a:r>
            <a:br>
              <a:rPr lang="en-GB" sz="3500" dirty="0"/>
            </a:br>
            <a:endParaRPr lang="en-GB" sz="3500" dirty="0"/>
          </a:p>
          <a:p>
            <a:pPr fontAlgn="base">
              <a:buFont typeface="Courier New" panose="02070309020205020404" pitchFamily="49" charset="0"/>
              <a:buChar char="o"/>
            </a:pPr>
            <a:r>
              <a:rPr lang="en-GB" sz="3500" dirty="0"/>
              <a:t>3d: 1 1/4 inches</a:t>
            </a:r>
            <a:br>
              <a:rPr lang="en-GB" sz="3500" dirty="0"/>
            </a:br>
            <a:endParaRPr lang="en-GB" sz="3500" dirty="0"/>
          </a:p>
          <a:p>
            <a:pPr fontAlgn="base">
              <a:buFont typeface="Courier New" panose="02070309020205020404" pitchFamily="49" charset="0"/>
              <a:buChar char="o"/>
            </a:pPr>
            <a:r>
              <a:rPr lang="en-GB" sz="3500" dirty="0"/>
              <a:t>4d: 1 1/2 inches</a:t>
            </a:r>
            <a:br>
              <a:rPr lang="en-GB" sz="3500" dirty="0"/>
            </a:br>
            <a:endParaRPr lang="en-GB" sz="3500" dirty="0"/>
          </a:p>
          <a:p>
            <a:pPr fontAlgn="base">
              <a:buFont typeface="Courier New" panose="02070309020205020404" pitchFamily="49" charset="0"/>
              <a:buChar char="o"/>
            </a:pPr>
            <a:r>
              <a:rPr lang="en-GB" sz="3500" dirty="0"/>
              <a:t>6d: 2 inches</a:t>
            </a:r>
            <a:br>
              <a:rPr lang="en-GB" sz="3500" dirty="0"/>
            </a:br>
            <a:endParaRPr lang="en-GB" sz="3500" dirty="0"/>
          </a:p>
          <a:p>
            <a:pPr fontAlgn="base">
              <a:buFont typeface="Courier New" panose="02070309020205020404" pitchFamily="49" charset="0"/>
              <a:buChar char="o"/>
            </a:pPr>
            <a:r>
              <a:rPr lang="en-GB" sz="3500" dirty="0"/>
              <a:t>8d: 2 1/2 inches</a:t>
            </a:r>
            <a:br>
              <a:rPr lang="en-GB" sz="3500" dirty="0"/>
            </a:br>
            <a:endParaRPr lang="en-GB" sz="3500" dirty="0"/>
          </a:p>
          <a:p>
            <a:pPr fontAlgn="base">
              <a:buFont typeface="Courier New" panose="02070309020205020404" pitchFamily="49" charset="0"/>
              <a:buChar char="o"/>
            </a:pPr>
            <a:r>
              <a:rPr lang="en-GB" sz="3500" dirty="0"/>
              <a:t>10d: 3 inches</a:t>
            </a:r>
            <a:br>
              <a:rPr lang="en-GB" sz="3500" dirty="0"/>
            </a:br>
            <a:endParaRPr lang="en-GB" sz="3500" dirty="0"/>
          </a:p>
          <a:p>
            <a:pPr fontAlgn="base">
              <a:buFont typeface="Courier New" panose="02070309020205020404" pitchFamily="49" charset="0"/>
              <a:buChar char="o"/>
            </a:pPr>
            <a:r>
              <a:rPr lang="en-GB" sz="3500" dirty="0"/>
              <a:t>16d: 3 1/2 inches</a:t>
            </a:r>
            <a:br>
              <a:rPr lang="en-GB" sz="3500" dirty="0"/>
            </a:br>
            <a:endParaRPr lang="en-GB" sz="3500" dirty="0"/>
          </a:p>
          <a:p>
            <a:pPr fontAlgn="base">
              <a:buFont typeface="Courier New" panose="02070309020205020404" pitchFamily="49" charset="0"/>
              <a:buChar char="o"/>
            </a:pPr>
            <a:r>
              <a:rPr lang="en-GB" sz="3500" dirty="0"/>
              <a:t>20d: 4 inches</a:t>
            </a:r>
            <a:br>
              <a:rPr lang="en-GB" sz="3500" dirty="0"/>
            </a:br>
            <a:endParaRPr lang="en-GB" sz="3500" dirty="0"/>
          </a:p>
          <a:p>
            <a:pPr fontAlgn="base">
              <a:buFont typeface="Courier New" panose="02070309020205020404" pitchFamily="49" charset="0"/>
              <a:buChar char="o"/>
            </a:pPr>
            <a:r>
              <a:rPr lang="en-GB" sz="3500" dirty="0"/>
              <a:t>60 d: 6 inches</a:t>
            </a:r>
          </a:p>
          <a:p>
            <a:pPr marL="0" indent="0">
              <a:buNone/>
            </a:pPr>
            <a:endParaRPr lang="en-GB" dirty="0"/>
          </a:p>
        </p:txBody>
      </p:sp>
      <p:sp>
        <p:nvSpPr>
          <p:cNvPr id="4" name="TextBox 3">
            <a:extLst>
              <a:ext uri="{FF2B5EF4-FFF2-40B4-BE49-F238E27FC236}">
                <a16:creationId xmlns:a16="http://schemas.microsoft.com/office/drawing/2014/main" id="{6FFC94CC-0E80-5D6E-601B-52E0F950A334}"/>
              </a:ext>
            </a:extLst>
          </p:cNvPr>
          <p:cNvSpPr txBox="1"/>
          <p:nvPr/>
        </p:nvSpPr>
        <p:spPr>
          <a:xfrm>
            <a:off x="8534400" y="1240221"/>
            <a:ext cx="2017986" cy="369332"/>
          </a:xfrm>
          <a:prstGeom prst="rect">
            <a:avLst/>
          </a:prstGeom>
          <a:noFill/>
        </p:spPr>
        <p:txBody>
          <a:bodyPr wrap="square" rtlCol="0">
            <a:spAutoFit/>
          </a:bodyPr>
          <a:lstStyle/>
          <a:p>
            <a:r>
              <a:rPr lang="en-GB" dirty="0"/>
              <a:t>(Vila, 2022)</a:t>
            </a:r>
          </a:p>
        </p:txBody>
      </p:sp>
      <p:sp>
        <p:nvSpPr>
          <p:cNvPr id="10" name="Rectangle 9">
            <a:extLst>
              <a:ext uri="{FF2B5EF4-FFF2-40B4-BE49-F238E27FC236}">
                <a16:creationId xmlns:a16="http://schemas.microsoft.com/office/drawing/2014/main" id="{5516CE1C-AA7E-1814-38D5-DA6F57AD5A23}"/>
              </a:ext>
            </a:extLst>
          </p:cNvPr>
          <p:cNvSpPr/>
          <p:nvPr/>
        </p:nvSpPr>
        <p:spPr>
          <a:xfrm>
            <a:off x="474625" y="2237692"/>
            <a:ext cx="1741050" cy="3832491"/>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5778" name="Picture 2" descr="Nail Tack - Tack Nail - Nails and tacks - Other">
            <a:extLst>
              <a:ext uri="{FF2B5EF4-FFF2-40B4-BE49-F238E27FC236}">
                <a16:creationId xmlns:a16="http://schemas.microsoft.com/office/drawing/2014/main" id="{ECEBA74E-37C6-78F6-8856-E4B369BF37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2024044">
            <a:off x="9595609" y="4766345"/>
            <a:ext cx="2246364" cy="2246364"/>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DOUBLE HEADED NAIL, PLAIN, BRIGHT">
            <a:extLst>
              <a:ext uri="{FF2B5EF4-FFF2-40B4-BE49-F238E27FC236}">
                <a16:creationId xmlns:a16="http://schemas.microsoft.com/office/drawing/2014/main" id="{132EF549-3B56-5D37-C21B-B9DE31FD843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81874" y="4484461"/>
            <a:ext cx="3130680" cy="1711115"/>
          </a:xfrm>
          <a:prstGeom prst="rect">
            <a:avLst/>
          </a:prstGeom>
          <a:noFill/>
          <a:extLst>
            <a:ext uri="{909E8E84-426E-40DD-AFC4-6F175D3DCCD1}">
              <a14:hiddenFill xmlns:a14="http://schemas.microsoft.com/office/drawing/2010/main">
                <a:solidFill>
                  <a:srgbClr val="FFFFFF"/>
                </a:solidFill>
              </a14:hiddenFill>
            </a:ext>
          </a:extLst>
        </p:spPr>
      </p:pic>
      <p:pic>
        <p:nvPicPr>
          <p:cNvPr id="75780" name="Picture 4" descr="Finishing Nails for Groomed Surface in Fixation Works">
            <a:extLst>
              <a:ext uri="{FF2B5EF4-FFF2-40B4-BE49-F238E27FC236}">
                <a16:creationId xmlns:a16="http://schemas.microsoft.com/office/drawing/2014/main" id="{00EF01A4-2D25-CE59-AEAE-C865331B307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441458" y="3601703"/>
            <a:ext cx="2033152" cy="152486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FD5F3D4-C778-F124-1000-D9F6E7136B18}"/>
              </a:ext>
            </a:extLst>
          </p:cNvPr>
          <p:cNvSpPr txBox="1"/>
          <p:nvPr/>
        </p:nvSpPr>
        <p:spPr>
          <a:xfrm>
            <a:off x="2573376" y="2237692"/>
            <a:ext cx="8697136" cy="4493538"/>
          </a:xfrm>
          <a:prstGeom prst="rect">
            <a:avLst/>
          </a:prstGeom>
          <a:noFill/>
        </p:spPr>
        <p:txBody>
          <a:bodyPr wrap="square" rtlCol="0">
            <a:spAutoFit/>
          </a:bodyPr>
          <a:lstStyle/>
          <a:p>
            <a:r>
              <a:rPr lang="en-GB" dirty="0"/>
              <a:t>The ”d” symbolises the size of a penny. </a:t>
            </a:r>
          </a:p>
          <a:p>
            <a:r>
              <a:rPr lang="en-GB" dirty="0"/>
              <a:t>Its is an old system of measuring nails from the head to the tip = nail length (d, penny size)</a:t>
            </a:r>
          </a:p>
          <a:p>
            <a:endParaRPr lang="en-GB" dirty="0"/>
          </a:p>
          <a:p>
            <a:r>
              <a:rPr lang="en-GB" b="1" dirty="0"/>
              <a:t>Common Nail </a:t>
            </a:r>
            <a:r>
              <a:rPr lang="en-GB" dirty="0"/>
              <a:t>– rough construction work, hard materials.</a:t>
            </a:r>
          </a:p>
          <a:p>
            <a:r>
              <a:rPr lang="en-GB" sz="1400" dirty="0"/>
              <a:t>Used for most medium to heavy construction work, this type of nail has a thick head. Common nails are made from wire and cut to the proper length and are available in sizes 2d through 60d.</a:t>
            </a:r>
          </a:p>
          <a:p>
            <a:endParaRPr lang="en-GB" sz="1400" dirty="0"/>
          </a:p>
          <a:p>
            <a:r>
              <a:rPr lang="en-GB" b="1" dirty="0"/>
              <a:t>Box Nail </a:t>
            </a:r>
            <a:r>
              <a:rPr lang="en-GB" dirty="0"/>
              <a:t>– light construction, more for “household” use.</a:t>
            </a:r>
          </a:p>
          <a:p>
            <a:endParaRPr lang="en-GB" dirty="0"/>
          </a:p>
          <a:p>
            <a:r>
              <a:rPr lang="en-GB" b="1" dirty="0"/>
              <a:t>Finishing Nails </a:t>
            </a:r>
            <a:r>
              <a:rPr lang="en-GB" dirty="0"/>
              <a:t>– often used for panelling and trim. </a:t>
            </a:r>
          </a:p>
          <a:p>
            <a:r>
              <a:rPr lang="en-GB" sz="1400" dirty="0"/>
              <a:t>Small head allows to be driven below the surface of the wood: countersinking)</a:t>
            </a:r>
          </a:p>
          <a:p>
            <a:endParaRPr lang="en-GB" sz="1400" dirty="0"/>
          </a:p>
          <a:p>
            <a:r>
              <a:rPr lang="en-GB" b="1" dirty="0"/>
              <a:t>Double-Headed Nail </a:t>
            </a:r>
            <a:r>
              <a:rPr lang="en-GB" dirty="0"/>
              <a:t>- to build temporary structures</a:t>
            </a:r>
          </a:p>
          <a:p>
            <a:endParaRPr lang="en-GB" dirty="0"/>
          </a:p>
          <a:p>
            <a:r>
              <a:rPr lang="en-GB" b="1" dirty="0"/>
              <a:t>Tack Nail </a:t>
            </a:r>
            <a:r>
              <a:rPr lang="en-GB" dirty="0"/>
              <a:t>– decorative, to cover floor with carpet on fabric on wood. </a:t>
            </a:r>
          </a:p>
          <a:p>
            <a:endParaRPr lang="en-GB" dirty="0"/>
          </a:p>
          <a:p>
            <a:endParaRPr lang="en-GB" dirty="0"/>
          </a:p>
        </p:txBody>
      </p:sp>
      <p:pic>
        <p:nvPicPr>
          <p:cNvPr id="11" name="Picture 4" descr="Types of Nails">
            <a:extLst>
              <a:ext uri="{FF2B5EF4-FFF2-40B4-BE49-F238E27FC236}">
                <a16:creationId xmlns:a16="http://schemas.microsoft.com/office/drawing/2014/main" id="{28E4BE4E-24EC-0E7F-DD09-2738CB469E90}"/>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b="49410"/>
          <a:stretch/>
        </p:blipFill>
        <p:spPr bwMode="auto">
          <a:xfrm>
            <a:off x="8725109" y="143059"/>
            <a:ext cx="3271915" cy="10345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90440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11BE3FA7-0D70-4431-814F-D8C40576E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6802" name="Picture 2" descr="Types of Nails">
            <a:extLst>
              <a:ext uri="{FF2B5EF4-FFF2-40B4-BE49-F238E27FC236}">
                <a16:creationId xmlns:a16="http://schemas.microsoft.com/office/drawing/2014/main" id="{3CBC79A1-4AB9-C5D2-EDAA-ACD50124B1C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8314" b="-2"/>
          <a:stretch/>
        </p:blipFill>
        <p:spPr bwMode="auto">
          <a:xfrm>
            <a:off x="321731" y="557189"/>
            <a:ext cx="5668684" cy="5743618"/>
          </a:xfrm>
          <a:prstGeom prst="rect">
            <a:avLst/>
          </a:prstGeom>
          <a:noFill/>
          <a:extLst>
            <a:ext uri="{909E8E84-426E-40DD-AFC4-6F175D3DCCD1}">
              <a14:hiddenFill xmlns:a14="http://schemas.microsoft.com/office/drawing/2010/main">
                <a:solidFill>
                  <a:srgbClr val="FFFFFF"/>
                </a:solidFill>
              </a14:hiddenFill>
            </a:ext>
          </a:extLst>
        </p:spPr>
      </p:pic>
      <p:pic>
        <p:nvPicPr>
          <p:cNvPr id="76804" name="Picture 4" descr="Types of Nails">
            <a:extLst>
              <a:ext uri="{FF2B5EF4-FFF2-40B4-BE49-F238E27FC236}">
                <a16:creationId xmlns:a16="http://schemas.microsoft.com/office/drawing/2014/main" id="{858D2854-16B9-B522-EEC2-30566087665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8246" b="-2"/>
          <a:stretch/>
        </p:blipFill>
        <p:spPr bwMode="auto">
          <a:xfrm>
            <a:off x="6310622" y="557189"/>
            <a:ext cx="5674893" cy="57436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32863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41A25-23E3-3478-7BAD-5EC2B897A615}"/>
              </a:ext>
            </a:extLst>
          </p:cNvPr>
          <p:cNvSpPr>
            <a:spLocks noGrp="1"/>
          </p:cNvSpPr>
          <p:nvPr>
            <p:ph type="title"/>
          </p:nvPr>
        </p:nvSpPr>
        <p:spPr>
          <a:xfrm>
            <a:off x="481013" y="3752849"/>
            <a:ext cx="3290887" cy="2452687"/>
          </a:xfrm>
        </p:spPr>
        <p:txBody>
          <a:bodyPr anchor="ctr">
            <a:normAutofit/>
          </a:bodyPr>
          <a:lstStyle/>
          <a:p>
            <a:r>
              <a:rPr lang="en-GB" sz="3600"/>
              <a:t>Knives</a:t>
            </a:r>
          </a:p>
        </p:txBody>
      </p:sp>
      <p:sp>
        <p:nvSpPr>
          <p:cNvPr id="3" name="Content Placeholder 2">
            <a:extLst>
              <a:ext uri="{FF2B5EF4-FFF2-40B4-BE49-F238E27FC236}">
                <a16:creationId xmlns:a16="http://schemas.microsoft.com/office/drawing/2014/main" id="{205BA191-3E6F-FE1C-60FB-796B8383D41F}"/>
              </a:ext>
            </a:extLst>
          </p:cNvPr>
          <p:cNvSpPr>
            <a:spLocks noGrp="1"/>
          </p:cNvSpPr>
          <p:nvPr>
            <p:ph idx="1"/>
          </p:nvPr>
        </p:nvSpPr>
        <p:spPr>
          <a:xfrm>
            <a:off x="4223982" y="3752850"/>
            <a:ext cx="7485413" cy="2452687"/>
          </a:xfrm>
        </p:spPr>
        <p:txBody>
          <a:bodyPr anchor="ctr">
            <a:normAutofit/>
          </a:bodyPr>
          <a:lstStyle/>
          <a:p>
            <a:pPr marL="0" indent="0">
              <a:buNone/>
            </a:pPr>
            <a:r>
              <a:rPr lang="en-GB" sz="1800" dirty="0"/>
              <a:t>most useful tool for scenery work is the utility knife. made with both fixed and retractable blades, it is advisable to get one with a textured handle to prevent slipping on the grip. NEVER USE A DULL KNIFE, DUH</a:t>
            </a:r>
          </a:p>
          <a:p>
            <a:endParaRPr lang="en-GB" sz="1800" dirty="0"/>
          </a:p>
        </p:txBody>
      </p:sp>
      <p:pic>
        <p:nvPicPr>
          <p:cNvPr id="21508" name="Picture 4" descr="Best Utility Knife of 2022 - GearLab">
            <a:extLst>
              <a:ext uri="{FF2B5EF4-FFF2-40B4-BE49-F238E27FC236}">
                <a16:creationId xmlns:a16="http://schemas.microsoft.com/office/drawing/2014/main" id="{FBDD46EB-E84F-A394-76D1-4570BE22625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1669" b="2565"/>
          <a:stretch/>
        </p:blipFill>
        <p:spPr bwMode="auto">
          <a:xfrm>
            <a:off x="20" y="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56385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42D86-FDFE-2853-12F5-CA7F1DEF258D}"/>
              </a:ext>
            </a:extLst>
          </p:cNvPr>
          <p:cNvSpPr>
            <a:spLocks noGrp="1"/>
          </p:cNvSpPr>
          <p:nvPr>
            <p:ph type="title"/>
          </p:nvPr>
        </p:nvSpPr>
        <p:spPr>
          <a:xfrm>
            <a:off x="630936" y="639520"/>
            <a:ext cx="3429000" cy="1719072"/>
          </a:xfrm>
        </p:spPr>
        <p:txBody>
          <a:bodyPr anchor="b">
            <a:normAutofit/>
          </a:bodyPr>
          <a:lstStyle/>
          <a:p>
            <a:r>
              <a:rPr lang="en-GB" sz="5400"/>
              <a:t>Scissors</a:t>
            </a:r>
          </a:p>
        </p:txBody>
      </p:sp>
      <p:sp>
        <p:nvSpPr>
          <p:cNvPr id="3" name="Content Placeholder 2">
            <a:extLst>
              <a:ext uri="{FF2B5EF4-FFF2-40B4-BE49-F238E27FC236}">
                <a16:creationId xmlns:a16="http://schemas.microsoft.com/office/drawing/2014/main" id="{9564D45E-1237-7327-CD4F-7845D679E2C3}"/>
              </a:ext>
            </a:extLst>
          </p:cNvPr>
          <p:cNvSpPr>
            <a:spLocks noGrp="1"/>
          </p:cNvSpPr>
          <p:nvPr>
            <p:ph idx="1"/>
          </p:nvPr>
        </p:nvSpPr>
        <p:spPr>
          <a:xfrm>
            <a:off x="630936" y="2807208"/>
            <a:ext cx="3429000" cy="3410712"/>
          </a:xfrm>
        </p:spPr>
        <p:txBody>
          <a:bodyPr anchor="t">
            <a:normAutofit/>
          </a:bodyPr>
          <a:lstStyle/>
          <a:p>
            <a:pPr marL="0" indent="0">
              <a:buNone/>
            </a:pPr>
            <a:r>
              <a:rPr lang="en-GB" sz="1700" dirty="0"/>
              <a:t>scissors, shears, and snips should be purchased when needed. mainly for cutting cloth. </a:t>
            </a:r>
          </a:p>
          <a:p>
            <a:pPr marL="0" indent="0">
              <a:buNone/>
            </a:pPr>
            <a:r>
              <a:rPr lang="en-GB" sz="1700" dirty="0"/>
              <a:t>shears are big scissors and snips are designed to cut tin and other thin metal, which is normally done with the once useable pair of scissors. </a:t>
            </a:r>
          </a:p>
          <a:p>
            <a:pPr marL="0" indent="0">
              <a:buNone/>
            </a:pPr>
            <a:r>
              <a:rPr lang="en-GB" sz="1700" dirty="0"/>
              <a:t>heavy duty scissors used for cutting a wide variety of papers and fabrics, commonly used in scenic construction.</a:t>
            </a:r>
          </a:p>
          <a:p>
            <a:endParaRPr lang="en-GB" sz="1700" dirty="0"/>
          </a:p>
          <a:p>
            <a:endParaRPr lang="en-GB" sz="1700" dirty="0"/>
          </a:p>
        </p:txBody>
      </p:sp>
      <p:pic>
        <p:nvPicPr>
          <p:cNvPr id="4" name="Online Media 3" descr="Adam Savage's Guide to Workshop Scissors">
            <a:hlinkClick r:id="" action="ppaction://media"/>
            <a:extLst>
              <a:ext uri="{FF2B5EF4-FFF2-40B4-BE49-F238E27FC236}">
                <a16:creationId xmlns:a16="http://schemas.microsoft.com/office/drawing/2014/main" id="{539DE47B-3CFB-AB44-A012-2C38067E75B1}"/>
              </a:ext>
            </a:extLst>
          </p:cNvPr>
          <p:cNvPicPr>
            <a:picLocks noRot="1" noChangeAspect="1"/>
          </p:cNvPicPr>
          <p:nvPr>
            <a:videoFile r:link="rId1"/>
          </p:nvPr>
        </p:nvPicPr>
        <p:blipFill>
          <a:blip r:embed="rId3"/>
          <a:stretch>
            <a:fillRect/>
          </a:stretch>
        </p:blipFill>
        <p:spPr>
          <a:xfrm>
            <a:off x="4654296" y="1478699"/>
            <a:ext cx="6903720" cy="3900601"/>
          </a:xfrm>
          <a:prstGeom prst="rect">
            <a:avLst/>
          </a:prstGeom>
        </p:spPr>
      </p:pic>
      <p:sp>
        <p:nvSpPr>
          <p:cNvPr id="5" name="TextBox 4">
            <a:extLst>
              <a:ext uri="{FF2B5EF4-FFF2-40B4-BE49-F238E27FC236}">
                <a16:creationId xmlns:a16="http://schemas.microsoft.com/office/drawing/2014/main" id="{C8A5D6C5-E462-8CEB-4037-2EECCA52C329}"/>
              </a:ext>
            </a:extLst>
          </p:cNvPr>
          <p:cNvSpPr txBox="1"/>
          <p:nvPr/>
        </p:nvSpPr>
        <p:spPr>
          <a:xfrm>
            <a:off x="7348956" y="5457677"/>
            <a:ext cx="4209060" cy="646331"/>
          </a:xfrm>
          <a:prstGeom prst="rect">
            <a:avLst/>
          </a:prstGeom>
          <a:noFill/>
        </p:spPr>
        <p:txBody>
          <a:bodyPr wrap="square" rtlCol="0">
            <a:spAutoFit/>
          </a:bodyPr>
          <a:lstStyle/>
          <a:p>
            <a:r>
              <a:rPr lang="en-GB" dirty="0"/>
              <a:t>Adam Savage's Guide to Workshop Scissors</a:t>
            </a:r>
          </a:p>
          <a:p>
            <a:endParaRPr lang="en-GB" dirty="0"/>
          </a:p>
        </p:txBody>
      </p:sp>
    </p:spTree>
    <p:extLst>
      <p:ext uri="{BB962C8B-B14F-4D97-AF65-F5344CB8AC3E}">
        <p14:creationId xmlns:p14="http://schemas.microsoft.com/office/powerpoint/2010/main" val="1319306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01514-3D53-7DCB-E4CF-D03C714026B0}"/>
              </a:ext>
            </a:extLst>
          </p:cNvPr>
          <p:cNvSpPr>
            <a:spLocks noGrp="1"/>
          </p:cNvSpPr>
          <p:nvPr>
            <p:ph type="title"/>
          </p:nvPr>
        </p:nvSpPr>
        <p:spPr>
          <a:xfrm>
            <a:off x="630936" y="639520"/>
            <a:ext cx="4338106" cy="1719072"/>
          </a:xfrm>
        </p:spPr>
        <p:txBody>
          <a:bodyPr anchor="b">
            <a:normAutofit/>
          </a:bodyPr>
          <a:lstStyle/>
          <a:p>
            <a:r>
              <a:rPr lang="en-GB" sz="5400" dirty="0"/>
              <a:t>Wood chisel</a:t>
            </a:r>
          </a:p>
        </p:txBody>
      </p:sp>
      <p:sp>
        <p:nvSpPr>
          <p:cNvPr id="3" name="Content Placeholder 2">
            <a:extLst>
              <a:ext uri="{FF2B5EF4-FFF2-40B4-BE49-F238E27FC236}">
                <a16:creationId xmlns:a16="http://schemas.microsoft.com/office/drawing/2014/main" id="{C68F8D34-EB98-9EB7-8EF7-95C2823B0E2A}"/>
              </a:ext>
            </a:extLst>
          </p:cNvPr>
          <p:cNvSpPr>
            <a:spLocks noGrp="1"/>
          </p:cNvSpPr>
          <p:nvPr>
            <p:ph idx="1"/>
          </p:nvPr>
        </p:nvSpPr>
        <p:spPr>
          <a:xfrm>
            <a:off x="630936" y="2807208"/>
            <a:ext cx="3429000" cy="3410712"/>
          </a:xfrm>
        </p:spPr>
        <p:txBody>
          <a:bodyPr anchor="t">
            <a:normAutofit lnSpcReduction="10000"/>
          </a:bodyPr>
          <a:lstStyle/>
          <a:p>
            <a:pPr marL="0" indent="0">
              <a:buNone/>
            </a:pPr>
            <a:r>
              <a:rPr lang="en-GB" sz="1600" dirty="0"/>
              <a:t>Fine woodworking tools which are expensive and difficult to keep sharp or properly honed. </a:t>
            </a:r>
          </a:p>
          <a:p>
            <a:pPr marL="0" indent="0">
              <a:buNone/>
            </a:pPr>
            <a:r>
              <a:rPr lang="en-GB" sz="1600" b="1" dirty="0"/>
              <a:t> </a:t>
            </a:r>
            <a:endParaRPr lang="en-GB" sz="1600" dirty="0"/>
          </a:p>
          <a:p>
            <a:pPr marL="0" indent="0">
              <a:buNone/>
            </a:pPr>
            <a:r>
              <a:rPr lang="en-GB" sz="1600" dirty="0"/>
              <a:t>Steel blade</a:t>
            </a:r>
            <a:r>
              <a:rPr lang="en-GB" sz="1600" b="1" dirty="0"/>
              <a:t>, </a:t>
            </a:r>
            <a:r>
              <a:rPr lang="en-GB" sz="1600" dirty="0"/>
              <a:t>sharpened at a 30degree angle, used for gouging, paring or smoothing wood. it has either a wooden or plastic handle. </a:t>
            </a:r>
          </a:p>
          <a:p>
            <a:pPr marL="0" indent="0">
              <a:buNone/>
            </a:pPr>
            <a:r>
              <a:rPr lang="en-GB" sz="1600" dirty="0"/>
              <a:t>Chisel is struck lightly with a mallet or the heel of a hand. available in a variety of blade widths, with the one-half, three-quarter, and one-inch widths the most useful in scenic-construction work. </a:t>
            </a:r>
          </a:p>
          <a:p>
            <a:endParaRPr lang="en-GB" sz="1000" dirty="0"/>
          </a:p>
        </p:txBody>
      </p:sp>
      <p:pic>
        <p:nvPicPr>
          <p:cNvPr id="24578" name="Picture 2" descr="EZARC 6pc Wood Chisel Set for Woodworking - CRV Steel with Walnut Handle in  Wooden Presentation Box : Amazon.co.uk: DIY &amp; Tools">
            <a:extLst>
              <a:ext uri="{FF2B5EF4-FFF2-40B4-BE49-F238E27FC236}">
                <a16:creationId xmlns:a16="http://schemas.microsoft.com/office/drawing/2014/main" id="{1A02980D-55B5-4A3D-EFCD-B8E08B380BE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4296" y="736549"/>
            <a:ext cx="6903720" cy="53849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258625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CEAE3-7793-AEE6-2DDD-1E7A492FB967}"/>
              </a:ext>
            </a:extLst>
          </p:cNvPr>
          <p:cNvSpPr>
            <a:spLocks noGrp="1"/>
          </p:cNvSpPr>
          <p:nvPr>
            <p:ph type="title"/>
          </p:nvPr>
        </p:nvSpPr>
        <p:spPr>
          <a:xfrm>
            <a:off x="630936" y="639520"/>
            <a:ext cx="3429000" cy="1719072"/>
          </a:xfrm>
        </p:spPr>
        <p:txBody>
          <a:bodyPr anchor="b">
            <a:normAutofit/>
          </a:bodyPr>
          <a:lstStyle/>
          <a:p>
            <a:r>
              <a:rPr lang="en-GB" sz="5400"/>
              <a:t>Cold chisel</a:t>
            </a:r>
          </a:p>
        </p:txBody>
      </p:sp>
      <p:sp>
        <p:nvSpPr>
          <p:cNvPr id="3" name="Content Placeholder 2">
            <a:extLst>
              <a:ext uri="{FF2B5EF4-FFF2-40B4-BE49-F238E27FC236}">
                <a16:creationId xmlns:a16="http://schemas.microsoft.com/office/drawing/2014/main" id="{E3B67552-485A-4A52-A72F-993C089730BA}"/>
              </a:ext>
            </a:extLst>
          </p:cNvPr>
          <p:cNvSpPr>
            <a:spLocks noGrp="1"/>
          </p:cNvSpPr>
          <p:nvPr>
            <p:ph idx="1"/>
          </p:nvPr>
        </p:nvSpPr>
        <p:spPr>
          <a:xfrm>
            <a:off x="630936" y="2807208"/>
            <a:ext cx="3429000" cy="3410712"/>
          </a:xfrm>
        </p:spPr>
        <p:txBody>
          <a:bodyPr anchor="t">
            <a:normAutofit/>
          </a:bodyPr>
          <a:lstStyle/>
          <a:p>
            <a:pPr marL="0" indent="0">
              <a:buNone/>
            </a:pPr>
            <a:r>
              <a:rPr lang="en-GB" sz="2200" dirty="0"/>
              <a:t>Made of very hard steel, used for cutting through, or shearing, mild steel, and nonferrous metals. </a:t>
            </a:r>
          </a:p>
          <a:p>
            <a:pPr marL="0" indent="0">
              <a:buNone/>
            </a:pPr>
            <a:r>
              <a:rPr lang="en-GB" sz="2200" dirty="0"/>
              <a:t>Struck with a ball peen or mechanic’s hammer. </a:t>
            </a:r>
          </a:p>
          <a:p>
            <a:endParaRPr lang="en-GB" sz="2200" dirty="0"/>
          </a:p>
        </p:txBody>
      </p:sp>
      <p:pic>
        <p:nvPicPr>
          <p:cNvPr id="25602" name="Picture 2" descr="Mayhew Tools 90002 5-Piece Cold Chisel Set - Metalwork Chisels - Amazon.com">
            <a:extLst>
              <a:ext uri="{FF2B5EF4-FFF2-40B4-BE49-F238E27FC236}">
                <a16:creationId xmlns:a16="http://schemas.microsoft.com/office/drawing/2014/main" id="{9BE1F694-6D7C-425B-2F44-157B0F4FB2F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4296" y="1297476"/>
            <a:ext cx="6903720" cy="42630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444526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5B05E-FBF9-B211-2183-1DA215EE5BE1}"/>
              </a:ext>
            </a:extLst>
          </p:cNvPr>
          <p:cNvSpPr>
            <a:spLocks noGrp="1"/>
          </p:cNvSpPr>
          <p:nvPr>
            <p:ph type="title"/>
          </p:nvPr>
        </p:nvSpPr>
        <p:spPr/>
        <p:txBody>
          <a:bodyPr/>
          <a:lstStyle/>
          <a:p>
            <a:r>
              <a:rPr lang="en-GB" dirty="0"/>
              <a:t>PLANES </a:t>
            </a:r>
            <a:br>
              <a:rPr lang="en-GB" dirty="0"/>
            </a:br>
            <a:r>
              <a:rPr lang="en-GB" sz="2000" dirty="0"/>
              <a:t>Knife-bladed tools used to smooth or round the edges or corners of wood</a:t>
            </a:r>
          </a:p>
        </p:txBody>
      </p:sp>
      <p:sp>
        <p:nvSpPr>
          <p:cNvPr id="8" name="TextBox 7">
            <a:extLst>
              <a:ext uri="{FF2B5EF4-FFF2-40B4-BE49-F238E27FC236}">
                <a16:creationId xmlns:a16="http://schemas.microsoft.com/office/drawing/2014/main" id="{854613B6-BEC4-3498-6CE4-D3F296DB5E0E}"/>
              </a:ext>
            </a:extLst>
          </p:cNvPr>
          <p:cNvSpPr txBox="1"/>
          <p:nvPr/>
        </p:nvSpPr>
        <p:spPr>
          <a:xfrm>
            <a:off x="3863769" y="3487943"/>
            <a:ext cx="7145125" cy="1200329"/>
          </a:xfrm>
          <a:prstGeom prst="rect">
            <a:avLst/>
          </a:prstGeom>
          <a:noFill/>
        </p:spPr>
        <p:txBody>
          <a:bodyPr wrap="square">
            <a:spAutoFit/>
          </a:bodyPr>
          <a:lstStyle/>
          <a:p>
            <a:pPr lvl="0"/>
            <a:r>
              <a:rPr lang="en-GB" sz="1800" b="1" dirty="0"/>
              <a:t>SMOOTHING PLANE – pushed across</a:t>
            </a:r>
          </a:p>
          <a:p>
            <a:r>
              <a:rPr lang="en-GB" dirty="0"/>
              <a:t>applied parallel to the grain of the wood. blade is set at a steeper angle (approx. 25 to 30 degrees) and the depth of cut can be adjusted. </a:t>
            </a:r>
          </a:p>
          <a:p>
            <a:pPr lvl="0"/>
            <a:endParaRPr lang="en-GB" sz="1800" dirty="0"/>
          </a:p>
        </p:txBody>
      </p:sp>
      <p:pic>
        <p:nvPicPr>
          <p:cNvPr id="12" name="Picture 2" descr="MINGZE Woodworking Adjustable Cutting Edge Spoke Shave Spokeshave for  Woodcarver, Bench Plane Wood Hand Planer for Hardwood Carpenter Wood Carver  (10 inches) : Amazon.co.uk: DIY &amp; Tools">
            <a:extLst>
              <a:ext uri="{FF2B5EF4-FFF2-40B4-BE49-F238E27FC236}">
                <a16:creationId xmlns:a16="http://schemas.microsoft.com/office/drawing/2014/main" id="{644767BD-CB3C-AE1F-5DE4-B307BCF3153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rot="19940231">
            <a:off x="589174" y="5291492"/>
            <a:ext cx="3035838" cy="177596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E044151-FA36-AE00-B0F2-71734F8DCA58}"/>
              </a:ext>
            </a:extLst>
          </p:cNvPr>
          <p:cNvSpPr txBox="1"/>
          <p:nvPr/>
        </p:nvSpPr>
        <p:spPr>
          <a:xfrm>
            <a:off x="3863770" y="1911392"/>
            <a:ext cx="5225212" cy="646331"/>
          </a:xfrm>
          <a:prstGeom prst="rect">
            <a:avLst/>
          </a:prstGeom>
          <a:noFill/>
        </p:spPr>
        <p:txBody>
          <a:bodyPr wrap="square">
            <a:spAutoFit/>
          </a:bodyPr>
          <a:lstStyle/>
          <a:p>
            <a:pPr lvl="0"/>
            <a:r>
              <a:rPr lang="en-GB" sz="1800" b="1" dirty="0"/>
              <a:t>BLOCK PLANE – pushes across</a:t>
            </a:r>
          </a:p>
          <a:p>
            <a:pPr lvl="0"/>
            <a:r>
              <a:rPr lang="en-GB" dirty="0"/>
              <a:t>used to smooth the ends (across the grain) of boards</a:t>
            </a:r>
            <a:endParaRPr lang="en-GB" sz="1800" dirty="0"/>
          </a:p>
        </p:txBody>
      </p:sp>
      <p:sp>
        <p:nvSpPr>
          <p:cNvPr id="11" name="TextBox 10">
            <a:extLst>
              <a:ext uri="{FF2B5EF4-FFF2-40B4-BE49-F238E27FC236}">
                <a16:creationId xmlns:a16="http://schemas.microsoft.com/office/drawing/2014/main" id="{C75F93F9-43C5-E7DF-6F02-0615ED728604}"/>
              </a:ext>
            </a:extLst>
          </p:cNvPr>
          <p:cNvSpPr txBox="1"/>
          <p:nvPr/>
        </p:nvSpPr>
        <p:spPr>
          <a:xfrm>
            <a:off x="3863768" y="5185974"/>
            <a:ext cx="7490031" cy="923330"/>
          </a:xfrm>
          <a:prstGeom prst="rect">
            <a:avLst/>
          </a:prstGeom>
          <a:noFill/>
        </p:spPr>
        <p:txBody>
          <a:bodyPr wrap="square">
            <a:spAutoFit/>
          </a:bodyPr>
          <a:lstStyle/>
          <a:p>
            <a:pPr lvl="0"/>
            <a:r>
              <a:rPr lang="en-GB" sz="1800" b="1" dirty="0"/>
              <a:t>SPOKE SHAVE – pulled across</a:t>
            </a:r>
          </a:p>
          <a:p>
            <a:pPr lvl="0"/>
            <a:r>
              <a:rPr lang="en-GB" dirty="0"/>
              <a:t>has an adjustable blade to regulate the depth of cut, and the blade angle approx. 25 degrees?</a:t>
            </a:r>
            <a:endParaRPr lang="en-GB" sz="1800" dirty="0"/>
          </a:p>
        </p:txBody>
      </p:sp>
      <p:pic>
        <p:nvPicPr>
          <p:cNvPr id="9" name="Picture 4" descr="Irwin SP4 Record Smoothing Plane, 9.3/4 Length : Amazon.co.uk: DIY &amp; Tools">
            <a:extLst>
              <a:ext uri="{FF2B5EF4-FFF2-40B4-BE49-F238E27FC236}">
                <a16:creationId xmlns:a16="http://schemas.microsoft.com/office/drawing/2014/main" id="{316BE7BB-4502-8935-A283-36A8AF49FC5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rot="225062">
            <a:off x="754475" y="3509503"/>
            <a:ext cx="2519899" cy="179542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Stanley STANLEY 5-12-020 6.1/4 Block Plane C/w Pouch : Amazon.co.uk: DIY &amp;  Tools">
            <a:extLst>
              <a:ext uri="{FF2B5EF4-FFF2-40B4-BE49-F238E27FC236}">
                <a16:creationId xmlns:a16="http://schemas.microsoft.com/office/drawing/2014/main" id="{A76E0498-5983-2D29-2044-047B8F15022E}"/>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98444" y="1692515"/>
            <a:ext cx="2967650" cy="17954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613209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562FEF-128C-A27B-BBED-00E2EDD0CA5D}"/>
              </a:ext>
            </a:extLst>
          </p:cNvPr>
          <p:cNvSpPr>
            <a:spLocks noGrp="1"/>
          </p:cNvSpPr>
          <p:nvPr>
            <p:ph type="title"/>
          </p:nvPr>
        </p:nvSpPr>
        <p:spPr>
          <a:xfrm>
            <a:off x="630936" y="640080"/>
            <a:ext cx="4818888" cy="1481328"/>
          </a:xfrm>
        </p:spPr>
        <p:txBody>
          <a:bodyPr anchor="b">
            <a:normAutofit/>
          </a:bodyPr>
          <a:lstStyle/>
          <a:p>
            <a:r>
              <a:rPr lang="en-GB" dirty="0"/>
              <a:t>FILES</a:t>
            </a:r>
            <a:br>
              <a:rPr lang="en-GB" sz="1800" dirty="0"/>
            </a:br>
            <a:br>
              <a:rPr lang="en-GB" sz="1800" dirty="0"/>
            </a:br>
            <a:endParaRPr lang="en-GB" sz="1800" dirty="0"/>
          </a:p>
        </p:txBody>
      </p:sp>
      <p:sp>
        <p:nvSpPr>
          <p:cNvPr id="23"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647C41-2879-A17C-9A97-7679F417AFAC}"/>
              </a:ext>
            </a:extLst>
          </p:cNvPr>
          <p:cNvSpPr>
            <a:spLocks noGrp="1"/>
          </p:cNvSpPr>
          <p:nvPr>
            <p:ph idx="1"/>
          </p:nvPr>
        </p:nvSpPr>
        <p:spPr>
          <a:xfrm>
            <a:off x="630935" y="2660904"/>
            <a:ext cx="5047969" cy="3547872"/>
          </a:xfrm>
        </p:spPr>
        <p:txBody>
          <a:bodyPr anchor="t">
            <a:normAutofit/>
          </a:bodyPr>
          <a:lstStyle/>
          <a:p>
            <a:pPr marL="0" indent="0">
              <a:buNone/>
            </a:pPr>
            <a:r>
              <a:rPr lang="en-GB" sz="2400" dirty="0"/>
              <a:t>Useful shaping tools, available in many lengths and shapes. </a:t>
            </a:r>
          </a:p>
          <a:p>
            <a:pPr marL="0" indent="0">
              <a:buNone/>
            </a:pPr>
            <a:r>
              <a:rPr lang="en-GB" sz="2400" dirty="0"/>
              <a:t>The choice is multiplied by the desired coarseness and kinds of teeth desired.</a:t>
            </a:r>
            <a:endParaRPr lang="en-GB" sz="2200" dirty="0"/>
          </a:p>
          <a:p>
            <a:r>
              <a:rPr lang="en-GB" sz="2200" dirty="0"/>
              <a:t>WOOD RASP</a:t>
            </a:r>
          </a:p>
          <a:p>
            <a:r>
              <a:rPr lang="en-GB" sz="2200" dirty="0"/>
              <a:t>WOOD FILE</a:t>
            </a:r>
          </a:p>
          <a:p>
            <a:r>
              <a:rPr lang="en-GB" sz="2200" dirty="0"/>
              <a:t>RAT-TAIL FILE</a:t>
            </a:r>
          </a:p>
          <a:p>
            <a:r>
              <a:rPr lang="en-GB" sz="2200" dirty="0"/>
              <a:t>METAL FILE</a:t>
            </a:r>
          </a:p>
        </p:txBody>
      </p:sp>
      <p:pic>
        <p:nvPicPr>
          <p:cNvPr id="16" name="Picture 4" descr="Buy Metal File Set, Includes Flat/Triangle/Half-round/Round Large File and  12pcs Needle Files Set, for Woodwork/Metal/jeweler and Plastic, DIY Hand  Metal File Tool, with Carry Case and Steel Brush Online in UK. B0969HFGCM">
            <a:extLst>
              <a:ext uri="{FF2B5EF4-FFF2-40B4-BE49-F238E27FC236}">
                <a16:creationId xmlns:a16="http://schemas.microsoft.com/office/drawing/2014/main" id="{F3856383-6617-E806-630A-D87090A0EA6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9048" y="671945"/>
            <a:ext cx="5458968" cy="55141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01570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44BDCD-4F5E-0CAF-A3CC-3290F266B4B1}"/>
              </a:ext>
            </a:extLst>
          </p:cNvPr>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5400">
                <a:solidFill>
                  <a:srgbClr val="FFFFFF"/>
                </a:solidFill>
              </a:rPr>
              <a:t>CROSSCUT SAW</a:t>
            </a:r>
          </a:p>
        </p:txBody>
      </p:sp>
      <p:cxnSp>
        <p:nvCxnSpPr>
          <p:cNvPr id="137" name="Straight Connector 136">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9" name="Picture 2" descr="VERITAS Gent's Saws | FINE TOOLS">
            <a:extLst>
              <a:ext uri="{FF2B5EF4-FFF2-40B4-BE49-F238E27FC236}">
                <a16:creationId xmlns:a16="http://schemas.microsoft.com/office/drawing/2014/main" id="{DBB97E81-110B-B4B5-3E46-1AE6D603C57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6" t="71" r="48626" b="-71"/>
          <a:stretch/>
        </p:blipFill>
        <p:spPr bwMode="auto">
          <a:xfrm>
            <a:off x="1144378" y="2426818"/>
            <a:ext cx="3830294" cy="3997637"/>
          </a:xfrm>
          <a:prstGeom prst="rect">
            <a:avLst/>
          </a:prstGeom>
          <a:noFill/>
          <a:extLst>
            <a:ext uri="{909E8E84-426E-40DD-AFC4-6F175D3DCCD1}">
              <a14:hiddenFill xmlns:a14="http://schemas.microsoft.com/office/drawing/2010/main">
                <a:solidFill>
                  <a:srgbClr val="FFFFFF"/>
                </a:solidFill>
              </a14:hiddenFill>
            </a:ext>
          </a:extLst>
        </p:spPr>
      </p:pic>
      <p:cxnSp>
        <p:nvCxnSpPr>
          <p:cNvPr id="139" name="Straight Connector 138">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82946" name="Picture 2" descr="Stanley by Black &amp; Decker JetCut 2-15-283 Crosscut saw | Conrad.com">
            <a:extLst>
              <a:ext uri="{FF2B5EF4-FFF2-40B4-BE49-F238E27FC236}">
                <a16:creationId xmlns:a16="http://schemas.microsoft.com/office/drawing/2014/main" id="{E2E990AD-7F42-7F61-284C-2DBD5635AD0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6445073" y="3143496"/>
            <a:ext cx="5455917" cy="2564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310995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707D45-FEC9-0F04-72E4-691B93AF5C33}"/>
              </a:ext>
            </a:extLst>
          </p:cNvPr>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5400">
                <a:solidFill>
                  <a:srgbClr val="FFFFFF"/>
                </a:solidFill>
              </a:rPr>
              <a:t>RIP SAW</a:t>
            </a:r>
          </a:p>
        </p:txBody>
      </p:sp>
      <p:cxnSp>
        <p:nvCxnSpPr>
          <p:cNvPr id="75" name="Straight Connector 74">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0964" name="Picture 4" descr="Need to buy a rip saw (ripsaw) : r/handtools">
            <a:extLst>
              <a:ext uri="{FF2B5EF4-FFF2-40B4-BE49-F238E27FC236}">
                <a16:creationId xmlns:a16="http://schemas.microsoft.com/office/drawing/2014/main" id="{0012FF10-E61B-A4E7-3279-3639FFF2FEE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60707" y="2426818"/>
            <a:ext cx="3997637" cy="3997637"/>
          </a:xfrm>
          <a:prstGeom prst="rect">
            <a:avLst/>
          </a:prstGeom>
          <a:noFill/>
          <a:extLst>
            <a:ext uri="{909E8E84-426E-40DD-AFC4-6F175D3DCCD1}">
              <a14:hiddenFill xmlns:a14="http://schemas.microsoft.com/office/drawing/2010/main">
                <a:solidFill>
                  <a:srgbClr val="FFFFFF"/>
                </a:solidFill>
              </a14:hiddenFill>
            </a:ext>
          </a:extLst>
        </p:spPr>
      </p:pic>
      <p:cxnSp>
        <p:nvCxnSpPr>
          <p:cNvPr id="77" name="Straight Connector 76">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40962" name="Picture 2" descr="VERITAS Gent's Saws | FINE TOOLS">
            <a:extLst>
              <a:ext uri="{FF2B5EF4-FFF2-40B4-BE49-F238E27FC236}">
                <a16:creationId xmlns:a16="http://schemas.microsoft.com/office/drawing/2014/main" id="{3E020484-5A50-FA57-4725-D7405EC5E91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8500"/>
          <a:stretch/>
        </p:blipFill>
        <p:spPr bwMode="auto">
          <a:xfrm>
            <a:off x="7257884" y="2426818"/>
            <a:ext cx="3830294" cy="39976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289537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992" name="Rectangle 74">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Freeform: Shape 76">
            <a:extLst>
              <a:ext uri="{FF2B5EF4-FFF2-40B4-BE49-F238E27FC236}">
                <a16:creationId xmlns:a16="http://schemas.microsoft.com/office/drawing/2014/main" id="{DFCA2118-59A2-4310-A4B2-F2CBA821E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40492"/>
            <a:ext cx="12192000" cy="1924333"/>
          </a:xfrm>
          <a:custGeom>
            <a:avLst/>
            <a:gdLst>
              <a:gd name="connsiteX0" fmla="*/ 6189199 w 12192000"/>
              <a:gd name="connsiteY0" fmla="*/ 588 h 1924333"/>
              <a:gd name="connsiteX1" fmla="*/ 6207079 w 12192000"/>
              <a:gd name="connsiteY1" fmla="*/ 2850 h 1924333"/>
              <a:gd name="connsiteX2" fmla="*/ 6285610 w 12192000"/>
              <a:gd name="connsiteY2" fmla="*/ 18131 h 1924333"/>
              <a:gd name="connsiteX3" fmla="*/ 6378008 w 12192000"/>
              <a:gd name="connsiteY3" fmla="*/ 24625 h 1924333"/>
              <a:gd name="connsiteX4" fmla="*/ 6466340 w 12192000"/>
              <a:gd name="connsiteY4" fmla="*/ 21366 h 1924333"/>
              <a:gd name="connsiteX5" fmla="*/ 6553334 w 12192000"/>
              <a:gd name="connsiteY5" fmla="*/ 35307 h 1924333"/>
              <a:gd name="connsiteX6" fmla="*/ 6626068 w 12192000"/>
              <a:gd name="connsiteY6" fmla="*/ 58045 h 1924333"/>
              <a:gd name="connsiteX7" fmla="*/ 6692303 w 12192000"/>
              <a:gd name="connsiteY7" fmla="*/ 91487 h 1924333"/>
              <a:gd name="connsiteX8" fmla="*/ 6733670 w 12192000"/>
              <a:gd name="connsiteY8" fmla="*/ 118130 h 1924333"/>
              <a:gd name="connsiteX9" fmla="*/ 6798016 w 12192000"/>
              <a:gd name="connsiteY9" fmla="*/ 112271 h 1924333"/>
              <a:gd name="connsiteX10" fmla="*/ 6801081 w 12192000"/>
              <a:gd name="connsiteY10" fmla="*/ 114963 h 1924333"/>
              <a:gd name="connsiteX11" fmla="*/ 6819351 w 12192000"/>
              <a:gd name="connsiteY11" fmla="*/ 128825 h 1924333"/>
              <a:gd name="connsiteX12" fmla="*/ 6852732 w 12192000"/>
              <a:gd name="connsiteY12" fmla="*/ 123321 h 1924333"/>
              <a:gd name="connsiteX13" fmla="*/ 6865247 w 12192000"/>
              <a:gd name="connsiteY13" fmla="*/ 128836 h 1924333"/>
              <a:gd name="connsiteX14" fmla="*/ 6905517 w 12192000"/>
              <a:gd name="connsiteY14" fmla="*/ 129265 h 1924333"/>
              <a:gd name="connsiteX15" fmla="*/ 6950286 w 12192000"/>
              <a:gd name="connsiteY15" fmla="*/ 150104 h 1924333"/>
              <a:gd name="connsiteX16" fmla="*/ 7003442 w 12192000"/>
              <a:gd name="connsiteY16" fmla="*/ 136136 h 1924333"/>
              <a:gd name="connsiteX17" fmla="*/ 7160047 w 12192000"/>
              <a:gd name="connsiteY17" fmla="*/ 166721 h 1924333"/>
              <a:gd name="connsiteX18" fmla="*/ 7325604 w 12192000"/>
              <a:gd name="connsiteY18" fmla="*/ 215867 h 1924333"/>
              <a:gd name="connsiteX19" fmla="*/ 7540522 w 12192000"/>
              <a:gd name="connsiteY19" fmla="*/ 239374 h 1924333"/>
              <a:gd name="connsiteX20" fmla="*/ 7612071 w 12192000"/>
              <a:gd name="connsiteY20" fmla="*/ 229553 h 1924333"/>
              <a:gd name="connsiteX21" fmla="*/ 7651995 w 12192000"/>
              <a:gd name="connsiteY21" fmla="*/ 244567 h 1924333"/>
              <a:gd name="connsiteX22" fmla="*/ 7725761 w 12192000"/>
              <a:gd name="connsiteY22" fmla="*/ 258638 h 1924333"/>
              <a:gd name="connsiteX23" fmla="*/ 7823038 w 12192000"/>
              <a:gd name="connsiteY23" fmla="*/ 287078 h 1924333"/>
              <a:gd name="connsiteX24" fmla="*/ 7866405 w 12192000"/>
              <a:gd name="connsiteY24" fmla="*/ 287288 h 1924333"/>
              <a:gd name="connsiteX25" fmla="*/ 7875021 w 12192000"/>
              <a:gd name="connsiteY25" fmla="*/ 288224 h 1924333"/>
              <a:gd name="connsiteX26" fmla="*/ 7875146 w 12192000"/>
              <a:gd name="connsiteY26" fmla="*/ 288614 h 1924333"/>
              <a:gd name="connsiteX27" fmla="*/ 7907443 w 12192000"/>
              <a:gd name="connsiteY27" fmla="*/ 291752 h 1924333"/>
              <a:gd name="connsiteX28" fmla="*/ 7912892 w 12192000"/>
              <a:gd name="connsiteY28" fmla="*/ 294833 h 1924333"/>
              <a:gd name="connsiteX29" fmla="*/ 7946345 w 12192000"/>
              <a:gd name="connsiteY29" fmla="*/ 319359 h 1924333"/>
              <a:gd name="connsiteX30" fmla="*/ 8021238 w 12192000"/>
              <a:gd name="connsiteY30" fmla="*/ 315159 h 1924333"/>
              <a:gd name="connsiteX31" fmla="*/ 8094697 w 12192000"/>
              <a:gd name="connsiteY31" fmla="*/ 351819 h 1924333"/>
              <a:gd name="connsiteX32" fmla="*/ 8155208 w 12192000"/>
              <a:gd name="connsiteY32" fmla="*/ 371168 h 1924333"/>
              <a:gd name="connsiteX33" fmla="*/ 8248472 w 12192000"/>
              <a:gd name="connsiteY33" fmla="*/ 400489 h 1924333"/>
              <a:gd name="connsiteX34" fmla="*/ 8300068 w 12192000"/>
              <a:gd name="connsiteY34" fmla="*/ 405531 h 1924333"/>
              <a:gd name="connsiteX35" fmla="*/ 8356293 w 12192000"/>
              <a:gd name="connsiteY35" fmla="*/ 403328 h 1924333"/>
              <a:gd name="connsiteX36" fmla="*/ 8475838 w 12192000"/>
              <a:gd name="connsiteY36" fmla="*/ 435524 h 1924333"/>
              <a:gd name="connsiteX37" fmla="*/ 8575216 w 12192000"/>
              <a:gd name="connsiteY37" fmla="*/ 450198 h 1924333"/>
              <a:gd name="connsiteX38" fmla="*/ 8588650 w 12192000"/>
              <a:gd name="connsiteY38" fmla="*/ 447070 h 1924333"/>
              <a:gd name="connsiteX39" fmla="*/ 8612184 w 12192000"/>
              <a:gd name="connsiteY39" fmla="*/ 439577 h 1924333"/>
              <a:gd name="connsiteX40" fmla="*/ 8630713 w 12192000"/>
              <a:gd name="connsiteY40" fmla="*/ 433015 h 1924333"/>
              <a:gd name="connsiteX41" fmla="*/ 8704240 w 12192000"/>
              <a:gd name="connsiteY41" fmla="*/ 422865 h 1924333"/>
              <a:gd name="connsiteX42" fmla="*/ 8829513 w 12192000"/>
              <a:gd name="connsiteY42" fmla="*/ 429389 h 1924333"/>
              <a:gd name="connsiteX43" fmla="*/ 9083651 w 12192000"/>
              <a:gd name="connsiteY43" fmla="*/ 390744 h 1924333"/>
              <a:gd name="connsiteX44" fmla="*/ 9371402 w 12192000"/>
              <a:gd name="connsiteY44" fmla="*/ 371809 h 1924333"/>
              <a:gd name="connsiteX45" fmla="*/ 9429586 w 12192000"/>
              <a:gd name="connsiteY45" fmla="*/ 369213 h 1924333"/>
              <a:gd name="connsiteX46" fmla="*/ 9489757 w 12192000"/>
              <a:gd name="connsiteY46" fmla="*/ 377814 h 1924333"/>
              <a:gd name="connsiteX47" fmla="*/ 9516954 w 12192000"/>
              <a:gd name="connsiteY47" fmla="*/ 376991 h 1924333"/>
              <a:gd name="connsiteX48" fmla="*/ 9645588 w 12192000"/>
              <a:gd name="connsiteY48" fmla="*/ 363590 h 1924333"/>
              <a:gd name="connsiteX49" fmla="*/ 9722896 w 12192000"/>
              <a:gd name="connsiteY49" fmla="*/ 360983 h 1924333"/>
              <a:gd name="connsiteX50" fmla="*/ 9752803 w 12192000"/>
              <a:gd name="connsiteY50" fmla="*/ 368492 h 1924333"/>
              <a:gd name="connsiteX51" fmla="*/ 9890305 w 12192000"/>
              <a:gd name="connsiteY51" fmla="*/ 380736 h 1924333"/>
              <a:gd name="connsiteX52" fmla="*/ 9939767 w 12192000"/>
              <a:gd name="connsiteY52" fmla="*/ 377776 h 1924333"/>
              <a:gd name="connsiteX53" fmla="*/ 9944355 w 12192000"/>
              <a:gd name="connsiteY53" fmla="*/ 377352 h 1924333"/>
              <a:gd name="connsiteX54" fmla="*/ 9953719 w 12192000"/>
              <a:gd name="connsiteY54" fmla="*/ 375642 h 1924333"/>
              <a:gd name="connsiteX55" fmla="*/ 9955809 w 12192000"/>
              <a:gd name="connsiteY55" fmla="*/ 376294 h 1924333"/>
              <a:gd name="connsiteX56" fmla="*/ 10032710 w 12192000"/>
              <a:gd name="connsiteY56" fmla="*/ 394940 h 1924333"/>
              <a:gd name="connsiteX57" fmla="*/ 10049925 w 12192000"/>
              <a:gd name="connsiteY57" fmla="*/ 404971 h 1924333"/>
              <a:gd name="connsiteX58" fmla="*/ 10112671 w 12192000"/>
              <a:gd name="connsiteY58" fmla="*/ 414549 h 1924333"/>
              <a:gd name="connsiteX59" fmla="*/ 10170853 w 12192000"/>
              <a:gd name="connsiteY59" fmla="*/ 435168 h 1924333"/>
              <a:gd name="connsiteX60" fmla="*/ 10290184 w 12192000"/>
              <a:gd name="connsiteY60" fmla="*/ 448123 h 1924333"/>
              <a:gd name="connsiteX61" fmla="*/ 10320158 w 12192000"/>
              <a:gd name="connsiteY61" fmla="*/ 458352 h 1924333"/>
              <a:gd name="connsiteX62" fmla="*/ 10321815 w 12192000"/>
              <a:gd name="connsiteY62" fmla="*/ 463087 h 1924333"/>
              <a:gd name="connsiteX63" fmla="*/ 10373742 w 12192000"/>
              <a:gd name="connsiteY63" fmla="*/ 464538 h 1924333"/>
              <a:gd name="connsiteX64" fmla="*/ 10428532 w 12192000"/>
              <a:gd name="connsiteY64" fmla="*/ 492504 h 1924333"/>
              <a:gd name="connsiteX65" fmla="*/ 10466490 w 12192000"/>
              <a:gd name="connsiteY65" fmla="*/ 517759 h 1924333"/>
              <a:gd name="connsiteX66" fmla="*/ 10466675 w 12192000"/>
              <a:gd name="connsiteY66" fmla="*/ 522076 h 1924333"/>
              <a:gd name="connsiteX67" fmla="*/ 10470309 w 12192000"/>
              <a:gd name="connsiteY67" fmla="*/ 522792 h 1924333"/>
              <a:gd name="connsiteX68" fmla="*/ 10474138 w 12192000"/>
              <a:gd name="connsiteY68" fmla="*/ 519761 h 1924333"/>
              <a:gd name="connsiteX69" fmla="*/ 10501100 w 12192000"/>
              <a:gd name="connsiteY69" fmla="*/ 528263 h 1924333"/>
              <a:gd name="connsiteX70" fmla="*/ 10502395 w 12192000"/>
              <a:gd name="connsiteY70" fmla="*/ 536393 h 1924333"/>
              <a:gd name="connsiteX71" fmla="*/ 10689496 w 12192000"/>
              <a:gd name="connsiteY71" fmla="*/ 560233 h 1924333"/>
              <a:gd name="connsiteX72" fmla="*/ 10788736 w 12192000"/>
              <a:gd name="connsiteY72" fmla="*/ 613188 h 1924333"/>
              <a:gd name="connsiteX73" fmla="*/ 10819747 w 12192000"/>
              <a:gd name="connsiteY73" fmla="*/ 621351 h 1924333"/>
              <a:gd name="connsiteX74" fmla="*/ 10864632 w 12192000"/>
              <a:gd name="connsiteY74" fmla="*/ 644858 h 1924333"/>
              <a:gd name="connsiteX75" fmla="*/ 10929407 w 12192000"/>
              <a:gd name="connsiteY75" fmla="*/ 652945 h 1924333"/>
              <a:gd name="connsiteX76" fmla="*/ 10979412 w 12192000"/>
              <a:gd name="connsiteY76" fmla="*/ 654217 h 1924333"/>
              <a:gd name="connsiteX77" fmla="*/ 11006959 w 12192000"/>
              <a:gd name="connsiteY77" fmla="*/ 657017 h 1924333"/>
              <a:gd name="connsiteX78" fmla="*/ 11077038 w 12192000"/>
              <a:gd name="connsiteY78" fmla="*/ 668487 h 1924333"/>
              <a:gd name="connsiteX79" fmla="*/ 11157850 w 12192000"/>
              <a:gd name="connsiteY79" fmla="*/ 693164 h 1924333"/>
              <a:gd name="connsiteX80" fmla="*/ 11175276 w 12192000"/>
              <a:gd name="connsiteY80" fmla="*/ 697243 h 1924333"/>
              <a:gd name="connsiteX81" fmla="*/ 11191131 w 12192000"/>
              <a:gd name="connsiteY81" fmla="*/ 696085 h 1924333"/>
              <a:gd name="connsiteX82" fmla="*/ 11195573 w 12192000"/>
              <a:gd name="connsiteY82" fmla="*/ 691751 h 1924333"/>
              <a:gd name="connsiteX83" fmla="*/ 11205299 w 12192000"/>
              <a:gd name="connsiteY83" fmla="*/ 693247 h 1924333"/>
              <a:gd name="connsiteX84" fmla="*/ 11223770 w 12192000"/>
              <a:gd name="connsiteY84" fmla="*/ 690335 h 1924333"/>
              <a:gd name="connsiteX85" fmla="*/ 11292119 w 12192000"/>
              <a:gd name="connsiteY85" fmla="*/ 713311 h 1924333"/>
              <a:gd name="connsiteX86" fmla="*/ 11435379 w 12192000"/>
              <a:gd name="connsiteY86" fmla="*/ 758519 h 1924333"/>
              <a:gd name="connsiteX87" fmla="*/ 11604406 w 12192000"/>
              <a:gd name="connsiteY87" fmla="*/ 810476 h 1924333"/>
              <a:gd name="connsiteX88" fmla="*/ 11652155 w 12192000"/>
              <a:gd name="connsiteY88" fmla="*/ 825109 h 1924333"/>
              <a:gd name="connsiteX89" fmla="*/ 11654192 w 12192000"/>
              <a:gd name="connsiteY89" fmla="*/ 827301 h 1924333"/>
              <a:gd name="connsiteX90" fmla="*/ 11676599 w 12192000"/>
              <a:gd name="connsiteY90" fmla="*/ 846628 h 1924333"/>
              <a:gd name="connsiteX91" fmla="*/ 11775168 w 12192000"/>
              <a:gd name="connsiteY91" fmla="*/ 890664 h 1924333"/>
              <a:gd name="connsiteX92" fmla="*/ 11826341 w 12192000"/>
              <a:gd name="connsiteY92" fmla="*/ 877558 h 1924333"/>
              <a:gd name="connsiteX93" fmla="*/ 11879068 w 12192000"/>
              <a:gd name="connsiteY93" fmla="*/ 874038 h 1924333"/>
              <a:gd name="connsiteX94" fmla="*/ 11889563 w 12192000"/>
              <a:gd name="connsiteY94" fmla="*/ 878619 h 1924333"/>
              <a:gd name="connsiteX95" fmla="*/ 12016613 w 12192000"/>
              <a:gd name="connsiteY95" fmla="*/ 886111 h 1924333"/>
              <a:gd name="connsiteX96" fmla="*/ 12108292 w 12192000"/>
              <a:gd name="connsiteY96" fmla="*/ 868500 h 1924333"/>
              <a:gd name="connsiteX97" fmla="*/ 12182910 w 12192000"/>
              <a:gd name="connsiteY97" fmla="*/ 882003 h 1924333"/>
              <a:gd name="connsiteX98" fmla="*/ 12192000 w 12192000"/>
              <a:gd name="connsiteY98" fmla="*/ 884778 h 1924333"/>
              <a:gd name="connsiteX99" fmla="*/ 12192000 w 12192000"/>
              <a:gd name="connsiteY99" fmla="*/ 1610315 h 1924333"/>
              <a:gd name="connsiteX100" fmla="*/ 12191998 w 12192000"/>
              <a:gd name="connsiteY100" fmla="*/ 1610315 h 1924333"/>
              <a:gd name="connsiteX101" fmla="*/ 12191998 w 12192000"/>
              <a:gd name="connsiteY101" fmla="*/ 1924333 h 1924333"/>
              <a:gd name="connsiteX102" fmla="*/ 0 w 12192000"/>
              <a:gd name="connsiteY102" fmla="*/ 1924333 h 1924333"/>
              <a:gd name="connsiteX103" fmla="*/ 0 w 12192000"/>
              <a:gd name="connsiteY103" fmla="*/ 505159 h 1924333"/>
              <a:gd name="connsiteX104" fmla="*/ 5722 w 12192000"/>
              <a:gd name="connsiteY104" fmla="*/ 508889 h 1924333"/>
              <a:gd name="connsiteX105" fmla="*/ 38476 w 12192000"/>
              <a:gd name="connsiteY105" fmla="*/ 524137 h 1924333"/>
              <a:gd name="connsiteX106" fmla="*/ 192883 w 12192000"/>
              <a:gd name="connsiteY106" fmla="*/ 545272 h 1924333"/>
              <a:gd name="connsiteX107" fmla="*/ 343710 w 12192000"/>
              <a:gd name="connsiteY107" fmla="*/ 565029 h 1924333"/>
              <a:gd name="connsiteX108" fmla="*/ 471066 w 12192000"/>
              <a:gd name="connsiteY108" fmla="*/ 549837 h 1924333"/>
              <a:gd name="connsiteX109" fmla="*/ 617333 w 12192000"/>
              <a:gd name="connsiteY109" fmla="*/ 526428 h 1924333"/>
              <a:gd name="connsiteX110" fmla="*/ 725203 w 12192000"/>
              <a:gd name="connsiteY110" fmla="*/ 523793 h 1924333"/>
              <a:gd name="connsiteX111" fmla="*/ 788494 w 12192000"/>
              <a:gd name="connsiteY111" fmla="*/ 505799 h 1924333"/>
              <a:gd name="connsiteX112" fmla="*/ 885977 w 12192000"/>
              <a:gd name="connsiteY112" fmla="*/ 526585 h 1924333"/>
              <a:gd name="connsiteX113" fmla="*/ 932142 w 12192000"/>
              <a:gd name="connsiteY113" fmla="*/ 528005 h 1924333"/>
              <a:gd name="connsiteX114" fmla="*/ 1090404 w 12192000"/>
              <a:gd name="connsiteY114" fmla="*/ 498299 h 1924333"/>
              <a:gd name="connsiteX115" fmla="*/ 1188628 w 12192000"/>
              <a:gd name="connsiteY115" fmla="*/ 483151 h 1924333"/>
              <a:gd name="connsiteX116" fmla="*/ 1316247 w 12192000"/>
              <a:gd name="connsiteY116" fmla="*/ 425979 h 1924333"/>
              <a:gd name="connsiteX117" fmla="*/ 1357712 w 12192000"/>
              <a:gd name="connsiteY117" fmla="*/ 416549 h 1924333"/>
              <a:gd name="connsiteX118" fmla="*/ 1425921 w 12192000"/>
              <a:gd name="connsiteY118" fmla="*/ 413953 h 1924333"/>
              <a:gd name="connsiteX119" fmla="*/ 1503817 w 12192000"/>
              <a:gd name="connsiteY119" fmla="*/ 380457 h 1924333"/>
              <a:gd name="connsiteX120" fmla="*/ 1639196 w 12192000"/>
              <a:gd name="connsiteY120" fmla="*/ 372785 h 1924333"/>
              <a:gd name="connsiteX121" fmla="*/ 1705606 w 12192000"/>
              <a:gd name="connsiteY121" fmla="*/ 359023 h 1924333"/>
              <a:gd name="connsiteX122" fmla="*/ 1813011 w 12192000"/>
              <a:gd name="connsiteY122" fmla="*/ 331023 h 1924333"/>
              <a:gd name="connsiteX123" fmla="*/ 1831380 w 12192000"/>
              <a:gd name="connsiteY123" fmla="*/ 341307 h 1924333"/>
              <a:gd name="connsiteX124" fmla="*/ 1858612 w 12192000"/>
              <a:gd name="connsiteY124" fmla="*/ 326777 h 1924333"/>
              <a:gd name="connsiteX125" fmla="*/ 1880661 w 12192000"/>
              <a:gd name="connsiteY125" fmla="*/ 335987 h 1924333"/>
              <a:gd name="connsiteX126" fmla="*/ 1941495 w 12192000"/>
              <a:gd name="connsiteY126" fmla="*/ 310792 h 1924333"/>
              <a:gd name="connsiteX127" fmla="*/ 1995402 w 12192000"/>
              <a:gd name="connsiteY127" fmla="*/ 305480 h 1924333"/>
              <a:gd name="connsiteX128" fmla="*/ 2223864 w 12192000"/>
              <a:gd name="connsiteY128" fmla="*/ 266118 h 1924333"/>
              <a:gd name="connsiteX129" fmla="*/ 2418043 w 12192000"/>
              <a:gd name="connsiteY129" fmla="*/ 215314 h 1924333"/>
              <a:gd name="connsiteX130" fmla="*/ 2558461 w 12192000"/>
              <a:gd name="connsiteY130" fmla="*/ 168193 h 1924333"/>
              <a:gd name="connsiteX131" fmla="*/ 2595535 w 12192000"/>
              <a:gd name="connsiteY131" fmla="*/ 158548 h 1924333"/>
              <a:gd name="connsiteX132" fmla="*/ 2626942 w 12192000"/>
              <a:gd name="connsiteY132" fmla="*/ 130400 h 1924333"/>
              <a:gd name="connsiteX133" fmla="*/ 2632225 w 12192000"/>
              <a:gd name="connsiteY133" fmla="*/ 130446 h 1924333"/>
              <a:gd name="connsiteX134" fmla="*/ 2696856 w 12192000"/>
              <a:gd name="connsiteY134" fmla="*/ 128498 h 1924333"/>
              <a:gd name="connsiteX135" fmla="*/ 2759767 w 12192000"/>
              <a:gd name="connsiteY135" fmla="*/ 127784 h 1924333"/>
              <a:gd name="connsiteX136" fmla="*/ 2792685 w 12192000"/>
              <a:gd name="connsiteY136" fmla="*/ 115710 h 1924333"/>
              <a:gd name="connsiteX137" fmla="*/ 2799767 w 12192000"/>
              <a:gd name="connsiteY137" fmla="*/ 113754 h 1924333"/>
              <a:gd name="connsiteX138" fmla="*/ 2829799 w 12192000"/>
              <a:gd name="connsiteY138" fmla="*/ 120042 h 1924333"/>
              <a:gd name="connsiteX139" fmla="*/ 2890704 w 12192000"/>
              <a:gd name="connsiteY139" fmla="*/ 121493 h 1924333"/>
              <a:gd name="connsiteX140" fmla="*/ 3042646 w 12192000"/>
              <a:gd name="connsiteY140" fmla="*/ 112273 h 1924333"/>
              <a:gd name="connsiteX141" fmla="*/ 3146630 w 12192000"/>
              <a:gd name="connsiteY141" fmla="*/ 100898 h 1924333"/>
              <a:gd name="connsiteX142" fmla="*/ 3233163 w 12192000"/>
              <a:gd name="connsiteY142" fmla="*/ 120200 h 1924333"/>
              <a:gd name="connsiteX143" fmla="*/ 3372699 w 12192000"/>
              <a:gd name="connsiteY143" fmla="*/ 129394 h 1924333"/>
              <a:gd name="connsiteX144" fmla="*/ 3394352 w 12192000"/>
              <a:gd name="connsiteY144" fmla="*/ 131671 h 1924333"/>
              <a:gd name="connsiteX145" fmla="*/ 3448218 w 12192000"/>
              <a:gd name="connsiteY145" fmla="*/ 118229 h 1924333"/>
              <a:gd name="connsiteX146" fmla="*/ 3505047 w 12192000"/>
              <a:gd name="connsiteY146" fmla="*/ 115412 h 1924333"/>
              <a:gd name="connsiteX147" fmla="*/ 3521767 w 12192000"/>
              <a:gd name="connsiteY147" fmla="*/ 111071 h 1924333"/>
              <a:gd name="connsiteX148" fmla="*/ 3585137 w 12192000"/>
              <a:gd name="connsiteY148" fmla="*/ 114371 h 1924333"/>
              <a:gd name="connsiteX149" fmla="*/ 3690293 w 12192000"/>
              <a:gd name="connsiteY149" fmla="*/ 98301 h 1924333"/>
              <a:gd name="connsiteX150" fmla="*/ 3867818 w 12192000"/>
              <a:gd name="connsiteY150" fmla="*/ 88985 h 1924333"/>
              <a:gd name="connsiteX151" fmla="*/ 4091337 w 12192000"/>
              <a:gd name="connsiteY151" fmla="*/ 70813 h 1924333"/>
              <a:gd name="connsiteX152" fmla="*/ 4246332 w 12192000"/>
              <a:gd name="connsiteY152" fmla="*/ 41697 h 1924333"/>
              <a:gd name="connsiteX153" fmla="*/ 4266975 w 12192000"/>
              <a:gd name="connsiteY153" fmla="*/ 46592 h 1924333"/>
              <a:gd name="connsiteX154" fmla="*/ 4270566 w 12192000"/>
              <a:gd name="connsiteY154" fmla="*/ 47620 h 1924333"/>
              <a:gd name="connsiteX155" fmla="*/ 4288964 w 12192000"/>
              <a:gd name="connsiteY155" fmla="*/ 52766 h 1924333"/>
              <a:gd name="connsiteX156" fmla="*/ 4365137 w 12192000"/>
              <a:gd name="connsiteY156" fmla="*/ 51783 h 1924333"/>
              <a:gd name="connsiteX157" fmla="*/ 4430546 w 12192000"/>
              <a:gd name="connsiteY157" fmla="*/ 44555 h 1924333"/>
              <a:gd name="connsiteX158" fmla="*/ 4444136 w 12192000"/>
              <a:gd name="connsiteY158" fmla="*/ 39567 h 1924333"/>
              <a:gd name="connsiteX159" fmla="*/ 4534039 w 12192000"/>
              <a:gd name="connsiteY159" fmla="*/ 31604 h 1924333"/>
              <a:gd name="connsiteX160" fmla="*/ 4560448 w 12192000"/>
              <a:gd name="connsiteY160" fmla="*/ 25231 h 1924333"/>
              <a:gd name="connsiteX161" fmla="*/ 4568006 w 12192000"/>
              <a:gd name="connsiteY161" fmla="*/ 25970 h 1924333"/>
              <a:gd name="connsiteX162" fmla="*/ 4595497 w 12192000"/>
              <a:gd name="connsiteY162" fmla="*/ 22958 h 1924333"/>
              <a:gd name="connsiteX163" fmla="*/ 4608623 w 12192000"/>
              <a:gd name="connsiteY163" fmla="*/ 18108 h 1924333"/>
              <a:gd name="connsiteX164" fmla="*/ 4623942 w 12192000"/>
              <a:gd name="connsiteY164" fmla="*/ 22251 h 1924333"/>
              <a:gd name="connsiteX165" fmla="*/ 4664336 w 12192000"/>
              <a:gd name="connsiteY165" fmla="*/ 23306 h 1924333"/>
              <a:gd name="connsiteX166" fmla="*/ 4677385 w 12192000"/>
              <a:gd name="connsiteY166" fmla="*/ 18246 h 1924333"/>
              <a:gd name="connsiteX167" fmla="*/ 4698143 w 12192000"/>
              <a:gd name="connsiteY167" fmla="*/ 18036 h 1924333"/>
              <a:gd name="connsiteX168" fmla="*/ 4750609 w 12192000"/>
              <a:gd name="connsiteY168" fmla="*/ 23611 h 1924333"/>
              <a:gd name="connsiteX169" fmla="*/ 4784658 w 12192000"/>
              <a:gd name="connsiteY169" fmla="*/ 25057 h 1924333"/>
              <a:gd name="connsiteX170" fmla="*/ 4847558 w 12192000"/>
              <a:gd name="connsiteY170" fmla="*/ 38726 h 1924333"/>
              <a:gd name="connsiteX171" fmla="*/ 4909134 w 12192000"/>
              <a:gd name="connsiteY171" fmla="*/ 50659 h 1924333"/>
              <a:gd name="connsiteX172" fmla="*/ 5099219 w 12192000"/>
              <a:gd name="connsiteY172" fmla="*/ 55050 h 1924333"/>
              <a:gd name="connsiteX173" fmla="*/ 5184992 w 12192000"/>
              <a:gd name="connsiteY173" fmla="*/ 67596 h 1924333"/>
              <a:gd name="connsiteX174" fmla="*/ 5229637 w 12192000"/>
              <a:gd name="connsiteY174" fmla="*/ 67789 h 1924333"/>
              <a:gd name="connsiteX175" fmla="*/ 5389346 w 12192000"/>
              <a:gd name="connsiteY175" fmla="*/ 80211 h 1924333"/>
              <a:gd name="connsiteX176" fmla="*/ 5494414 w 12192000"/>
              <a:gd name="connsiteY176" fmla="*/ 75926 h 1924333"/>
              <a:gd name="connsiteX177" fmla="*/ 5528443 w 12192000"/>
              <a:gd name="connsiteY177" fmla="*/ 77206 h 1924333"/>
              <a:gd name="connsiteX178" fmla="*/ 5684939 w 12192000"/>
              <a:gd name="connsiteY178" fmla="*/ 50269 h 1924333"/>
              <a:gd name="connsiteX179" fmla="*/ 5765146 w 12192000"/>
              <a:gd name="connsiteY179" fmla="*/ 50414 h 1924333"/>
              <a:gd name="connsiteX180" fmla="*/ 5848655 w 12192000"/>
              <a:gd name="connsiteY180" fmla="*/ 35257 h 1924333"/>
              <a:gd name="connsiteX181" fmla="*/ 5930656 w 12192000"/>
              <a:gd name="connsiteY181" fmla="*/ 30131 h 1924333"/>
              <a:gd name="connsiteX182" fmla="*/ 6124150 w 12192000"/>
              <a:gd name="connsiteY182" fmla="*/ 31679 h 1924333"/>
              <a:gd name="connsiteX183" fmla="*/ 6189199 w 12192000"/>
              <a:gd name="connsiteY183" fmla="*/ 588 h 192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Lst>
            <a:rect l="l" t="t" r="r" b="b"/>
            <a:pathLst>
              <a:path w="12192000" h="1924333">
                <a:moveTo>
                  <a:pt x="6189199" y="588"/>
                </a:moveTo>
                <a:cubicBezTo>
                  <a:pt x="6196356" y="-574"/>
                  <a:pt x="6202609" y="-108"/>
                  <a:pt x="6207079" y="2850"/>
                </a:cubicBezTo>
                <a:cubicBezTo>
                  <a:pt x="6222026" y="2749"/>
                  <a:pt x="6273489" y="3767"/>
                  <a:pt x="6285610" y="18131"/>
                </a:cubicBezTo>
                <a:cubicBezTo>
                  <a:pt x="6307255" y="18685"/>
                  <a:pt x="6357141" y="23793"/>
                  <a:pt x="6378008" y="24625"/>
                </a:cubicBezTo>
                <a:cubicBezTo>
                  <a:pt x="6409946" y="30645"/>
                  <a:pt x="6438307" y="10375"/>
                  <a:pt x="6466340" y="21366"/>
                </a:cubicBezTo>
                <a:cubicBezTo>
                  <a:pt x="6488276" y="31229"/>
                  <a:pt x="6529854" y="28110"/>
                  <a:pt x="6553334" y="35307"/>
                </a:cubicBezTo>
                <a:cubicBezTo>
                  <a:pt x="6561737" y="48059"/>
                  <a:pt x="6609188" y="62087"/>
                  <a:pt x="6626068" y="58045"/>
                </a:cubicBezTo>
                <a:cubicBezTo>
                  <a:pt x="6660952" y="66570"/>
                  <a:pt x="6666277" y="84716"/>
                  <a:pt x="6692303" y="91487"/>
                </a:cubicBezTo>
                <a:lnTo>
                  <a:pt x="6733670" y="118130"/>
                </a:lnTo>
                <a:lnTo>
                  <a:pt x="6798016" y="112271"/>
                </a:lnTo>
                <a:lnTo>
                  <a:pt x="6801081" y="114963"/>
                </a:lnTo>
                <a:cubicBezTo>
                  <a:pt x="6806919" y="120140"/>
                  <a:pt x="6812832" y="125016"/>
                  <a:pt x="6819351" y="128825"/>
                </a:cubicBezTo>
                <a:cubicBezTo>
                  <a:pt x="6825742" y="109997"/>
                  <a:pt x="6840132" y="116541"/>
                  <a:pt x="6852732" y="123321"/>
                </a:cubicBezTo>
                <a:lnTo>
                  <a:pt x="6865247" y="128836"/>
                </a:lnTo>
                <a:lnTo>
                  <a:pt x="6905517" y="129265"/>
                </a:lnTo>
                <a:cubicBezTo>
                  <a:pt x="6934052" y="140042"/>
                  <a:pt x="6939773" y="141556"/>
                  <a:pt x="6950286" y="150104"/>
                </a:cubicBezTo>
                <a:lnTo>
                  <a:pt x="7003442" y="136136"/>
                </a:lnTo>
                <a:lnTo>
                  <a:pt x="7160047" y="166721"/>
                </a:lnTo>
                <a:cubicBezTo>
                  <a:pt x="7207281" y="179911"/>
                  <a:pt x="7280644" y="210197"/>
                  <a:pt x="7325604" y="215867"/>
                </a:cubicBezTo>
                <a:cubicBezTo>
                  <a:pt x="7460113" y="233904"/>
                  <a:pt x="7393081" y="242880"/>
                  <a:pt x="7540522" y="239374"/>
                </a:cubicBezTo>
                <a:cubicBezTo>
                  <a:pt x="7545714" y="234872"/>
                  <a:pt x="7605972" y="231727"/>
                  <a:pt x="7612071" y="229553"/>
                </a:cubicBezTo>
                <a:lnTo>
                  <a:pt x="7651995" y="244567"/>
                </a:lnTo>
                <a:lnTo>
                  <a:pt x="7725761" y="258638"/>
                </a:lnTo>
                <a:lnTo>
                  <a:pt x="7823038" y="287078"/>
                </a:lnTo>
                <a:cubicBezTo>
                  <a:pt x="7837080" y="286482"/>
                  <a:pt x="7851647" y="286498"/>
                  <a:pt x="7866405" y="287288"/>
                </a:cubicBezTo>
                <a:lnTo>
                  <a:pt x="7875021" y="288224"/>
                </a:lnTo>
                <a:cubicBezTo>
                  <a:pt x="7875062" y="288354"/>
                  <a:pt x="7875105" y="288483"/>
                  <a:pt x="7875146" y="288614"/>
                </a:cubicBezTo>
                <a:cubicBezTo>
                  <a:pt x="7880550" y="289202"/>
                  <a:pt x="7901153" y="290716"/>
                  <a:pt x="7907443" y="291752"/>
                </a:cubicBezTo>
                <a:lnTo>
                  <a:pt x="7912892" y="294833"/>
                </a:lnTo>
                <a:lnTo>
                  <a:pt x="7946345" y="319359"/>
                </a:lnTo>
                <a:cubicBezTo>
                  <a:pt x="7958657" y="312776"/>
                  <a:pt x="7996513" y="309749"/>
                  <a:pt x="8021238" y="315159"/>
                </a:cubicBezTo>
                <a:cubicBezTo>
                  <a:pt x="8045964" y="320570"/>
                  <a:pt x="8058169" y="340462"/>
                  <a:pt x="8094697" y="351819"/>
                </a:cubicBezTo>
                <a:cubicBezTo>
                  <a:pt x="8129587" y="361154"/>
                  <a:pt x="8116181" y="360544"/>
                  <a:pt x="8155208" y="371168"/>
                </a:cubicBezTo>
                <a:cubicBezTo>
                  <a:pt x="8196217" y="383300"/>
                  <a:pt x="8205468" y="391801"/>
                  <a:pt x="8248472" y="400489"/>
                </a:cubicBezTo>
                <a:cubicBezTo>
                  <a:pt x="8283932" y="419791"/>
                  <a:pt x="8278617" y="392031"/>
                  <a:pt x="8300068" y="405531"/>
                </a:cubicBezTo>
                <a:lnTo>
                  <a:pt x="8356293" y="403328"/>
                </a:lnTo>
                <a:cubicBezTo>
                  <a:pt x="8377247" y="404463"/>
                  <a:pt x="8438442" y="433194"/>
                  <a:pt x="8475838" y="435524"/>
                </a:cubicBezTo>
                <a:cubicBezTo>
                  <a:pt x="8510241" y="438037"/>
                  <a:pt x="8545511" y="449840"/>
                  <a:pt x="8575216" y="450198"/>
                </a:cubicBezTo>
                <a:lnTo>
                  <a:pt x="8588650" y="447070"/>
                </a:lnTo>
                <a:lnTo>
                  <a:pt x="8612184" y="439577"/>
                </a:lnTo>
                <a:lnTo>
                  <a:pt x="8630713" y="433015"/>
                </a:lnTo>
                <a:cubicBezTo>
                  <a:pt x="8635870" y="429519"/>
                  <a:pt x="8700685" y="428411"/>
                  <a:pt x="8704240" y="422865"/>
                </a:cubicBezTo>
                <a:cubicBezTo>
                  <a:pt x="8761777" y="429549"/>
                  <a:pt x="8768302" y="427178"/>
                  <a:pt x="8829513" y="429389"/>
                </a:cubicBezTo>
                <a:cubicBezTo>
                  <a:pt x="8922895" y="444672"/>
                  <a:pt x="8924579" y="401507"/>
                  <a:pt x="9083651" y="390744"/>
                </a:cubicBezTo>
                <a:cubicBezTo>
                  <a:pt x="9138403" y="388032"/>
                  <a:pt x="9315003" y="378647"/>
                  <a:pt x="9371402" y="371809"/>
                </a:cubicBezTo>
                <a:cubicBezTo>
                  <a:pt x="9358632" y="337502"/>
                  <a:pt x="9402842" y="379364"/>
                  <a:pt x="9429586" y="369213"/>
                </a:cubicBezTo>
                <a:cubicBezTo>
                  <a:pt x="9449312" y="370213"/>
                  <a:pt x="9473938" y="373270"/>
                  <a:pt x="9489757" y="377814"/>
                </a:cubicBezTo>
                <a:cubicBezTo>
                  <a:pt x="9498164" y="379256"/>
                  <a:pt x="9507139" y="379272"/>
                  <a:pt x="9516954" y="376991"/>
                </a:cubicBezTo>
                <a:cubicBezTo>
                  <a:pt x="9548430" y="354766"/>
                  <a:pt x="9591874" y="370315"/>
                  <a:pt x="9645588" y="363590"/>
                </a:cubicBezTo>
                <a:cubicBezTo>
                  <a:pt x="9660487" y="368814"/>
                  <a:pt x="9710817" y="350550"/>
                  <a:pt x="9722896" y="360983"/>
                </a:cubicBezTo>
                <a:cubicBezTo>
                  <a:pt x="9733918" y="362239"/>
                  <a:pt x="9745201" y="356679"/>
                  <a:pt x="9752803" y="368492"/>
                </a:cubicBezTo>
                <a:cubicBezTo>
                  <a:pt x="9793268" y="374490"/>
                  <a:pt x="9843313" y="380978"/>
                  <a:pt x="9890305" y="380736"/>
                </a:cubicBezTo>
                <a:cubicBezTo>
                  <a:pt x="9912701" y="380083"/>
                  <a:pt x="9926523" y="379037"/>
                  <a:pt x="9939767" y="377776"/>
                </a:cubicBezTo>
                <a:lnTo>
                  <a:pt x="9944355" y="377352"/>
                </a:lnTo>
                <a:lnTo>
                  <a:pt x="9953719" y="375642"/>
                </a:lnTo>
                <a:lnTo>
                  <a:pt x="9955809" y="376294"/>
                </a:lnTo>
                <a:lnTo>
                  <a:pt x="10032710" y="394940"/>
                </a:lnTo>
                <a:lnTo>
                  <a:pt x="10049925" y="404971"/>
                </a:lnTo>
                <a:lnTo>
                  <a:pt x="10112671" y="414549"/>
                </a:lnTo>
                <a:cubicBezTo>
                  <a:pt x="10169643" y="412125"/>
                  <a:pt x="10132220" y="425358"/>
                  <a:pt x="10170853" y="435168"/>
                </a:cubicBezTo>
                <a:cubicBezTo>
                  <a:pt x="10206088" y="442020"/>
                  <a:pt x="10240809" y="454081"/>
                  <a:pt x="10290184" y="448123"/>
                </a:cubicBezTo>
                <a:cubicBezTo>
                  <a:pt x="10301813" y="444919"/>
                  <a:pt x="10315233" y="449499"/>
                  <a:pt x="10320158" y="458352"/>
                </a:cubicBezTo>
                <a:cubicBezTo>
                  <a:pt x="10321006" y="459876"/>
                  <a:pt x="10321565" y="461470"/>
                  <a:pt x="10321815" y="463087"/>
                </a:cubicBezTo>
                <a:cubicBezTo>
                  <a:pt x="10354058" y="457158"/>
                  <a:pt x="10355176" y="470634"/>
                  <a:pt x="10373742" y="464538"/>
                </a:cubicBezTo>
                <a:cubicBezTo>
                  <a:pt x="10403060" y="475292"/>
                  <a:pt x="10411841" y="497597"/>
                  <a:pt x="10428532" y="492504"/>
                </a:cubicBezTo>
                <a:cubicBezTo>
                  <a:pt x="10440561" y="500742"/>
                  <a:pt x="10446267" y="521930"/>
                  <a:pt x="10466490" y="517759"/>
                </a:cubicBezTo>
                <a:cubicBezTo>
                  <a:pt x="10464622" y="519986"/>
                  <a:pt x="10465013" y="521261"/>
                  <a:pt x="10466675" y="522076"/>
                </a:cubicBezTo>
                <a:lnTo>
                  <a:pt x="10470309" y="522792"/>
                </a:lnTo>
                <a:lnTo>
                  <a:pt x="10474138" y="519761"/>
                </a:lnTo>
                <a:cubicBezTo>
                  <a:pt x="10488888" y="509612"/>
                  <a:pt x="10484914" y="524734"/>
                  <a:pt x="10501100" y="528263"/>
                </a:cubicBezTo>
                <a:cubicBezTo>
                  <a:pt x="10508412" y="530705"/>
                  <a:pt x="10505426" y="533743"/>
                  <a:pt x="10502395" y="536393"/>
                </a:cubicBezTo>
                <a:lnTo>
                  <a:pt x="10689496" y="560233"/>
                </a:lnTo>
                <a:cubicBezTo>
                  <a:pt x="10721441" y="573640"/>
                  <a:pt x="10757547" y="582937"/>
                  <a:pt x="10788736" y="613188"/>
                </a:cubicBezTo>
                <a:cubicBezTo>
                  <a:pt x="10794510" y="621641"/>
                  <a:pt x="10807098" y="616073"/>
                  <a:pt x="10819747" y="621351"/>
                </a:cubicBezTo>
                <a:cubicBezTo>
                  <a:pt x="10832398" y="626630"/>
                  <a:pt x="10846356" y="639592"/>
                  <a:pt x="10864632" y="644858"/>
                </a:cubicBezTo>
                <a:cubicBezTo>
                  <a:pt x="10895617" y="652290"/>
                  <a:pt x="10921550" y="640451"/>
                  <a:pt x="10929407" y="652945"/>
                </a:cubicBezTo>
                <a:cubicBezTo>
                  <a:pt x="10945460" y="653176"/>
                  <a:pt x="10968148" y="640553"/>
                  <a:pt x="10979412" y="654217"/>
                </a:cubicBezTo>
                <a:cubicBezTo>
                  <a:pt x="10981679" y="643737"/>
                  <a:pt x="10997287" y="663414"/>
                  <a:pt x="11006959" y="657017"/>
                </a:cubicBezTo>
                <a:cubicBezTo>
                  <a:pt x="11023230" y="659396"/>
                  <a:pt x="11051890" y="662462"/>
                  <a:pt x="11077038" y="668487"/>
                </a:cubicBezTo>
                <a:cubicBezTo>
                  <a:pt x="11097000" y="690299"/>
                  <a:pt x="11141286" y="676399"/>
                  <a:pt x="11157850" y="693164"/>
                </a:cubicBezTo>
                <a:cubicBezTo>
                  <a:pt x="11163800" y="695757"/>
                  <a:pt x="11169599" y="696942"/>
                  <a:pt x="11175276" y="697243"/>
                </a:cubicBezTo>
                <a:lnTo>
                  <a:pt x="11191131" y="696085"/>
                </a:lnTo>
                <a:lnTo>
                  <a:pt x="11195573" y="691751"/>
                </a:lnTo>
                <a:lnTo>
                  <a:pt x="11205299" y="693247"/>
                </a:lnTo>
                <a:lnTo>
                  <a:pt x="11223770" y="690335"/>
                </a:lnTo>
                <a:cubicBezTo>
                  <a:pt x="11237778" y="693777"/>
                  <a:pt x="11256852" y="701947"/>
                  <a:pt x="11292119" y="713311"/>
                </a:cubicBezTo>
                <a:cubicBezTo>
                  <a:pt x="11334878" y="733451"/>
                  <a:pt x="11401662" y="729175"/>
                  <a:pt x="11435379" y="758519"/>
                </a:cubicBezTo>
                <a:lnTo>
                  <a:pt x="11604406" y="810476"/>
                </a:lnTo>
                <a:lnTo>
                  <a:pt x="11652155" y="825109"/>
                </a:lnTo>
                <a:lnTo>
                  <a:pt x="11654192" y="827301"/>
                </a:lnTo>
                <a:cubicBezTo>
                  <a:pt x="11661650" y="834729"/>
                  <a:pt x="11669215" y="841480"/>
                  <a:pt x="11676599" y="846628"/>
                </a:cubicBezTo>
                <a:cubicBezTo>
                  <a:pt x="11688258" y="861760"/>
                  <a:pt x="11752266" y="896888"/>
                  <a:pt x="11775168" y="890664"/>
                </a:cubicBezTo>
                <a:cubicBezTo>
                  <a:pt x="11790977" y="883819"/>
                  <a:pt x="11808364" y="879901"/>
                  <a:pt x="11826341" y="877558"/>
                </a:cubicBezTo>
                <a:lnTo>
                  <a:pt x="11879068" y="874038"/>
                </a:lnTo>
                <a:lnTo>
                  <a:pt x="11889563" y="878619"/>
                </a:lnTo>
                <a:lnTo>
                  <a:pt x="12016613" y="886111"/>
                </a:lnTo>
                <a:lnTo>
                  <a:pt x="12108292" y="868500"/>
                </a:lnTo>
                <a:cubicBezTo>
                  <a:pt x="12129725" y="867311"/>
                  <a:pt x="12157891" y="874537"/>
                  <a:pt x="12182910" y="882003"/>
                </a:cubicBezTo>
                <a:lnTo>
                  <a:pt x="12192000" y="884778"/>
                </a:lnTo>
                <a:lnTo>
                  <a:pt x="12192000" y="1610315"/>
                </a:lnTo>
                <a:lnTo>
                  <a:pt x="12191998" y="1610315"/>
                </a:lnTo>
                <a:lnTo>
                  <a:pt x="12191998" y="1924333"/>
                </a:lnTo>
                <a:lnTo>
                  <a:pt x="0" y="1924333"/>
                </a:lnTo>
                <a:lnTo>
                  <a:pt x="0" y="505159"/>
                </a:lnTo>
                <a:lnTo>
                  <a:pt x="5722" y="508889"/>
                </a:lnTo>
                <a:cubicBezTo>
                  <a:pt x="21614" y="518548"/>
                  <a:pt x="33814" y="524781"/>
                  <a:pt x="38476" y="524137"/>
                </a:cubicBezTo>
                <a:cubicBezTo>
                  <a:pt x="99229" y="544180"/>
                  <a:pt x="142010" y="538457"/>
                  <a:pt x="192883" y="545272"/>
                </a:cubicBezTo>
                <a:cubicBezTo>
                  <a:pt x="277629" y="525210"/>
                  <a:pt x="293434" y="558443"/>
                  <a:pt x="343710" y="565029"/>
                </a:cubicBezTo>
                <a:cubicBezTo>
                  <a:pt x="383094" y="555729"/>
                  <a:pt x="425462" y="556271"/>
                  <a:pt x="471066" y="549837"/>
                </a:cubicBezTo>
                <a:cubicBezTo>
                  <a:pt x="513583" y="544428"/>
                  <a:pt x="569194" y="531004"/>
                  <a:pt x="617333" y="526428"/>
                </a:cubicBezTo>
                <a:cubicBezTo>
                  <a:pt x="660031" y="520760"/>
                  <a:pt x="696675" y="523882"/>
                  <a:pt x="725203" y="523793"/>
                </a:cubicBezTo>
                <a:cubicBezTo>
                  <a:pt x="736650" y="521695"/>
                  <a:pt x="780513" y="502146"/>
                  <a:pt x="788494" y="505799"/>
                </a:cubicBezTo>
                <a:lnTo>
                  <a:pt x="885977" y="526585"/>
                </a:lnTo>
                <a:cubicBezTo>
                  <a:pt x="906140" y="522837"/>
                  <a:pt x="917203" y="532232"/>
                  <a:pt x="932142" y="528005"/>
                </a:cubicBezTo>
                <a:cubicBezTo>
                  <a:pt x="963701" y="524128"/>
                  <a:pt x="1061555" y="499582"/>
                  <a:pt x="1090404" y="498299"/>
                </a:cubicBezTo>
                <a:cubicBezTo>
                  <a:pt x="1132840" y="494057"/>
                  <a:pt x="1148476" y="496041"/>
                  <a:pt x="1188628" y="483151"/>
                </a:cubicBezTo>
                <a:cubicBezTo>
                  <a:pt x="1230397" y="468408"/>
                  <a:pt x="1278711" y="457638"/>
                  <a:pt x="1316247" y="425979"/>
                </a:cubicBezTo>
                <a:cubicBezTo>
                  <a:pt x="1322662" y="417251"/>
                  <a:pt x="1339433" y="418553"/>
                  <a:pt x="1357712" y="416549"/>
                </a:cubicBezTo>
                <a:cubicBezTo>
                  <a:pt x="1375991" y="414544"/>
                  <a:pt x="1423507" y="412949"/>
                  <a:pt x="1425921" y="413953"/>
                </a:cubicBezTo>
                <a:cubicBezTo>
                  <a:pt x="1450272" y="407937"/>
                  <a:pt x="1458223" y="388156"/>
                  <a:pt x="1503817" y="380457"/>
                </a:cubicBezTo>
                <a:cubicBezTo>
                  <a:pt x="1541095" y="377398"/>
                  <a:pt x="1605565" y="376357"/>
                  <a:pt x="1639196" y="372785"/>
                </a:cubicBezTo>
                <a:cubicBezTo>
                  <a:pt x="1653280" y="376736"/>
                  <a:pt x="1695289" y="365766"/>
                  <a:pt x="1705606" y="359023"/>
                </a:cubicBezTo>
                <a:cubicBezTo>
                  <a:pt x="1729169" y="336295"/>
                  <a:pt x="1793207" y="348537"/>
                  <a:pt x="1813011" y="331023"/>
                </a:cubicBezTo>
                <a:cubicBezTo>
                  <a:pt x="1820772" y="328179"/>
                  <a:pt x="1823566" y="341833"/>
                  <a:pt x="1831380" y="341307"/>
                </a:cubicBezTo>
                <a:lnTo>
                  <a:pt x="1858612" y="326777"/>
                </a:lnTo>
                <a:lnTo>
                  <a:pt x="1880661" y="335987"/>
                </a:lnTo>
                <a:lnTo>
                  <a:pt x="1941495" y="310792"/>
                </a:lnTo>
                <a:cubicBezTo>
                  <a:pt x="1978970" y="307223"/>
                  <a:pt x="1947391" y="291714"/>
                  <a:pt x="1995402" y="305480"/>
                </a:cubicBezTo>
                <a:cubicBezTo>
                  <a:pt x="2042464" y="298034"/>
                  <a:pt x="2153424" y="281146"/>
                  <a:pt x="2223864" y="266118"/>
                </a:cubicBezTo>
                <a:cubicBezTo>
                  <a:pt x="2261296" y="256300"/>
                  <a:pt x="2360518" y="238323"/>
                  <a:pt x="2418043" y="215314"/>
                </a:cubicBezTo>
                <a:cubicBezTo>
                  <a:pt x="2472088" y="206823"/>
                  <a:pt x="2499422" y="162612"/>
                  <a:pt x="2558461" y="168193"/>
                </a:cubicBezTo>
                <a:cubicBezTo>
                  <a:pt x="2559660" y="164506"/>
                  <a:pt x="2592244" y="161337"/>
                  <a:pt x="2595535" y="158548"/>
                </a:cubicBezTo>
                <a:lnTo>
                  <a:pt x="2626942" y="130400"/>
                </a:lnTo>
                <a:lnTo>
                  <a:pt x="2632225" y="130446"/>
                </a:lnTo>
                <a:lnTo>
                  <a:pt x="2696856" y="128498"/>
                </a:lnTo>
                <a:lnTo>
                  <a:pt x="2759767" y="127784"/>
                </a:lnTo>
                <a:cubicBezTo>
                  <a:pt x="2770024" y="123546"/>
                  <a:pt x="2781047" y="119463"/>
                  <a:pt x="2792685" y="115710"/>
                </a:cubicBezTo>
                <a:lnTo>
                  <a:pt x="2799767" y="113754"/>
                </a:lnTo>
                <a:lnTo>
                  <a:pt x="2829799" y="120042"/>
                </a:lnTo>
                <a:lnTo>
                  <a:pt x="2890704" y="121493"/>
                </a:lnTo>
                <a:cubicBezTo>
                  <a:pt x="2935390" y="121035"/>
                  <a:pt x="2990780" y="113193"/>
                  <a:pt x="3042646" y="112273"/>
                </a:cubicBezTo>
                <a:cubicBezTo>
                  <a:pt x="3077119" y="111474"/>
                  <a:pt x="3124089" y="100414"/>
                  <a:pt x="3146630" y="100898"/>
                </a:cubicBezTo>
                <a:cubicBezTo>
                  <a:pt x="3169381" y="117699"/>
                  <a:pt x="3224695" y="125864"/>
                  <a:pt x="3233163" y="120200"/>
                </a:cubicBezTo>
                <a:lnTo>
                  <a:pt x="3372699" y="129394"/>
                </a:lnTo>
                <a:cubicBezTo>
                  <a:pt x="3389020" y="126586"/>
                  <a:pt x="3397563" y="116804"/>
                  <a:pt x="3394352" y="131671"/>
                </a:cubicBezTo>
                <a:cubicBezTo>
                  <a:pt x="3406102" y="131485"/>
                  <a:pt x="3429770" y="120938"/>
                  <a:pt x="3448218" y="118229"/>
                </a:cubicBezTo>
                <a:lnTo>
                  <a:pt x="3505047" y="115412"/>
                </a:lnTo>
                <a:lnTo>
                  <a:pt x="3521767" y="111071"/>
                </a:lnTo>
                <a:cubicBezTo>
                  <a:pt x="3526335" y="108877"/>
                  <a:pt x="3582156" y="117732"/>
                  <a:pt x="3585137" y="114371"/>
                </a:cubicBezTo>
                <a:cubicBezTo>
                  <a:pt x="3638265" y="102098"/>
                  <a:pt x="3633789" y="98565"/>
                  <a:pt x="3690293" y="98301"/>
                </a:cubicBezTo>
                <a:cubicBezTo>
                  <a:pt x="3782197" y="112746"/>
                  <a:pt x="3826738" y="92943"/>
                  <a:pt x="3867818" y="88985"/>
                </a:cubicBezTo>
                <a:cubicBezTo>
                  <a:pt x="3943777" y="81477"/>
                  <a:pt x="3990501" y="75194"/>
                  <a:pt x="4091337" y="70813"/>
                </a:cubicBezTo>
                <a:cubicBezTo>
                  <a:pt x="4154422" y="62932"/>
                  <a:pt x="4217060" y="45734"/>
                  <a:pt x="4246332" y="41697"/>
                </a:cubicBezTo>
                <a:cubicBezTo>
                  <a:pt x="4253308" y="42804"/>
                  <a:pt x="4260125" y="44606"/>
                  <a:pt x="4266975" y="46592"/>
                </a:cubicBezTo>
                <a:lnTo>
                  <a:pt x="4270566" y="47620"/>
                </a:lnTo>
                <a:lnTo>
                  <a:pt x="4288964" y="52766"/>
                </a:lnTo>
                <a:lnTo>
                  <a:pt x="4365137" y="51783"/>
                </a:lnTo>
                <a:lnTo>
                  <a:pt x="4430546" y="44555"/>
                </a:lnTo>
                <a:lnTo>
                  <a:pt x="4444136" y="39567"/>
                </a:lnTo>
                <a:lnTo>
                  <a:pt x="4534039" y="31604"/>
                </a:lnTo>
                <a:lnTo>
                  <a:pt x="4560448" y="25231"/>
                </a:lnTo>
                <a:lnTo>
                  <a:pt x="4568006" y="25970"/>
                </a:lnTo>
                <a:cubicBezTo>
                  <a:pt x="4580278" y="23866"/>
                  <a:pt x="4594878" y="14904"/>
                  <a:pt x="4595497" y="22958"/>
                </a:cubicBezTo>
                <a:lnTo>
                  <a:pt x="4608623" y="18108"/>
                </a:lnTo>
                <a:lnTo>
                  <a:pt x="4623942" y="22251"/>
                </a:lnTo>
                <a:cubicBezTo>
                  <a:pt x="4633227" y="23117"/>
                  <a:pt x="4655429" y="23973"/>
                  <a:pt x="4664336" y="23306"/>
                </a:cubicBezTo>
                <a:lnTo>
                  <a:pt x="4677385" y="18246"/>
                </a:lnTo>
                <a:lnTo>
                  <a:pt x="4698143" y="18036"/>
                </a:lnTo>
                <a:cubicBezTo>
                  <a:pt x="4710347" y="18931"/>
                  <a:pt x="4736189" y="22441"/>
                  <a:pt x="4750609" y="23611"/>
                </a:cubicBezTo>
                <a:cubicBezTo>
                  <a:pt x="4764270" y="27424"/>
                  <a:pt x="4774858" y="29782"/>
                  <a:pt x="4784658" y="25057"/>
                </a:cubicBezTo>
                <a:cubicBezTo>
                  <a:pt x="4804708" y="29613"/>
                  <a:pt x="4822811" y="48263"/>
                  <a:pt x="4847558" y="38726"/>
                </a:cubicBezTo>
                <a:cubicBezTo>
                  <a:pt x="4868304" y="42993"/>
                  <a:pt x="4867190" y="47939"/>
                  <a:pt x="4909134" y="50659"/>
                </a:cubicBezTo>
                <a:cubicBezTo>
                  <a:pt x="4945026" y="52455"/>
                  <a:pt x="5063406" y="54096"/>
                  <a:pt x="5099219" y="55050"/>
                </a:cubicBezTo>
                <a:cubicBezTo>
                  <a:pt x="5145195" y="57873"/>
                  <a:pt x="5163254" y="65473"/>
                  <a:pt x="5184992" y="67596"/>
                </a:cubicBezTo>
                <a:cubicBezTo>
                  <a:pt x="5206728" y="69720"/>
                  <a:pt x="5195578" y="65687"/>
                  <a:pt x="5229637" y="67789"/>
                </a:cubicBezTo>
                <a:cubicBezTo>
                  <a:pt x="5263695" y="69892"/>
                  <a:pt x="5345217" y="78854"/>
                  <a:pt x="5389346" y="80211"/>
                </a:cubicBezTo>
                <a:cubicBezTo>
                  <a:pt x="5425889" y="83191"/>
                  <a:pt x="5461943" y="84751"/>
                  <a:pt x="5494414" y="75926"/>
                </a:cubicBezTo>
                <a:lnTo>
                  <a:pt x="5528443" y="77206"/>
                </a:lnTo>
                <a:cubicBezTo>
                  <a:pt x="5582723" y="71370"/>
                  <a:pt x="5638917" y="68385"/>
                  <a:pt x="5684939" y="50269"/>
                </a:cubicBezTo>
                <a:cubicBezTo>
                  <a:pt x="5724389" y="45804"/>
                  <a:pt x="5737860" y="52916"/>
                  <a:pt x="5765146" y="50414"/>
                </a:cubicBezTo>
                <a:cubicBezTo>
                  <a:pt x="5792695" y="43060"/>
                  <a:pt x="5827352" y="38097"/>
                  <a:pt x="5848655" y="35257"/>
                </a:cubicBezTo>
                <a:lnTo>
                  <a:pt x="5930656" y="30131"/>
                </a:lnTo>
                <a:lnTo>
                  <a:pt x="6124150" y="31679"/>
                </a:lnTo>
                <a:cubicBezTo>
                  <a:pt x="6138131" y="22216"/>
                  <a:pt x="6167730" y="4075"/>
                  <a:pt x="6189199" y="5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5DDE74-FD4F-7243-2F0A-F863644005DB}"/>
              </a:ext>
            </a:extLst>
          </p:cNvPr>
          <p:cNvSpPr>
            <a:spLocks noGrp="1"/>
          </p:cNvSpPr>
          <p:nvPr>
            <p:ph type="title"/>
          </p:nvPr>
        </p:nvSpPr>
        <p:spPr>
          <a:xfrm>
            <a:off x="1255060" y="5279511"/>
            <a:ext cx="9681882" cy="739880"/>
          </a:xfrm>
        </p:spPr>
        <p:txBody>
          <a:bodyPr vert="horz" lIns="91440" tIns="45720" rIns="91440" bIns="45720" rtlCol="0" anchor="b">
            <a:normAutofit/>
          </a:bodyPr>
          <a:lstStyle/>
          <a:p>
            <a:pPr algn="ctr"/>
            <a:r>
              <a:rPr lang="en-US" sz="3600" kern="1200">
                <a:solidFill>
                  <a:schemeClr val="tx1">
                    <a:lumMod val="85000"/>
                    <a:lumOff val="15000"/>
                  </a:schemeClr>
                </a:solidFill>
                <a:latin typeface="+mj-lt"/>
                <a:ea typeface="+mj-ea"/>
                <a:cs typeface="+mj-cs"/>
              </a:rPr>
              <a:t>Backsaw and miter box</a:t>
            </a:r>
          </a:p>
        </p:txBody>
      </p:sp>
      <p:pic>
        <p:nvPicPr>
          <p:cNvPr id="41990" name="Picture 6">
            <a:extLst>
              <a:ext uri="{FF2B5EF4-FFF2-40B4-BE49-F238E27FC236}">
                <a16:creationId xmlns:a16="http://schemas.microsoft.com/office/drawing/2014/main" id="{7F98C627-ECE6-CBD4-4252-AB47C03955B1}"/>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7025"/>
          <a:stretch/>
        </p:blipFill>
        <p:spPr bwMode="auto">
          <a:xfrm>
            <a:off x="2340887" y="579473"/>
            <a:ext cx="7510225" cy="42244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708787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descr="Coping Saw Frame and Blade (64408) | Draper Tools">
            <a:extLst>
              <a:ext uri="{FF2B5EF4-FFF2-40B4-BE49-F238E27FC236}">
                <a16:creationId xmlns:a16="http://schemas.microsoft.com/office/drawing/2014/main" id="{7FA364C3-F347-87FB-B0FC-FC5EB7B13CB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2956" b="20794"/>
          <a:stretch/>
        </p:blipFill>
        <p:spPr bwMode="auto">
          <a:xfrm>
            <a:off x="-3047" y="10"/>
            <a:ext cx="12191999" cy="6857990"/>
          </a:xfrm>
          <a:prstGeom prst="rect">
            <a:avLst/>
          </a:prstGeom>
          <a:noFill/>
          <a:extLst>
            <a:ext uri="{909E8E84-426E-40DD-AFC4-6F175D3DCCD1}">
              <a14:hiddenFill xmlns:a14="http://schemas.microsoft.com/office/drawing/2010/main">
                <a:solidFill>
                  <a:srgbClr val="FFFFFF"/>
                </a:solidFill>
              </a14:hiddenFill>
            </a:ext>
          </a:extLst>
        </p:spPr>
      </p:pic>
      <p:sp>
        <p:nvSpPr>
          <p:cNvPr id="76" name="Rectangle 75">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7C8787D2-07B0-01BC-4349-DC8EF5FFC075}"/>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COPING SAW</a:t>
            </a:r>
          </a:p>
        </p:txBody>
      </p:sp>
    </p:spTree>
    <p:extLst>
      <p:ext uri="{BB962C8B-B14F-4D97-AF65-F5344CB8AC3E}">
        <p14:creationId xmlns:p14="http://schemas.microsoft.com/office/powerpoint/2010/main" val="29308350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2" descr="Professional Hand Hacksaw Frames with Soft Grip Handle 300 mm | BAHCO |  Bahco International">
            <a:extLst>
              <a:ext uri="{FF2B5EF4-FFF2-40B4-BE49-F238E27FC236}">
                <a16:creationId xmlns:a16="http://schemas.microsoft.com/office/drawing/2014/main" id="{E04BABC9-8EE8-6CE8-8CBB-4657971177AD}"/>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889" r="-1" b="-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1"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4" name="Title 1">
            <a:extLst>
              <a:ext uri="{FF2B5EF4-FFF2-40B4-BE49-F238E27FC236}">
                <a16:creationId xmlns:a16="http://schemas.microsoft.com/office/drawing/2014/main" id="{34572260-C45C-F50F-501F-318C4FDBBAA9}"/>
              </a:ext>
            </a:extLst>
          </p:cNvPr>
          <p:cNvSpPr txBox="1">
            <a:spLocks/>
          </p:cNvSpPr>
          <p:nvPr/>
        </p:nvSpPr>
        <p:spPr>
          <a:xfrm>
            <a:off x="8022021" y="3231931"/>
            <a:ext cx="3852041" cy="1834056"/>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Aft>
                <a:spcPts val="600"/>
              </a:spcAft>
            </a:pPr>
            <a:r>
              <a:rPr lang="en-US" sz="4000"/>
              <a:t>HACK SAW</a:t>
            </a:r>
          </a:p>
        </p:txBody>
      </p:sp>
      <p:cxnSp>
        <p:nvCxnSpPr>
          <p:cNvPr id="13" name="Straight Connector 12">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277688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E8467F-2768-B863-F442-13FBCF8CAD3A}"/>
              </a:ext>
            </a:extLst>
          </p:cNvPr>
          <p:cNvSpPr>
            <a:spLocks noGrp="1"/>
          </p:cNvSpPr>
          <p:nvPr>
            <p:ph type="title"/>
          </p:nvPr>
        </p:nvSpPr>
        <p:spPr>
          <a:xfrm>
            <a:off x="638881" y="417576"/>
            <a:ext cx="10909640" cy="1249394"/>
          </a:xfrm>
        </p:spPr>
        <p:txBody>
          <a:bodyPr vert="horz" lIns="91440" tIns="45720" rIns="91440" bIns="45720" rtlCol="0" anchor="ctr">
            <a:normAutofit/>
          </a:bodyPr>
          <a:lstStyle/>
          <a:p>
            <a:pPr algn="ctr"/>
            <a:r>
              <a:rPr lang="en-US" sz="6600" kern="1200">
                <a:solidFill>
                  <a:schemeClr val="tx1"/>
                </a:solidFill>
                <a:latin typeface="+mj-lt"/>
                <a:ea typeface="+mj-ea"/>
                <a:cs typeface="+mj-cs"/>
              </a:rPr>
              <a:t>POWER TOOLS</a:t>
            </a:r>
          </a:p>
        </p:txBody>
      </p:sp>
      <p:sp>
        <p:nvSpPr>
          <p:cNvPr id="3" name="Content Placeholder 2">
            <a:extLst>
              <a:ext uri="{FF2B5EF4-FFF2-40B4-BE49-F238E27FC236}">
                <a16:creationId xmlns:a16="http://schemas.microsoft.com/office/drawing/2014/main" id="{469762A4-1C59-C185-00D7-25B1D0321FE7}"/>
              </a:ext>
            </a:extLst>
          </p:cNvPr>
          <p:cNvSpPr>
            <a:spLocks noGrp="1"/>
          </p:cNvSpPr>
          <p:nvPr>
            <p:ph idx="1"/>
          </p:nvPr>
        </p:nvSpPr>
        <p:spPr>
          <a:xfrm>
            <a:off x="638881" y="1809541"/>
            <a:ext cx="10909643" cy="687406"/>
          </a:xfrm>
        </p:spPr>
        <p:txBody>
          <a:bodyPr vert="horz" lIns="91440" tIns="45720" rIns="91440" bIns="45720" rtlCol="0" anchor="ctr">
            <a:normAutofit/>
          </a:bodyPr>
          <a:lstStyle/>
          <a:p>
            <a:pPr marL="0" indent="0" algn="ctr">
              <a:buNone/>
            </a:pPr>
            <a:r>
              <a:rPr lang="en-US" sz="2400" kern="1200">
                <a:solidFill>
                  <a:schemeClr val="tx1"/>
                </a:solidFill>
                <a:latin typeface="+mn-lt"/>
                <a:ea typeface="+mn-ea"/>
                <a:cs typeface="+mn-cs"/>
              </a:rPr>
              <a:t>Tools powered by electric or gas.</a:t>
            </a:r>
          </a:p>
        </p:txBody>
      </p:sp>
      <p:sp>
        <p:nvSpPr>
          <p:cNvPr id="12"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ool&#10;&#10;Description automatically generated">
            <a:extLst>
              <a:ext uri="{FF2B5EF4-FFF2-40B4-BE49-F238E27FC236}">
                <a16:creationId xmlns:a16="http://schemas.microsoft.com/office/drawing/2014/main" id="{3030F664-3FFF-EFE1-25AF-0C9B1739F481}"/>
              </a:ext>
            </a:extLst>
          </p:cNvPr>
          <p:cNvPicPr>
            <a:picLocks noChangeAspect="1"/>
          </p:cNvPicPr>
          <p:nvPr/>
        </p:nvPicPr>
        <p:blipFill>
          <a:blip r:embed="rId2"/>
          <a:stretch>
            <a:fillRect/>
          </a:stretch>
        </p:blipFill>
        <p:spPr>
          <a:xfrm>
            <a:off x="1466924" y="2633472"/>
            <a:ext cx="9255104" cy="3586353"/>
          </a:xfrm>
          <a:prstGeom prst="rect">
            <a:avLst/>
          </a:prstGeom>
        </p:spPr>
      </p:pic>
    </p:spTree>
    <p:extLst>
      <p:ext uri="{BB962C8B-B14F-4D97-AF65-F5344CB8AC3E}">
        <p14:creationId xmlns:p14="http://schemas.microsoft.com/office/powerpoint/2010/main" val="377662320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4F4A5FB-103C-1AC0-5954-DC3D916974B8}"/>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SAFETY TIP</a:t>
            </a:r>
          </a:p>
        </p:txBody>
      </p:sp>
      <p:graphicFrame>
        <p:nvGraphicFramePr>
          <p:cNvPr id="6" name="Content Placeholder 2">
            <a:extLst>
              <a:ext uri="{FF2B5EF4-FFF2-40B4-BE49-F238E27FC236}">
                <a16:creationId xmlns:a16="http://schemas.microsoft.com/office/drawing/2014/main" id="{3E875114-9271-9658-5EDF-389DF7614706}"/>
              </a:ext>
            </a:extLst>
          </p:cNvPr>
          <p:cNvGraphicFramePr>
            <a:graphicFrameLocks noGrp="1"/>
          </p:cNvGraphicFramePr>
          <p:nvPr>
            <p:ph idx="1"/>
            <p:extLst>
              <p:ext uri="{D42A27DB-BD31-4B8C-83A1-F6EECF244321}">
                <p14:modId xmlns:p14="http://schemas.microsoft.com/office/powerpoint/2010/main" val="3323564994"/>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1527406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8" name="Picture 7" descr="A picture containing power saw, tool&#10;&#10;Description automatically generated">
            <a:extLst>
              <a:ext uri="{FF2B5EF4-FFF2-40B4-BE49-F238E27FC236}">
                <a16:creationId xmlns:a16="http://schemas.microsoft.com/office/drawing/2014/main" id="{B015A85B-DBDE-9CB5-8E8D-56AC16E16CFE}"/>
              </a:ext>
            </a:extLst>
          </p:cNvPr>
          <p:cNvPicPr>
            <a:picLocks noChangeAspect="1"/>
          </p:cNvPicPr>
          <p:nvPr/>
        </p:nvPicPr>
        <p:blipFill rotWithShape="1">
          <a:blip r:embed="rId2"/>
          <a:srcRect r="-1" b="26624"/>
          <a:stretch/>
        </p:blipFill>
        <p:spPr>
          <a:xfrm>
            <a:off x="20" y="10"/>
            <a:ext cx="7009876" cy="6857990"/>
          </a:xfrm>
          <a:custGeom>
            <a:avLst/>
            <a:gdLst/>
            <a:ahLst/>
            <a:cxnLst/>
            <a:rect l="l" t="t" r="r" b="b"/>
            <a:pathLst>
              <a:path w="7009896" h="6858000">
                <a:moveTo>
                  <a:pt x="0" y="0"/>
                </a:moveTo>
                <a:lnTo>
                  <a:pt x="7009896" y="0"/>
                </a:lnTo>
                <a:lnTo>
                  <a:pt x="7009896" y="1"/>
                </a:lnTo>
                <a:lnTo>
                  <a:pt x="6295211" y="1"/>
                </a:lnTo>
                <a:lnTo>
                  <a:pt x="6195255" y="380651"/>
                </a:lnTo>
                <a:cubicBezTo>
                  <a:pt x="5677600" y="2559611"/>
                  <a:pt x="5966601" y="4758249"/>
                  <a:pt x="6880029" y="6647018"/>
                </a:cubicBezTo>
                <a:lnTo>
                  <a:pt x="6988280" y="6858000"/>
                </a:lnTo>
                <a:lnTo>
                  <a:pt x="0" y="6858000"/>
                </a:lnTo>
                <a:close/>
              </a:path>
            </a:pathLst>
          </a:custGeom>
        </p:spPr>
      </p:pic>
      <p:sp>
        <p:nvSpPr>
          <p:cNvPr id="13" name="Freeform: Shape 12">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11927"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5" name="Freeform: Shape 14">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42784"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B034A0C-77FF-54A8-7368-1B43BE876CB4}"/>
              </a:ext>
            </a:extLst>
          </p:cNvPr>
          <p:cNvSpPr>
            <a:spLocks noGrp="1"/>
          </p:cNvSpPr>
          <p:nvPr>
            <p:ph type="title"/>
          </p:nvPr>
        </p:nvSpPr>
        <p:spPr>
          <a:xfrm>
            <a:off x="6801436" y="1396289"/>
            <a:ext cx="4819952" cy="1325563"/>
          </a:xfrm>
        </p:spPr>
        <p:txBody>
          <a:bodyPr>
            <a:normAutofit/>
          </a:bodyPr>
          <a:lstStyle/>
          <a:p>
            <a:r>
              <a:rPr lang="en-GB"/>
              <a:t>TABLE SAW</a:t>
            </a:r>
          </a:p>
        </p:txBody>
      </p:sp>
      <p:sp>
        <p:nvSpPr>
          <p:cNvPr id="3" name="Content Placeholder 2">
            <a:extLst>
              <a:ext uri="{FF2B5EF4-FFF2-40B4-BE49-F238E27FC236}">
                <a16:creationId xmlns:a16="http://schemas.microsoft.com/office/drawing/2014/main" id="{D924F171-45A1-752C-2B51-E0E5F27D0C9D}"/>
              </a:ext>
            </a:extLst>
          </p:cNvPr>
          <p:cNvSpPr>
            <a:spLocks noGrp="1"/>
          </p:cNvSpPr>
          <p:nvPr>
            <p:ph idx="1"/>
          </p:nvPr>
        </p:nvSpPr>
        <p:spPr>
          <a:xfrm>
            <a:off x="6801435" y="2871982"/>
            <a:ext cx="4819951" cy="3181684"/>
          </a:xfrm>
        </p:spPr>
        <p:txBody>
          <a:bodyPr anchor="t">
            <a:normAutofit/>
          </a:bodyPr>
          <a:lstStyle/>
          <a:p>
            <a:pPr marL="0" indent="0">
              <a:buNone/>
            </a:pPr>
            <a:r>
              <a:rPr lang="en-GB" sz="1800" dirty="0"/>
              <a:t>Ideal for ripping the lumber and panel materials, although it can also cut accurate dadoes and grooves, depending on individuals skill.</a:t>
            </a:r>
          </a:p>
          <a:p>
            <a:pPr marL="0" indent="0">
              <a:buNone/>
            </a:pPr>
            <a:r>
              <a:rPr lang="en-GB" sz="1800" dirty="0"/>
              <a:t>Available in several sizes, depending on the diameter of the circular blade. </a:t>
            </a:r>
          </a:p>
          <a:p>
            <a:endParaRPr lang="en-GB" sz="1800" dirty="0"/>
          </a:p>
        </p:txBody>
      </p:sp>
    </p:spTree>
    <p:extLst>
      <p:ext uri="{BB962C8B-B14F-4D97-AF65-F5344CB8AC3E}">
        <p14:creationId xmlns:p14="http://schemas.microsoft.com/office/powerpoint/2010/main" val="3226149556"/>
      </p:ext>
    </p:extLst>
  </p:cSld>
  <p:clrMapOvr>
    <a:overrideClrMapping bg1="dk1" tx1="lt1" bg2="dk2" tx2="lt2" accent1="accent1" accent2="accent2" accent3="accent3" accent4="accent4" accent5="accent5" accent6="accent6" hlink="hlink" folHlink="folHlink"/>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1B13A-0799-4CDD-EF65-504BAF0C226D}"/>
              </a:ext>
            </a:extLst>
          </p:cNvPr>
          <p:cNvSpPr>
            <a:spLocks noGrp="1"/>
          </p:cNvSpPr>
          <p:nvPr>
            <p:ph type="title"/>
          </p:nvPr>
        </p:nvSpPr>
        <p:spPr>
          <a:xfrm>
            <a:off x="6598104" y="1396289"/>
            <a:ext cx="5034783" cy="1325563"/>
          </a:xfrm>
        </p:spPr>
        <p:txBody>
          <a:bodyPr>
            <a:normAutofit/>
          </a:bodyPr>
          <a:lstStyle/>
          <a:p>
            <a:r>
              <a:rPr lang="en-GB" sz="2800" b="1" dirty="0"/>
              <a:t>Table saw </a:t>
            </a:r>
            <a:br>
              <a:rPr lang="en-GB" sz="2800" b="1" dirty="0"/>
            </a:br>
            <a:r>
              <a:rPr lang="en-GB" sz="2800" b="1" dirty="0"/>
              <a:t>TKS 80 EBS-Set 230V</a:t>
            </a:r>
            <a:br>
              <a:rPr lang="en-GB" sz="2800" b="1" dirty="0"/>
            </a:br>
            <a:endParaRPr lang="en-GB" sz="2800" dirty="0"/>
          </a:p>
        </p:txBody>
      </p:sp>
      <p:sp>
        <p:nvSpPr>
          <p:cNvPr id="71" name="Freeform: Shape 70">
            <a:extLst>
              <a:ext uri="{FF2B5EF4-FFF2-40B4-BE49-F238E27FC236}">
                <a16:creationId xmlns:a16="http://schemas.microsoft.com/office/drawing/2014/main" id="{DCFD1A13-2B88-47B7-AAE9-AD6F3296E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3" name="Freeform: Shape 72">
            <a:extLst>
              <a:ext uri="{FF2B5EF4-FFF2-40B4-BE49-F238E27FC236}">
                <a16:creationId xmlns:a16="http://schemas.microsoft.com/office/drawing/2014/main" id="{F5CE4102-C93A-420A-98A7-5A7DD0C5C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024154" cy="685800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2">
            <a:extLst>
              <a:ext uri="{FF2B5EF4-FFF2-40B4-BE49-F238E27FC236}">
                <a16:creationId xmlns:a16="http://schemas.microsoft.com/office/drawing/2014/main" id="{DF7B9AA7-482B-5917-3B2D-397C4421845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29767" y="1463807"/>
            <a:ext cx="4856199" cy="643445"/>
          </a:xfrm>
          <a:prstGeom prst="rect">
            <a:avLst/>
          </a:prstGeom>
          <a:noFill/>
          <a:extLst>
            <a:ext uri="{909E8E84-426E-40DD-AFC4-6F175D3DCCD1}">
              <a14:hiddenFill xmlns:a14="http://schemas.microsoft.com/office/drawing/2010/main">
                <a:solidFill>
                  <a:srgbClr val="FFFFFF"/>
                </a:solidFill>
              </a14:hiddenFill>
            </a:ext>
          </a:extLst>
        </p:spPr>
      </p:pic>
      <p:pic>
        <p:nvPicPr>
          <p:cNvPr id="45058" name="Picture 2" descr="Table saw TKS 80 EBS-Set 230V - Product">
            <a:extLst>
              <a:ext uri="{FF2B5EF4-FFF2-40B4-BE49-F238E27FC236}">
                <a16:creationId xmlns:a16="http://schemas.microsoft.com/office/drawing/2014/main" id="{76D5BCC7-3FD7-59FF-A23A-5D0525CD731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29768" y="3515040"/>
            <a:ext cx="3350106" cy="223619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6A480F9-2E0C-3AB4-C242-B83CAD938CD5}"/>
              </a:ext>
            </a:extLst>
          </p:cNvPr>
          <p:cNvSpPr>
            <a:spLocks noGrp="1"/>
          </p:cNvSpPr>
          <p:nvPr>
            <p:ph idx="1"/>
          </p:nvPr>
        </p:nvSpPr>
        <p:spPr>
          <a:xfrm>
            <a:off x="6602549" y="2871982"/>
            <a:ext cx="5034784" cy="3181684"/>
          </a:xfrm>
        </p:spPr>
        <p:txBody>
          <a:bodyPr anchor="t">
            <a:normAutofit/>
          </a:bodyPr>
          <a:lstStyle/>
          <a:p>
            <a:pPr marL="0" indent="0">
              <a:buNone/>
            </a:pPr>
            <a:r>
              <a:rPr lang="en-GB" sz="1800" b="1"/>
              <a:t>Main applications</a:t>
            </a:r>
          </a:p>
          <a:p>
            <a:r>
              <a:rPr lang="en-GB" sz="1800"/>
              <a:t>Cross-cutting up to a width of 820 mm with sliding table, at a cutting depth of 20 mm</a:t>
            </a:r>
          </a:p>
          <a:p>
            <a:r>
              <a:rPr lang="en-GB" sz="1800"/>
              <a:t>Rip cutting up to a cutting height of 80 mm and a width of 600 mm with an extension table</a:t>
            </a:r>
          </a:p>
          <a:p>
            <a:r>
              <a:rPr lang="en-GB" sz="1800"/>
              <a:t>Tilting saw blade for angled cuts between -2° and 47°</a:t>
            </a:r>
          </a:p>
          <a:p>
            <a:endParaRPr lang="en-GB" sz="1800"/>
          </a:p>
        </p:txBody>
      </p:sp>
    </p:spTree>
    <p:extLst>
      <p:ext uri="{BB962C8B-B14F-4D97-AF65-F5344CB8AC3E}">
        <p14:creationId xmlns:p14="http://schemas.microsoft.com/office/powerpoint/2010/main" val="173752291"/>
      </p:ext>
    </p:extLst>
  </p:cSld>
  <p:clrMapOvr>
    <a:overrideClrMapping bg1="dk1" tx1="lt1" bg2="dk2" tx2="lt2" accent1="accent1" accent2="accent2" accent3="accent3" accent4="accent4" accent5="accent5" accent6="accent6" hlink="hlink" folHlink="folHlink"/>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4" name="Picture 3" descr="A picture containing indoor, power saw, tool, cluttered&#10;&#10;Description automatically generated">
            <a:extLst>
              <a:ext uri="{FF2B5EF4-FFF2-40B4-BE49-F238E27FC236}">
                <a16:creationId xmlns:a16="http://schemas.microsoft.com/office/drawing/2014/main" id="{F0B04C02-FC77-D735-AEA1-0C936CC95779}"/>
              </a:ext>
            </a:extLst>
          </p:cNvPr>
          <p:cNvPicPr>
            <a:picLocks noChangeAspect="1"/>
          </p:cNvPicPr>
          <p:nvPr/>
        </p:nvPicPr>
        <p:blipFill rotWithShape="1">
          <a:blip r:embed="rId2"/>
          <a:srcRect t="5063" r="-1" b="21561"/>
          <a:stretch/>
        </p:blipFill>
        <p:spPr>
          <a:xfrm>
            <a:off x="20" y="10"/>
            <a:ext cx="7009876" cy="6857990"/>
          </a:xfrm>
          <a:custGeom>
            <a:avLst/>
            <a:gdLst/>
            <a:ahLst/>
            <a:cxnLst/>
            <a:rect l="l" t="t" r="r" b="b"/>
            <a:pathLst>
              <a:path w="7009896" h="6858000">
                <a:moveTo>
                  <a:pt x="0" y="0"/>
                </a:moveTo>
                <a:lnTo>
                  <a:pt x="7009896" y="0"/>
                </a:lnTo>
                <a:lnTo>
                  <a:pt x="7009896" y="1"/>
                </a:lnTo>
                <a:lnTo>
                  <a:pt x="6295211" y="1"/>
                </a:lnTo>
                <a:lnTo>
                  <a:pt x="6195255" y="380651"/>
                </a:lnTo>
                <a:cubicBezTo>
                  <a:pt x="5677600" y="2559611"/>
                  <a:pt x="5966601" y="4758249"/>
                  <a:pt x="6880029" y="6647018"/>
                </a:cubicBezTo>
                <a:lnTo>
                  <a:pt x="6988280" y="6858000"/>
                </a:lnTo>
                <a:lnTo>
                  <a:pt x="0" y="6858000"/>
                </a:lnTo>
                <a:close/>
              </a:path>
            </a:pathLst>
          </a:custGeom>
        </p:spPr>
      </p:pic>
      <p:sp>
        <p:nvSpPr>
          <p:cNvPr id="16" name="Freeform: Shape 15">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11927"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8" name="Freeform: Shape 17">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42784"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F9B4E59-CA54-0AA3-FC45-7E62D56E333E}"/>
              </a:ext>
            </a:extLst>
          </p:cNvPr>
          <p:cNvSpPr>
            <a:spLocks noGrp="1"/>
          </p:cNvSpPr>
          <p:nvPr>
            <p:ph type="title"/>
          </p:nvPr>
        </p:nvSpPr>
        <p:spPr>
          <a:xfrm>
            <a:off x="6801436" y="1396289"/>
            <a:ext cx="4819952" cy="1325563"/>
          </a:xfrm>
        </p:spPr>
        <p:txBody>
          <a:bodyPr>
            <a:normAutofit/>
          </a:bodyPr>
          <a:lstStyle/>
          <a:p>
            <a:r>
              <a:rPr lang="en-GB"/>
              <a:t>RADIAL-ARM SAW</a:t>
            </a:r>
          </a:p>
        </p:txBody>
      </p:sp>
      <p:sp>
        <p:nvSpPr>
          <p:cNvPr id="3" name="Content Placeholder 2">
            <a:extLst>
              <a:ext uri="{FF2B5EF4-FFF2-40B4-BE49-F238E27FC236}">
                <a16:creationId xmlns:a16="http://schemas.microsoft.com/office/drawing/2014/main" id="{00580B67-EA90-3AA1-7945-822715742AF2}"/>
              </a:ext>
            </a:extLst>
          </p:cNvPr>
          <p:cNvSpPr>
            <a:spLocks noGrp="1"/>
          </p:cNvSpPr>
          <p:nvPr>
            <p:ph idx="1"/>
          </p:nvPr>
        </p:nvSpPr>
        <p:spPr>
          <a:xfrm>
            <a:off x="6801435" y="2871982"/>
            <a:ext cx="4819951" cy="3181684"/>
          </a:xfrm>
        </p:spPr>
        <p:txBody>
          <a:bodyPr anchor="t">
            <a:normAutofit/>
          </a:bodyPr>
          <a:lstStyle/>
          <a:p>
            <a:pPr marL="0" indent="0">
              <a:buNone/>
            </a:pPr>
            <a:r>
              <a:rPr lang="en-GB" sz="1800" dirty="0"/>
              <a:t>Primarily used for accurate cross-cutting but also dadoes and grooves. It can be set to cut both simple and compound angles. Most useful and versatile machine dependant on the blade being used. </a:t>
            </a:r>
          </a:p>
          <a:p>
            <a:pPr marL="0" indent="0">
              <a:buNone/>
            </a:pPr>
            <a:r>
              <a:rPr lang="en-GB" sz="1800" dirty="0"/>
              <a:t>Has the ability to crosscut (cut across the grain), rip (cut along the grain), bevel (cut the timber to an angle), and trench (cut less than the full depth of the timber)</a:t>
            </a:r>
          </a:p>
          <a:p>
            <a:pPr marL="0" indent="0">
              <a:buNone/>
            </a:pPr>
            <a:r>
              <a:rPr lang="en-GB" sz="1800" dirty="0"/>
              <a:t>Best application is cross-cutting, particularly useful for building flats or floors…</a:t>
            </a:r>
          </a:p>
          <a:p>
            <a:pPr marL="0" indent="0">
              <a:buNone/>
            </a:pPr>
            <a:endParaRPr lang="en-GB" sz="1800" dirty="0"/>
          </a:p>
        </p:txBody>
      </p:sp>
    </p:spTree>
    <p:extLst>
      <p:ext uri="{BB962C8B-B14F-4D97-AF65-F5344CB8AC3E}">
        <p14:creationId xmlns:p14="http://schemas.microsoft.com/office/powerpoint/2010/main" val="3094490377"/>
      </p:ext>
    </p:extLst>
  </p:cSld>
  <p:clrMapOvr>
    <a:overrideClrMapping bg1="dk1" tx1="lt1" bg2="dk2" tx2="lt2" accent1="accent1" accent2="accent2" accent3="accent3" accent4="accent4" accent5="accent5" accent6="accent6" hlink="hlink" folHlink="folHlink"/>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435E0643-62A2-629D-9BF7-3E4E05C4E2A5}"/>
              </a:ext>
            </a:extLst>
          </p:cNvPr>
          <p:cNvSpPr txBox="1"/>
          <p:nvPr/>
        </p:nvSpPr>
        <p:spPr>
          <a:xfrm>
            <a:off x="6598104" y="1396289"/>
            <a:ext cx="5034783" cy="1325563"/>
          </a:xfrm>
          <a:prstGeom prst="rect">
            <a:avLst/>
          </a:prstGeom>
        </p:spPr>
        <p:txBody>
          <a:bodyPr vert="horz" lIns="91440" tIns="45720" rIns="91440" bIns="45720" rtlCol="0" anchor="ctr">
            <a:normAutofit/>
          </a:bodyPr>
          <a:lstStyle/>
          <a:p>
            <a:pPr>
              <a:lnSpc>
                <a:spcPct val="90000"/>
              </a:lnSpc>
              <a:spcBef>
                <a:spcPct val="0"/>
              </a:spcBef>
              <a:spcAft>
                <a:spcPts val="600"/>
              </a:spcAft>
            </a:pPr>
            <a:endParaRPr lang="en-US" sz="2400" b="1" dirty="0">
              <a:latin typeface="+mj-lt"/>
              <a:ea typeface="+mj-ea"/>
              <a:cs typeface="+mj-cs"/>
            </a:endParaRPr>
          </a:p>
          <a:p>
            <a:pPr>
              <a:lnSpc>
                <a:spcPct val="90000"/>
              </a:lnSpc>
              <a:spcBef>
                <a:spcPct val="0"/>
              </a:spcBef>
              <a:spcAft>
                <a:spcPts val="600"/>
              </a:spcAft>
            </a:pPr>
            <a:r>
              <a:rPr lang="en-US" sz="2400" b="1" dirty="0">
                <a:latin typeface="+mj-lt"/>
                <a:ea typeface="+mj-ea"/>
                <a:cs typeface="+mj-cs"/>
              </a:rPr>
              <a:t>Mitre saw aka Radial-Arm Saw </a:t>
            </a:r>
            <a:br>
              <a:rPr lang="en-US" sz="2400" b="1" dirty="0">
                <a:latin typeface="+mj-lt"/>
                <a:ea typeface="+mj-ea"/>
                <a:cs typeface="+mj-cs"/>
              </a:rPr>
            </a:br>
            <a:r>
              <a:rPr lang="en-US" sz="2400" b="1" dirty="0">
                <a:latin typeface="+mj-lt"/>
                <a:ea typeface="+mj-ea"/>
                <a:cs typeface="+mj-cs"/>
              </a:rPr>
              <a:t>KS 120 REB 230V KAPEX</a:t>
            </a:r>
          </a:p>
          <a:p>
            <a:pPr>
              <a:lnSpc>
                <a:spcPct val="90000"/>
              </a:lnSpc>
              <a:spcBef>
                <a:spcPct val="0"/>
              </a:spcBef>
              <a:spcAft>
                <a:spcPts val="600"/>
              </a:spcAft>
            </a:pPr>
            <a:endParaRPr lang="en-US" sz="2400" dirty="0">
              <a:latin typeface="+mj-lt"/>
              <a:ea typeface="+mj-ea"/>
              <a:cs typeface="+mj-cs"/>
            </a:endParaRPr>
          </a:p>
        </p:txBody>
      </p:sp>
      <p:sp>
        <p:nvSpPr>
          <p:cNvPr id="13" name="Freeform: Shape 12">
            <a:extLst>
              <a:ext uri="{FF2B5EF4-FFF2-40B4-BE49-F238E27FC236}">
                <a16:creationId xmlns:a16="http://schemas.microsoft.com/office/drawing/2014/main" id="{DCFD1A13-2B88-47B7-AAE9-AD6F3296E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F5CE4102-C93A-420A-98A7-5A7DD0C5C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024154" cy="685800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2">
            <a:extLst>
              <a:ext uri="{FF2B5EF4-FFF2-40B4-BE49-F238E27FC236}">
                <a16:creationId xmlns:a16="http://schemas.microsoft.com/office/drawing/2014/main" id="{EDB1D2B4-E175-4D03-E191-BB7EDDF25FE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29767" y="1463807"/>
            <a:ext cx="4856199" cy="64344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E65AF5B5-0455-E8DD-6458-B80F55330BD7}"/>
              </a:ext>
            </a:extLst>
          </p:cNvPr>
          <p:cNvPicPr>
            <a:picLocks noChangeAspect="1"/>
          </p:cNvPicPr>
          <p:nvPr/>
        </p:nvPicPr>
        <p:blipFill rotWithShape="1">
          <a:blip r:embed="rId3"/>
          <a:srcRect l="17578" r="17090"/>
          <a:stretch/>
        </p:blipFill>
        <p:spPr>
          <a:xfrm>
            <a:off x="0" y="2323383"/>
            <a:ext cx="3651039" cy="3730283"/>
          </a:xfrm>
          <a:prstGeom prst="rect">
            <a:avLst/>
          </a:prstGeom>
        </p:spPr>
      </p:pic>
      <p:sp>
        <p:nvSpPr>
          <p:cNvPr id="8" name="TextBox 7">
            <a:extLst>
              <a:ext uri="{FF2B5EF4-FFF2-40B4-BE49-F238E27FC236}">
                <a16:creationId xmlns:a16="http://schemas.microsoft.com/office/drawing/2014/main" id="{9DC1828C-9461-6598-C124-C9C533223263}"/>
              </a:ext>
            </a:extLst>
          </p:cNvPr>
          <p:cNvSpPr txBox="1"/>
          <p:nvPr/>
        </p:nvSpPr>
        <p:spPr>
          <a:xfrm>
            <a:off x="6602549" y="2871982"/>
            <a:ext cx="5034784" cy="3181684"/>
          </a:xfrm>
          <a:prstGeom prst="rect">
            <a:avLst/>
          </a:prstGeom>
        </p:spPr>
        <p:txBody>
          <a:bodyPr vert="horz" lIns="91440" tIns="45720" rIns="91440" bIns="45720" rtlCol="0" anchor="t">
            <a:normAutofit/>
          </a:bodyPr>
          <a:lstStyle/>
          <a:p>
            <a:pPr>
              <a:lnSpc>
                <a:spcPct val="90000"/>
              </a:lnSpc>
              <a:spcAft>
                <a:spcPts val="600"/>
              </a:spcAft>
            </a:pPr>
            <a:r>
              <a:rPr lang="en-US" b="1" dirty="0"/>
              <a:t>Main applications</a:t>
            </a:r>
          </a:p>
          <a:p>
            <a:pPr marL="285750" indent="-228600">
              <a:lnSpc>
                <a:spcPct val="90000"/>
              </a:lnSpc>
              <a:spcAft>
                <a:spcPts val="600"/>
              </a:spcAft>
              <a:buFont typeface="Arial" panose="020B0604020202020204" pitchFamily="34" charset="0"/>
              <a:buChar char="•"/>
            </a:pPr>
            <a:r>
              <a:rPr lang="en-US" dirty="0"/>
              <a:t>Trimming skirting boards and cornices up to 120 mm in height – no calculations</a:t>
            </a:r>
          </a:p>
          <a:p>
            <a:pPr marL="285750" indent="-228600">
              <a:lnSpc>
                <a:spcPct val="90000"/>
              </a:lnSpc>
              <a:spcAft>
                <a:spcPts val="600"/>
              </a:spcAft>
              <a:buFont typeface="Arial" panose="020B0604020202020204" pitchFamily="34" charset="0"/>
              <a:buChar char="•"/>
            </a:pPr>
            <a:r>
              <a:rPr lang="en-US" dirty="0"/>
              <a:t>Cutting boards and panels up to 305 x 88 mm</a:t>
            </a:r>
          </a:p>
          <a:p>
            <a:pPr marL="285750" indent="-228600">
              <a:lnSpc>
                <a:spcPct val="90000"/>
              </a:lnSpc>
              <a:spcAft>
                <a:spcPts val="600"/>
              </a:spcAft>
              <a:buFont typeface="Arial" panose="020B0604020202020204" pitchFamily="34" charset="0"/>
              <a:buChar char="•"/>
            </a:pPr>
            <a:r>
              <a:rPr lang="en-US" dirty="0"/>
              <a:t>Trimming crown molding's up to 168 mm in their original wall position</a:t>
            </a:r>
          </a:p>
          <a:p>
            <a:pPr marL="285750" indent="-228600">
              <a:lnSpc>
                <a:spcPct val="90000"/>
              </a:lnSpc>
              <a:spcAft>
                <a:spcPts val="600"/>
              </a:spcAft>
              <a:buFont typeface="Arial" panose="020B0604020202020204" pitchFamily="34" charset="0"/>
              <a:buChar char="•"/>
            </a:pPr>
            <a:r>
              <a:rPr lang="en-US" dirty="0"/>
              <a:t>Trimming square timber and beams up to 88 mm thick</a:t>
            </a:r>
          </a:p>
          <a:p>
            <a:pPr indent="-228600">
              <a:lnSpc>
                <a:spcPct val="90000"/>
              </a:lnSpc>
              <a:spcAft>
                <a:spcPts val="600"/>
              </a:spcAft>
              <a:buFont typeface="Arial" panose="020B0604020202020204" pitchFamily="34" charset="0"/>
              <a:buChar char="•"/>
            </a:pPr>
            <a:endParaRPr lang="en-US" dirty="0"/>
          </a:p>
        </p:txBody>
      </p:sp>
    </p:spTree>
    <p:extLst>
      <p:ext uri="{BB962C8B-B14F-4D97-AF65-F5344CB8AC3E}">
        <p14:creationId xmlns:p14="http://schemas.microsoft.com/office/powerpoint/2010/main" val="1240360301"/>
      </p:ext>
    </p:extLst>
  </p:cSld>
  <p:clrMapOvr>
    <a:overrideClrMapping bg1="dk1" tx1="lt1" bg2="dk2" tx2="lt2" accent1="accent1" accent2="accent2" accent3="accent3" accent4="accent4" accent5="accent5" accent6="accent6" hlink="hlink" folHlink="folHlink"/>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A picture containing circle&#10;&#10;Description automatically generated">
            <a:extLst>
              <a:ext uri="{FF2B5EF4-FFF2-40B4-BE49-F238E27FC236}">
                <a16:creationId xmlns:a16="http://schemas.microsoft.com/office/drawing/2014/main" id="{9C29FF55-0FA3-F1AB-35AB-888778F1900A}"/>
              </a:ext>
            </a:extLst>
          </p:cNvPr>
          <p:cNvPicPr>
            <a:picLocks noChangeAspect="1"/>
          </p:cNvPicPr>
          <p:nvPr/>
        </p:nvPicPr>
        <p:blipFill rotWithShape="1">
          <a:blip r:embed="rId2"/>
          <a:srcRect l="3103" t="4037"/>
          <a:stretch/>
        </p:blipFill>
        <p:spPr>
          <a:xfrm>
            <a:off x="942976" y="1954410"/>
            <a:ext cx="5114924" cy="2823965"/>
          </a:xfrm>
          <a:prstGeom prst="rect">
            <a:avLst/>
          </a:prstGeom>
          <a:ln>
            <a:noFill/>
          </a:ln>
          <a:effectLst>
            <a:softEdge rad="112500"/>
          </a:effectLst>
        </p:spPr>
      </p:pic>
      <p:sp>
        <p:nvSpPr>
          <p:cNvPr id="21" name="TextBox 20">
            <a:extLst>
              <a:ext uri="{FF2B5EF4-FFF2-40B4-BE49-F238E27FC236}">
                <a16:creationId xmlns:a16="http://schemas.microsoft.com/office/drawing/2014/main" id="{F23E2594-80AE-372E-041C-7FFB1BDCF142}"/>
              </a:ext>
            </a:extLst>
          </p:cNvPr>
          <p:cNvSpPr txBox="1"/>
          <p:nvPr/>
        </p:nvSpPr>
        <p:spPr>
          <a:xfrm>
            <a:off x="838200" y="4494213"/>
            <a:ext cx="5219700" cy="284163"/>
          </a:xfrm>
          <a:prstGeom prst="rect">
            <a:avLst/>
          </a:prstGeom>
          <a:solidFill>
            <a:srgbClr val="000000">
              <a:alpha val="50000"/>
            </a:srgbClr>
          </a:solidFill>
          <a:ln>
            <a:noFill/>
          </a:ln>
        </p:spPr>
        <p:txBody>
          <a:bodyPr wrap="square" rtlCol="0" anchor="ctr">
            <a:noAutofit/>
          </a:bodyPr>
          <a:lstStyle/>
          <a:p>
            <a:pPr algn="ctr">
              <a:spcAft>
                <a:spcPts val="600"/>
              </a:spcAft>
            </a:pPr>
            <a:r>
              <a:rPr lang="en-GB" sz="800" b="1">
                <a:solidFill>
                  <a:srgbClr val="FFFFFF"/>
                </a:solidFill>
              </a:rPr>
              <a:t>WOOD FINE CUT</a:t>
            </a:r>
          </a:p>
          <a:p>
            <a:pPr algn="ctr">
              <a:spcAft>
                <a:spcPts val="600"/>
              </a:spcAft>
            </a:pPr>
            <a:r>
              <a:rPr lang="en-GB" sz="800">
                <a:solidFill>
                  <a:srgbClr val="FFFFFF"/>
                </a:solidFill>
              </a:rPr>
              <a:t>The fine-cut blade for clean and splinter-free cross cuts in solid wood, laminated or veneered sheet materials and acrylic glass.</a:t>
            </a:r>
          </a:p>
        </p:txBody>
      </p:sp>
      <p:pic>
        <p:nvPicPr>
          <p:cNvPr id="9" name="Picture 8" descr="A close-up of a ball&#10;&#10;Description automatically generated with low confidence">
            <a:extLst>
              <a:ext uri="{FF2B5EF4-FFF2-40B4-BE49-F238E27FC236}">
                <a16:creationId xmlns:a16="http://schemas.microsoft.com/office/drawing/2014/main" id="{CB66A78B-642C-2B9E-4142-10A848FFD872}"/>
              </a:ext>
            </a:extLst>
          </p:cNvPr>
          <p:cNvPicPr>
            <a:picLocks noChangeAspect="1"/>
          </p:cNvPicPr>
          <p:nvPr/>
        </p:nvPicPr>
        <p:blipFill>
          <a:blip r:embed="rId3"/>
          <a:stretch>
            <a:fillRect/>
          </a:stretch>
        </p:blipFill>
        <p:spPr>
          <a:xfrm>
            <a:off x="6129338" y="1868488"/>
            <a:ext cx="5219700" cy="2909888"/>
          </a:xfrm>
          <a:prstGeom prst="rect">
            <a:avLst/>
          </a:prstGeom>
          <a:ln>
            <a:noFill/>
          </a:ln>
          <a:effectLst>
            <a:softEdge rad="112500"/>
          </a:effectLst>
        </p:spPr>
      </p:pic>
      <p:sp>
        <p:nvSpPr>
          <p:cNvPr id="12" name="TextBox 11">
            <a:extLst>
              <a:ext uri="{FF2B5EF4-FFF2-40B4-BE49-F238E27FC236}">
                <a16:creationId xmlns:a16="http://schemas.microsoft.com/office/drawing/2014/main" id="{E46C34B4-AE8E-6DF3-31D4-94EBB9EB5DFC}"/>
              </a:ext>
            </a:extLst>
          </p:cNvPr>
          <p:cNvSpPr txBox="1"/>
          <p:nvPr/>
        </p:nvSpPr>
        <p:spPr>
          <a:xfrm>
            <a:off x="6129338" y="4197350"/>
            <a:ext cx="5219700" cy="581025"/>
          </a:xfrm>
          <a:prstGeom prst="rect">
            <a:avLst/>
          </a:prstGeom>
          <a:solidFill>
            <a:srgbClr val="000000">
              <a:alpha val="50000"/>
            </a:srgbClr>
          </a:solidFill>
          <a:ln>
            <a:noFill/>
          </a:ln>
        </p:spPr>
        <p:txBody>
          <a:bodyPr wrap="square" anchor="ctr">
            <a:noAutofit/>
          </a:bodyPr>
          <a:lstStyle/>
          <a:p>
            <a:pPr algn="ctr">
              <a:spcAft>
                <a:spcPts val="600"/>
              </a:spcAft>
            </a:pPr>
            <a:r>
              <a:rPr lang="en-GB" sz="800" b="1">
                <a:solidFill>
                  <a:srgbClr val="FFFFFF"/>
                </a:solidFill>
              </a:rPr>
              <a:t>LAMINATE/HPL</a:t>
            </a:r>
          </a:p>
          <a:p>
            <a:pPr algn="ctr">
              <a:spcAft>
                <a:spcPts val="600"/>
              </a:spcAft>
            </a:pPr>
            <a:r>
              <a:rPr lang="en-GB" sz="800">
                <a:solidFill>
                  <a:srgbClr val="FFFFFF"/>
                </a:solidFill>
              </a:rPr>
              <a:t>Ideal for laminate and melamine-resin-bonded panels (e.g. </a:t>
            </a:r>
            <a:r>
              <a:rPr lang="en-GB" sz="800" err="1">
                <a:solidFill>
                  <a:srgbClr val="FFFFFF"/>
                </a:solidFill>
              </a:rPr>
              <a:t>Trespa</a:t>
            </a:r>
            <a:r>
              <a:rPr lang="en-GB" sz="800">
                <a:solidFill>
                  <a:srgbClr val="FFFFFF"/>
                </a:solidFill>
              </a:rPr>
              <a:t>®).</a:t>
            </a:r>
          </a:p>
        </p:txBody>
      </p:sp>
      <p:pic>
        <p:nvPicPr>
          <p:cNvPr id="13" name="Picture 12" descr="A picture containing gear&#10;&#10;Description automatically generated">
            <a:extLst>
              <a:ext uri="{FF2B5EF4-FFF2-40B4-BE49-F238E27FC236}">
                <a16:creationId xmlns:a16="http://schemas.microsoft.com/office/drawing/2014/main" id="{285972B4-4404-23DA-A110-6397A5A3E35F}"/>
              </a:ext>
            </a:extLst>
          </p:cNvPr>
          <p:cNvPicPr>
            <a:picLocks noChangeAspect="1"/>
          </p:cNvPicPr>
          <p:nvPr/>
        </p:nvPicPr>
        <p:blipFill>
          <a:blip r:embed="rId4"/>
          <a:stretch>
            <a:fillRect/>
          </a:stretch>
        </p:blipFill>
        <p:spPr>
          <a:xfrm>
            <a:off x="838200" y="4849813"/>
            <a:ext cx="2574925" cy="1419225"/>
          </a:xfrm>
          <a:prstGeom prst="rect">
            <a:avLst/>
          </a:prstGeom>
          <a:ln>
            <a:noFill/>
          </a:ln>
          <a:effectLst>
            <a:softEdge rad="112500"/>
          </a:effectLst>
        </p:spPr>
      </p:pic>
      <p:sp>
        <p:nvSpPr>
          <p:cNvPr id="22" name="TextBox 21">
            <a:extLst>
              <a:ext uri="{FF2B5EF4-FFF2-40B4-BE49-F238E27FC236}">
                <a16:creationId xmlns:a16="http://schemas.microsoft.com/office/drawing/2014/main" id="{03280423-B580-C441-6685-2F5B16330D2B}"/>
              </a:ext>
            </a:extLst>
          </p:cNvPr>
          <p:cNvSpPr txBox="1"/>
          <p:nvPr/>
        </p:nvSpPr>
        <p:spPr>
          <a:xfrm>
            <a:off x="838200" y="5986463"/>
            <a:ext cx="2574925" cy="284163"/>
          </a:xfrm>
          <a:prstGeom prst="rect">
            <a:avLst/>
          </a:prstGeom>
          <a:solidFill>
            <a:srgbClr val="000000">
              <a:alpha val="50000"/>
            </a:srgbClr>
          </a:solidFill>
          <a:ln>
            <a:noFill/>
          </a:ln>
        </p:spPr>
        <p:txBody>
          <a:bodyPr wrap="square" rtlCol="0" anchor="ctr">
            <a:noAutofit/>
          </a:bodyPr>
          <a:lstStyle/>
          <a:p>
            <a:pPr algn="ctr">
              <a:spcAft>
                <a:spcPts val="600"/>
              </a:spcAft>
            </a:pPr>
            <a:r>
              <a:rPr lang="en-GB" sz="800" b="1">
                <a:solidFill>
                  <a:srgbClr val="FFFFFF"/>
                </a:solidFill>
              </a:rPr>
              <a:t>WOOD UNIVERSAL</a:t>
            </a:r>
          </a:p>
          <a:p>
            <a:pPr algn="ctr">
              <a:spcAft>
                <a:spcPts val="600"/>
              </a:spcAft>
            </a:pPr>
            <a:r>
              <a:rPr lang="en-GB" sz="800">
                <a:solidFill>
                  <a:srgbClr val="FFFFFF"/>
                </a:solidFill>
              </a:rPr>
              <a:t>The all-rounder for working with all types of wood and wood materials, as well as building panels and soft plastics.</a:t>
            </a:r>
          </a:p>
        </p:txBody>
      </p:sp>
      <p:pic>
        <p:nvPicPr>
          <p:cNvPr id="14" name="Picture 13" descr="A close-up of a magnifying glass&#10;&#10;Description automatically generated with medium confidence">
            <a:extLst>
              <a:ext uri="{FF2B5EF4-FFF2-40B4-BE49-F238E27FC236}">
                <a16:creationId xmlns:a16="http://schemas.microsoft.com/office/drawing/2014/main" id="{51CC0CD7-0FCA-06D7-1610-3EFF94226E2D}"/>
              </a:ext>
            </a:extLst>
          </p:cNvPr>
          <p:cNvPicPr>
            <a:picLocks noChangeAspect="1"/>
          </p:cNvPicPr>
          <p:nvPr/>
        </p:nvPicPr>
        <p:blipFill>
          <a:blip r:embed="rId5"/>
          <a:stretch>
            <a:fillRect/>
          </a:stretch>
        </p:blipFill>
        <p:spPr>
          <a:xfrm>
            <a:off x="6129338" y="4849813"/>
            <a:ext cx="2574925" cy="1419225"/>
          </a:xfrm>
          <a:prstGeom prst="rect">
            <a:avLst/>
          </a:prstGeom>
          <a:ln>
            <a:noFill/>
          </a:ln>
          <a:effectLst>
            <a:softEdge rad="112500"/>
          </a:effectLst>
        </p:spPr>
      </p:pic>
      <p:pic>
        <p:nvPicPr>
          <p:cNvPr id="16" name="Picture 15" descr="Diagram&#10;&#10;Description automatically generated">
            <a:extLst>
              <a:ext uri="{FF2B5EF4-FFF2-40B4-BE49-F238E27FC236}">
                <a16:creationId xmlns:a16="http://schemas.microsoft.com/office/drawing/2014/main" id="{E25D89BA-B156-428F-7C70-30BF6D336034}"/>
              </a:ext>
            </a:extLst>
          </p:cNvPr>
          <p:cNvPicPr>
            <a:picLocks noChangeAspect="1"/>
          </p:cNvPicPr>
          <p:nvPr/>
        </p:nvPicPr>
        <p:blipFill>
          <a:blip r:embed="rId6"/>
          <a:stretch>
            <a:fillRect/>
          </a:stretch>
        </p:blipFill>
        <p:spPr>
          <a:xfrm>
            <a:off x="8775700" y="4849813"/>
            <a:ext cx="2574925" cy="1419225"/>
          </a:xfrm>
          <a:prstGeom prst="rect">
            <a:avLst/>
          </a:prstGeom>
          <a:ln>
            <a:noFill/>
          </a:ln>
          <a:effectLst>
            <a:softEdge rad="112500"/>
          </a:effectLst>
        </p:spPr>
      </p:pic>
      <p:sp>
        <p:nvSpPr>
          <p:cNvPr id="18" name="TextBox 17">
            <a:extLst>
              <a:ext uri="{FF2B5EF4-FFF2-40B4-BE49-F238E27FC236}">
                <a16:creationId xmlns:a16="http://schemas.microsoft.com/office/drawing/2014/main" id="{4768589D-0F82-3429-DCEC-D9E44678F1A6}"/>
              </a:ext>
            </a:extLst>
          </p:cNvPr>
          <p:cNvSpPr txBox="1"/>
          <p:nvPr/>
        </p:nvSpPr>
        <p:spPr>
          <a:xfrm>
            <a:off x="8775700" y="5986463"/>
            <a:ext cx="2574925" cy="284163"/>
          </a:xfrm>
          <a:prstGeom prst="rect">
            <a:avLst/>
          </a:prstGeom>
          <a:solidFill>
            <a:srgbClr val="000000">
              <a:alpha val="50000"/>
            </a:srgbClr>
          </a:solidFill>
          <a:ln>
            <a:noFill/>
          </a:ln>
        </p:spPr>
        <p:txBody>
          <a:bodyPr wrap="square" rtlCol="0" anchor="ctr">
            <a:noAutofit/>
          </a:bodyPr>
          <a:lstStyle/>
          <a:p>
            <a:pPr algn="ctr">
              <a:spcAft>
                <a:spcPts val="600"/>
              </a:spcAft>
            </a:pPr>
            <a:r>
              <a:rPr lang="en-GB" sz="800" b="1">
                <a:solidFill>
                  <a:srgbClr val="FFFFFF"/>
                </a:solidFill>
              </a:rPr>
              <a:t>ABRASIVE MATERIALS</a:t>
            </a:r>
          </a:p>
          <a:p>
            <a:pPr algn="ctr">
              <a:spcAft>
                <a:spcPts val="600"/>
              </a:spcAft>
            </a:pPr>
            <a:r>
              <a:rPr lang="en-GB" sz="800">
                <a:solidFill>
                  <a:srgbClr val="FFFFFF"/>
                </a:solidFill>
              </a:rPr>
              <a:t>The problem solver for cement and gypsum-bonded particle boards and fibreboards.</a:t>
            </a:r>
          </a:p>
        </p:txBody>
      </p:sp>
      <p:sp>
        <p:nvSpPr>
          <p:cNvPr id="2" name="Title 1">
            <a:extLst>
              <a:ext uri="{FF2B5EF4-FFF2-40B4-BE49-F238E27FC236}">
                <a16:creationId xmlns:a16="http://schemas.microsoft.com/office/drawing/2014/main" id="{813FF5CD-AA83-EDCC-37E8-F9628558FEA4}"/>
              </a:ext>
            </a:extLst>
          </p:cNvPr>
          <p:cNvSpPr>
            <a:spLocks noGrp="1"/>
          </p:cNvSpPr>
          <p:nvPr>
            <p:ph type="title"/>
          </p:nvPr>
        </p:nvSpPr>
        <p:spPr>
          <a:xfrm>
            <a:off x="838200" y="184805"/>
            <a:ext cx="10515600" cy="1505883"/>
          </a:xfrm>
        </p:spPr>
        <p:txBody>
          <a:bodyPr vert="horz" lIns="91440" tIns="45720" rIns="91440" bIns="45720" rtlCol="0" anchor="ctr">
            <a:normAutofit/>
          </a:bodyPr>
          <a:lstStyle/>
          <a:p>
            <a:pPr algn="ctr"/>
            <a:r>
              <a:rPr lang="en-US" sz="5200" b="1" kern="1200" dirty="0">
                <a:solidFill>
                  <a:schemeClr val="tx1"/>
                </a:solidFill>
                <a:latin typeface="+mj-lt"/>
                <a:ea typeface="+mj-ea"/>
                <a:cs typeface="+mj-cs"/>
              </a:rPr>
              <a:t>SAWING APPLICATIONS</a:t>
            </a:r>
          </a:p>
        </p:txBody>
      </p:sp>
      <p:pic>
        <p:nvPicPr>
          <p:cNvPr id="11" name="Picture 10" descr="A picture containing text, tool, outdoor object, wheel&#10;&#10;Description automatically generated">
            <a:extLst>
              <a:ext uri="{FF2B5EF4-FFF2-40B4-BE49-F238E27FC236}">
                <a16:creationId xmlns:a16="http://schemas.microsoft.com/office/drawing/2014/main" id="{E87B84DF-4DE6-CA45-FB00-6EA038BD3852}"/>
              </a:ext>
            </a:extLst>
          </p:cNvPr>
          <p:cNvPicPr>
            <a:picLocks noChangeAspect="1"/>
          </p:cNvPicPr>
          <p:nvPr/>
        </p:nvPicPr>
        <p:blipFill>
          <a:blip r:embed="rId7"/>
          <a:stretch>
            <a:fillRect/>
          </a:stretch>
        </p:blipFill>
        <p:spPr>
          <a:xfrm>
            <a:off x="3482975" y="4849813"/>
            <a:ext cx="2574925" cy="1419225"/>
          </a:xfrm>
          <a:prstGeom prst="rect">
            <a:avLst/>
          </a:prstGeom>
          <a:ln>
            <a:noFill/>
          </a:ln>
          <a:effectLst>
            <a:softEdge rad="112500"/>
          </a:effectLst>
        </p:spPr>
      </p:pic>
      <p:sp>
        <p:nvSpPr>
          <p:cNvPr id="17" name="TextBox 16">
            <a:extLst>
              <a:ext uri="{FF2B5EF4-FFF2-40B4-BE49-F238E27FC236}">
                <a16:creationId xmlns:a16="http://schemas.microsoft.com/office/drawing/2014/main" id="{27E6E0CE-11FC-83F0-85D4-02F49C91AD51}"/>
              </a:ext>
            </a:extLst>
          </p:cNvPr>
          <p:cNvSpPr txBox="1"/>
          <p:nvPr/>
        </p:nvSpPr>
        <p:spPr>
          <a:xfrm>
            <a:off x="6129338" y="5986463"/>
            <a:ext cx="2574925" cy="284163"/>
          </a:xfrm>
          <a:prstGeom prst="rect">
            <a:avLst/>
          </a:prstGeom>
          <a:solidFill>
            <a:srgbClr val="000000">
              <a:alpha val="50000"/>
            </a:srgbClr>
          </a:solidFill>
          <a:ln>
            <a:noFill/>
          </a:ln>
        </p:spPr>
        <p:txBody>
          <a:bodyPr wrap="square" rtlCol="0" anchor="ctr">
            <a:noAutofit/>
          </a:bodyPr>
          <a:lstStyle/>
          <a:p>
            <a:pPr algn="ctr">
              <a:spcAft>
                <a:spcPts val="600"/>
              </a:spcAft>
            </a:pPr>
            <a:r>
              <a:rPr lang="en-GB" sz="800" b="1" dirty="0">
                <a:solidFill>
                  <a:srgbClr val="FFFFFF"/>
                </a:solidFill>
              </a:rPr>
              <a:t>ALUMINIUM/PLASTICS</a:t>
            </a:r>
          </a:p>
          <a:p>
            <a:pPr algn="ctr">
              <a:spcAft>
                <a:spcPts val="600"/>
              </a:spcAft>
            </a:pPr>
            <a:r>
              <a:rPr lang="en-GB" sz="800" dirty="0">
                <a:solidFill>
                  <a:srgbClr val="FFFFFF"/>
                </a:solidFill>
              </a:rPr>
              <a:t>Highly suitable for aluminium sheets and profiles as well as fibre-reinforced and hard plastics.</a:t>
            </a:r>
          </a:p>
        </p:txBody>
      </p:sp>
      <p:sp>
        <p:nvSpPr>
          <p:cNvPr id="23" name="TextBox 22">
            <a:extLst>
              <a:ext uri="{FF2B5EF4-FFF2-40B4-BE49-F238E27FC236}">
                <a16:creationId xmlns:a16="http://schemas.microsoft.com/office/drawing/2014/main" id="{055759CF-0D98-E8C4-E64E-B6C308D78F55}"/>
              </a:ext>
            </a:extLst>
          </p:cNvPr>
          <p:cNvSpPr txBox="1"/>
          <p:nvPr/>
        </p:nvSpPr>
        <p:spPr>
          <a:xfrm>
            <a:off x="3482975" y="5984875"/>
            <a:ext cx="2574925" cy="284163"/>
          </a:xfrm>
          <a:prstGeom prst="rect">
            <a:avLst/>
          </a:prstGeom>
          <a:solidFill>
            <a:srgbClr val="000000">
              <a:alpha val="50000"/>
            </a:srgbClr>
          </a:solidFill>
          <a:ln>
            <a:noFill/>
          </a:ln>
        </p:spPr>
        <p:txBody>
          <a:bodyPr wrap="square" rtlCol="0" anchor="ctr">
            <a:noAutofit/>
          </a:bodyPr>
          <a:lstStyle/>
          <a:p>
            <a:pPr algn="ctr">
              <a:spcAft>
                <a:spcPts val="600"/>
              </a:spcAft>
            </a:pPr>
            <a:r>
              <a:rPr lang="en-GB" sz="800" b="1" dirty="0">
                <a:solidFill>
                  <a:srgbClr val="FFFFFF"/>
                </a:solidFill>
              </a:rPr>
              <a:t>WOOD RIP CUT</a:t>
            </a:r>
          </a:p>
          <a:p>
            <a:pPr algn="ctr">
              <a:spcAft>
                <a:spcPts val="600"/>
              </a:spcAft>
            </a:pPr>
            <a:r>
              <a:rPr lang="en-GB" sz="800" dirty="0">
                <a:solidFill>
                  <a:srgbClr val="FFFFFF"/>
                </a:solidFill>
              </a:rPr>
              <a:t>For fast working with little effort, especially for rip cuts on solid wood. Suitable for hardwood and softwood.</a:t>
            </a:r>
          </a:p>
        </p:txBody>
      </p:sp>
    </p:spTree>
    <p:extLst>
      <p:ext uri="{BB962C8B-B14F-4D97-AF65-F5344CB8AC3E}">
        <p14:creationId xmlns:p14="http://schemas.microsoft.com/office/powerpoint/2010/main" val="163759226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A2A7E-6725-8C9B-9DDD-F08F3815BC0D}"/>
              </a:ext>
            </a:extLst>
          </p:cNvPr>
          <p:cNvSpPr>
            <a:spLocks noGrp="1"/>
          </p:cNvSpPr>
          <p:nvPr>
            <p:ph type="title"/>
          </p:nvPr>
        </p:nvSpPr>
        <p:spPr>
          <a:xfrm>
            <a:off x="6151294" y="486184"/>
            <a:ext cx="5397237" cy="1325563"/>
          </a:xfrm>
        </p:spPr>
        <p:txBody>
          <a:bodyPr>
            <a:normAutofit/>
          </a:bodyPr>
          <a:lstStyle/>
          <a:p>
            <a:r>
              <a:rPr lang="en-GB" b="1" dirty="0"/>
              <a:t>CIRCULAR SAW</a:t>
            </a:r>
          </a:p>
        </p:txBody>
      </p:sp>
      <p:graphicFrame>
        <p:nvGraphicFramePr>
          <p:cNvPr id="23" name="Content Placeholder 2">
            <a:extLst>
              <a:ext uri="{FF2B5EF4-FFF2-40B4-BE49-F238E27FC236}">
                <a16:creationId xmlns:a16="http://schemas.microsoft.com/office/drawing/2014/main" id="{6F2E1E9F-1980-9AAE-593D-BD75F077EB7E}"/>
              </a:ext>
            </a:extLst>
          </p:cNvPr>
          <p:cNvGraphicFramePr>
            <a:graphicFrameLocks noGrp="1"/>
          </p:cNvGraphicFramePr>
          <p:nvPr>
            <p:ph idx="1"/>
          </p:nvPr>
        </p:nvGraphicFramePr>
        <p:xfrm>
          <a:off x="6151294" y="1946684"/>
          <a:ext cx="5397237" cy="49113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 name="Picture 2">
            <a:extLst>
              <a:ext uri="{FF2B5EF4-FFF2-40B4-BE49-F238E27FC236}">
                <a16:creationId xmlns:a16="http://schemas.microsoft.com/office/drawing/2014/main" id="{CE44957D-F214-4558-E4C8-52C9FAB6E15F}"/>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698353" y="1663509"/>
            <a:ext cx="4555700" cy="603629"/>
          </a:xfrm>
          <a:custGeom>
            <a:avLst/>
            <a:gdLst/>
            <a:ahLst/>
            <a:cxnLst/>
            <a:rect l="l" t="t" r="r" b="b"/>
            <a:pathLst>
              <a:path w="4555700" h="2733294">
                <a:moveTo>
                  <a:pt x="82217" y="0"/>
                </a:moveTo>
                <a:lnTo>
                  <a:pt x="4473483" y="0"/>
                </a:lnTo>
                <a:cubicBezTo>
                  <a:pt x="4518890" y="0"/>
                  <a:pt x="4555700" y="36810"/>
                  <a:pt x="4555700" y="82217"/>
                </a:cubicBezTo>
                <a:lnTo>
                  <a:pt x="4555700" y="2651077"/>
                </a:lnTo>
                <a:cubicBezTo>
                  <a:pt x="4555700" y="2696484"/>
                  <a:pt x="4518890" y="2733294"/>
                  <a:pt x="4473483" y="2733294"/>
                </a:cubicBezTo>
                <a:lnTo>
                  <a:pt x="82217" y="2733294"/>
                </a:lnTo>
                <a:cubicBezTo>
                  <a:pt x="36810" y="2733294"/>
                  <a:pt x="0" y="2696484"/>
                  <a:pt x="0" y="2651077"/>
                </a:cubicBezTo>
                <a:lnTo>
                  <a:pt x="0" y="82217"/>
                </a:lnTo>
                <a:cubicBezTo>
                  <a:pt x="0" y="36810"/>
                  <a:pt x="36810" y="0"/>
                  <a:pt x="82217" y="0"/>
                </a:cubicBezTo>
                <a:close/>
              </a:path>
            </a:pathLst>
          </a:custGeom>
          <a:noFill/>
          <a:extLst>
            <a:ext uri="{909E8E84-426E-40DD-AFC4-6F175D3DCCD1}">
              <a14:hiddenFill xmlns:a14="http://schemas.microsoft.com/office/drawing/2010/main">
                <a:solidFill>
                  <a:srgbClr val="FFFFFF"/>
                </a:solidFill>
              </a14:hiddenFill>
            </a:ext>
          </a:extLst>
        </p:spPr>
      </p:pic>
      <p:pic>
        <p:nvPicPr>
          <p:cNvPr id="4" name="Picture 3" descr="A close-up of a machine&#10;&#10;Description automatically generated with low confidence">
            <a:extLst>
              <a:ext uri="{FF2B5EF4-FFF2-40B4-BE49-F238E27FC236}">
                <a16:creationId xmlns:a16="http://schemas.microsoft.com/office/drawing/2014/main" id="{BC1E412A-4C27-AB86-35D9-B2ACD7A46E4C}"/>
              </a:ext>
            </a:extLst>
          </p:cNvPr>
          <p:cNvPicPr>
            <a:picLocks noChangeAspect="1"/>
          </p:cNvPicPr>
          <p:nvPr/>
        </p:nvPicPr>
        <p:blipFill>
          <a:blip r:embed="rId8"/>
          <a:stretch>
            <a:fillRect/>
          </a:stretch>
        </p:blipFill>
        <p:spPr>
          <a:xfrm>
            <a:off x="698353" y="3202833"/>
            <a:ext cx="4094820" cy="2733293"/>
          </a:xfrm>
          <a:custGeom>
            <a:avLst/>
            <a:gdLst/>
            <a:ahLst/>
            <a:cxnLst/>
            <a:rect l="l" t="t" r="r" b="b"/>
            <a:pathLst>
              <a:path w="4438338" h="2323972">
                <a:moveTo>
                  <a:pt x="69905" y="0"/>
                </a:moveTo>
                <a:lnTo>
                  <a:pt x="4368433" y="0"/>
                </a:lnTo>
                <a:cubicBezTo>
                  <a:pt x="4407040" y="0"/>
                  <a:pt x="4438338" y="31298"/>
                  <a:pt x="4438338" y="69905"/>
                </a:cubicBezTo>
                <a:lnTo>
                  <a:pt x="4438338" y="2254067"/>
                </a:lnTo>
                <a:cubicBezTo>
                  <a:pt x="4438338" y="2292674"/>
                  <a:pt x="4407040" y="2323972"/>
                  <a:pt x="4368433" y="2323972"/>
                </a:cubicBezTo>
                <a:lnTo>
                  <a:pt x="69905" y="2323972"/>
                </a:lnTo>
                <a:cubicBezTo>
                  <a:pt x="31298" y="2323972"/>
                  <a:pt x="0" y="2292674"/>
                  <a:pt x="0" y="2254067"/>
                </a:cubicBezTo>
                <a:lnTo>
                  <a:pt x="0" y="69905"/>
                </a:lnTo>
                <a:cubicBezTo>
                  <a:pt x="0" y="31298"/>
                  <a:pt x="31298" y="0"/>
                  <a:pt x="69905" y="0"/>
                </a:cubicBezTo>
                <a:close/>
              </a:path>
            </a:pathLst>
          </a:custGeom>
        </p:spPr>
      </p:pic>
      <p:sp>
        <p:nvSpPr>
          <p:cNvPr id="21" name="TextBox 20">
            <a:extLst>
              <a:ext uri="{FF2B5EF4-FFF2-40B4-BE49-F238E27FC236}">
                <a16:creationId xmlns:a16="http://schemas.microsoft.com/office/drawing/2014/main" id="{A22FA280-A7D4-6AEF-340E-3F7D72135CB2}"/>
              </a:ext>
            </a:extLst>
          </p:cNvPr>
          <p:cNvSpPr txBox="1"/>
          <p:nvPr/>
        </p:nvSpPr>
        <p:spPr>
          <a:xfrm>
            <a:off x="594359" y="2307235"/>
            <a:ext cx="5974080" cy="400110"/>
          </a:xfrm>
          <a:prstGeom prst="rect">
            <a:avLst/>
          </a:prstGeom>
          <a:noFill/>
        </p:spPr>
        <p:txBody>
          <a:bodyPr wrap="square" rtlCol="0">
            <a:spAutoFit/>
          </a:bodyPr>
          <a:lstStyle/>
          <a:p>
            <a:r>
              <a:rPr lang="en-GB" sz="2000" b="1" dirty="0"/>
              <a:t>Plunge-cut saw TS 55 FEQ-Plus 110V</a:t>
            </a:r>
            <a:endParaRPr lang="en-GB" sz="2000" dirty="0"/>
          </a:p>
        </p:txBody>
      </p:sp>
    </p:spTree>
    <p:extLst>
      <p:ext uri="{BB962C8B-B14F-4D97-AF65-F5344CB8AC3E}">
        <p14:creationId xmlns:p14="http://schemas.microsoft.com/office/powerpoint/2010/main" val="390512618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A2A7E-6725-8C9B-9DDD-F08F3815BC0D}"/>
              </a:ext>
            </a:extLst>
          </p:cNvPr>
          <p:cNvSpPr>
            <a:spLocks noGrp="1"/>
          </p:cNvSpPr>
          <p:nvPr>
            <p:ph type="title"/>
          </p:nvPr>
        </p:nvSpPr>
        <p:spPr>
          <a:xfrm>
            <a:off x="6151294" y="486184"/>
            <a:ext cx="5397237" cy="1325563"/>
          </a:xfrm>
        </p:spPr>
        <p:txBody>
          <a:bodyPr>
            <a:normAutofit/>
          </a:bodyPr>
          <a:lstStyle/>
          <a:p>
            <a:r>
              <a:rPr lang="en-GB" dirty="0"/>
              <a:t>SABER SAW/JIGSAW</a:t>
            </a:r>
          </a:p>
        </p:txBody>
      </p:sp>
      <p:graphicFrame>
        <p:nvGraphicFramePr>
          <p:cNvPr id="23" name="Content Placeholder 2">
            <a:extLst>
              <a:ext uri="{FF2B5EF4-FFF2-40B4-BE49-F238E27FC236}">
                <a16:creationId xmlns:a16="http://schemas.microsoft.com/office/drawing/2014/main" id="{6F2E1E9F-1980-9AAE-593D-BD75F077EB7E}"/>
              </a:ext>
            </a:extLst>
          </p:cNvPr>
          <p:cNvGraphicFramePr>
            <a:graphicFrameLocks noGrp="1"/>
          </p:cNvGraphicFramePr>
          <p:nvPr>
            <p:ph idx="1"/>
            <p:extLst>
              <p:ext uri="{D42A27DB-BD31-4B8C-83A1-F6EECF244321}">
                <p14:modId xmlns:p14="http://schemas.microsoft.com/office/powerpoint/2010/main" val="3663505584"/>
              </p:ext>
            </p:extLst>
          </p:nvPr>
        </p:nvGraphicFramePr>
        <p:xfrm>
          <a:off x="6151294" y="1946684"/>
          <a:ext cx="5397237" cy="49113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 name="Picture 2">
            <a:extLst>
              <a:ext uri="{FF2B5EF4-FFF2-40B4-BE49-F238E27FC236}">
                <a16:creationId xmlns:a16="http://schemas.microsoft.com/office/drawing/2014/main" id="{CE44957D-F214-4558-E4C8-52C9FAB6E15F}"/>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698353" y="1663509"/>
            <a:ext cx="4555700" cy="603629"/>
          </a:xfrm>
          <a:custGeom>
            <a:avLst/>
            <a:gdLst/>
            <a:ahLst/>
            <a:cxnLst/>
            <a:rect l="l" t="t" r="r" b="b"/>
            <a:pathLst>
              <a:path w="4555700" h="2733294">
                <a:moveTo>
                  <a:pt x="82217" y="0"/>
                </a:moveTo>
                <a:lnTo>
                  <a:pt x="4473483" y="0"/>
                </a:lnTo>
                <a:cubicBezTo>
                  <a:pt x="4518890" y="0"/>
                  <a:pt x="4555700" y="36810"/>
                  <a:pt x="4555700" y="82217"/>
                </a:cubicBezTo>
                <a:lnTo>
                  <a:pt x="4555700" y="2651077"/>
                </a:lnTo>
                <a:cubicBezTo>
                  <a:pt x="4555700" y="2696484"/>
                  <a:pt x="4518890" y="2733294"/>
                  <a:pt x="4473483" y="2733294"/>
                </a:cubicBezTo>
                <a:lnTo>
                  <a:pt x="82217" y="2733294"/>
                </a:lnTo>
                <a:cubicBezTo>
                  <a:pt x="36810" y="2733294"/>
                  <a:pt x="0" y="2696484"/>
                  <a:pt x="0" y="2651077"/>
                </a:cubicBezTo>
                <a:lnTo>
                  <a:pt x="0" y="82217"/>
                </a:lnTo>
                <a:cubicBezTo>
                  <a:pt x="0" y="36810"/>
                  <a:pt x="36810" y="0"/>
                  <a:pt x="82217" y="0"/>
                </a:cubicBezTo>
                <a:close/>
              </a:path>
            </a:pathLst>
          </a:custGeom>
          <a:noFill/>
          <a:extLst>
            <a:ext uri="{909E8E84-426E-40DD-AFC4-6F175D3DCCD1}">
              <a14:hiddenFill xmlns:a14="http://schemas.microsoft.com/office/drawing/2010/main">
                <a:solidFill>
                  <a:srgbClr val="FFFFFF"/>
                </a:solidFill>
              </a14:hiddenFill>
            </a:ext>
          </a:extLst>
        </p:spPr>
      </p:pic>
      <p:sp>
        <p:nvSpPr>
          <p:cNvPr id="21" name="TextBox 20">
            <a:extLst>
              <a:ext uri="{FF2B5EF4-FFF2-40B4-BE49-F238E27FC236}">
                <a16:creationId xmlns:a16="http://schemas.microsoft.com/office/drawing/2014/main" id="{A22FA280-A7D4-6AEF-340E-3F7D72135CB2}"/>
              </a:ext>
            </a:extLst>
          </p:cNvPr>
          <p:cNvSpPr txBox="1"/>
          <p:nvPr/>
        </p:nvSpPr>
        <p:spPr>
          <a:xfrm>
            <a:off x="594359" y="2307235"/>
            <a:ext cx="5974080" cy="1015663"/>
          </a:xfrm>
          <a:prstGeom prst="rect">
            <a:avLst/>
          </a:prstGeom>
          <a:noFill/>
        </p:spPr>
        <p:txBody>
          <a:bodyPr wrap="square" rtlCol="0">
            <a:spAutoFit/>
          </a:bodyPr>
          <a:lstStyle/>
          <a:p>
            <a:r>
              <a:rPr lang="en-GB" sz="2000" b="1" dirty="0"/>
              <a:t>Pendulum jigsaw </a:t>
            </a:r>
          </a:p>
          <a:p>
            <a:r>
              <a:rPr lang="en-GB" sz="2000" b="1" dirty="0"/>
              <a:t>CARVEXPSB 420 EBQ-Plus 230V</a:t>
            </a:r>
            <a:endParaRPr lang="en-GB" sz="2000" dirty="0"/>
          </a:p>
          <a:p>
            <a:endParaRPr lang="en-GB" sz="2000" dirty="0"/>
          </a:p>
        </p:txBody>
      </p:sp>
      <p:pic>
        <p:nvPicPr>
          <p:cNvPr id="7" name="Picture 6" descr="A picture containing indoor&#10;&#10;Description automatically generated">
            <a:extLst>
              <a:ext uri="{FF2B5EF4-FFF2-40B4-BE49-F238E27FC236}">
                <a16:creationId xmlns:a16="http://schemas.microsoft.com/office/drawing/2014/main" id="{82AED19C-6FE0-B0DE-88CA-0EB9EA5D9931}"/>
              </a:ext>
            </a:extLst>
          </p:cNvPr>
          <p:cNvPicPr>
            <a:picLocks noChangeAspect="1"/>
          </p:cNvPicPr>
          <p:nvPr/>
        </p:nvPicPr>
        <p:blipFill rotWithShape="1">
          <a:blip r:embed="rId8"/>
          <a:srcRect l="18936" r="19193"/>
          <a:stretch/>
        </p:blipFill>
        <p:spPr>
          <a:xfrm>
            <a:off x="1171202" y="3216572"/>
            <a:ext cx="3162987" cy="3412459"/>
          </a:xfrm>
          <a:custGeom>
            <a:avLst/>
            <a:gdLst/>
            <a:ahLst/>
            <a:cxnLst/>
            <a:rect l="l" t="t" r="r" b="b"/>
            <a:pathLst>
              <a:path w="4438338" h="2323972">
                <a:moveTo>
                  <a:pt x="69905" y="0"/>
                </a:moveTo>
                <a:lnTo>
                  <a:pt x="4368433" y="0"/>
                </a:lnTo>
                <a:cubicBezTo>
                  <a:pt x="4407040" y="0"/>
                  <a:pt x="4438338" y="31298"/>
                  <a:pt x="4438338" y="69905"/>
                </a:cubicBezTo>
                <a:lnTo>
                  <a:pt x="4438338" y="2254067"/>
                </a:lnTo>
                <a:cubicBezTo>
                  <a:pt x="4438338" y="2292674"/>
                  <a:pt x="4407040" y="2323972"/>
                  <a:pt x="4368433" y="2323972"/>
                </a:cubicBezTo>
                <a:lnTo>
                  <a:pt x="69905" y="2323972"/>
                </a:lnTo>
                <a:cubicBezTo>
                  <a:pt x="31298" y="2323972"/>
                  <a:pt x="0" y="2292674"/>
                  <a:pt x="0" y="2254067"/>
                </a:cubicBezTo>
                <a:lnTo>
                  <a:pt x="0" y="69905"/>
                </a:lnTo>
                <a:cubicBezTo>
                  <a:pt x="0" y="31298"/>
                  <a:pt x="31298" y="0"/>
                  <a:pt x="69905" y="0"/>
                </a:cubicBezTo>
                <a:close/>
              </a:path>
            </a:pathLst>
          </a:custGeom>
        </p:spPr>
      </p:pic>
    </p:spTree>
    <p:extLst>
      <p:ext uri="{BB962C8B-B14F-4D97-AF65-F5344CB8AC3E}">
        <p14:creationId xmlns:p14="http://schemas.microsoft.com/office/powerpoint/2010/main" val="385115936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6141396"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4319042"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007DEB0-B80C-F392-872C-6305AFEB7544}"/>
              </a:ext>
            </a:extLst>
          </p:cNvPr>
          <p:cNvSpPr>
            <a:spLocks noGrp="1"/>
          </p:cNvSpPr>
          <p:nvPr>
            <p:ph type="title"/>
          </p:nvPr>
        </p:nvSpPr>
        <p:spPr>
          <a:xfrm>
            <a:off x="6499024" y="640263"/>
            <a:ext cx="5114839" cy="1344975"/>
          </a:xfrm>
        </p:spPr>
        <p:txBody>
          <a:bodyPr vert="horz" lIns="91440" tIns="45720" rIns="91440" bIns="45720" rtlCol="0" anchor="ctr">
            <a:normAutofit/>
          </a:bodyPr>
          <a:lstStyle/>
          <a:p>
            <a:r>
              <a:rPr lang="en-US" sz="4000" b="1"/>
              <a:t>Cordless drill  TXS</a:t>
            </a:r>
            <a:endParaRPr lang="en-US" sz="4000"/>
          </a:p>
        </p:txBody>
      </p:sp>
      <p:pic>
        <p:nvPicPr>
          <p:cNvPr id="7" name="Picture 2">
            <a:extLst>
              <a:ext uri="{FF2B5EF4-FFF2-40B4-BE49-F238E27FC236}">
                <a16:creationId xmlns:a16="http://schemas.microsoft.com/office/drawing/2014/main" id="{2F339A62-A59B-29D9-1939-AB6A991DD51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81584" y="1533589"/>
            <a:ext cx="5077118" cy="672717"/>
          </a:xfrm>
          <a:prstGeom prst="rect">
            <a:avLst/>
          </a:prstGeom>
          <a:noFill/>
          <a:extLst>
            <a:ext uri="{909E8E84-426E-40DD-AFC4-6F175D3DCCD1}">
              <a14:hiddenFill xmlns:a14="http://schemas.microsoft.com/office/drawing/2010/main">
                <a:solidFill>
                  <a:srgbClr val="FFFFFF"/>
                </a:solidFill>
              </a14:hiddenFill>
            </a:ext>
          </a:extLst>
        </p:spPr>
      </p:pic>
      <p:pic>
        <p:nvPicPr>
          <p:cNvPr id="5" name="Content Placeholder 4" descr="A picture containing power drill&#10;&#10;Description automatically generated">
            <a:extLst>
              <a:ext uri="{FF2B5EF4-FFF2-40B4-BE49-F238E27FC236}">
                <a16:creationId xmlns:a16="http://schemas.microsoft.com/office/drawing/2014/main" id="{6B47D477-9B1D-DE64-5521-874E54B252BA}"/>
              </a:ext>
            </a:extLst>
          </p:cNvPr>
          <p:cNvPicPr>
            <a:picLocks noGrp="1" noChangeAspect="1"/>
          </p:cNvPicPr>
          <p:nvPr>
            <p:ph idx="1"/>
          </p:nvPr>
        </p:nvPicPr>
        <p:blipFill rotWithShape="1">
          <a:blip r:embed="rId3"/>
          <a:srcRect r="7567"/>
          <a:stretch/>
        </p:blipFill>
        <p:spPr>
          <a:xfrm>
            <a:off x="195835" y="2514600"/>
            <a:ext cx="5533454" cy="3995927"/>
          </a:xfrm>
          <a:prstGeom prst="rect">
            <a:avLst/>
          </a:prstGeom>
        </p:spPr>
      </p:pic>
      <p:sp>
        <p:nvSpPr>
          <p:cNvPr id="6" name="TextBox 5">
            <a:extLst>
              <a:ext uri="{FF2B5EF4-FFF2-40B4-BE49-F238E27FC236}">
                <a16:creationId xmlns:a16="http://schemas.microsoft.com/office/drawing/2014/main" id="{E0DBAAEF-1316-E344-8BFC-8CB448AA1DDF}"/>
              </a:ext>
            </a:extLst>
          </p:cNvPr>
          <p:cNvSpPr txBox="1"/>
          <p:nvPr/>
        </p:nvSpPr>
        <p:spPr>
          <a:xfrm>
            <a:off x="6498619" y="2121763"/>
            <a:ext cx="5128773" cy="3773010"/>
          </a:xfrm>
          <a:prstGeom prst="rect">
            <a:avLst/>
          </a:prstGeom>
        </p:spPr>
        <p:txBody>
          <a:bodyPr vert="horz" lIns="91440" tIns="45720" rIns="91440" bIns="45720" rtlCol="0">
            <a:normAutofit/>
          </a:bodyPr>
          <a:lstStyle/>
          <a:p>
            <a:pPr>
              <a:lnSpc>
                <a:spcPct val="90000"/>
              </a:lnSpc>
              <a:spcAft>
                <a:spcPts val="600"/>
              </a:spcAft>
            </a:pPr>
            <a:r>
              <a:rPr lang="en-US" sz="2000" b="1" dirty="0"/>
              <a:t>Main applications</a:t>
            </a:r>
          </a:p>
          <a:p>
            <a:pPr>
              <a:lnSpc>
                <a:spcPct val="90000"/>
              </a:lnSpc>
              <a:spcAft>
                <a:spcPts val="600"/>
              </a:spcAft>
            </a:pPr>
            <a:endParaRPr lang="en-US" sz="2000" b="1" dirty="0"/>
          </a:p>
          <a:p>
            <a:pPr indent="-228600">
              <a:lnSpc>
                <a:spcPct val="90000"/>
              </a:lnSpc>
              <a:spcAft>
                <a:spcPts val="600"/>
              </a:spcAft>
              <a:buFont typeface="Arial" panose="020B0604020202020204" pitchFamily="34" charset="0"/>
              <a:buChar char="•"/>
            </a:pPr>
            <a:r>
              <a:rPr lang="en-US" sz="2000" dirty="0"/>
              <a:t>Furniture assembly and kitchen fitting</a:t>
            </a:r>
          </a:p>
          <a:p>
            <a:pPr indent="-228600">
              <a:lnSpc>
                <a:spcPct val="90000"/>
              </a:lnSpc>
              <a:spcAft>
                <a:spcPts val="600"/>
              </a:spcAft>
              <a:buFont typeface="Arial" panose="020B0604020202020204" pitchFamily="34" charset="0"/>
              <a:buChar char="•"/>
            </a:pPr>
            <a:r>
              <a:rPr lang="en-US" sz="2000" dirty="0"/>
              <a:t>Installation of skirting boards, boxes, lamps, curtains</a:t>
            </a:r>
          </a:p>
          <a:p>
            <a:pPr indent="-228600">
              <a:lnSpc>
                <a:spcPct val="90000"/>
              </a:lnSpc>
              <a:spcAft>
                <a:spcPts val="600"/>
              </a:spcAft>
              <a:buFont typeface="Arial" panose="020B0604020202020204" pitchFamily="34" charset="0"/>
              <a:buChar char="•"/>
            </a:pPr>
            <a:r>
              <a:rPr lang="en-US" sz="2000" dirty="0"/>
              <a:t>Installation of wheel housings and door paneling</a:t>
            </a:r>
          </a:p>
          <a:p>
            <a:pPr indent="-228600">
              <a:lnSpc>
                <a:spcPct val="90000"/>
              </a:lnSpc>
              <a:spcAft>
                <a:spcPts val="600"/>
              </a:spcAft>
              <a:buFont typeface="Arial" panose="020B0604020202020204" pitchFamily="34" charset="0"/>
              <a:buChar char="•"/>
            </a:pPr>
            <a:r>
              <a:rPr lang="en-US" sz="2000" dirty="0"/>
              <a:t>Easy drilling and screwdriving in wood, metal and plastic</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2461659795"/>
      </p:ext>
    </p:extLst>
  </p:cSld>
  <p:clrMapOvr>
    <a:overrideClrMapping bg1="dk1" tx1="lt1" bg2="dk2" tx2="lt2" accent1="accent1" accent2="accent2" accent3="accent3" accent4="accent4" accent5="accent5" accent6="accent6" hlink="hlink" folHlink="folHlink"/>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6141396"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4319042"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AE8436E-8733-387E-280D-9936F5009D9F}"/>
              </a:ext>
            </a:extLst>
          </p:cNvPr>
          <p:cNvSpPr>
            <a:spLocks noGrp="1"/>
          </p:cNvSpPr>
          <p:nvPr>
            <p:ph type="title"/>
          </p:nvPr>
        </p:nvSpPr>
        <p:spPr>
          <a:xfrm>
            <a:off x="6499024" y="640263"/>
            <a:ext cx="5114839" cy="1344975"/>
          </a:xfrm>
        </p:spPr>
        <p:txBody>
          <a:bodyPr>
            <a:normAutofit/>
          </a:bodyPr>
          <a:lstStyle/>
          <a:p>
            <a:r>
              <a:rPr lang="en-GB" sz="2800" b="1" dirty="0"/>
              <a:t>Cordless angle grinder </a:t>
            </a:r>
            <a:br>
              <a:rPr lang="en-GB" sz="2800" b="1" dirty="0"/>
            </a:br>
            <a:r>
              <a:rPr lang="en-GB" sz="2800" b="1" dirty="0"/>
              <a:t>AGC 18-125 5,2 EBI-Plus</a:t>
            </a:r>
            <a:br>
              <a:rPr lang="en-GB" sz="2800" b="1" dirty="0"/>
            </a:br>
            <a:endParaRPr lang="en-GB" sz="2800" dirty="0"/>
          </a:p>
        </p:txBody>
      </p:sp>
      <p:pic>
        <p:nvPicPr>
          <p:cNvPr id="6" name="Picture 2">
            <a:extLst>
              <a:ext uri="{FF2B5EF4-FFF2-40B4-BE49-F238E27FC236}">
                <a16:creationId xmlns:a16="http://schemas.microsoft.com/office/drawing/2014/main" id="{D6512F66-F386-6E4C-F6EE-3EE322DAACF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81584" y="1533589"/>
            <a:ext cx="5077118" cy="67271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picture containing indoor, close&#10;&#10;Description automatically generated">
            <a:extLst>
              <a:ext uri="{FF2B5EF4-FFF2-40B4-BE49-F238E27FC236}">
                <a16:creationId xmlns:a16="http://schemas.microsoft.com/office/drawing/2014/main" id="{BA3F8649-602D-BACF-767B-92F4CDD83D46}"/>
              </a:ext>
            </a:extLst>
          </p:cNvPr>
          <p:cNvPicPr>
            <a:picLocks noChangeAspect="1"/>
          </p:cNvPicPr>
          <p:nvPr/>
        </p:nvPicPr>
        <p:blipFill>
          <a:blip r:embed="rId3"/>
          <a:stretch>
            <a:fillRect/>
          </a:stretch>
        </p:blipFill>
        <p:spPr>
          <a:xfrm>
            <a:off x="213105" y="2622951"/>
            <a:ext cx="5274416" cy="3520673"/>
          </a:xfrm>
          <a:prstGeom prst="rect">
            <a:avLst/>
          </a:prstGeom>
        </p:spPr>
      </p:pic>
      <p:sp>
        <p:nvSpPr>
          <p:cNvPr id="3" name="Content Placeholder 2">
            <a:extLst>
              <a:ext uri="{FF2B5EF4-FFF2-40B4-BE49-F238E27FC236}">
                <a16:creationId xmlns:a16="http://schemas.microsoft.com/office/drawing/2014/main" id="{A4F34C00-EFEE-E941-0478-18106FF041AE}"/>
              </a:ext>
            </a:extLst>
          </p:cNvPr>
          <p:cNvSpPr>
            <a:spLocks noGrp="1"/>
          </p:cNvSpPr>
          <p:nvPr>
            <p:ph idx="1"/>
          </p:nvPr>
        </p:nvSpPr>
        <p:spPr>
          <a:xfrm>
            <a:off x="6498619" y="2121763"/>
            <a:ext cx="5128773" cy="3773010"/>
          </a:xfrm>
        </p:spPr>
        <p:txBody>
          <a:bodyPr>
            <a:normAutofit/>
          </a:bodyPr>
          <a:lstStyle/>
          <a:p>
            <a:pPr marL="0" indent="0">
              <a:buNone/>
            </a:pPr>
            <a:r>
              <a:rPr lang="en-GB" sz="2000" b="1"/>
              <a:t>Main applications</a:t>
            </a:r>
          </a:p>
          <a:p>
            <a:r>
              <a:rPr lang="en-GB" sz="2000"/>
              <a:t>Cutting the toughest materials (metal, stone and concrete materials)</a:t>
            </a:r>
          </a:p>
          <a:p>
            <a:r>
              <a:rPr lang="en-GB" sz="2000"/>
              <a:t>Easy grinding and roughing work (e.g. deburring metal)</a:t>
            </a:r>
          </a:p>
          <a:p>
            <a:endParaRPr lang="en-GB" sz="2000"/>
          </a:p>
        </p:txBody>
      </p:sp>
    </p:spTree>
    <p:extLst>
      <p:ext uri="{BB962C8B-B14F-4D97-AF65-F5344CB8AC3E}">
        <p14:creationId xmlns:p14="http://schemas.microsoft.com/office/powerpoint/2010/main" val="853180987"/>
      </p:ext>
    </p:extLst>
  </p:cSld>
  <p:clrMapOvr>
    <a:overrideClrMapping bg1="dk1" tx1="lt1" bg2="dk2" tx2="lt2" accent1="accent1" accent2="accent2" accent3="accent3" accent4="accent4" accent5="accent5" accent6="accent6" hlink="hlink" folHlink="folHlink"/>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6141396"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4319042"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F68E739-EA95-778B-5824-7F8B3106E941}"/>
              </a:ext>
            </a:extLst>
          </p:cNvPr>
          <p:cNvSpPr>
            <a:spLocks noGrp="1"/>
          </p:cNvSpPr>
          <p:nvPr>
            <p:ph type="title"/>
          </p:nvPr>
        </p:nvSpPr>
        <p:spPr>
          <a:xfrm>
            <a:off x="6499024" y="640263"/>
            <a:ext cx="5114839" cy="1344975"/>
          </a:xfrm>
        </p:spPr>
        <p:txBody>
          <a:bodyPr>
            <a:normAutofit/>
          </a:bodyPr>
          <a:lstStyle/>
          <a:p>
            <a:r>
              <a:rPr lang="en-GB" sz="2800" b="1" dirty="0"/>
              <a:t>Eccentric sander </a:t>
            </a:r>
            <a:br>
              <a:rPr lang="en-GB" sz="2800" b="1" dirty="0"/>
            </a:br>
            <a:r>
              <a:rPr lang="en-GB" sz="2800" b="1" dirty="0"/>
              <a:t>ETS EC150/3 EQ-Plus 230V</a:t>
            </a:r>
            <a:br>
              <a:rPr lang="en-GB" sz="2800" b="1" dirty="0"/>
            </a:br>
            <a:endParaRPr lang="en-GB" sz="2800" dirty="0"/>
          </a:p>
        </p:txBody>
      </p:sp>
      <p:pic>
        <p:nvPicPr>
          <p:cNvPr id="6" name="Picture 2">
            <a:extLst>
              <a:ext uri="{FF2B5EF4-FFF2-40B4-BE49-F238E27FC236}">
                <a16:creationId xmlns:a16="http://schemas.microsoft.com/office/drawing/2014/main" id="{8BE7BF09-2FA4-25E1-457C-3B5C01E9E27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81584" y="1533589"/>
            <a:ext cx="5077118" cy="67271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picture containing tool&#10;&#10;Description automatically generated">
            <a:extLst>
              <a:ext uri="{FF2B5EF4-FFF2-40B4-BE49-F238E27FC236}">
                <a16:creationId xmlns:a16="http://schemas.microsoft.com/office/drawing/2014/main" id="{515F8C3B-F101-1AC7-A189-950D0F03E5A8}"/>
              </a:ext>
            </a:extLst>
          </p:cNvPr>
          <p:cNvPicPr>
            <a:picLocks noChangeAspect="1"/>
          </p:cNvPicPr>
          <p:nvPr/>
        </p:nvPicPr>
        <p:blipFill>
          <a:blip r:embed="rId3"/>
          <a:stretch>
            <a:fillRect/>
          </a:stretch>
        </p:blipFill>
        <p:spPr>
          <a:xfrm>
            <a:off x="481584" y="3447287"/>
            <a:ext cx="4150759" cy="2770632"/>
          </a:xfrm>
          <a:prstGeom prst="rect">
            <a:avLst/>
          </a:prstGeom>
        </p:spPr>
      </p:pic>
      <p:sp>
        <p:nvSpPr>
          <p:cNvPr id="3" name="Content Placeholder 2">
            <a:extLst>
              <a:ext uri="{FF2B5EF4-FFF2-40B4-BE49-F238E27FC236}">
                <a16:creationId xmlns:a16="http://schemas.microsoft.com/office/drawing/2014/main" id="{B127B37D-C03B-A87F-BB6B-D4283869EB41}"/>
              </a:ext>
            </a:extLst>
          </p:cNvPr>
          <p:cNvSpPr>
            <a:spLocks noGrp="1"/>
          </p:cNvSpPr>
          <p:nvPr>
            <p:ph idx="1"/>
          </p:nvPr>
        </p:nvSpPr>
        <p:spPr>
          <a:xfrm>
            <a:off x="6498619" y="2121763"/>
            <a:ext cx="5128773" cy="3773010"/>
          </a:xfrm>
        </p:spPr>
        <p:txBody>
          <a:bodyPr>
            <a:normAutofit/>
          </a:bodyPr>
          <a:lstStyle/>
          <a:p>
            <a:pPr marL="0" indent="0">
              <a:buNone/>
            </a:pPr>
            <a:r>
              <a:rPr lang="en-GB" sz="2000" b="1"/>
              <a:t>Main applications</a:t>
            </a:r>
          </a:p>
          <a:p>
            <a:r>
              <a:rPr lang="en-GB" sz="2000"/>
              <a:t>Pre-sanding for polishing</a:t>
            </a:r>
          </a:p>
          <a:p>
            <a:r>
              <a:rPr lang="en-GB" sz="2000"/>
              <a:t>Final sanding of fillers</a:t>
            </a:r>
          </a:p>
          <a:p>
            <a:r>
              <a:rPr lang="en-GB" sz="2000"/>
              <a:t>Fine sanding of mineral materials</a:t>
            </a:r>
          </a:p>
          <a:p>
            <a:endParaRPr lang="en-GB" sz="2000"/>
          </a:p>
          <a:p>
            <a:endParaRPr lang="en-GB" sz="2000"/>
          </a:p>
        </p:txBody>
      </p:sp>
    </p:spTree>
    <p:extLst>
      <p:ext uri="{BB962C8B-B14F-4D97-AF65-F5344CB8AC3E}">
        <p14:creationId xmlns:p14="http://schemas.microsoft.com/office/powerpoint/2010/main" val="655115621"/>
      </p:ext>
    </p:extLst>
  </p:cSld>
  <p:clrMapOvr>
    <a:overrideClrMapping bg1="dk1" tx1="lt1" bg2="dk2" tx2="lt2" accent1="accent1" accent2="accent2" accent3="accent3" accent4="accent4" accent5="accent5" accent6="accent6" hlink="hlink" folHlink="folHlink"/>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C6CCAF-7E97-A4C2-2F58-3BCF34322311}"/>
              </a:ext>
            </a:extLst>
          </p:cNvPr>
          <p:cNvSpPr>
            <a:spLocks noGrp="1"/>
          </p:cNvSpPr>
          <p:nvPr>
            <p:ph type="title"/>
          </p:nvPr>
        </p:nvSpPr>
        <p:spPr>
          <a:xfrm>
            <a:off x="589560" y="856180"/>
            <a:ext cx="4560584" cy="1128068"/>
          </a:xfrm>
        </p:spPr>
        <p:txBody>
          <a:bodyPr anchor="ctr">
            <a:normAutofit/>
          </a:bodyPr>
          <a:lstStyle/>
          <a:p>
            <a:r>
              <a:rPr lang="en-GB" sz="4000"/>
              <a:t>Pneumatic Stapler</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37A4B8E-25BA-9038-0239-79498A6CCD14}"/>
              </a:ext>
            </a:extLst>
          </p:cNvPr>
          <p:cNvSpPr>
            <a:spLocks noGrp="1"/>
          </p:cNvSpPr>
          <p:nvPr>
            <p:ph idx="1"/>
          </p:nvPr>
        </p:nvSpPr>
        <p:spPr>
          <a:xfrm>
            <a:off x="590719" y="2330505"/>
            <a:ext cx="4559425" cy="3979585"/>
          </a:xfrm>
        </p:spPr>
        <p:txBody>
          <a:bodyPr anchor="ctr">
            <a:normAutofit/>
          </a:bodyPr>
          <a:lstStyle/>
          <a:p>
            <a:pPr marL="0" indent="0">
              <a:buNone/>
            </a:pPr>
            <a:r>
              <a:rPr lang="en-GB" sz="1600"/>
              <a:t>Same jobs as hammer and nails... Used to assemble flat framing and cladding them in plywood. </a:t>
            </a:r>
          </a:p>
          <a:p>
            <a:pPr marL="0" indent="0">
              <a:buNone/>
            </a:pPr>
            <a:r>
              <a:rPr lang="en-GB" sz="1600"/>
              <a:t>Major different is it uses air pressure to drive staples, allowing greater holding power and require less labour and time. </a:t>
            </a:r>
          </a:p>
          <a:p>
            <a:pPr marL="0" indent="0">
              <a:buNone/>
            </a:pPr>
            <a:r>
              <a:rPr lang="en-GB" sz="1600"/>
              <a:t>The length of staple lengths varies from ¼ to 2 inches depending on the manufacturer. </a:t>
            </a:r>
          </a:p>
          <a:p>
            <a:pPr marL="0" indent="0">
              <a:buNone/>
            </a:pPr>
            <a:r>
              <a:rPr lang="en-GB" sz="1600"/>
              <a:t>Staples come in a variety of styles;</a:t>
            </a:r>
          </a:p>
          <a:p>
            <a:r>
              <a:rPr lang="en-GB" sz="1600"/>
              <a:t>straight leg, go straight into the wood </a:t>
            </a:r>
          </a:p>
          <a:p>
            <a:r>
              <a:rPr lang="en-GB" sz="1600"/>
              <a:t>coated-leg staples, have a heat-activated adhesive</a:t>
            </a:r>
          </a:p>
          <a:p>
            <a:r>
              <a:rPr lang="en-GB" sz="1600"/>
              <a:t>legs of divergent leg, spread in opposite directions when they enter the wood. </a:t>
            </a:r>
          </a:p>
          <a:p>
            <a:endParaRPr lang="en-GB" sz="160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Bostitch SX1838-E Pneumatic Flooring Staple Gun (15-40mm)">
            <a:extLst>
              <a:ext uri="{FF2B5EF4-FFF2-40B4-BE49-F238E27FC236}">
                <a16:creationId xmlns:a16="http://schemas.microsoft.com/office/drawing/2014/main" id="{C74A71C6-2C3E-7211-9E41-120DB4C7E78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485" r="4" b="1580"/>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654896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04" name="Rectangle 72">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05" name="Rectangle 74">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02" name="Picture 2" descr="10 Best Lumber Stocks to Buy Now">
            <a:extLst>
              <a:ext uri="{FF2B5EF4-FFF2-40B4-BE49-F238E27FC236}">
                <a16:creationId xmlns:a16="http://schemas.microsoft.com/office/drawing/2014/main" id="{7F881C52-A2BD-03CA-7EB8-51779F6E18DA}"/>
              </a:ext>
            </a:extLst>
          </p:cNvPr>
          <p:cNvPicPr>
            <a:picLocks noChangeAspect="1" noChangeArrowheads="1"/>
          </p:cNvPicPr>
          <p:nvPr/>
        </p:nvPicPr>
        <p:blipFill rotWithShape="1">
          <a:blip r:embed="rId2">
            <a:alphaModFix amt="60000"/>
            <a:extLst>
              <a:ext uri="{28A0092B-C50C-407E-A947-70E740481C1C}">
                <a14:useLocalDpi xmlns:a14="http://schemas.microsoft.com/office/drawing/2010/main" val="0"/>
              </a:ext>
            </a:extLst>
          </a:blip>
          <a:srcRect t="306" b="1964"/>
          <a:stretch/>
        </p:blipFill>
        <p:spPr bwMode="auto">
          <a:xfrm>
            <a:off x="180975" y="182880"/>
            <a:ext cx="11823637" cy="6499784"/>
          </a:xfrm>
          <a:prstGeom prst="rect">
            <a:avLst/>
          </a:prstGeom>
          <a:noFill/>
          <a:extLst>
            <a:ext uri="{909E8E84-426E-40DD-AFC4-6F175D3DCCD1}">
              <a14:hiddenFill xmlns:a14="http://schemas.microsoft.com/office/drawing/2010/main">
                <a:solidFill>
                  <a:srgbClr val="FFFFFF"/>
                </a:solidFill>
              </a14:hiddenFill>
            </a:ext>
          </a:extLst>
        </p:spPr>
      </p:pic>
      <p:sp>
        <p:nvSpPr>
          <p:cNvPr id="5" name="Title 4">
            <a:extLst>
              <a:ext uri="{FF2B5EF4-FFF2-40B4-BE49-F238E27FC236}">
                <a16:creationId xmlns:a16="http://schemas.microsoft.com/office/drawing/2014/main" id="{2EA4E13B-D4DC-1A15-F9B1-03616200C06F}"/>
              </a:ext>
            </a:extLst>
          </p:cNvPr>
          <p:cNvSpPr>
            <a:spLocks noGrp="1"/>
          </p:cNvSpPr>
          <p:nvPr>
            <p:ph type="title"/>
          </p:nvPr>
        </p:nvSpPr>
        <p:spPr>
          <a:xfrm>
            <a:off x="838200" y="525195"/>
            <a:ext cx="10165218" cy="2806506"/>
          </a:xfrm>
        </p:spPr>
        <p:txBody>
          <a:bodyPr vert="horz" lIns="91440" tIns="45720" rIns="91440" bIns="45720" rtlCol="0" anchor="b">
            <a:normAutofit/>
          </a:bodyPr>
          <a:lstStyle/>
          <a:p>
            <a:r>
              <a:rPr lang="en-US" sz="4000" dirty="0">
                <a:solidFill>
                  <a:srgbClr val="FFFFFF"/>
                </a:solidFill>
              </a:rPr>
              <a:t>TIMBER</a:t>
            </a:r>
          </a:p>
        </p:txBody>
      </p:sp>
      <p:sp>
        <p:nvSpPr>
          <p:cNvPr id="6" name="TextBox 5">
            <a:extLst>
              <a:ext uri="{FF2B5EF4-FFF2-40B4-BE49-F238E27FC236}">
                <a16:creationId xmlns:a16="http://schemas.microsoft.com/office/drawing/2014/main" id="{E11890EC-FD40-32F0-17E1-33F6FA404A1C}"/>
              </a:ext>
            </a:extLst>
          </p:cNvPr>
          <p:cNvSpPr txBox="1"/>
          <p:nvPr/>
        </p:nvSpPr>
        <p:spPr>
          <a:xfrm>
            <a:off x="838200" y="3526300"/>
            <a:ext cx="10165218" cy="258845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dirty="0">
                <a:solidFill>
                  <a:srgbClr val="FFFFFF"/>
                </a:solidFill>
              </a:rPr>
              <a:t>Most expensive and variable item in most scenery construction. – Bill Raoul</a:t>
            </a:r>
          </a:p>
          <a:p>
            <a:pPr indent="-228600">
              <a:lnSpc>
                <a:spcPct val="90000"/>
              </a:lnSpc>
              <a:spcAft>
                <a:spcPts val="600"/>
              </a:spcAft>
              <a:buFont typeface="Arial" panose="020B0604020202020204" pitchFamily="34" charset="0"/>
              <a:buChar char="•"/>
            </a:pPr>
            <a:endParaRPr lang="en-US" sz="2000" dirty="0">
              <a:solidFill>
                <a:srgbClr val="FFFFFF"/>
              </a:solidFill>
            </a:endParaRPr>
          </a:p>
        </p:txBody>
      </p:sp>
    </p:spTree>
    <p:extLst>
      <p:ext uri="{BB962C8B-B14F-4D97-AF65-F5344CB8AC3E}">
        <p14:creationId xmlns:p14="http://schemas.microsoft.com/office/powerpoint/2010/main" val="88791058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Eastern White Pine | The Wood Database - Lumber Identification (Softwood)">
            <a:extLst>
              <a:ext uri="{FF2B5EF4-FFF2-40B4-BE49-F238E27FC236}">
                <a16:creationId xmlns:a16="http://schemas.microsoft.com/office/drawing/2014/main" id="{D860D30E-63B1-9AE2-5023-974E7FF72B9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6565" b="21248"/>
          <a:stretch/>
        </p:blipFill>
        <p:spPr bwMode="auto">
          <a:xfrm>
            <a:off x="-1" y="10"/>
            <a:ext cx="12192000" cy="6857990"/>
          </a:xfrm>
          <a:prstGeom prst="rect">
            <a:avLst/>
          </a:prstGeom>
          <a:noFill/>
          <a:extLst>
            <a:ext uri="{909E8E84-426E-40DD-AFC4-6F175D3DCCD1}">
              <a14:hiddenFill xmlns:a14="http://schemas.microsoft.com/office/drawing/2010/main">
                <a:solidFill>
                  <a:srgbClr val="FFFFFF"/>
                </a:solidFill>
              </a14:hiddenFill>
            </a:ext>
          </a:extLst>
        </p:spPr>
      </p:pic>
      <p:sp>
        <p:nvSpPr>
          <p:cNvPr id="12"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CD68A9FB-7EA9-1C46-DF09-E9A99125B84F}"/>
              </a:ext>
            </a:extLst>
          </p:cNvPr>
          <p:cNvSpPr>
            <a:spLocks noGrp="1"/>
          </p:cNvSpPr>
          <p:nvPr>
            <p:ph type="title"/>
          </p:nvPr>
        </p:nvSpPr>
        <p:spPr>
          <a:xfrm>
            <a:off x="709448" y="1913950"/>
            <a:ext cx="4204137" cy="1342754"/>
          </a:xfrm>
        </p:spPr>
        <p:txBody>
          <a:bodyPr>
            <a:normAutofit/>
          </a:bodyPr>
          <a:lstStyle/>
          <a:p>
            <a:pPr algn="ctr"/>
            <a:r>
              <a:rPr lang="en-GB" sz="3600"/>
              <a:t>WHITE PINE</a:t>
            </a:r>
          </a:p>
        </p:txBody>
      </p:sp>
      <p:cxnSp>
        <p:nvCxnSpPr>
          <p:cNvPr id="11" name="Straight Connector 10">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B3C0024-8B6C-9615-DD6B-9290A88B6D0A}"/>
              </a:ext>
            </a:extLst>
          </p:cNvPr>
          <p:cNvSpPr>
            <a:spLocks noGrp="1"/>
          </p:cNvSpPr>
          <p:nvPr>
            <p:ph idx="1"/>
          </p:nvPr>
        </p:nvSpPr>
        <p:spPr>
          <a:xfrm>
            <a:off x="525516" y="3417573"/>
            <a:ext cx="4593021" cy="2619839"/>
          </a:xfrm>
        </p:spPr>
        <p:txBody>
          <a:bodyPr anchor="ctr">
            <a:normAutofit/>
          </a:bodyPr>
          <a:lstStyle/>
          <a:p>
            <a:pPr marL="0" indent="0">
              <a:buNone/>
            </a:pPr>
            <a:r>
              <a:rPr lang="en-GB" sz="1700" dirty="0"/>
              <a:t>Best suited for scenery.</a:t>
            </a:r>
          </a:p>
          <a:p>
            <a:pPr marL="0" indent="0">
              <a:buNone/>
            </a:pPr>
            <a:r>
              <a:rPr lang="en-GB" sz="1700" dirty="0"/>
              <a:t>Isn’t flame proof although many fire authorities allow untreated softwood to be used over 25mm (1”) thick. </a:t>
            </a:r>
          </a:p>
          <a:p>
            <a:pPr marL="0" indent="0">
              <a:buNone/>
            </a:pPr>
            <a:r>
              <a:rPr lang="en-GB" sz="1700" dirty="0"/>
              <a:t>Northern white and Idaho white pine – high demand. More expensive. </a:t>
            </a:r>
          </a:p>
          <a:p>
            <a:pPr marL="0" indent="0">
              <a:buNone/>
            </a:pPr>
            <a:r>
              <a:rPr lang="en-GB" sz="1700" dirty="0"/>
              <a:t>Substitute any timber that shows good strength through long, straight grain, few knots and lightweight. </a:t>
            </a:r>
          </a:p>
          <a:p>
            <a:endParaRPr lang="en-GB" sz="1700" dirty="0"/>
          </a:p>
        </p:txBody>
      </p:sp>
    </p:spTree>
    <p:extLst>
      <p:ext uri="{BB962C8B-B14F-4D97-AF65-F5344CB8AC3E}">
        <p14:creationId xmlns:p14="http://schemas.microsoft.com/office/powerpoint/2010/main" val="126369272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EB9ED-A8A3-9A30-9436-082C3D7BBFF5}"/>
              </a:ext>
            </a:extLst>
          </p:cNvPr>
          <p:cNvSpPr>
            <a:spLocks noGrp="1"/>
          </p:cNvSpPr>
          <p:nvPr>
            <p:ph type="title"/>
          </p:nvPr>
        </p:nvSpPr>
        <p:spPr>
          <a:xfrm>
            <a:off x="417148" y="1834990"/>
            <a:ext cx="4534744" cy="3188020"/>
          </a:xfrm>
        </p:spPr>
        <p:txBody>
          <a:bodyPr vert="horz" lIns="91440" tIns="45720" rIns="91440" bIns="45720" rtlCol="0" anchor="b">
            <a:normAutofit/>
          </a:bodyPr>
          <a:lstStyle/>
          <a:p>
            <a:pPr algn="ctr"/>
            <a:r>
              <a:rPr lang="en-US" b="1" kern="1200" dirty="0">
                <a:solidFill>
                  <a:schemeClr val="tx1"/>
                </a:solidFill>
                <a:latin typeface="Bradley Hand ITC" panose="020F0502020204030204" pitchFamily="34" charset="0"/>
                <a:cs typeface="Bradley Hand ITC" panose="020F0502020204030204" pitchFamily="34" charset="0"/>
              </a:rPr>
              <a:t>THE GRADING OF </a:t>
            </a:r>
            <a:br>
              <a:rPr lang="en-US" b="1" kern="1200" dirty="0">
                <a:solidFill>
                  <a:schemeClr val="tx1"/>
                </a:solidFill>
                <a:latin typeface="Bradley Hand ITC" panose="020F0502020204030204" pitchFamily="34" charset="0"/>
                <a:cs typeface="Bradley Hand ITC" panose="020F0502020204030204" pitchFamily="34" charset="0"/>
              </a:rPr>
            </a:br>
            <a:r>
              <a:rPr lang="en-US" sz="5400" b="1" kern="1200" dirty="0">
                <a:solidFill>
                  <a:schemeClr val="tx1"/>
                </a:solidFill>
                <a:latin typeface="Bradley Hand ITC" panose="020F0502020204030204" pitchFamily="34" charset="0"/>
                <a:cs typeface="Bradley Hand ITC" panose="020F0502020204030204" pitchFamily="34" charset="0"/>
              </a:rPr>
              <a:t>WHITE PINE LUMBER</a:t>
            </a:r>
            <a:endParaRPr lang="en-US" b="1" kern="1200" dirty="0">
              <a:solidFill>
                <a:schemeClr val="tx1"/>
              </a:solidFill>
              <a:latin typeface="Bradley Hand ITC" panose="020F0502020204030204" pitchFamily="34" charset="0"/>
              <a:cs typeface="Bradley Hand ITC" panose="020F0502020204030204" pitchFamily="34" charset="0"/>
            </a:endParaRPr>
          </a:p>
        </p:txBody>
      </p:sp>
      <p:graphicFrame>
        <p:nvGraphicFramePr>
          <p:cNvPr id="6" name="Table 5">
            <a:extLst>
              <a:ext uri="{FF2B5EF4-FFF2-40B4-BE49-F238E27FC236}">
                <a16:creationId xmlns:a16="http://schemas.microsoft.com/office/drawing/2014/main" id="{53F1D76E-EC7F-8FE7-5B65-543622488046}"/>
              </a:ext>
            </a:extLst>
          </p:cNvPr>
          <p:cNvGraphicFramePr>
            <a:graphicFrameLocks noGrp="1"/>
          </p:cNvGraphicFramePr>
          <p:nvPr>
            <p:extLst>
              <p:ext uri="{D42A27DB-BD31-4B8C-83A1-F6EECF244321}">
                <p14:modId xmlns:p14="http://schemas.microsoft.com/office/powerpoint/2010/main" val="1616703958"/>
              </p:ext>
            </p:extLst>
          </p:nvPr>
        </p:nvGraphicFramePr>
        <p:xfrm>
          <a:off x="5895751" y="1034672"/>
          <a:ext cx="5708650" cy="4762482"/>
        </p:xfrm>
        <a:graphic>
          <a:graphicData uri="http://schemas.openxmlformats.org/drawingml/2006/table">
            <a:tbl>
              <a:tblPr firstRow="1" firstCol="1" bandRow="1">
                <a:tableStyleId>{8799B23B-EC83-4686-B30A-512413B5E67A}</a:tableStyleId>
              </a:tblPr>
              <a:tblGrid>
                <a:gridCol w="2303288">
                  <a:extLst>
                    <a:ext uri="{9D8B030D-6E8A-4147-A177-3AD203B41FA5}">
                      <a16:colId xmlns:a16="http://schemas.microsoft.com/office/drawing/2014/main" val="2249953393"/>
                    </a:ext>
                  </a:extLst>
                </a:gridCol>
                <a:gridCol w="3405362">
                  <a:extLst>
                    <a:ext uri="{9D8B030D-6E8A-4147-A177-3AD203B41FA5}">
                      <a16:colId xmlns:a16="http://schemas.microsoft.com/office/drawing/2014/main" val="2213549101"/>
                    </a:ext>
                  </a:extLst>
                </a:gridCol>
              </a:tblGrid>
              <a:tr h="626029">
                <a:tc>
                  <a:txBody>
                    <a:bodyPr/>
                    <a:lstStyle/>
                    <a:p>
                      <a:pPr algn="l" fontAlgn="t">
                        <a:spcBef>
                          <a:spcPts val="0"/>
                        </a:spcBef>
                        <a:spcAft>
                          <a:spcPts val="0"/>
                        </a:spcAft>
                      </a:pPr>
                      <a:r>
                        <a:rPr lang="en-GB" sz="1000" b="1" u="none" strike="noStrike">
                          <a:effectLst/>
                        </a:rPr>
                        <a:t>1 + 2 CLEAR</a:t>
                      </a:r>
                      <a:endParaRPr lang="en-GB" sz="1500" b="0" i="0" u="none" strike="noStrike">
                        <a:effectLst/>
                        <a:latin typeface="Arial" panose="020B0604020202020204" pitchFamily="34" charset="0"/>
                      </a:endParaRPr>
                    </a:p>
                  </a:txBody>
                  <a:tcPr marL="52456" marR="52456" marT="7286" marB="0"/>
                </a:tc>
                <a:tc>
                  <a:txBody>
                    <a:bodyPr/>
                    <a:lstStyle/>
                    <a:p>
                      <a:pPr algn="l" fontAlgn="t">
                        <a:spcBef>
                          <a:spcPts val="0"/>
                        </a:spcBef>
                        <a:spcAft>
                          <a:spcPts val="0"/>
                        </a:spcAft>
                      </a:pPr>
                      <a:r>
                        <a:rPr lang="en-GB" sz="1000" b="0" u="none" strike="noStrike">
                          <a:effectLst/>
                        </a:rPr>
                        <a:t>At least 4” wide</a:t>
                      </a:r>
                      <a:endParaRPr lang="en-GB" sz="1500" b="0" u="none" strike="noStrike">
                        <a:effectLst/>
                      </a:endParaRPr>
                    </a:p>
                    <a:p>
                      <a:pPr algn="l" fontAlgn="t">
                        <a:spcBef>
                          <a:spcPts val="0"/>
                        </a:spcBef>
                        <a:spcAft>
                          <a:spcPts val="0"/>
                        </a:spcAft>
                      </a:pPr>
                      <a:r>
                        <a:rPr lang="en-GB" sz="1000" b="0" u="none" strike="noStrike">
                          <a:effectLst/>
                        </a:rPr>
                        <a:t>Can have slight blemishes</a:t>
                      </a:r>
                      <a:endParaRPr lang="en-GB" sz="1500" b="0" u="none" strike="noStrike">
                        <a:effectLst/>
                      </a:endParaRPr>
                    </a:p>
                    <a:p>
                      <a:pPr algn="l" fontAlgn="t">
                        <a:spcBef>
                          <a:spcPts val="0"/>
                        </a:spcBef>
                        <a:spcAft>
                          <a:spcPts val="0"/>
                        </a:spcAft>
                      </a:pPr>
                      <a:r>
                        <a:rPr lang="en-GB" sz="1000" b="0" u="none" strike="noStrike">
                          <a:effectLst/>
                        </a:rPr>
                        <a:t>Far too good for theatre work.</a:t>
                      </a:r>
                      <a:endParaRPr lang="en-GB" sz="1500" b="0" u="none" strike="noStrike">
                        <a:effectLst/>
                      </a:endParaRPr>
                    </a:p>
                    <a:p>
                      <a:pPr algn="l" fontAlgn="t">
                        <a:spcBef>
                          <a:spcPts val="0"/>
                        </a:spcBef>
                        <a:spcAft>
                          <a:spcPts val="0"/>
                        </a:spcAft>
                      </a:pPr>
                      <a:r>
                        <a:rPr lang="en-GB" sz="1000" b="0" u="none" strike="noStrike">
                          <a:effectLst/>
                        </a:rPr>
                        <a:t> </a:t>
                      </a:r>
                      <a:endParaRPr lang="en-GB" sz="1500" b="0" i="0" u="none" strike="noStrike">
                        <a:effectLst/>
                        <a:latin typeface="Arial" panose="020B0604020202020204" pitchFamily="34" charset="0"/>
                      </a:endParaRPr>
                    </a:p>
                  </a:txBody>
                  <a:tcPr marL="52456" marR="52456" marT="7286" marB="0"/>
                </a:tc>
                <a:extLst>
                  <a:ext uri="{0D108BD9-81ED-4DB2-BD59-A6C34878D82A}">
                    <a16:rowId xmlns:a16="http://schemas.microsoft.com/office/drawing/2014/main" val="3990534111"/>
                  </a:ext>
                </a:extLst>
              </a:tr>
              <a:tr h="626029">
                <a:tc>
                  <a:txBody>
                    <a:bodyPr/>
                    <a:lstStyle/>
                    <a:p>
                      <a:pPr algn="l" fontAlgn="t">
                        <a:spcBef>
                          <a:spcPts val="0"/>
                        </a:spcBef>
                        <a:spcAft>
                          <a:spcPts val="0"/>
                        </a:spcAft>
                      </a:pPr>
                      <a:r>
                        <a:rPr lang="en-GB" sz="1000" b="1" u="none" strike="noStrike">
                          <a:effectLst/>
                        </a:rPr>
                        <a:t>“C” SELECT</a:t>
                      </a:r>
                      <a:endParaRPr lang="en-GB" sz="1500" b="0" i="0" u="none" strike="noStrike">
                        <a:effectLst/>
                        <a:latin typeface="Arial" panose="020B0604020202020204" pitchFamily="34" charset="0"/>
                      </a:endParaRPr>
                    </a:p>
                  </a:txBody>
                  <a:tcPr marL="52456" marR="52456" marT="7286" marB="0"/>
                </a:tc>
                <a:tc>
                  <a:txBody>
                    <a:bodyPr/>
                    <a:lstStyle/>
                    <a:p>
                      <a:pPr algn="l" fontAlgn="t">
                        <a:spcBef>
                          <a:spcPts val="0"/>
                        </a:spcBef>
                        <a:spcAft>
                          <a:spcPts val="0"/>
                        </a:spcAft>
                      </a:pPr>
                      <a:r>
                        <a:rPr lang="en-GB" sz="1000" b="0" u="none" strike="noStrike">
                          <a:effectLst/>
                        </a:rPr>
                        <a:t>4” Wide or wider</a:t>
                      </a:r>
                      <a:endParaRPr lang="en-GB" sz="1500" b="0" u="none" strike="noStrike">
                        <a:effectLst/>
                      </a:endParaRPr>
                    </a:p>
                    <a:p>
                      <a:pPr algn="l" fontAlgn="t">
                        <a:spcBef>
                          <a:spcPts val="0"/>
                        </a:spcBef>
                        <a:spcAft>
                          <a:spcPts val="0"/>
                        </a:spcAft>
                      </a:pPr>
                      <a:r>
                        <a:rPr lang="en-GB" sz="1000" b="0" u="none" strike="noStrike">
                          <a:effectLst/>
                        </a:rPr>
                        <a:t>MORE BLEMISHES</a:t>
                      </a:r>
                      <a:endParaRPr lang="en-GB" sz="1500" b="0" u="none" strike="noStrike">
                        <a:effectLst/>
                      </a:endParaRPr>
                    </a:p>
                    <a:p>
                      <a:pPr algn="l" fontAlgn="t">
                        <a:spcBef>
                          <a:spcPts val="0"/>
                        </a:spcBef>
                        <a:spcAft>
                          <a:spcPts val="0"/>
                        </a:spcAft>
                      </a:pPr>
                      <a:r>
                        <a:rPr lang="en-GB" sz="1000" b="0" u="none" strike="noStrike">
                          <a:effectLst/>
                        </a:rPr>
                        <a:t>Ideal material for building scenery.</a:t>
                      </a:r>
                      <a:endParaRPr lang="en-GB" sz="1500" b="0" u="none" strike="noStrike">
                        <a:effectLst/>
                      </a:endParaRPr>
                    </a:p>
                    <a:p>
                      <a:pPr algn="l" fontAlgn="t">
                        <a:spcBef>
                          <a:spcPts val="0"/>
                        </a:spcBef>
                        <a:spcAft>
                          <a:spcPts val="0"/>
                        </a:spcAft>
                      </a:pPr>
                      <a:r>
                        <a:rPr lang="en-GB" sz="1000" b="0" u="none" strike="noStrike">
                          <a:effectLst/>
                        </a:rPr>
                        <a:t> </a:t>
                      </a:r>
                      <a:endParaRPr lang="en-GB" sz="1500" b="0" i="0" u="none" strike="noStrike">
                        <a:effectLst/>
                        <a:latin typeface="Arial" panose="020B0604020202020204" pitchFamily="34" charset="0"/>
                      </a:endParaRPr>
                    </a:p>
                  </a:txBody>
                  <a:tcPr marL="52456" marR="52456" marT="7286" marB="0"/>
                </a:tc>
                <a:extLst>
                  <a:ext uri="{0D108BD9-81ED-4DB2-BD59-A6C34878D82A}">
                    <a16:rowId xmlns:a16="http://schemas.microsoft.com/office/drawing/2014/main" val="485363869"/>
                  </a:ext>
                </a:extLst>
              </a:tr>
              <a:tr h="917889">
                <a:tc>
                  <a:txBody>
                    <a:bodyPr/>
                    <a:lstStyle/>
                    <a:p>
                      <a:pPr algn="l" fontAlgn="t">
                        <a:spcBef>
                          <a:spcPts val="0"/>
                        </a:spcBef>
                        <a:spcAft>
                          <a:spcPts val="0"/>
                        </a:spcAft>
                      </a:pPr>
                      <a:r>
                        <a:rPr lang="en-GB" sz="1000" b="1" u="none" strike="noStrike">
                          <a:effectLst/>
                        </a:rPr>
                        <a:t>“D” SELECT</a:t>
                      </a:r>
                      <a:endParaRPr lang="en-GB" sz="1500" b="0" i="0" u="none" strike="noStrike">
                        <a:effectLst/>
                        <a:latin typeface="Arial" panose="020B0604020202020204" pitchFamily="34" charset="0"/>
                      </a:endParaRPr>
                    </a:p>
                  </a:txBody>
                  <a:tcPr marL="52456" marR="52456" marT="7286" marB="0"/>
                </a:tc>
                <a:tc>
                  <a:txBody>
                    <a:bodyPr/>
                    <a:lstStyle/>
                    <a:p>
                      <a:pPr algn="l" fontAlgn="t">
                        <a:spcBef>
                          <a:spcPts val="0"/>
                        </a:spcBef>
                        <a:spcAft>
                          <a:spcPts val="0"/>
                        </a:spcAft>
                      </a:pPr>
                      <a:r>
                        <a:rPr lang="en-GB" sz="1000" b="0" u="none" strike="noStrike">
                          <a:effectLst/>
                        </a:rPr>
                        <a:t>4” Wide or wider</a:t>
                      </a:r>
                      <a:endParaRPr lang="en-GB" sz="1500" b="0" u="none" strike="noStrike">
                        <a:effectLst/>
                      </a:endParaRPr>
                    </a:p>
                    <a:p>
                      <a:pPr algn="l" fontAlgn="t">
                        <a:spcBef>
                          <a:spcPts val="0"/>
                        </a:spcBef>
                        <a:spcAft>
                          <a:spcPts val="0"/>
                        </a:spcAft>
                      </a:pPr>
                      <a:r>
                        <a:rPr lang="en-GB" sz="1000" b="0" u="none" strike="noStrike">
                          <a:effectLst/>
                        </a:rPr>
                        <a:t>Borderline grade – most used. </a:t>
                      </a:r>
                      <a:endParaRPr lang="en-GB" sz="1500" b="0" u="none" strike="noStrike">
                        <a:effectLst/>
                      </a:endParaRPr>
                    </a:p>
                    <a:p>
                      <a:pPr algn="l" fontAlgn="t">
                        <a:spcBef>
                          <a:spcPts val="0"/>
                        </a:spcBef>
                        <a:spcAft>
                          <a:spcPts val="0"/>
                        </a:spcAft>
                      </a:pPr>
                      <a:r>
                        <a:rPr lang="en-GB" sz="1000" b="0" u="none" strike="noStrike">
                          <a:effectLst/>
                        </a:rPr>
                        <a:t>Good on one side with serious defects on other. </a:t>
                      </a:r>
                      <a:endParaRPr lang="en-GB" sz="1500" b="0" u="none" strike="noStrike">
                        <a:effectLst/>
                      </a:endParaRPr>
                    </a:p>
                    <a:p>
                      <a:pPr algn="l" fontAlgn="t">
                        <a:spcBef>
                          <a:spcPts val="0"/>
                        </a:spcBef>
                        <a:spcAft>
                          <a:spcPts val="0"/>
                        </a:spcAft>
                      </a:pPr>
                      <a:r>
                        <a:rPr lang="en-GB" sz="1000" b="0" u="none" strike="noStrike">
                          <a:effectLst/>
                        </a:rPr>
                        <a:t> </a:t>
                      </a:r>
                      <a:endParaRPr lang="en-GB" sz="1500" b="0" u="none" strike="noStrike">
                        <a:effectLst/>
                      </a:endParaRPr>
                    </a:p>
                    <a:p>
                      <a:pPr algn="l" fontAlgn="t">
                        <a:spcBef>
                          <a:spcPts val="0"/>
                        </a:spcBef>
                        <a:spcAft>
                          <a:spcPts val="0"/>
                        </a:spcAft>
                      </a:pPr>
                      <a:r>
                        <a:rPr lang="en-GB" sz="1000" b="0" u="none" strike="noStrike">
                          <a:effectLst/>
                        </a:rPr>
                        <a:t>PERFECT FOR SCENRY CONSTRUCTION!</a:t>
                      </a:r>
                      <a:endParaRPr lang="en-GB" sz="1500" b="0" u="none" strike="noStrike">
                        <a:effectLst/>
                      </a:endParaRPr>
                    </a:p>
                    <a:p>
                      <a:pPr algn="l" fontAlgn="t">
                        <a:spcBef>
                          <a:spcPts val="0"/>
                        </a:spcBef>
                        <a:spcAft>
                          <a:spcPts val="0"/>
                        </a:spcAft>
                      </a:pPr>
                      <a:r>
                        <a:rPr lang="en-GB" sz="1000" b="0" u="none" strike="noStrike">
                          <a:effectLst/>
                        </a:rPr>
                        <a:t> </a:t>
                      </a:r>
                      <a:endParaRPr lang="en-GB" sz="1500" b="0" i="0" u="none" strike="noStrike">
                        <a:effectLst/>
                        <a:latin typeface="Arial" panose="020B0604020202020204" pitchFamily="34" charset="0"/>
                      </a:endParaRPr>
                    </a:p>
                  </a:txBody>
                  <a:tcPr marL="52456" marR="52456" marT="7286" marB="0"/>
                </a:tc>
                <a:extLst>
                  <a:ext uri="{0D108BD9-81ED-4DB2-BD59-A6C34878D82A}">
                    <a16:rowId xmlns:a16="http://schemas.microsoft.com/office/drawing/2014/main" val="1199534111"/>
                  </a:ext>
                </a:extLst>
              </a:tr>
              <a:tr h="626029">
                <a:tc>
                  <a:txBody>
                    <a:bodyPr/>
                    <a:lstStyle/>
                    <a:p>
                      <a:pPr algn="l" fontAlgn="t">
                        <a:spcBef>
                          <a:spcPts val="0"/>
                        </a:spcBef>
                        <a:spcAft>
                          <a:spcPts val="0"/>
                        </a:spcAft>
                      </a:pPr>
                      <a:r>
                        <a:rPr lang="en-GB" sz="1000" b="1" u="none" strike="noStrike">
                          <a:effectLst/>
                        </a:rPr>
                        <a:t>#1 COMMON</a:t>
                      </a:r>
                      <a:endParaRPr lang="en-GB" sz="1500" b="0" i="0" u="none" strike="noStrike">
                        <a:effectLst/>
                        <a:latin typeface="Arial" panose="020B0604020202020204" pitchFamily="34" charset="0"/>
                      </a:endParaRPr>
                    </a:p>
                  </a:txBody>
                  <a:tcPr marL="52456" marR="52456" marT="7286" marB="0"/>
                </a:tc>
                <a:tc>
                  <a:txBody>
                    <a:bodyPr/>
                    <a:lstStyle/>
                    <a:p>
                      <a:pPr algn="l" fontAlgn="t">
                        <a:spcBef>
                          <a:spcPts val="0"/>
                        </a:spcBef>
                        <a:spcAft>
                          <a:spcPts val="0"/>
                        </a:spcAft>
                      </a:pPr>
                      <a:r>
                        <a:rPr lang="en-GB" sz="1000" b="0" u="none" strike="noStrike">
                          <a:effectLst/>
                        </a:rPr>
                        <a:t>Contains: sound – tight knots – small pitch pockets – stains – season checks and equivalent characteristics?</a:t>
                      </a:r>
                      <a:endParaRPr lang="en-GB" sz="1500" b="0" u="none" strike="noStrike">
                        <a:effectLst/>
                      </a:endParaRPr>
                    </a:p>
                    <a:p>
                      <a:pPr algn="l" fontAlgn="t">
                        <a:spcBef>
                          <a:spcPts val="0"/>
                        </a:spcBef>
                        <a:spcAft>
                          <a:spcPts val="0"/>
                        </a:spcAft>
                      </a:pPr>
                      <a:r>
                        <a:rPr lang="en-GB" sz="1000" b="0" u="none" strike="noStrike">
                          <a:effectLst/>
                        </a:rPr>
                        <a:t>*not “defects” but “guides”</a:t>
                      </a:r>
                      <a:endParaRPr lang="en-GB" sz="1500" b="0" u="none" strike="noStrike">
                        <a:effectLst/>
                      </a:endParaRPr>
                    </a:p>
                    <a:p>
                      <a:pPr algn="l" fontAlgn="t">
                        <a:spcBef>
                          <a:spcPts val="0"/>
                        </a:spcBef>
                        <a:spcAft>
                          <a:spcPts val="0"/>
                        </a:spcAft>
                      </a:pPr>
                      <a:r>
                        <a:rPr lang="en-GB" sz="1000" b="0" u="none" strike="noStrike">
                          <a:effectLst/>
                        </a:rPr>
                        <a:t> </a:t>
                      </a:r>
                      <a:endParaRPr lang="en-GB" sz="1500" b="0" i="0" u="none" strike="noStrike">
                        <a:effectLst/>
                        <a:latin typeface="Arial" panose="020B0604020202020204" pitchFamily="34" charset="0"/>
                      </a:endParaRPr>
                    </a:p>
                  </a:txBody>
                  <a:tcPr marL="52456" marR="52456" marT="7286" marB="0"/>
                </a:tc>
                <a:extLst>
                  <a:ext uri="{0D108BD9-81ED-4DB2-BD59-A6C34878D82A}">
                    <a16:rowId xmlns:a16="http://schemas.microsoft.com/office/drawing/2014/main" val="3539890988"/>
                  </a:ext>
                </a:extLst>
              </a:tr>
              <a:tr h="626029">
                <a:tc>
                  <a:txBody>
                    <a:bodyPr/>
                    <a:lstStyle/>
                    <a:p>
                      <a:pPr algn="l" fontAlgn="t">
                        <a:spcBef>
                          <a:spcPts val="0"/>
                        </a:spcBef>
                        <a:spcAft>
                          <a:spcPts val="0"/>
                        </a:spcAft>
                      </a:pPr>
                      <a:r>
                        <a:rPr lang="en-GB" sz="1000" b="1" u="none" strike="noStrike">
                          <a:effectLst/>
                        </a:rPr>
                        <a:t> </a:t>
                      </a:r>
                      <a:endParaRPr lang="en-GB" sz="1500" b="0" u="none" strike="noStrike">
                        <a:effectLst/>
                      </a:endParaRPr>
                    </a:p>
                    <a:p>
                      <a:pPr algn="l" fontAlgn="t">
                        <a:spcBef>
                          <a:spcPts val="0"/>
                        </a:spcBef>
                        <a:spcAft>
                          <a:spcPts val="0"/>
                        </a:spcAft>
                      </a:pPr>
                      <a:r>
                        <a:rPr lang="en-GB" sz="1000" b="1" u="none" strike="noStrike">
                          <a:effectLst/>
                        </a:rPr>
                        <a:t>THE MORE PRONOUNCED THE DEFECT, THE LOWER THE GRADE. </a:t>
                      </a:r>
                      <a:endParaRPr lang="en-GB" sz="1500" b="0" u="none" strike="noStrike">
                        <a:effectLst/>
                      </a:endParaRPr>
                    </a:p>
                    <a:p>
                      <a:pPr algn="l" fontAlgn="t">
                        <a:spcBef>
                          <a:spcPts val="0"/>
                        </a:spcBef>
                        <a:spcAft>
                          <a:spcPts val="0"/>
                        </a:spcAft>
                      </a:pPr>
                      <a:r>
                        <a:rPr lang="en-GB" sz="1000" b="1" u="none" strike="noStrike">
                          <a:effectLst/>
                        </a:rPr>
                        <a:t> </a:t>
                      </a:r>
                      <a:endParaRPr lang="en-GB" sz="1500" b="0" i="0" u="none" strike="noStrike">
                        <a:effectLst/>
                        <a:latin typeface="Arial" panose="020B0604020202020204" pitchFamily="34" charset="0"/>
                      </a:endParaRPr>
                    </a:p>
                  </a:txBody>
                  <a:tcPr marL="52456" marR="52456" marT="7286" marB="0"/>
                </a:tc>
                <a:tc>
                  <a:txBody>
                    <a:bodyPr/>
                    <a:lstStyle/>
                    <a:p>
                      <a:pPr algn="l" fontAlgn="t">
                        <a:spcBef>
                          <a:spcPts val="0"/>
                        </a:spcBef>
                        <a:spcAft>
                          <a:spcPts val="0"/>
                        </a:spcAft>
                      </a:pPr>
                      <a:r>
                        <a:rPr lang="en-GB" sz="1000" b="0" u="none" strike="noStrike">
                          <a:effectLst/>
                        </a:rPr>
                        <a:t> </a:t>
                      </a:r>
                      <a:endParaRPr lang="en-GB" sz="1500" b="0" i="0" u="none" strike="noStrike">
                        <a:effectLst/>
                        <a:latin typeface="Arial" panose="020B0604020202020204" pitchFamily="34" charset="0"/>
                      </a:endParaRPr>
                    </a:p>
                  </a:txBody>
                  <a:tcPr marL="52456" marR="52456" marT="7286" marB="0"/>
                </a:tc>
                <a:extLst>
                  <a:ext uri="{0D108BD9-81ED-4DB2-BD59-A6C34878D82A}">
                    <a16:rowId xmlns:a16="http://schemas.microsoft.com/office/drawing/2014/main" val="733763997"/>
                  </a:ext>
                </a:extLst>
              </a:tr>
              <a:tr h="480100">
                <a:tc>
                  <a:txBody>
                    <a:bodyPr/>
                    <a:lstStyle/>
                    <a:p>
                      <a:pPr algn="l" fontAlgn="t">
                        <a:spcBef>
                          <a:spcPts val="0"/>
                        </a:spcBef>
                        <a:spcAft>
                          <a:spcPts val="0"/>
                        </a:spcAft>
                      </a:pPr>
                      <a:r>
                        <a:rPr lang="en-GB" sz="1000" b="1" u="none" strike="noStrike">
                          <a:effectLst/>
                        </a:rPr>
                        <a:t>#2 COMMON</a:t>
                      </a:r>
                      <a:endParaRPr lang="en-GB" sz="1500" b="0" i="0" u="none" strike="noStrike">
                        <a:effectLst/>
                        <a:latin typeface="Arial" panose="020B0604020202020204" pitchFamily="34" charset="0"/>
                      </a:endParaRPr>
                    </a:p>
                  </a:txBody>
                  <a:tcPr marL="52456" marR="52456" marT="7286" marB="0"/>
                </a:tc>
                <a:tc>
                  <a:txBody>
                    <a:bodyPr/>
                    <a:lstStyle/>
                    <a:p>
                      <a:pPr algn="l" fontAlgn="t">
                        <a:spcBef>
                          <a:spcPts val="0"/>
                        </a:spcBef>
                        <a:spcAft>
                          <a:spcPts val="0"/>
                        </a:spcAft>
                      </a:pPr>
                      <a:r>
                        <a:rPr lang="en-GB" sz="1000" b="0" u="none" strike="noStrike">
                          <a:effectLst/>
                        </a:rPr>
                        <a:t>Larger and more pronounced defects. About as low as I can go and still build scenery. </a:t>
                      </a:r>
                      <a:endParaRPr lang="en-GB" sz="1500" b="0" u="none" strike="noStrike">
                        <a:effectLst/>
                      </a:endParaRPr>
                    </a:p>
                    <a:p>
                      <a:pPr algn="l" fontAlgn="t">
                        <a:spcBef>
                          <a:spcPts val="0"/>
                        </a:spcBef>
                        <a:spcAft>
                          <a:spcPts val="0"/>
                        </a:spcAft>
                      </a:pPr>
                      <a:r>
                        <a:rPr lang="en-GB" sz="1000" b="0" u="none" strike="noStrike">
                          <a:effectLst/>
                        </a:rPr>
                        <a:t>All depends on size and number of allowable knots. </a:t>
                      </a:r>
                      <a:endParaRPr lang="en-GB" sz="1500" b="0" i="0" u="none" strike="noStrike">
                        <a:effectLst/>
                        <a:latin typeface="Arial" panose="020B0604020202020204" pitchFamily="34" charset="0"/>
                      </a:endParaRPr>
                    </a:p>
                  </a:txBody>
                  <a:tcPr marL="52456" marR="52456" marT="7286" marB="0"/>
                </a:tc>
                <a:extLst>
                  <a:ext uri="{0D108BD9-81ED-4DB2-BD59-A6C34878D82A}">
                    <a16:rowId xmlns:a16="http://schemas.microsoft.com/office/drawing/2014/main" val="2472365339"/>
                  </a:ext>
                </a:extLst>
              </a:tr>
              <a:tr h="480100">
                <a:tc>
                  <a:txBody>
                    <a:bodyPr/>
                    <a:lstStyle/>
                    <a:p>
                      <a:pPr algn="l" fontAlgn="t">
                        <a:spcBef>
                          <a:spcPts val="0"/>
                        </a:spcBef>
                        <a:spcAft>
                          <a:spcPts val="0"/>
                        </a:spcAft>
                      </a:pPr>
                      <a:r>
                        <a:rPr lang="en-GB" sz="1000" b="1" u="none" strike="noStrike">
                          <a:effectLst/>
                        </a:rPr>
                        <a:t>#3 COMMON</a:t>
                      </a:r>
                      <a:endParaRPr lang="en-GB" sz="1500" b="0" i="0" u="none" strike="noStrike">
                        <a:effectLst/>
                        <a:latin typeface="Arial" panose="020B0604020202020204" pitchFamily="34" charset="0"/>
                      </a:endParaRPr>
                    </a:p>
                  </a:txBody>
                  <a:tcPr marL="52456" marR="52456" marT="7286" marB="0"/>
                </a:tc>
                <a:tc>
                  <a:txBody>
                    <a:bodyPr/>
                    <a:lstStyle/>
                    <a:p>
                      <a:pPr algn="l" fontAlgn="t">
                        <a:spcBef>
                          <a:spcPts val="0"/>
                        </a:spcBef>
                        <a:spcAft>
                          <a:spcPts val="0"/>
                        </a:spcAft>
                      </a:pPr>
                      <a:r>
                        <a:rPr lang="en-GB" sz="1000" b="0" u="none" strike="noStrike">
                          <a:effectLst/>
                        </a:rPr>
                        <a:t>cut from a lower part of the log. </a:t>
                      </a:r>
                      <a:endParaRPr lang="en-GB" sz="1500" b="0" u="none" strike="noStrike">
                        <a:effectLst/>
                      </a:endParaRPr>
                    </a:p>
                    <a:p>
                      <a:pPr algn="l" fontAlgn="t">
                        <a:spcBef>
                          <a:spcPts val="0"/>
                        </a:spcBef>
                        <a:spcAft>
                          <a:spcPts val="0"/>
                        </a:spcAft>
                      </a:pPr>
                      <a:r>
                        <a:rPr lang="en-GB" sz="1000" b="0" u="none" strike="noStrike">
                          <a:effectLst/>
                        </a:rPr>
                        <a:t>Defects are more pronounced.</a:t>
                      </a:r>
                      <a:endParaRPr lang="en-GB" sz="1500" b="0" u="none" strike="noStrike">
                        <a:effectLst/>
                      </a:endParaRPr>
                    </a:p>
                    <a:p>
                      <a:pPr algn="l" fontAlgn="t">
                        <a:spcBef>
                          <a:spcPts val="0"/>
                        </a:spcBef>
                        <a:spcAft>
                          <a:spcPts val="0"/>
                        </a:spcAft>
                      </a:pPr>
                      <a:r>
                        <a:rPr lang="en-GB" sz="1000" b="0" u="none" strike="noStrike">
                          <a:effectLst/>
                        </a:rPr>
                        <a:t>*“usable” for scenery construction if carefully selected!</a:t>
                      </a:r>
                      <a:endParaRPr lang="en-GB" sz="1500" b="0" i="0" u="none" strike="noStrike">
                        <a:effectLst/>
                        <a:latin typeface="Arial" panose="020B0604020202020204" pitchFamily="34" charset="0"/>
                      </a:endParaRPr>
                    </a:p>
                  </a:txBody>
                  <a:tcPr marL="52456" marR="52456" marT="7286" marB="0"/>
                </a:tc>
                <a:extLst>
                  <a:ext uri="{0D108BD9-81ED-4DB2-BD59-A6C34878D82A}">
                    <a16:rowId xmlns:a16="http://schemas.microsoft.com/office/drawing/2014/main" val="693966957"/>
                  </a:ext>
                </a:extLst>
              </a:tr>
              <a:tr h="188240">
                <a:tc>
                  <a:txBody>
                    <a:bodyPr/>
                    <a:lstStyle/>
                    <a:p>
                      <a:pPr algn="l" fontAlgn="t">
                        <a:spcBef>
                          <a:spcPts val="0"/>
                        </a:spcBef>
                        <a:spcAft>
                          <a:spcPts val="0"/>
                        </a:spcAft>
                      </a:pPr>
                      <a:r>
                        <a:rPr lang="en-GB" sz="1000" b="1" u="none" strike="noStrike">
                          <a:effectLst/>
                        </a:rPr>
                        <a:t>#4 COMMON</a:t>
                      </a:r>
                      <a:endParaRPr lang="en-GB" sz="1500" b="0" i="0" u="none" strike="noStrike">
                        <a:effectLst/>
                        <a:latin typeface="Arial" panose="020B0604020202020204" pitchFamily="34" charset="0"/>
                      </a:endParaRPr>
                    </a:p>
                  </a:txBody>
                  <a:tcPr marL="52456" marR="52456" marT="7286" marB="0"/>
                </a:tc>
                <a:tc>
                  <a:txBody>
                    <a:bodyPr/>
                    <a:lstStyle/>
                    <a:p>
                      <a:pPr algn="l" fontAlgn="t">
                        <a:spcBef>
                          <a:spcPts val="0"/>
                        </a:spcBef>
                        <a:spcAft>
                          <a:spcPts val="0"/>
                        </a:spcAft>
                      </a:pPr>
                      <a:r>
                        <a:rPr lang="en-GB" sz="1000" b="1" u="none" strike="noStrike">
                          <a:effectLst/>
                        </a:rPr>
                        <a:t>Bad.</a:t>
                      </a:r>
                      <a:endParaRPr lang="en-GB" sz="1500" b="0" i="0" u="none" strike="noStrike">
                        <a:effectLst/>
                        <a:latin typeface="Arial" panose="020B0604020202020204" pitchFamily="34" charset="0"/>
                      </a:endParaRPr>
                    </a:p>
                  </a:txBody>
                  <a:tcPr marL="52456" marR="52456" marT="7286" marB="0"/>
                </a:tc>
                <a:extLst>
                  <a:ext uri="{0D108BD9-81ED-4DB2-BD59-A6C34878D82A}">
                    <a16:rowId xmlns:a16="http://schemas.microsoft.com/office/drawing/2014/main" val="3514103245"/>
                  </a:ext>
                </a:extLst>
              </a:tr>
              <a:tr h="188240">
                <a:tc>
                  <a:txBody>
                    <a:bodyPr/>
                    <a:lstStyle/>
                    <a:p>
                      <a:pPr algn="l" fontAlgn="t">
                        <a:spcBef>
                          <a:spcPts val="0"/>
                        </a:spcBef>
                        <a:spcAft>
                          <a:spcPts val="0"/>
                        </a:spcAft>
                      </a:pPr>
                      <a:r>
                        <a:rPr lang="en-GB" sz="1000" b="1" u="none" strike="noStrike">
                          <a:effectLst/>
                        </a:rPr>
                        <a:t>#5 COMMON</a:t>
                      </a:r>
                      <a:endParaRPr lang="en-GB" sz="1500" b="0" i="0" u="none" strike="noStrike">
                        <a:effectLst/>
                        <a:latin typeface="Arial" panose="020B0604020202020204" pitchFamily="34" charset="0"/>
                      </a:endParaRPr>
                    </a:p>
                  </a:txBody>
                  <a:tcPr marL="52456" marR="52456" marT="7286" marB="0"/>
                </a:tc>
                <a:tc>
                  <a:txBody>
                    <a:bodyPr/>
                    <a:lstStyle/>
                    <a:p>
                      <a:pPr algn="l" fontAlgn="t">
                        <a:spcBef>
                          <a:spcPts val="0"/>
                        </a:spcBef>
                        <a:spcAft>
                          <a:spcPts val="0"/>
                        </a:spcAft>
                      </a:pPr>
                      <a:r>
                        <a:rPr lang="en-GB" sz="1000" b="0" u="none" strike="noStrike">
                          <a:effectLst/>
                        </a:rPr>
                        <a:t>Defects allowed as long as it holds long enough. </a:t>
                      </a:r>
                      <a:endParaRPr lang="en-GB" sz="1500" b="0" i="0" u="none" strike="noStrike">
                        <a:effectLst/>
                        <a:latin typeface="Arial" panose="020B0604020202020204" pitchFamily="34" charset="0"/>
                      </a:endParaRPr>
                    </a:p>
                  </a:txBody>
                  <a:tcPr marL="52456" marR="52456" marT="7286" marB="0"/>
                </a:tc>
                <a:extLst>
                  <a:ext uri="{0D108BD9-81ED-4DB2-BD59-A6C34878D82A}">
                    <a16:rowId xmlns:a16="http://schemas.microsoft.com/office/drawing/2014/main" val="2152276801"/>
                  </a:ext>
                </a:extLst>
              </a:tr>
            </a:tbl>
          </a:graphicData>
        </a:graphic>
      </p:graphicFrame>
    </p:spTree>
    <p:extLst>
      <p:ext uri="{BB962C8B-B14F-4D97-AF65-F5344CB8AC3E}">
        <p14:creationId xmlns:p14="http://schemas.microsoft.com/office/powerpoint/2010/main" val="349005103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2B0D2-B1C2-67F9-82EA-3FD57583DE53}"/>
              </a:ext>
            </a:extLst>
          </p:cNvPr>
          <p:cNvSpPr>
            <a:spLocks noGrp="1"/>
          </p:cNvSpPr>
          <p:nvPr>
            <p:ph type="title"/>
          </p:nvPr>
        </p:nvSpPr>
        <p:spPr>
          <a:xfrm>
            <a:off x="640080" y="325369"/>
            <a:ext cx="4368602" cy="1956841"/>
          </a:xfrm>
        </p:spPr>
        <p:txBody>
          <a:bodyPr anchor="b">
            <a:normAutofit/>
          </a:bodyPr>
          <a:lstStyle/>
          <a:p>
            <a:r>
              <a:rPr lang="en-GB" sz="5400" dirty="0"/>
              <a:t>YELLOW PINE</a:t>
            </a:r>
          </a:p>
        </p:txBody>
      </p:sp>
      <p:sp>
        <p:nvSpPr>
          <p:cNvPr id="3" name="Content Placeholder 2">
            <a:extLst>
              <a:ext uri="{FF2B5EF4-FFF2-40B4-BE49-F238E27FC236}">
                <a16:creationId xmlns:a16="http://schemas.microsoft.com/office/drawing/2014/main" id="{FB3EC0C7-C08C-6B21-378B-98CF0747B62A}"/>
              </a:ext>
            </a:extLst>
          </p:cNvPr>
          <p:cNvSpPr>
            <a:spLocks noGrp="1"/>
          </p:cNvSpPr>
          <p:nvPr>
            <p:ph idx="1"/>
          </p:nvPr>
        </p:nvSpPr>
        <p:spPr>
          <a:xfrm>
            <a:off x="640080" y="2872899"/>
            <a:ext cx="4243589" cy="3320668"/>
          </a:xfrm>
        </p:spPr>
        <p:txBody>
          <a:bodyPr>
            <a:normAutofit/>
          </a:bodyPr>
          <a:lstStyle/>
          <a:p>
            <a:pPr marL="0" indent="0">
              <a:buNone/>
            </a:pPr>
            <a:r>
              <a:rPr lang="en-GB" sz="2200" dirty="0"/>
              <a:t>Extremely hard and brittle.</a:t>
            </a:r>
          </a:p>
          <a:p>
            <a:endParaRPr lang="en-GB" sz="2200" dirty="0"/>
          </a:p>
        </p:txBody>
      </p:sp>
      <p:pic>
        <p:nvPicPr>
          <p:cNvPr id="4" name="Picture 6" descr="What Is Yellow Pine Lumber Used For? | Keen's Buildings">
            <a:extLst>
              <a:ext uri="{FF2B5EF4-FFF2-40B4-BE49-F238E27FC236}">
                <a16:creationId xmlns:a16="http://schemas.microsoft.com/office/drawing/2014/main" id="{6EF26269-F9FA-1581-0829-2C726C266A2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196" r="13851" b="-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856613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8" descr="Know Your Redwood Grades - Building Products">
            <a:extLst>
              <a:ext uri="{FF2B5EF4-FFF2-40B4-BE49-F238E27FC236}">
                <a16:creationId xmlns:a16="http://schemas.microsoft.com/office/drawing/2014/main" id="{5B160DF9-7C3F-E73B-6FD5-52E84EDE4A5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4449"/>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2"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F4FCDF2A-58D4-C176-F32C-41EF4E521979}"/>
              </a:ext>
            </a:extLst>
          </p:cNvPr>
          <p:cNvSpPr>
            <a:spLocks noGrp="1"/>
          </p:cNvSpPr>
          <p:nvPr>
            <p:ph type="title"/>
          </p:nvPr>
        </p:nvSpPr>
        <p:spPr>
          <a:xfrm>
            <a:off x="8022021" y="3231931"/>
            <a:ext cx="3852041" cy="1834056"/>
          </a:xfrm>
        </p:spPr>
        <p:txBody>
          <a:bodyPr vert="horz" lIns="91440" tIns="45720" rIns="91440" bIns="45720" rtlCol="0" anchor="b">
            <a:normAutofit/>
          </a:bodyPr>
          <a:lstStyle/>
          <a:p>
            <a:pPr algn="ctr"/>
            <a:r>
              <a:rPr lang="en-US" sz="4000"/>
              <a:t>REDWOOD</a:t>
            </a:r>
          </a:p>
        </p:txBody>
      </p:sp>
      <p:sp>
        <p:nvSpPr>
          <p:cNvPr id="3" name="Content Placeholder 2">
            <a:extLst>
              <a:ext uri="{FF2B5EF4-FFF2-40B4-BE49-F238E27FC236}">
                <a16:creationId xmlns:a16="http://schemas.microsoft.com/office/drawing/2014/main" id="{4C947D9D-FDE0-0A9C-3868-829A1BC87E64}"/>
              </a:ext>
            </a:extLst>
          </p:cNvPr>
          <p:cNvSpPr>
            <a:spLocks noGrp="1"/>
          </p:cNvSpPr>
          <p:nvPr>
            <p:ph idx="1"/>
          </p:nvPr>
        </p:nvSpPr>
        <p:spPr>
          <a:xfrm>
            <a:off x="7782910" y="5242675"/>
            <a:ext cx="4330262" cy="683284"/>
          </a:xfrm>
        </p:spPr>
        <p:txBody>
          <a:bodyPr vert="horz" lIns="91440" tIns="45720" rIns="91440" bIns="45720" rtlCol="0">
            <a:normAutofit/>
          </a:bodyPr>
          <a:lstStyle/>
          <a:p>
            <a:pPr marL="0" indent="0" algn="ctr">
              <a:buNone/>
            </a:pPr>
            <a:r>
              <a:rPr lang="en-US" sz="2000"/>
              <a:t>Better Substitution</a:t>
            </a:r>
          </a:p>
        </p:txBody>
      </p:sp>
      <p:cxnSp>
        <p:nvCxnSpPr>
          <p:cNvPr id="24" name="Straight Connector 23">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1811152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10" descr="2 x 6 x 12' Rough Sawn Red Cedar Lumber - Schillings">
            <a:extLst>
              <a:ext uri="{FF2B5EF4-FFF2-40B4-BE49-F238E27FC236}">
                <a16:creationId xmlns:a16="http://schemas.microsoft.com/office/drawing/2014/main" id="{05B3F708-E395-13DE-AE33-1D37E6EB7E8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3750"/>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6"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E7CFB639-59BA-3A07-0793-4933DA5A686E}"/>
              </a:ext>
            </a:extLst>
          </p:cNvPr>
          <p:cNvSpPr>
            <a:spLocks noGrp="1"/>
          </p:cNvSpPr>
          <p:nvPr>
            <p:ph type="title"/>
          </p:nvPr>
        </p:nvSpPr>
        <p:spPr>
          <a:xfrm>
            <a:off x="8022021" y="3231931"/>
            <a:ext cx="3852041" cy="1834056"/>
          </a:xfrm>
        </p:spPr>
        <p:txBody>
          <a:bodyPr vert="horz" lIns="91440" tIns="45720" rIns="91440" bIns="45720" rtlCol="0" anchor="b">
            <a:normAutofit/>
          </a:bodyPr>
          <a:lstStyle/>
          <a:p>
            <a:pPr algn="ctr"/>
            <a:r>
              <a:rPr lang="en-US" sz="4000"/>
              <a:t>CEDAR</a:t>
            </a:r>
          </a:p>
        </p:txBody>
      </p:sp>
      <p:sp>
        <p:nvSpPr>
          <p:cNvPr id="3" name="Content Placeholder 2">
            <a:extLst>
              <a:ext uri="{FF2B5EF4-FFF2-40B4-BE49-F238E27FC236}">
                <a16:creationId xmlns:a16="http://schemas.microsoft.com/office/drawing/2014/main" id="{19CDA6D0-1875-06D3-29B5-F32F72768312}"/>
              </a:ext>
            </a:extLst>
          </p:cNvPr>
          <p:cNvSpPr>
            <a:spLocks noGrp="1"/>
          </p:cNvSpPr>
          <p:nvPr>
            <p:ph idx="1"/>
          </p:nvPr>
        </p:nvSpPr>
        <p:spPr>
          <a:xfrm>
            <a:off x="7782910" y="5242675"/>
            <a:ext cx="4330262" cy="683284"/>
          </a:xfrm>
        </p:spPr>
        <p:txBody>
          <a:bodyPr vert="horz" lIns="91440" tIns="45720" rIns="91440" bIns="45720" rtlCol="0">
            <a:normAutofit/>
          </a:bodyPr>
          <a:lstStyle/>
          <a:p>
            <a:pPr marL="0" indent="0" algn="ctr">
              <a:buNone/>
            </a:pPr>
            <a:r>
              <a:rPr lang="en-US" sz="2000"/>
              <a:t>Better substitution’s</a:t>
            </a:r>
          </a:p>
        </p:txBody>
      </p:sp>
      <p:cxnSp>
        <p:nvCxnSpPr>
          <p:cNvPr id="17" name="Straight Connector 13">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703054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12" descr="Douglas Fir Lumber | Specialized In Rough Douglas Fir">
            <a:extLst>
              <a:ext uri="{FF2B5EF4-FFF2-40B4-BE49-F238E27FC236}">
                <a16:creationId xmlns:a16="http://schemas.microsoft.com/office/drawing/2014/main" id="{8B9B34D3-16EC-D1BA-7C71-85FB570FCF9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889" r="1" b="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6E0B425E-4F6C-CE6B-6328-AFE7BB7B5A7F}"/>
              </a:ext>
            </a:extLst>
          </p:cNvPr>
          <p:cNvSpPr>
            <a:spLocks noGrp="1"/>
          </p:cNvSpPr>
          <p:nvPr>
            <p:ph type="title"/>
          </p:nvPr>
        </p:nvSpPr>
        <p:spPr>
          <a:xfrm>
            <a:off x="8022021" y="3231931"/>
            <a:ext cx="3852041" cy="1834056"/>
          </a:xfrm>
        </p:spPr>
        <p:txBody>
          <a:bodyPr vert="horz" lIns="91440" tIns="45720" rIns="91440" bIns="45720" rtlCol="0" anchor="b">
            <a:normAutofit/>
          </a:bodyPr>
          <a:lstStyle/>
          <a:p>
            <a:pPr algn="ctr"/>
            <a:r>
              <a:rPr lang="en-US" sz="4000"/>
              <a:t>FIR</a:t>
            </a:r>
          </a:p>
        </p:txBody>
      </p:sp>
      <p:sp>
        <p:nvSpPr>
          <p:cNvPr id="3" name="Content Placeholder 2">
            <a:extLst>
              <a:ext uri="{FF2B5EF4-FFF2-40B4-BE49-F238E27FC236}">
                <a16:creationId xmlns:a16="http://schemas.microsoft.com/office/drawing/2014/main" id="{1C60E732-9151-0633-5DBA-A6C62E6277BD}"/>
              </a:ext>
            </a:extLst>
          </p:cNvPr>
          <p:cNvSpPr>
            <a:spLocks noGrp="1"/>
          </p:cNvSpPr>
          <p:nvPr>
            <p:ph idx="1"/>
          </p:nvPr>
        </p:nvSpPr>
        <p:spPr>
          <a:xfrm>
            <a:off x="7782910" y="5242675"/>
            <a:ext cx="4330262" cy="683284"/>
          </a:xfrm>
        </p:spPr>
        <p:txBody>
          <a:bodyPr vert="horz" lIns="91440" tIns="45720" rIns="91440" bIns="45720" rtlCol="0">
            <a:normAutofit/>
          </a:bodyPr>
          <a:lstStyle/>
          <a:p>
            <a:pPr marL="0" indent="0" algn="ctr">
              <a:buNone/>
            </a:pPr>
            <a:r>
              <a:rPr lang="en-US" sz="2000"/>
              <a:t>Better substitution’s</a:t>
            </a:r>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1038908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14" descr="Spruce Lumber - Hanford Lumber">
            <a:extLst>
              <a:ext uri="{FF2B5EF4-FFF2-40B4-BE49-F238E27FC236}">
                <a16:creationId xmlns:a16="http://schemas.microsoft.com/office/drawing/2014/main" id="{9737CF18-1565-DEC5-2630-57643B27EF9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ACF57131-8034-38AF-1B37-E02769C0BEA1}"/>
              </a:ext>
            </a:extLst>
          </p:cNvPr>
          <p:cNvSpPr>
            <a:spLocks noGrp="1"/>
          </p:cNvSpPr>
          <p:nvPr>
            <p:ph type="title"/>
          </p:nvPr>
        </p:nvSpPr>
        <p:spPr>
          <a:xfrm>
            <a:off x="8022021" y="3231931"/>
            <a:ext cx="3852041" cy="1834056"/>
          </a:xfrm>
        </p:spPr>
        <p:txBody>
          <a:bodyPr vert="horz" lIns="91440" tIns="45720" rIns="91440" bIns="45720" rtlCol="0" anchor="b">
            <a:normAutofit/>
          </a:bodyPr>
          <a:lstStyle/>
          <a:p>
            <a:pPr algn="ctr"/>
            <a:r>
              <a:rPr lang="en-US" sz="4000"/>
              <a:t>SPRUCE</a:t>
            </a:r>
          </a:p>
        </p:txBody>
      </p:sp>
      <p:sp>
        <p:nvSpPr>
          <p:cNvPr id="3" name="Content Placeholder 2">
            <a:extLst>
              <a:ext uri="{FF2B5EF4-FFF2-40B4-BE49-F238E27FC236}">
                <a16:creationId xmlns:a16="http://schemas.microsoft.com/office/drawing/2014/main" id="{A72A9C83-1E8A-D0F8-2564-79A3744B9A6F}"/>
              </a:ext>
            </a:extLst>
          </p:cNvPr>
          <p:cNvSpPr>
            <a:spLocks noGrp="1"/>
          </p:cNvSpPr>
          <p:nvPr>
            <p:ph idx="1"/>
          </p:nvPr>
        </p:nvSpPr>
        <p:spPr>
          <a:xfrm>
            <a:off x="7782910" y="5242675"/>
            <a:ext cx="4330262" cy="683284"/>
          </a:xfrm>
        </p:spPr>
        <p:txBody>
          <a:bodyPr vert="horz" lIns="91440" tIns="45720" rIns="91440" bIns="45720" rtlCol="0">
            <a:normAutofit/>
          </a:bodyPr>
          <a:lstStyle/>
          <a:p>
            <a:pPr marL="0" indent="0" algn="ctr">
              <a:buNone/>
            </a:pPr>
            <a:r>
              <a:rPr lang="en-US" sz="2000"/>
              <a:t>Better substitution’s</a:t>
            </a:r>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409150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8695F7-D830-C7A9-64FC-69FEB5FBE3A3}"/>
              </a:ext>
            </a:extLst>
          </p:cNvPr>
          <p:cNvSpPr>
            <a:spLocks noGrp="1"/>
          </p:cNvSpPr>
          <p:nvPr>
            <p:ph type="title"/>
          </p:nvPr>
        </p:nvSpPr>
        <p:spPr>
          <a:xfrm>
            <a:off x="630936" y="639520"/>
            <a:ext cx="3429000" cy="1719072"/>
          </a:xfrm>
        </p:spPr>
        <p:txBody>
          <a:bodyPr anchor="b">
            <a:normAutofit/>
          </a:bodyPr>
          <a:lstStyle/>
          <a:p>
            <a:r>
              <a:rPr lang="en-GB" sz="3800" b="1" dirty="0"/>
              <a:t>Hardwood - deciduous</a:t>
            </a:r>
            <a:br>
              <a:rPr lang="en-GB" sz="3800" dirty="0"/>
            </a:br>
            <a:endParaRPr lang="en-GB" sz="3800" dirty="0"/>
          </a:p>
        </p:txBody>
      </p:sp>
      <p:sp>
        <p:nvSpPr>
          <p:cNvPr id="53258"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AC650D0-6AB0-89AE-17B3-9278CBAE8C22}"/>
              </a:ext>
            </a:extLst>
          </p:cNvPr>
          <p:cNvSpPr>
            <a:spLocks noGrp="1"/>
          </p:cNvSpPr>
          <p:nvPr>
            <p:ph idx="1"/>
          </p:nvPr>
        </p:nvSpPr>
        <p:spPr>
          <a:xfrm>
            <a:off x="630936" y="2807208"/>
            <a:ext cx="3429000" cy="3410712"/>
          </a:xfrm>
        </p:spPr>
        <p:txBody>
          <a:bodyPr anchor="t">
            <a:normAutofit/>
          </a:bodyPr>
          <a:lstStyle/>
          <a:p>
            <a:pPr marL="0" indent="0">
              <a:buNone/>
            </a:pPr>
            <a:r>
              <a:rPr lang="en-GB" sz="1400"/>
              <a:t>Oak – Eim – hickory – ash – birch</a:t>
            </a:r>
          </a:p>
          <a:p>
            <a:pPr marL="0" indent="0">
              <a:buNone/>
            </a:pPr>
            <a:r>
              <a:rPr lang="en-GB" sz="1400"/>
              <a:t>Some hardwoods are becoming rare enough to have restrictions placed upon their availability. More suited for furniture and visible finishes in a building such as skirting, architrave, doors, panelling, etc.</a:t>
            </a:r>
          </a:p>
          <a:p>
            <a:pPr marL="0" indent="0">
              <a:buNone/>
            </a:pPr>
            <a:r>
              <a:rPr lang="en-GB" sz="1400"/>
              <a:t>Use sparingly: for furniture, if necessary, for the ‘lipping’ of edges prone to wear, for use as skids or runners and for tasks that would cause softwood to wear or fail. </a:t>
            </a:r>
          </a:p>
          <a:p>
            <a:pPr marL="0" indent="0">
              <a:buNone/>
            </a:pPr>
            <a:endParaRPr lang="en-GB" sz="1400"/>
          </a:p>
          <a:p>
            <a:pPr marL="0" indent="0">
              <a:buNone/>
            </a:pPr>
            <a:r>
              <a:rPr lang="en-GB" sz="1400"/>
              <a:t>Considered to be inherently flame proof for most projects. </a:t>
            </a:r>
          </a:p>
          <a:p>
            <a:endParaRPr lang="en-GB" sz="1400" dirty="0"/>
          </a:p>
        </p:txBody>
      </p:sp>
      <p:pic>
        <p:nvPicPr>
          <p:cNvPr id="53250" name="Picture 2" descr="Hardwoods - MH Southern &amp; Company Ltd">
            <a:extLst>
              <a:ext uri="{FF2B5EF4-FFF2-40B4-BE49-F238E27FC236}">
                <a16:creationId xmlns:a16="http://schemas.microsoft.com/office/drawing/2014/main" id="{8B4256AE-830F-CDE4-F50A-6EE1E73AF0F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766131" y="640080"/>
            <a:ext cx="6680049" cy="5577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441463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EFD93-F900-FD27-6BA7-5D36064286C0}"/>
              </a:ext>
            </a:extLst>
          </p:cNvPr>
          <p:cNvSpPr>
            <a:spLocks noGrp="1"/>
          </p:cNvSpPr>
          <p:nvPr>
            <p:ph type="title"/>
          </p:nvPr>
        </p:nvSpPr>
        <p:spPr>
          <a:xfrm>
            <a:off x="3991593" y="255762"/>
            <a:ext cx="4208813" cy="1325563"/>
          </a:xfrm>
        </p:spPr>
        <p:txBody>
          <a:bodyPr/>
          <a:lstStyle/>
          <a:p>
            <a:r>
              <a:rPr lang="en-GB"/>
              <a:t>MAGIC FORMULA</a:t>
            </a:r>
            <a:endParaRPr lang="en-GB" dirty="0"/>
          </a:p>
        </p:txBody>
      </p:sp>
      <p:sp>
        <p:nvSpPr>
          <p:cNvPr id="3" name="Content Placeholder 2">
            <a:extLst>
              <a:ext uri="{FF2B5EF4-FFF2-40B4-BE49-F238E27FC236}">
                <a16:creationId xmlns:a16="http://schemas.microsoft.com/office/drawing/2014/main" id="{6DF2B2FF-A10A-EED0-EC1E-8576F4782317}"/>
              </a:ext>
            </a:extLst>
          </p:cNvPr>
          <p:cNvSpPr>
            <a:spLocks noGrp="1"/>
          </p:cNvSpPr>
          <p:nvPr>
            <p:ph idx="1"/>
          </p:nvPr>
        </p:nvSpPr>
        <p:spPr>
          <a:xfrm>
            <a:off x="304800" y="1347409"/>
            <a:ext cx="11887200" cy="858199"/>
          </a:xfrm>
        </p:spPr>
        <p:txBody>
          <a:bodyPr>
            <a:normAutofit/>
          </a:bodyPr>
          <a:lstStyle/>
          <a:p>
            <a:pPr marL="0" indent="0" algn="ctr">
              <a:buNone/>
            </a:pPr>
            <a:r>
              <a:rPr lang="en-GB" sz="4800" b="1"/>
              <a:t>COST VS WEIGHT VS STRENGTH FORMULA</a:t>
            </a:r>
          </a:p>
          <a:p>
            <a:endParaRPr lang="en-GB" dirty="0"/>
          </a:p>
        </p:txBody>
      </p:sp>
      <p:sp>
        <p:nvSpPr>
          <p:cNvPr id="5" name="Content Placeholder 2">
            <a:extLst>
              <a:ext uri="{FF2B5EF4-FFF2-40B4-BE49-F238E27FC236}">
                <a16:creationId xmlns:a16="http://schemas.microsoft.com/office/drawing/2014/main" id="{BD05F1E0-5FC2-4391-9A4E-93014A9A45C5}"/>
              </a:ext>
            </a:extLst>
          </p:cNvPr>
          <p:cNvSpPr txBox="1">
            <a:spLocks/>
          </p:cNvSpPr>
          <p:nvPr/>
        </p:nvSpPr>
        <p:spPr>
          <a:xfrm>
            <a:off x="1231604" y="2647258"/>
            <a:ext cx="10528005" cy="286333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Timber yards sort their timber into different qualities and prices accordingly. </a:t>
            </a:r>
          </a:p>
          <a:p>
            <a:r>
              <a:rPr lang="en-GB"/>
              <a:t>Factors that include the sorting, number of knots, straightness of the timber, actual variety of softwood. </a:t>
            </a:r>
          </a:p>
          <a:p>
            <a:r>
              <a:rPr lang="en-GB"/>
              <a:t>Can dramatically affect the finish and strength of the construction – and budget!!</a:t>
            </a:r>
          </a:p>
          <a:p>
            <a:endParaRPr lang="en-GB" dirty="0"/>
          </a:p>
        </p:txBody>
      </p:sp>
    </p:spTree>
    <p:extLst>
      <p:ext uri="{BB962C8B-B14F-4D97-AF65-F5344CB8AC3E}">
        <p14:creationId xmlns:p14="http://schemas.microsoft.com/office/powerpoint/2010/main" val="401784792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6A769EFD-927B-D8FD-662D-B74824A99452}"/>
              </a:ext>
            </a:extLst>
          </p:cNvPr>
          <p:cNvGraphicFramePr>
            <a:graphicFrameLocks noGrp="1"/>
          </p:cNvGraphicFramePr>
          <p:nvPr>
            <p:extLst>
              <p:ext uri="{D42A27DB-BD31-4B8C-83A1-F6EECF244321}">
                <p14:modId xmlns:p14="http://schemas.microsoft.com/office/powerpoint/2010/main" val="3415729652"/>
              </p:ext>
            </p:extLst>
          </p:nvPr>
        </p:nvGraphicFramePr>
        <p:xfrm>
          <a:off x="309562" y="227488"/>
          <a:ext cx="11572875" cy="5900178"/>
        </p:xfrm>
        <a:graphic>
          <a:graphicData uri="http://schemas.openxmlformats.org/drawingml/2006/table">
            <a:tbl>
              <a:tblPr firstRow="1" bandRow="1">
                <a:tableStyleId>{5C22544A-7EE6-4342-B048-85BDC9FD1C3A}</a:tableStyleId>
              </a:tblPr>
              <a:tblGrid>
                <a:gridCol w="2126008">
                  <a:extLst>
                    <a:ext uri="{9D8B030D-6E8A-4147-A177-3AD203B41FA5}">
                      <a16:colId xmlns:a16="http://schemas.microsoft.com/office/drawing/2014/main" val="1696212110"/>
                    </a:ext>
                  </a:extLst>
                </a:gridCol>
                <a:gridCol w="3420099">
                  <a:extLst>
                    <a:ext uri="{9D8B030D-6E8A-4147-A177-3AD203B41FA5}">
                      <a16:colId xmlns:a16="http://schemas.microsoft.com/office/drawing/2014/main" val="495905194"/>
                    </a:ext>
                  </a:extLst>
                </a:gridCol>
                <a:gridCol w="6026768">
                  <a:extLst>
                    <a:ext uri="{9D8B030D-6E8A-4147-A177-3AD203B41FA5}">
                      <a16:colId xmlns:a16="http://schemas.microsoft.com/office/drawing/2014/main" val="2361795636"/>
                    </a:ext>
                  </a:extLst>
                </a:gridCol>
              </a:tblGrid>
              <a:tr h="543613">
                <a:tc>
                  <a:txBody>
                    <a:bodyPr/>
                    <a:lstStyle/>
                    <a:p>
                      <a:r>
                        <a:rPr lang="en-GB" sz="1200" dirty="0"/>
                        <a:t>Indicated Sizes</a:t>
                      </a:r>
                    </a:p>
                    <a:p>
                      <a:r>
                        <a:rPr lang="en-GB" sz="1200" dirty="0"/>
                        <a:t>(cross section)</a:t>
                      </a:r>
                    </a:p>
                  </a:txBody>
                  <a:tcPr/>
                </a:tc>
                <a:tc>
                  <a:txBody>
                    <a:bodyPr/>
                    <a:lstStyle/>
                    <a:p>
                      <a:r>
                        <a:rPr lang="en-GB" sz="1200" dirty="0"/>
                        <a:t>Actual Size</a:t>
                      </a:r>
                    </a:p>
                  </a:txBody>
                  <a:tcPr/>
                </a:tc>
                <a:tc>
                  <a:txBody>
                    <a:bodyPr/>
                    <a:lstStyle/>
                    <a:p>
                      <a:r>
                        <a:rPr lang="en-GB" sz="1200" dirty="0"/>
                        <a:t>Typical Stage uses</a:t>
                      </a:r>
                    </a:p>
                  </a:txBody>
                  <a:tcPr/>
                </a:tc>
                <a:extLst>
                  <a:ext uri="{0D108BD9-81ED-4DB2-BD59-A6C34878D82A}">
                    <a16:rowId xmlns:a16="http://schemas.microsoft.com/office/drawing/2014/main" val="562156500"/>
                  </a:ext>
                </a:extLst>
              </a:tr>
              <a:tr h="426719">
                <a:tc>
                  <a:txBody>
                    <a:bodyPr/>
                    <a:lstStyle/>
                    <a:p>
                      <a:r>
                        <a:rPr lang="en-GB" sz="1200" dirty="0"/>
                        <a:t>1 X 2</a:t>
                      </a:r>
                    </a:p>
                  </a:txBody>
                  <a:tcPr/>
                </a:tc>
                <a:tc>
                  <a:txBody>
                    <a:bodyPr/>
                    <a:lstStyle/>
                    <a:p>
                      <a:r>
                        <a:rPr lang="en-GB" sz="1200" dirty="0"/>
                        <a:t> ¾ inch X 1 ½ inches</a:t>
                      </a:r>
                    </a:p>
                  </a:txBody>
                  <a:tcPr/>
                </a:tc>
                <a:tc>
                  <a:txBody>
                    <a:bodyPr/>
                    <a:lstStyle/>
                    <a:p>
                      <a:r>
                        <a:rPr lang="en-GB" sz="1200" dirty="0"/>
                        <a:t>Small flats; lightweight corner bracing of flats</a:t>
                      </a:r>
                    </a:p>
                  </a:txBody>
                  <a:tcPr/>
                </a:tc>
                <a:extLst>
                  <a:ext uri="{0D108BD9-81ED-4DB2-BD59-A6C34878D82A}">
                    <a16:rowId xmlns:a16="http://schemas.microsoft.com/office/drawing/2014/main" val="367881869"/>
                  </a:ext>
                </a:extLst>
              </a:tr>
              <a:tr h="601999">
                <a:tc>
                  <a:txBody>
                    <a:bodyPr/>
                    <a:lstStyle/>
                    <a:p>
                      <a:r>
                        <a:rPr lang="en-GB" sz="1200" dirty="0"/>
                        <a:t>1 X 3 </a:t>
                      </a:r>
                    </a:p>
                  </a:txBody>
                  <a:tcPr/>
                </a:tc>
                <a:tc>
                  <a:txBody>
                    <a:bodyPr/>
                    <a:lstStyle/>
                    <a:p>
                      <a:r>
                        <a:rPr lang="en-GB" sz="1200" dirty="0"/>
                        <a:t>¾ inch X 2 ½ inches</a:t>
                      </a:r>
                    </a:p>
                  </a:txBody>
                  <a:tcPr/>
                </a:tc>
                <a:tc>
                  <a:txBody>
                    <a:bodyPr/>
                    <a:lstStyle/>
                    <a:p>
                      <a:r>
                        <a:rPr lang="en-GB" sz="1200" dirty="0"/>
                        <a:t>Standard flat framing (6-14 feet); diagonal bracing of platform legs</a:t>
                      </a:r>
                    </a:p>
                  </a:txBody>
                  <a:tcPr/>
                </a:tc>
                <a:extLst>
                  <a:ext uri="{0D108BD9-81ED-4DB2-BD59-A6C34878D82A}">
                    <a16:rowId xmlns:a16="http://schemas.microsoft.com/office/drawing/2014/main" val="1635429733"/>
                  </a:ext>
                </a:extLst>
              </a:tr>
              <a:tr h="426719">
                <a:tc>
                  <a:txBody>
                    <a:bodyPr/>
                    <a:lstStyle/>
                    <a:p>
                      <a:r>
                        <a:rPr lang="en-GB" sz="1200" dirty="0"/>
                        <a:t>1 X 4</a:t>
                      </a:r>
                    </a:p>
                  </a:txBody>
                  <a:tcPr/>
                </a:tc>
                <a:tc>
                  <a:txBody>
                    <a:bodyPr/>
                    <a:lstStyle/>
                    <a:p>
                      <a:r>
                        <a:rPr lang="en-GB" sz="1200" dirty="0"/>
                        <a:t>¾ inch X 3 ½ inches</a:t>
                      </a:r>
                    </a:p>
                  </a:txBody>
                  <a:tcPr/>
                </a:tc>
                <a:tc>
                  <a:txBody>
                    <a:bodyPr/>
                    <a:lstStyle/>
                    <a:p>
                      <a:r>
                        <a:rPr lang="en-GB" sz="1200" dirty="0"/>
                        <a:t>Large flats framing (over 14 feet) </a:t>
                      </a:r>
                    </a:p>
                  </a:txBody>
                  <a:tcPr/>
                </a:tc>
                <a:extLst>
                  <a:ext uri="{0D108BD9-81ED-4DB2-BD59-A6C34878D82A}">
                    <a16:rowId xmlns:a16="http://schemas.microsoft.com/office/drawing/2014/main" val="2864522779"/>
                  </a:ext>
                </a:extLst>
              </a:tr>
              <a:tr h="601999">
                <a:tc>
                  <a:txBody>
                    <a:bodyPr/>
                    <a:lstStyle/>
                    <a:p>
                      <a:r>
                        <a:rPr lang="en-GB" sz="1200" dirty="0"/>
                        <a:t>1 X 6</a:t>
                      </a:r>
                    </a:p>
                  </a:txBody>
                  <a:tcPr/>
                </a:tc>
                <a:tc>
                  <a:txBody>
                    <a:bodyPr/>
                    <a:lstStyle/>
                    <a:p>
                      <a:r>
                        <a:rPr lang="en-GB" sz="1200" dirty="0"/>
                        <a:t>¾ inch X 5 ½ inches</a:t>
                      </a:r>
                    </a:p>
                  </a:txBody>
                  <a:tcPr/>
                </a:tc>
                <a:tc>
                  <a:txBody>
                    <a:bodyPr/>
                    <a:lstStyle/>
                    <a:p>
                      <a:r>
                        <a:rPr lang="en-GB" sz="1200" dirty="0"/>
                        <a:t>Door and window frames and similar architectural trim work; narrow sweeps </a:t>
                      </a:r>
                    </a:p>
                  </a:txBody>
                  <a:tcPr/>
                </a:tc>
                <a:extLst>
                  <a:ext uri="{0D108BD9-81ED-4DB2-BD59-A6C34878D82A}">
                    <a16:rowId xmlns:a16="http://schemas.microsoft.com/office/drawing/2014/main" val="2463530957"/>
                  </a:ext>
                </a:extLst>
              </a:tr>
              <a:tr h="326168">
                <a:tc>
                  <a:txBody>
                    <a:bodyPr/>
                    <a:lstStyle/>
                    <a:p>
                      <a:r>
                        <a:rPr lang="en-GB" sz="1200" dirty="0"/>
                        <a:t>1 X 8</a:t>
                      </a:r>
                    </a:p>
                  </a:txBody>
                  <a:tcPr/>
                </a:tc>
                <a:tc>
                  <a:txBody>
                    <a:bodyPr/>
                    <a:lstStyle/>
                    <a:p>
                      <a:r>
                        <a:rPr lang="en-GB" sz="1200" dirty="0"/>
                        <a:t>¾ inch X 7 ½ inches</a:t>
                      </a:r>
                    </a:p>
                  </a:txBody>
                  <a:tcPr/>
                </a:tc>
                <a:tc>
                  <a:txBody>
                    <a:bodyPr/>
                    <a:lstStyle/>
                    <a:p>
                      <a:endParaRPr lang="en-GB" sz="1200" dirty="0"/>
                    </a:p>
                  </a:txBody>
                  <a:tcPr/>
                </a:tc>
                <a:extLst>
                  <a:ext uri="{0D108BD9-81ED-4DB2-BD59-A6C34878D82A}">
                    <a16:rowId xmlns:a16="http://schemas.microsoft.com/office/drawing/2014/main" val="1858393428"/>
                  </a:ext>
                </a:extLst>
              </a:tr>
              <a:tr h="543613">
                <a:tc>
                  <a:txBody>
                    <a:bodyPr/>
                    <a:lstStyle/>
                    <a:p>
                      <a:r>
                        <a:rPr lang="en-GB" sz="1200" dirty="0"/>
                        <a:t>1 X 10</a:t>
                      </a:r>
                    </a:p>
                  </a:txBody>
                  <a:tcPr/>
                </a:tc>
                <a:tc>
                  <a:txBody>
                    <a:bodyPr/>
                    <a:lstStyle/>
                    <a:p>
                      <a:r>
                        <a:rPr lang="en-GB" sz="1200" dirty="0"/>
                        <a:t>¾ inch X 9 ¼ inches</a:t>
                      </a:r>
                    </a:p>
                  </a:txBody>
                  <a:tcPr/>
                </a:tc>
                <a:tc>
                  <a:txBody>
                    <a:bodyPr/>
                    <a:lstStyle/>
                    <a:p>
                      <a:r>
                        <a:rPr lang="en-GB" sz="1200" dirty="0"/>
                        <a:t>Standard treads, sweeps, profile cut-outs, furniture </a:t>
                      </a:r>
                    </a:p>
                  </a:txBody>
                  <a:tcPr/>
                </a:tc>
                <a:extLst>
                  <a:ext uri="{0D108BD9-81ED-4DB2-BD59-A6C34878D82A}">
                    <a16:rowId xmlns:a16="http://schemas.microsoft.com/office/drawing/2014/main" val="654400230"/>
                  </a:ext>
                </a:extLst>
              </a:tr>
              <a:tr h="326168">
                <a:tc>
                  <a:txBody>
                    <a:bodyPr/>
                    <a:lstStyle/>
                    <a:p>
                      <a:r>
                        <a:rPr lang="en-GB" sz="1200" dirty="0"/>
                        <a:t>1 X 12</a:t>
                      </a:r>
                    </a:p>
                  </a:txBody>
                  <a:tcPr/>
                </a:tc>
                <a:tc>
                  <a:txBody>
                    <a:bodyPr/>
                    <a:lstStyle/>
                    <a:p>
                      <a:r>
                        <a:rPr lang="en-GB" sz="1200" dirty="0"/>
                        <a:t>¾ inch X 11 ¼ inches</a:t>
                      </a:r>
                    </a:p>
                  </a:txBody>
                  <a:tcPr/>
                </a:tc>
                <a:tc>
                  <a:txBody>
                    <a:bodyPr/>
                    <a:lstStyle/>
                    <a:p>
                      <a:endParaRPr lang="en-GB" sz="1200" dirty="0"/>
                    </a:p>
                  </a:txBody>
                  <a:tcPr/>
                </a:tc>
                <a:extLst>
                  <a:ext uri="{0D108BD9-81ED-4DB2-BD59-A6C34878D82A}">
                    <a16:rowId xmlns:a16="http://schemas.microsoft.com/office/drawing/2014/main" val="660295753"/>
                  </a:ext>
                </a:extLst>
              </a:tr>
              <a:tr h="597406">
                <a:tc>
                  <a:txBody>
                    <a:bodyPr/>
                    <a:lstStyle/>
                    <a:p>
                      <a:r>
                        <a:rPr lang="en-GB" sz="1200" dirty="0"/>
                        <a:t>2 X 4</a:t>
                      </a:r>
                    </a:p>
                  </a:txBody>
                  <a:tcPr/>
                </a:tc>
                <a:tc>
                  <a:txBody>
                    <a:bodyPr/>
                    <a:lstStyle/>
                    <a:p>
                      <a:r>
                        <a:rPr lang="en-GB" sz="1200" dirty="0"/>
                        <a:t>1 ½ inches X 3 ½ inches</a:t>
                      </a:r>
                    </a:p>
                  </a:txBody>
                  <a:tcPr/>
                </a:tc>
                <a:tc>
                  <a:txBody>
                    <a:bodyPr/>
                    <a:lstStyle/>
                    <a:p>
                      <a:r>
                        <a:rPr lang="en-GB" sz="1200" dirty="0"/>
                        <a:t>Platform framing, platform legs, and similar weight-bearing structures </a:t>
                      </a:r>
                    </a:p>
                  </a:txBody>
                  <a:tcPr/>
                </a:tc>
                <a:extLst>
                  <a:ext uri="{0D108BD9-81ED-4DB2-BD59-A6C34878D82A}">
                    <a16:rowId xmlns:a16="http://schemas.microsoft.com/office/drawing/2014/main" val="2874717134"/>
                  </a:ext>
                </a:extLst>
              </a:tr>
              <a:tr h="326168">
                <a:tc>
                  <a:txBody>
                    <a:bodyPr/>
                    <a:lstStyle/>
                    <a:p>
                      <a:r>
                        <a:rPr lang="en-GB" sz="1200" dirty="0"/>
                        <a:t>2 X 6</a:t>
                      </a:r>
                    </a:p>
                  </a:txBody>
                  <a:tcPr/>
                </a:tc>
                <a:tc>
                  <a:txBody>
                    <a:bodyPr/>
                    <a:lstStyle/>
                    <a:p>
                      <a:r>
                        <a:rPr lang="en-GB" sz="1200" dirty="0"/>
                        <a:t>1 ½ inches X 5 ½ inches</a:t>
                      </a:r>
                    </a:p>
                  </a:txBody>
                  <a:tcPr/>
                </a:tc>
                <a:tc>
                  <a:txBody>
                    <a:bodyPr/>
                    <a:lstStyle/>
                    <a:p>
                      <a:endParaRPr lang="en-GB" sz="1200" dirty="0"/>
                    </a:p>
                  </a:txBody>
                  <a:tcPr/>
                </a:tc>
                <a:extLst>
                  <a:ext uri="{0D108BD9-81ED-4DB2-BD59-A6C34878D82A}">
                    <a16:rowId xmlns:a16="http://schemas.microsoft.com/office/drawing/2014/main" val="2362389613"/>
                  </a:ext>
                </a:extLst>
              </a:tr>
              <a:tr h="326168">
                <a:tc>
                  <a:txBody>
                    <a:bodyPr/>
                    <a:lstStyle/>
                    <a:p>
                      <a:r>
                        <a:rPr lang="en-GB" sz="1200" dirty="0"/>
                        <a:t>2 X 8</a:t>
                      </a:r>
                    </a:p>
                  </a:txBody>
                  <a:tcPr/>
                </a:tc>
                <a:tc>
                  <a:txBody>
                    <a:bodyPr/>
                    <a:lstStyle/>
                    <a:p>
                      <a:r>
                        <a:rPr lang="en-GB" sz="1200" dirty="0"/>
                        <a:t>1 ½ inches X 7 ½ inches</a:t>
                      </a:r>
                    </a:p>
                  </a:txBody>
                  <a:tcPr/>
                </a:tc>
                <a:tc>
                  <a:txBody>
                    <a:bodyPr/>
                    <a:lstStyle/>
                    <a:p>
                      <a:endParaRPr lang="en-GB" sz="1200"/>
                    </a:p>
                  </a:txBody>
                  <a:tcPr/>
                </a:tc>
                <a:extLst>
                  <a:ext uri="{0D108BD9-81ED-4DB2-BD59-A6C34878D82A}">
                    <a16:rowId xmlns:a16="http://schemas.microsoft.com/office/drawing/2014/main" val="3002294856"/>
                  </a:ext>
                </a:extLst>
              </a:tr>
              <a:tr h="426719">
                <a:tc>
                  <a:txBody>
                    <a:bodyPr/>
                    <a:lstStyle/>
                    <a:p>
                      <a:r>
                        <a:rPr lang="en-GB" sz="1200" dirty="0"/>
                        <a:t>2 X 10 </a:t>
                      </a:r>
                    </a:p>
                  </a:txBody>
                  <a:tcPr/>
                </a:tc>
                <a:tc>
                  <a:txBody>
                    <a:bodyPr/>
                    <a:lstStyle/>
                    <a:p>
                      <a:r>
                        <a:rPr lang="en-GB" sz="1200" dirty="0"/>
                        <a:t>1 ½ inches X 9 ¼ inches</a:t>
                      </a:r>
                    </a:p>
                  </a:txBody>
                  <a:tcPr/>
                </a:tc>
                <a:tc>
                  <a:txBody>
                    <a:bodyPr/>
                    <a:lstStyle/>
                    <a:p>
                      <a:r>
                        <a:rPr lang="en-GB" sz="1200" dirty="0"/>
                        <a:t>Temporary scaffolding; some stair carriages</a:t>
                      </a:r>
                    </a:p>
                  </a:txBody>
                  <a:tcPr/>
                </a:tc>
                <a:extLst>
                  <a:ext uri="{0D108BD9-81ED-4DB2-BD59-A6C34878D82A}">
                    <a16:rowId xmlns:a16="http://schemas.microsoft.com/office/drawing/2014/main" val="506619812"/>
                  </a:ext>
                </a:extLst>
              </a:tr>
              <a:tr h="426719">
                <a:tc>
                  <a:txBody>
                    <a:bodyPr/>
                    <a:lstStyle/>
                    <a:p>
                      <a:r>
                        <a:rPr lang="en-GB" sz="1200" dirty="0"/>
                        <a:t>2 X 12</a:t>
                      </a:r>
                    </a:p>
                  </a:txBody>
                  <a:tcPr/>
                </a:tc>
                <a:tc>
                  <a:txBody>
                    <a:bodyPr/>
                    <a:lstStyle/>
                    <a:p>
                      <a:r>
                        <a:rPr lang="en-GB" sz="1200" dirty="0"/>
                        <a:t>1 ½ inches X 11 ¼ inches</a:t>
                      </a:r>
                    </a:p>
                  </a:txBody>
                  <a:tcPr/>
                </a:tc>
                <a:tc>
                  <a:txBody>
                    <a:bodyPr/>
                    <a:lstStyle/>
                    <a:p>
                      <a:r>
                        <a:rPr lang="en-GB" sz="1200" dirty="0"/>
                        <a:t>Not normally used for stage scenery</a:t>
                      </a:r>
                    </a:p>
                  </a:txBody>
                  <a:tcPr/>
                </a:tc>
                <a:extLst>
                  <a:ext uri="{0D108BD9-81ED-4DB2-BD59-A6C34878D82A}">
                    <a16:rowId xmlns:a16="http://schemas.microsoft.com/office/drawing/2014/main" val="246746704"/>
                  </a:ext>
                </a:extLst>
              </a:tr>
            </a:tbl>
          </a:graphicData>
        </a:graphic>
      </p:graphicFrame>
      <p:sp>
        <p:nvSpPr>
          <p:cNvPr id="8" name="TextBox 7">
            <a:extLst>
              <a:ext uri="{FF2B5EF4-FFF2-40B4-BE49-F238E27FC236}">
                <a16:creationId xmlns:a16="http://schemas.microsoft.com/office/drawing/2014/main" id="{018C7CAE-FB1A-A439-9865-1C750CCA8A01}"/>
              </a:ext>
            </a:extLst>
          </p:cNvPr>
          <p:cNvSpPr txBox="1"/>
          <p:nvPr/>
        </p:nvSpPr>
        <p:spPr>
          <a:xfrm>
            <a:off x="7608124" y="6145764"/>
            <a:ext cx="4583876" cy="969496"/>
          </a:xfrm>
          <a:prstGeom prst="rect">
            <a:avLst/>
          </a:prstGeom>
          <a:noFill/>
        </p:spPr>
        <p:txBody>
          <a:bodyPr wrap="square" rtlCol="0">
            <a:spAutoFit/>
          </a:bodyPr>
          <a:lstStyle/>
          <a:p>
            <a:r>
              <a:rPr lang="en-GB" sz="1050" dirty="0"/>
              <a:t>TABLE 8.1</a:t>
            </a:r>
          </a:p>
          <a:p>
            <a:r>
              <a:rPr lang="en-GB" sz="1050" dirty="0"/>
              <a:t>Standard Uses of Lumber in Scenic Construction      </a:t>
            </a:r>
          </a:p>
          <a:p>
            <a:pPr algn="r"/>
            <a:r>
              <a:rPr lang="en-GB" sz="1050" dirty="0"/>
              <a:t> </a:t>
            </a:r>
            <a:r>
              <a:rPr lang="en-GB" dirty="0"/>
              <a:t>(GILLETTE, 2000) </a:t>
            </a:r>
          </a:p>
          <a:p>
            <a:endParaRPr lang="en-GB" dirty="0"/>
          </a:p>
        </p:txBody>
      </p:sp>
    </p:spTree>
    <p:extLst>
      <p:ext uri="{BB962C8B-B14F-4D97-AF65-F5344CB8AC3E}">
        <p14:creationId xmlns:p14="http://schemas.microsoft.com/office/powerpoint/2010/main" val="390177946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ge of a tree shown by growth rings">
            <a:extLst>
              <a:ext uri="{FF2B5EF4-FFF2-40B4-BE49-F238E27FC236}">
                <a16:creationId xmlns:a16="http://schemas.microsoft.com/office/drawing/2014/main" id="{8EEC2030-F16B-290A-9B04-C90BF57AA963}"/>
              </a:ext>
            </a:extLst>
          </p:cNvPr>
          <p:cNvPicPr>
            <a:picLocks noChangeAspect="1"/>
          </p:cNvPicPr>
          <p:nvPr/>
        </p:nvPicPr>
        <p:blipFill rotWithShape="1">
          <a:blip r:embed="rId2">
            <a:alphaModFix amt="50000"/>
          </a:blip>
          <a:srcRect t="4297" r="-1" b="11095"/>
          <a:stretch/>
        </p:blipFill>
        <p:spPr>
          <a:xfrm>
            <a:off x="20" y="10"/>
            <a:ext cx="12188930" cy="6857990"/>
          </a:xfrm>
          <a:prstGeom prst="rect">
            <a:avLst/>
          </a:prstGeom>
        </p:spPr>
      </p:pic>
      <p:sp>
        <p:nvSpPr>
          <p:cNvPr id="2" name="Title 1">
            <a:extLst>
              <a:ext uri="{FF2B5EF4-FFF2-40B4-BE49-F238E27FC236}">
                <a16:creationId xmlns:a16="http://schemas.microsoft.com/office/drawing/2014/main" id="{8EF51654-E5CD-139C-BC37-FCC3CBC15031}"/>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r>
              <a:rPr lang="en-US" sz="6600" dirty="0">
                <a:solidFill>
                  <a:srgbClr val="FFFFFF"/>
                </a:solidFill>
              </a:rPr>
              <a:t>COMMON DEFECT IN TIMBER </a:t>
            </a:r>
            <a:br>
              <a:rPr lang="en-US" sz="6600" dirty="0">
                <a:solidFill>
                  <a:srgbClr val="FFFFFF"/>
                </a:solidFill>
              </a:rPr>
            </a:br>
            <a:r>
              <a:rPr lang="en-US" sz="6600" dirty="0">
                <a:solidFill>
                  <a:srgbClr val="FFFFFF"/>
                </a:solidFill>
              </a:rPr>
              <a:t>to look for…</a:t>
            </a:r>
          </a:p>
        </p:txBody>
      </p:sp>
    </p:spTree>
    <p:extLst>
      <p:ext uri="{BB962C8B-B14F-4D97-AF65-F5344CB8AC3E}">
        <p14:creationId xmlns:p14="http://schemas.microsoft.com/office/powerpoint/2010/main" val="3714921847"/>
      </p:ext>
    </p:extLst>
  </p:cSld>
  <p:clrMapOvr>
    <a:overrideClrMapping bg1="dk1" tx1="lt1" bg2="dk2" tx2="lt2" accent1="accent1" accent2="accent2" accent3="accent3" accent4="accent4" accent5="accent5" accent6="accent6" hlink="hlink" folHlink="folHlink"/>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544" name="Rectangle 7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5542" name="Picture 6" descr="Pine Timbers with wane showing | Pine timber, Wood, Timber">
            <a:extLst>
              <a:ext uri="{FF2B5EF4-FFF2-40B4-BE49-F238E27FC236}">
                <a16:creationId xmlns:a16="http://schemas.microsoft.com/office/drawing/2014/main" id="{11923183-BD84-0AC6-6AE4-15ABAE7E91D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8092" b="1"/>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65545" name="Rectangle 7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A472E05-D1A9-1418-23A9-9EF482B2A3E6}"/>
              </a:ext>
            </a:extLst>
          </p:cNvPr>
          <p:cNvSpPr>
            <a:spLocks noGrp="1"/>
          </p:cNvSpPr>
          <p:nvPr>
            <p:ph type="title"/>
          </p:nvPr>
        </p:nvSpPr>
        <p:spPr>
          <a:xfrm>
            <a:off x="838200" y="365125"/>
            <a:ext cx="3822189" cy="1899912"/>
          </a:xfrm>
        </p:spPr>
        <p:txBody>
          <a:bodyPr>
            <a:normAutofit/>
          </a:bodyPr>
          <a:lstStyle/>
          <a:p>
            <a:r>
              <a:rPr lang="en-GB" sz="4000" dirty="0"/>
              <a:t>WANE</a:t>
            </a:r>
          </a:p>
        </p:txBody>
      </p:sp>
      <p:sp>
        <p:nvSpPr>
          <p:cNvPr id="3" name="Content Placeholder 2">
            <a:extLst>
              <a:ext uri="{FF2B5EF4-FFF2-40B4-BE49-F238E27FC236}">
                <a16:creationId xmlns:a16="http://schemas.microsoft.com/office/drawing/2014/main" id="{95268968-14B2-5FCC-F082-6B5FFE373971}"/>
              </a:ext>
            </a:extLst>
          </p:cNvPr>
          <p:cNvSpPr>
            <a:spLocks noGrp="1"/>
          </p:cNvSpPr>
          <p:nvPr>
            <p:ph idx="1"/>
          </p:nvPr>
        </p:nvSpPr>
        <p:spPr>
          <a:xfrm>
            <a:off x="838200" y="2434201"/>
            <a:ext cx="3822189" cy="3742762"/>
          </a:xfrm>
        </p:spPr>
        <p:txBody>
          <a:bodyPr>
            <a:normAutofit/>
          </a:bodyPr>
          <a:lstStyle/>
          <a:p>
            <a:pPr marL="0" indent="0">
              <a:buNone/>
            </a:pPr>
            <a:r>
              <a:rPr lang="en-GB" sz="2000" dirty="0"/>
              <a:t>Occurs when the piece is milled leaving part of the outside of the tree. Sometimes bits of bark will remain. The wane in pine stays mainly in the plane </a:t>
            </a:r>
          </a:p>
          <a:p>
            <a:endParaRPr lang="en-GB" sz="2000" dirty="0"/>
          </a:p>
          <a:p>
            <a:endParaRPr lang="en-GB" sz="2000" dirty="0"/>
          </a:p>
        </p:txBody>
      </p:sp>
    </p:spTree>
    <p:extLst>
      <p:ext uri="{BB962C8B-B14F-4D97-AF65-F5344CB8AC3E}">
        <p14:creationId xmlns:p14="http://schemas.microsoft.com/office/powerpoint/2010/main" val="333202381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4516" name="Picture 4" descr="Cracking and Splitting in Timber |Tuin : Tuindeco Blog">
            <a:extLst>
              <a:ext uri="{FF2B5EF4-FFF2-40B4-BE49-F238E27FC236}">
                <a16:creationId xmlns:a16="http://schemas.microsoft.com/office/drawing/2014/main" id="{2F1A9168-B3E7-4AD5-2FF7-E5EDE70F88B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446" b="29362"/>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230B62A-A138-09F8-087B-10C4EDBB0637}"/>
              </a:ext>
            </a:extLst>
          </p:cNvPr>
          <p:cNvSpPr>
            <a:spLocks noGrp="1"/>
          </p:cNvSpPr>
          <p:nvPr>
            <p:ph type="title"/>
          </p:nvPr>
        </p:nvSpPr>
        <p:spPr>
          <a:xfrm>
            <a:off x="838200" y="365125"/>
            <a:ext cx="3822189" cy="1899912"/>
          </a:xfrm>
        </p:spPr>
        <p:txBody>
          <a:bodyPr>
            <a:normAutofit/>
          </a:bodyPr>
          <a:lstStyle/>
          <a:p>
            <a:r>
              <a:rPr lang="en-GB" sz="4000"/>
              <a:t>SPLIT</a:t>
            </a:r>
          </a:p>
        </p:txBody>
      </p:sp>
      <p:sp>
        <p:nvSpPr>
          <p:cNvPr id="3" name="Content Placeholder 2">
            <a:extLst>
              <a:ext uri="{FF2B5EF4-FFF2-40B4-BE49-F238E27FC236}">
                <a16:creationId xmlns:a16="http://schemas.microsoft.com/office/drawing/2014/main" id="{669961FE-D21B-2966-009C-03A42E373970}"/>
              </a:ext>
            </a:extLst>
          </p:cNvPr>
          <p:cNvSpPr>
            <a:spLocks noGrp="1"/>
          </p:cNvSpPr>
          <p:nvPr>
            <p:ph idx="1"/>
          </p:nvPr>
        </p:nvSpPr>
        <p:spPr>
          <a:xfrm>
            <a:off x="838200" y="2434201"/>
            <a:ext cx="3822189" cy="3742762"/>
          </a:xfrm>
        </p:spPr>
        <p:txBody>
          <a:bodyPr>
            <a:normAutofit/>
          </a:bodyPr>
          <a:lstStyle/>
          <a:p>
            <a:pPr marL="0" indent="0">
              <a:buNone/>
            </a:pPr>
            <a:r>
              <a:rPr lang="en-GB" sz="2000"/>
              <a:t>obvious flaw, but some lumber yards don’t see it. </a:t>
            </a:r>
          </a:p>
          <a:p>
            <a:endParaRPr lang="en-GB" sz="2000"/>
          </a:p>
        </p:txBody>
      </p:sp>
    </p:spTree>
    <p:extLst>
      <p:ext uri="{BB962C8B-B14F-4D97-AF65-F5344CB8AC3E}">
        <p14:creationId xmlns:p14="http://schemas.microsoft.com/office/powerpoint/2010/main" val="68793177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Squaring Up Rough Lumber">
            <a:extLst>
              <a:ext uri="{FF2B5EF4-FFF2-40B4-BE49-F238E27FC236}">
                <a16:creationId xmlns:a16="http://schemas.microsoft.com/office/drawing/2014/main" id="{ED69948A-6254-4B61-F489-EAED9241C91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0601" r="-761" b="62083"/>
          <a:stretch/>
        </p:blipFill>
        <p:spPr bwMode="auto">
          <a:xfrm>
            <a:off x="4715210" y="1198072"/>
            <a:ext cx="4467225" cy="2600325"/>
          </a:xfrm>
          <a:prstGeom prst="rect">
            <a:avLst/>
          </a:prstGeom>
          <a:noFill/>
          <a:extLst>
            <a:ext uri="{909E8E84-426E-40DD-AFC4-6F175D3DCCD1}">
              <a14:hiddenFill xmlns:a14="http://schemas.microsoft.com/office/drawing/2010/main">
                <a:solidFill>
                  <a:srgbClr val="FFFFFF"/>
                </a:solidFill>
              </a14:hiddenFill>
            </a:ext>
          </a:extLst>
        </p:spPr>
      </p:pic>
      <p:pic>
        <p:nvPicPr>
          <p:cNvPr id="66562" name="Picture 2" descr="Squaring Up Rough Lumber">
            <a:extLst>
              <a:ext uri="{FF2B5EF4-FFF2-40B4-BE49-F238E27FC236}">
                <a16:creationId xmlns:a16="http://schemas.microsoft.com/office/drawing/2014/main" id="{7A3A25EB-72B8-4775-F00B-FB5D0B11975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 r="48864" b="62083"/>
          <a:stretch/>
        </p:blipFill>
        <p:spPr bwMode="auto">
          <a:xfrm>
            <a:off x="12032" y="1946915"/>
            <a:ext cx="4554063" cy="260032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Squaring Up Rough Lumber">
            <a:extLst>
              <a:ext uri="{FF2B5EF4-FFF2-40B4-BE49-F238E27FC236}">
                <a16:creationId xmlns:a16="http://schemas.microsoft.com/office/drawing/2014/main" id="{BE2F69F6-6A90-48D4-0B11-6DE928E0C52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0417" r="52032" b="35000"/>
          <a:stretch/>
        </p:blipFill>
        <p:spPr bwMode="auto">
          <a:xfrm>
            <a:off x="443248" y="4165511"/>
            <a:ext cx="4271962" cy="237172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2E611ED-B530-0255-92E4-7580BE521E68}"/>
              </a:ext>
            </a:extLst>
          </p:cNvPr>
          <p:cNvSpPr>
            <a:spLocks noGrp="1"/>
          </p:cNvSpPr>
          <p:nvPr>
            <p:ph idx="1"/>
          </p:nvPr>
        </p:nvSpPr>
        <p:spPr>
          <a:xfrm>
            <a:off x="272716" y="192624"/>
            <a:ext cx="4215063" cy="3486239"/>
          </a:xfrm>
        </p:spPr>
        <p:txBody>
          <a:bodyPr/>
          <a:lstStyle/>
          <a:p>
            <a:pPr marL="0" indent="0">
              <a:buNone/>
            </a:pPr>
            <a:r>
              <a:rPr lang="en-GB" dirty="0"/>
              <a:t>Can usually be straightened and corrected in on-edge construction, common to hard wall units and platforms.</a:t>
            </a:r>
          </a:p>
          <a:p>
            <a:endParaRPr lang="en-GB" dirty="0"/>
          </a:p>
        </p:txBody>
      </p:sp>
      <p:sp>
        <p:nvSpPr>
          <p:cNvPr id="5" name="Content Placeholder 2">
            <a:extLst>
              <a:ext uri="{FF2B5EF4-FFF2-40B4-BE49-F238E27FC236}">
                <a16:creationId xmlns:a16="http://schemas.microsoft.com/office/drawing/2014/main" id="{91F3F288-AEA2-C854-7264-6153E92752BB}"/>
              </a:ext>
            </a:extLst>
          </p:cNvPr>
          <p:cNvSpPr txBox="1">
            <a:spLocks/>
          </p:cNvSpPr>
          <p:nvPr/>
        </p:nvSpPr>
        <p:spPr>
          <a:xfrm>
            <a:off x="8773777" y="130689"/>
            <a:ext cx="3551712"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More pronounced in wider boards, if ripped into narrower strips, may not affect construction. </a:t>
            </a:r>
          </a:p>
          <a:p>
            <a:endParaRPr lang="en-GB" dirty="0"/>
          </a:p>
        </p:txBody>
      </p:sp>
      <p:pic>
        <p:nvPicPr>
          <p:cNvPr id="9" name="Picture 2" descr="Squaring Up Rough Lumber">
            <a:extLst>
              <a:ext uri="{FF2B5EF4-FFF2-40B4-BE49-F238E27FC236}">
                <a16:creationId xmlns:a16="http://schemas.microsoft.com/office/drawing/2014/main" id="{01FB8E77-F0A6-2B2A-FC4B-DBDD810F805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7807" t="38542" b="26875"/>
          <a:stretch/>
        </p:blipFill>
        <p:spPr bwMode="auto">
          <a:xfrm>
            <a:off x="7419915" y="2814420"/>
            <a:ext cx="4648201" cy="237172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ED7AECDD-2EBB-05B3-2FCB-A31CF52B3140}"/>
              </a:ext>
            </a:extLst>
          </p:cNvPr>
          <p:cNvSpPr/>
          <p:nvPr/>
        </p:nvSpPr>
        <p:spPr>
          <a:xfrm>
            <a:off x="7162542" y="4865780"/>
            <a:ext cx="406488" cy="32036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Content Placeholder 2">
            <a:extLst>
              <a:ext uri="{FF2B5EF4-FFF2-40B4-BE49-F238E27FC236}">
                <a16:creationId xmlns:a16="http://schemas.microsoft.com/office/drawing/2014/main" id="{4AACA596-40F2-669D-0DCC-8BDCBFA0B6D5}"/>
              </a:ext>
            </a:extLst>
          </p:cNvPr>
          <p:cNvSpPr txBox="1">
            <a:spLocks/>
          </p:cNvSpPr>
          <p:nvPr/>
        </p:nvSpPr>
        <p:spPr>
          <a:xfrm>
            <a:off x="4751180" y="4922373"/>
            <a:ext cx="3030938" cy="1070267"/>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If not too severe, can be pulled out of most flat frame construction. </a:t>
            </a:r>
          </a:p>
          <a:p>
            <a:endParaRPr lang="en-GB" dirty="0"/>
          </a:p>
        </p:txBody>
      </p:sp>
      <p:sp>
        <p:nvSpPr>
          <p:cNvPr id="11" name="Content Placeholder 2">
            <a:extLst>
              <a:ext uri="{FF2B5EF4-FFF2-40B4-BE49-F238E27FC236}">
                <a16:creationId xmlns:a16="http://schemas.microsoft.com/office/drawing/2014/main" id="{511996BE-7D98-095B-B15D-90589E943420}"/>
              </a:ext>
            </a:extLst>
          </p:cNvPr>
          <p:cNvSpPr txBox="1">
            <a:spLocks/>
          </p:cNvSpPr>
          <p:nvPr/>
        </p:nvSpPr>
        <p:spPr>
          <a:xfrm>
            <a:off x="8773777" y="5126717"/>
            <a:ext cx="3228474" cy="845386"/>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difficult to remove., except to the lumber yard. </a:t>
            </a:r>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242392490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9634" name="Picture 2" descr="9 Different Types of Plywood Sheets &amp; Board (Buying Guide) - Home  Stratosphere">
            <a:extLst>
              <a:ext uri="{FF2B5EF4-FFF2-40B4-BE49-F238E27FC236}">
                <a16:creationId xmlns:a16="http://schemas.microsoft.com/office/drawing/2014/main" id="{87F2FA4E-FCB0-F1FE-9D24-DA08B7263DC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1602" b="4129"/>
          <a:stretch/>
        </p:blipFill>
        <p:spPr bwMode="auto">
          <a:xfrm>
            <a:off x="-3047" y="10"/>
            <a:ext cx="12191999"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8429A9C-0690-DC18-C9EC-454517A8E1C2}"/>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PLYWOOD</a:t>
            </a:r>
          </a:p>
        </p:txBody>
      </p:sp>
    </p:spTree>
    <p:extLst>
      <p:ext uri="{BB962C8B-B14F-4D97-AF65-F5344CB8AC3E}">
        <p14:creationId xmlns:p14="http://schemas.microsoft.com/office/powerpoint/2010/main" val="375998574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4E1044-29C0-C0E3-AFB1-D4CF618C8B9E}"/>
              </a:ext>
            </a:extLst>
          </p:cNvPr>
          <p:cNvSpPr>
            <a:spLocks noGrp="1"/>
          </p:cNvSpPr>
          <p:nvPr>
            <p:ph type="title"/>
          </p:nvPr>
        </p:nvSpPr>
        <p:spPr>
          <a:xfrm>
            <a:off x="838200" y="365125"/>
            <a:ext cx="10515600" cy="1325563"/>
          </a:xfrm>
        </p:spPr>
        <p:txBody>
          <a:bodyPr>
            <a:normAutofit/>
          </a:bodyPr>
          <a:lstStyle/>
          <a:p>
            <a:r>
              <a:rPr lang="en-GB" sz="5400" dirty="0"/>
              <a:t>PLYWOOD</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75D65B-D60D-219E-168D-78F43B010F62}"/>
              </a:ext>
            </a:extLst>
          </p:cNvPr>
          <p:cNvSpPr>
            <a:spLocks noGrp="1"/>
          </p:cNvSpPr>
          <p:nvPr>
            <p:ph idx="1"/>
          </p:nvPr>
        </p:nvSpPr>
        <p:spPr>
          <a:xfrm>
            <a:off x="838200" y="1929384"/>
            <a:ext cx="10515600" cy="4251960"/>
          </a:xfrm>
        </p:spPr>
        <p:txBody>
          <a:bodyPr>
            <a:normAutofit/>
          </a:bodyPr>
          <a:lstStyle/>
          <a:p>
            <a:pPr marL="0" indent="0">
              <a:buNone/>
            </a:pPr>
            <a:r>
              <a:rPr lang="en-GB" sz="1400" b="1" dirty="0"/>
              <a:t> </a:t>
            </a:r>
            <a:endParaRPr lang="en-GB" sz="1400" dirty="0"/>
          </a:p>
          <a:p>
            <a:pPr marL="0" indent="0">
              <a:buNone/>
            </a:pPr>
            <a:r>
              <a:rPr lang="en-GB" sz="1400" dirty="0"/>
              <a:t>Oldest manufactured wood products – Dates back to the Egyptians and Greeks. Became a commercialised material in the 19</a:t>
            </a:r>
            <a:r>
              <a:rPr lang="en-GB" sz="1400" baseline="30000" dirty="0"/>
              <a:t>th</a:t>
            </a:r>
            <a:r>
              <a:rPr lang="en-GB" sz="1400" dirty="0"/>
              <a:t> century.</a:t>
            </a:r>
          </a:p>
          <a:p>
            <a:pPr marL="0" indent="0">
              <a:buNone/>
            </a:pPr>
            <a:r>
              <a:rPr lang="en-GB" sz="1400" dirty="0"/>
              <a:t>Plywood manufacturing steps are basically the same for all types of ply. </a:t>
            </a:r>
          </a:p>
          <a:p>
            <a:pPr marL="0" indent="0">
              <a:buNone/>
            </a:pPr>
            <a:r>
              <a:rPr lang="en-GB" sz="1400" dirty="0"/>
              <a:t>Plywood is made with an odd number of layers of wood, each consisting of one or more sheets of veneer. </a:t>
            </a:r>
          </a:p>
          <a:p>
            <a:pPr marL="0" indent="0">
              <a:buNone/>
            </a:pPr>
            <a:r>
              <a:rPr lang="en-GB" sz="1400" dirty="0"/>
              <a:t>These veneers are laid up and glued together with the adjacent layers.</a:t>
            </a:r>
          </a:p>
          <a:p>
            <a:pPr marL="0" indent="0">
              <a:buNone/>
            </a:pPr>
            <a:r>
              <a:rPr lang="en-GB" sz="1400" dirty="0"/>
              <a:t>Plywood is most commonly manufactured from logs which are placed in a giant lathe and rotated against a long knife. </a:t>
            </a:r>
          </a:p>
          <a:p>
            <a:pPr marL="0" indent="0">
              <a:buNone/>
            </a:pPr>
            <a:r>
              <a:rPr lang="en-GB" sz="1400" dirty="0"/>
              <a:t>This peels the wood off in a long, continuous sheet of veneer. </a:t>
            </a:r>
          </a:p>
          <a:p>
            <a:pPr marL="0" indent="0">
              <a:buNone/>
            </a:pPr>
            <a:r>
              <a:rPr lang="en-GB" sz="1400" dirty="0"/>
              <a:t>The veneer is next cut to desired widths, dried and graded. It is then spread with glue and the plywood panel is laid up. </a:t>
            </a:r>
          </a:p>
          <a:p>
            <a:pPr marL="0" indent="0">
              <a:buNone/>
            </a:pPr>
            <a:r>
              <a:rPr lang="en-GB" sz="1400" dirty="0"/>
              <a:t>The freshly glued panel is put into a hydraulic press and subjected to intense heat and pressure, which cures the glue in minutes. </a:t>
            </a:r>
          </a:p>
          <a:p>
            <a:pPr marL="0" indent="0">
              <a:buNone/>
            </a:pPr>
            <a:r>
              <a:rPr lang="en-GB" sz="1400" dirty="0"/>
              <a:t>From the press it is trimmed to size, finished with filler, and sanded to a predetermined grade. </a:t>
            </a:r>
          </a:p>
          <a:p>
            <a:pPr marL="0" indent="0">
              <a:buNone/>
            </a:pPr>
            <a:endParaRPr lang="en-GB" sz="1400" dirty="0"/>
          </a:p>
          <a:p>
            <a:pPr marL="0" indent="0">
              <a:buNone/>
            </a:pPr>
            <a:r>
              <a:rPr lang="en-GB" sz="1400" dirty="0"/>
              <a:t>Plywood will warp if not stored correctly. </a:t>
            </a:r>
          </a:p>
          <a:p>
            <a:pPr marL="0" indent="0">
              <a:buNone/>
            </a:pPr>
            <a:r>
              <a:rPr lang="en-GB" sz="1400" dirty="0"/>
              <a:t>It can be placed on vertical racks which do not allow it to lean and bend, or it can be stored flat, if space allows. </a:t>
            </a:r>
          </a:p>
        </p:txBody>
      </p:sp>
    </p:spTree>
    <p:extLst>
      <p:ext uri="{BB962C8B-B14F-4D97-AF65-F5344CB8AC3E}">
        <p14:creationId xmlns:p14="http://schemas.microsoft.com/office/powerpoint/2010/main" val="147526438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C649B-5D30-C62C-6227-131B73625944}"/>
              </a:ext>
            </a:extLst>
          </p:cNvPr>
          <p:cNvSpPr>
            <a:spLocks noGrp="1"/>
          </p:cNvSpPr>
          <p:nvPr>
            <p:ph type="title"/>
          </p:nvPr>
        </p:nvSpPr>
        <p:spPr>
          <a:xfrm>
            <a:off x="146477" y="2528737"/>
            <a:ext cx="4995538" cy="1800526"/>
          </a:xfrm>
        </p:spPr>
        <p:txBody>
          <a:bodyPr vert="horz" lIns="91440" tIns="45720" rIns="91440" bIns="45720" rtlCol="0" anchor="ctr">
            <a:normAutofit/>
          </a:bodyPr>
          <a:lstStyle/>
          <a:p>
            <a:pPr algn="ctr"/>
            <a:r>
              <a:rPr lang="en-US" sz="4100" b="1" kern="1200" dirty="0">
                <a:solidFill>
                  <a:schemeClr val="tx1"/>
                </a:solidFill>
                <a:latin typeface="Bradley Hand ITC" panose="03070402050302030203" pitchFamily="66" charset="77"/>
              </a:rPr>
              <a:t>VENEER CLASSIFICATIONS</a:t>
            </a:r>
          </a:p>
        </p:txBody>
      </p:sp>
      <p:sp>
        <p:nvSpPr>
          <p:cNvPr id="8" name="TextBox 7">
            <a:extLst>
              <a:ext uri="{FF2B5EF4-FFF2-40B4-BE49-F238E27FC236}">
                <a16:creationId xmlns:a16="http://schemas.microsoft.com/office/drawing/2014/main" id="{BE0594B4-00CC-5288-69FB-CDA2B080A9E9}"/>
              </a:ext>
            </a:extLst>
          </p:cNvPr>
          <p:cNvSpPr txBox="1"/>
          <p:nvPr/>
        </p:nvSpPr>
        <p:spPr>
          <a:xfrm>
            <a:off x="9782176" y="6195256"/>
            <a:ext cx="3888528" cy="3553581"/>
          </a:xfrm>
          <a:prstGeom prst="rect">
            <a:avLst/>
          </a:prstGeom>
        </p:spPr>
        <p:txBody>
          <a:bodyPr vert="horz" lIns="91440" tIns="45720" rIns="91440" bIns="45720" rtlCol="0">
            <a:normAutofit/>
          </a:bodyPr>
          <a:lstStyle/>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2000" b="0" i="0" u="none" strike="noStrike" cap="none" normalizeH="0" baseline="0" dirty="0">
                <a:ln>
                  <a:noFill/>
                </a:ln>
                <a:effectLst/>
              </a:rPr>
              <a:t>(Raoul, 1990)</a:t>
            </a:r>
          </a:p>
        </p:txBody>
      </p:sp>
      <p:graphicFrame>
        <p:nvGraphicFramePr>
          <p:cNvPr id="4" name="Table 3">
            <a:extLst>
              <a:ext uri="{FF2B5EF4-FFF2-40B4-BE49-F238E27FC236}">
                <a16:creationId xmlns:a16="http://schemas.microsoft.com/office/drawing/2014/main" id="{5045FDB8-2441-7DC3-A6D8-3D589CC062EF}"/>
              </a:ext>
            </a:extLst>
          </p:cNvPr>
          <p:cNvGraphicFramePr>
            <a:graphicFrameLocks noGrp="1"/>
          </p:cNvGraphicFramePr>
          <p:nvPr>
            <p:extLst>
              <p:ext uri="{D42A27DB-BD31-4B8C-83A1-F6EECF244321}">
                <p14:modId xmlns:p14="http://schemas.microsoft.com/office/powerpoint/2010/main" val="553600173"/>
              </p:ext>
            </p:extLst>
          </p:nvPr>
        </p:nvGraphicFramePr>
        <p:xfrm>
          <a:off x="6800986" y="891535"/>
          <a:ext cx="4747548" cy="5103276"/>
        </p:xfrm>
        <a:graphic>
          <a:graphicData uri="http://schemas.openxmlformats.org/drawingml/2006/table">
            <a:tbl>
              <a:tblPr firstRow="1" firstCol="1" bandRow="1">
                <a:noFill/>
                <a:tableStyleId>{5C22544A-7EE6-4342-B048-85BDC9FD1C3A}</a:tableStyleId>
              </a:tblPr>
              <a:tblGrid>
                <a:gridCol w="994524">
                  <a:extLst>
                    <a:ext uri="{9D8B030D-6E8A-4147-A177-3AD203B41FA5}">
                      <a16:colId xmlns:a16="http://schemas.microsoft.com/office/drawing/2014/main" val="2178773006"/>
                    </a:ext>
                  </a:extLst>
                </a:gridCol>
                <a:gridCol w="3753024">
                  <a:extLst>
                    <a:ext uri="{9D8B030D-6E8A-4147-A177-3AD203B41FA5}">
                      <a16:colId xmlns:a16="http://schemas.microsoft.com/office/drawing/2014/main" val="3128953169"/>
                    </a:ext>
                  </a:extLst>
                </a:gridCol>
              </a:tblGrid>
              <a:tr h="386679">
                <a:tc>
                  <a:txBody>
                    <a:bodyPr/>
                    <a:lstStyle/>
                    <a:p>
                      <a:r>
                        <a:rPr lang="en-GB" sz="1200" b="1" cap="all" spc="60">
                          <a:solidFill>
                            <a:schemeClr val="tx1"/>
                          </a:solidFill>
                          <a:effectLst/>
                        </a:rPr>
                        <a:t>GRADE</a:t>
                      </a:r>
                      <a:endParaRPr lang="en-GB" sz="1200" b="1" cap="all" spc="6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2228" marR="88101" marT="87881" marB="87881" anchor="b">
                    <a:lnL w="12700" cap="flat" cmpd="sng" algn="ctr">
                      <a:solidFill>
                        <a:schemeClr val="tx1"/>
                      </a:solidFill>
                      <a:prstDash val="solid"/>
                    </a:lnL>
                    <a:lnR w="12700" cmpd="sng">
                      <a:noFill/>
                      <a:prstDash val="solid"/>
                    </a:lnR>
                    <a:lnT w="12700" cmpd="sng">
                      <a:noFill/>
                    </a:lnT>
                    <a:lnB w="12700" cmpd="sng">
                      <a:noFill/>
                      <a:prstDash val="solid"/>
                    </a:lnB>
                    <a:noFill/>
                  </a:tcPr>
                </a:tc>
                <a:tc>
                  <a:txBody>
                    <a:bodyPr/>
                    <a:lstStyle/>
                    <a:p>
                      <a:r>
                        <a:rPr lang="en-GB" sz="1200" b="1" cap="all" spc="60">
                          <a:solidFill>
                            <a:schemeClr val="tx1"/>
                          </a:solidFill>
                          <a:effectLst/>
                        </a:rPr>
                        <a:t>DESCRIPTION</a:t>
                      </a:r>
                      <a:endParaRPr lang="en-GB" sz="1200" b="1" cap="all" spc="6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2228" marR="88101" marT="87881" marB="87881" anchor="b">
                    <a:lnL w="12700" cmpd="sng">
                      <a:noFill/>
                      <a:prstDash val="solid"/>
                    </a:lnL>
                    <a:lnR w="12700" cmpd="sng">
                      <a:noFill/>
                      <a:prstDash val="solid"/>
                    </a:lnR>
                    <a:lnT w="12700" cmpd="sng">
                      <a:noFill/>
                    </a:lnT>
                    <a:lnB w="12700" cmpd="sng">
                      <a:noFill/>
                      <a:prstDash val="solid"/>
                    </a:lnB>
                    <a:noFill/>
                  </a:tcPr>
                </a:tc>
                <a:extLst>
                  <a:ext uri="{0D108BD9-81ED-4DB2-BD59-A6C34878D82A}">
                    <a16:rowId xmlns:a16="http://schemas.microsoft.com/office/drawing/2014/main" val="4033898919"/>
                  </a:ext>
                </a:extLst>
              </a:tr>
              <a:tr h="1318280">
                <a:tc>
                  <a:txBody>
                    <a:bodyPr/>
                    <a:lstStyle/>
                    <a:p>
                      <a:r>
                        <a:rPr lang="en-GB" sz="1200" b="1" cap="none" spc="0">
                          <a:solidFill>
                            <a:schemeClr val="tx1"/>
                          </a:solidFill>
                          <a:effectLst/>
                        </a:rPr>
                        <a:t>N and A</a:t>
                      </a:r>
                      <a:endParaRPr lang="en-GB" sz="12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2228" marR="88101" marT="23494" marB="87881">
                    <a:lnL w="12700"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r>
                        <a:rPr lang="en-GB" sz="1500" cap="none" spc="0">
                          <a:solidFill>
                            <a:schemeClr val="tx1"/>
                          </a:solidFill>
                          <a:effectLst/>
                        </a:rPr>
                        <a:t>The highest grade with no knots and restricted patches. </a:t>
                      </a:r>
                    </a:p>
                    <a:p>
                      <a:r>
                        <a:rPr lang="en-GB" sz="1500" cap="none" spc="0">
                          <a:solidFill>
                            <a:schemeClr val="tx1"/>
                          </a:solidFill>
                          <a:effectLst/>
                        </a:rPr>
                        <a:t>N is intended for natural finishes (staining, varnishing, etc)</a:t>
                      </a:r>
                    </a:p>
                    <a:p>
                      <a:r>
                        <a:rPr lang="en-GB" sz="1500" cap="none" spc="0">
                          <a:solidFill>
                            <a:schemeClr val="tx1"/>
                          </a:solidFill>
                          <a:effectLst/>
                        </a:rPr>
                        <a:t>A is a good, smooth painting surface. </a:t>
                      </a:r>
                      <a:endParaRPr lang="en-GB" sz="15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2228" marR="88101" marT="23494" marB="87881">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652842209"/>
                  </a:ext>
                </a:extLst>
              </a:tr>
              <a:tr h="615229">
                <a:tc>
                  <a:txBody>
                    <a:bodyPr/>
                    <a:lstStyle/>
                    <a:p>
                      <a:r>
                        <a:rPr lang="en-GB" sz="1200" b="1" cap="none" spc="0">
                          <a:solidFill>
                            <a:schemeClr val="tx1"/>
                          </a:solidFill>
                          <a:effectLst/>
                        </a:rPr>
                        <a:t>B</a:t>
                      </a:r>
                      <a:endParaRPr lang="en-GB" sz="12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2228" marR="88101" marT="23494" marB="8788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500" cap="none" spc="0">
                          <a:solidFill>
                            <a:schemeClr val="tx1"/>
                          </a:solidFill>
                          <a:effectLst/>
                        </a:rPr>
                        <a:t>A solid surface. Small knots, patches and round plugs are allowed. </a:t>
                      </a:r>
                      <a:endParaRPr lang="en-GB" sz="15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2228" marR="88101" marT="23494" marB="8788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4262164698"/>
                  </a:ext>
                </a:extLst>
              </a:tr>
              <a:tr h="849579">
                <a:tc>
                  <a:txBody>
                    <a:bodyPr/>
                    <a:lstStyle/>
                    <a:p>
                      <a:r>
                        <a:rPr lang="en-GB" sz="1200" b="1" cap="none" spc="0">
                          <a:solidFill>
                            <a:schemeClr val="tx1"/>
                          </a:solidFill>
                          <a:effectLst/>
                        </a:rPr>
                        <a:t>C PLUGGED</a:t>
                      </a:r>
                      <a:endParaRPr lang="en-GB" sz="12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2228" marR="88101" marT="23494" marB="87881">
                    <a:lnL w="12700"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r>
                        <a:rPr lang="en-GB" sz="1500" cap="none" spc="0">
                          <a:solidFill>
                            <a:schemeClr val="tx1"/>
                          </a:solidFill>
                          <a:effectLst/>
                        </a:rPr>
                        <a:t>C grade all dolled up. The “high-drag” of plywood is only cosmetic and designed for underlayment. </a:t>
                      </a:r>
                      <a:endParaRPr lang="en-GB" sz="15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2228" marR="88101" marT="23494" marB="87881">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921424659"/>
                  </a:ext>
                </a:extLst>
              </a:tr>
              <a:tr h="849579">
                <a:tc>
                  <a:txBody>
                    <a:bodyPr/>
                    <a:lstStyle/>
                    <a:p>
                      <a:r>
                        <a:rPr lang="en-GB" sz="1200" b="1" cap="none" spc="0">
                          <a:solidFill>
                            <a:schemeClr val="tx1"/>
                          </a:solidFill>
                          <a:effectLst/>
                        </a:rPr>
                        <a:t>C</a:t>
                      </a:r>
                      <a:endParaRPr lang="en-GB" sz="12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2228" marR="88101" marT="23494" marB="8788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500" cap="none" spc="0">
                          <a:solidFill>
                            <a:schemeClr val="tx1"/>
                          </a:solidFill>
                          <a:effectLst/>
                        </a:rPr>
                        <a:t>Small knots, knotholes, and patches. This is the lowest grade in exterior-type plywood.  </a:t>
                      </a:r>
                      <a:endParaRPr lang="en-GB" sz="15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2228" marR="88101" marT="23494" marB="8788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1280740617"/>
                  </a:ext>
                </a:extLst>
              </a:tr>
              <a:tr h="1083930">
                <a:tc>
                  <a:txBody>
                    <a:bodyPr/>
                    <a:lstStyle/>
                    <a:p>
                      <a:r>
                        <a:rPr lang="en-GB" sz="1200" b="1" cap="none" spc="0">
                          <a:solidFill>
                            <a:schemeClr val="tx1"/>
                          </a:solidFill>
                          <a:effectLst/>
                        </a:rPr>
                        <a:t>D</a:t>
                      </a:r>
                      <a:endParaRPr lang="en-GB" sz="12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2228" marR="88101" marT="23494" marB="87881">
                    <a:lnL w="12700" cap="flat" cmpd="sng" algn="ctr">
                      <a:solidFill>
                        <a:schemeClr val="tx1"/>
                      </a:solidFill>
                      <a:prstDash val="solid"/>
                    </a:lnL>
                    <a:lnR w="12700" cmpd="sng">
                      <a:noFill/>
                      <a:prstDash val="solid"/>
                    </a:lnR>
                    <a:lnT w="12700" cmpd="sng">
                      <a:noFill/>
                      <a:prstDash val="solid"/>
                    </a:lnT>
                    <a:lnB w="12700" cap="flat" cmpd="sng" algn="ctr">
                      <a:noFill/>
                      <a:prstDash val="solid"/>
                    </a:lnB>
                    <a:noFill/>
                  </a:tcPr>
                </a:tc>
                <a:tc>
                  <a:txBody>
                    <a:bodyPr/>
                    <a:lstStyle/>
                    <a:p>
                      <a:r>
                        <a:rPr lang="en-GB" sz="1500" cap="none" spc="0">
                          <a:solidFill>
                            <a:schemeClr val="tx1"/>
                          </a:solidFill>
                          <a:effectLst/>
                        </a:rPr>
                        <a:t>Larger knots, knotholes, and some limited white pocket in sheeting grades are allowed. This is the most common back veneer grade for interior plywood. </a:t>
                      </a:r>
                      <a:endParaRPr lang="en-GB" sz="15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2228" marR="88101" marT="23494" marB="87881">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1756913725"/>
                  </a:ext>
                </a:extLst>
              </a:tr>
            </a:tbl>
          </a:graphicData>
        </a:graphic>
      </p:graphicFrame>
    </p:spTree>
    <p:extLst>
      <p:ext uri="{BB962C8B-B14F-4D97-AF65-F5344CB8AC3E}">
        <p14:creationId xmlns:p14="http://schemas.microsoft.com/office/powerpoint/2010/main" val="263768696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1362F6-684B-9E8B-3EF1-5646E7EBAF2D}"/>
              </a:ext>
            </a:extLst>
          </p:cNvPr>
          <p:cNvSpPr>
            <a:spLocks noGrp="1"/>
          </p:cNvSpPr>
          <p:nvPr>
            <p:ph type="title"/>
          </p:nvPr>
        </p:nvSpPr>
        <p:spPr>
          <a:xfrm>
            <a:off x="841248" y="548640"/>
            <a:ext cx="3600860" cy="5431536"/>
          </a:xfrm>
        </p:spPr>
        <p:txBody>
          <a:bodyPr>
            <a:normAutofit/>
          </a:bodyPr>
          <a:lstStyle/>
          <a:p>
            <a:r>
              <a:rPr lang="en-GB" sz="4600"/>
              <a:t>TWO DIMENSIONAL SCENERY</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9C6F73-F7F4-0938-1D7E-9F19E1F78E71}"/>
              </a:ext>
            </a:extLst>
          </p:cNvPr>
          <p:cNvSpPr>
            <a:spLocks noGrp="1"/>
          </p:cNvSpPr>
          <p:nvPr>
            <p:ph idx="1"/>
          </p:nvPr>
        </p:nvSpPr>
        <p:spPr>
          <a:xfrm>
            <a:off x="5126418" y="552091"/>
            <a:ext cx="6224335" cy="5431536"/>
          </a:xfrm>
        </p:spPr>
        <p:txBody>
          <a:bodyPr anchor="ctr">
            <a:normAutofit/>
          </a:bodyPr>
          <a:lstStyle/>
          <a:p>
            <a:pPr marL="0" indent="0">
              <a:buNone/>
            </a:pPr>
            <a:r>
              <a:rPr lang="en-GB" sz="2200"/>
              <a:t>Hard Scenery - Flat construction</a:t>
            </a:r>
          </a:p>
          <a:p>
            <a:pPr marL="0" indent="0">
              <a:buNone/>
            </a:pPr>
            <a:r>
              <a:rPr lang="en-GB" sz="2200"/>
              <a:t>Soft Scenery - Unframed units, drops and draperies.</a:t>
            </a:r>
          </a:p>
          <a:p>
            <a:pPr marL="0" indent="0">
              <a:buNone/>
            </a:pPr>
            <a:endParaRPr lang="en-GB" sz="2200"/>
          </a:p>
          <a:p>
            <a:pPr marL="0" indent="0">
              <a:buNone/>
            </a:pPr>
            <a:r>
              <a:rPr lang="en-GB" sz="2200"/>
              <a:t>Throughout this module, covered Hard Scenery.</a:t>
            </a:r>
          </a:p>
          <a:p>
            <a:pPr marL="0" indent="0">
              <a:buNone/>
            </a:pPr>
            <a:endParaRPr lang="en-GB" sz="2200"/>
          </a:p>
        </p:txBody>
      </p:sp>
    </p:spTree>
    <p:extLst>
      <p:ext uri="{BB962C8B-B14F-4D97-AF65-F5344CB8AC3E}">
        <p14:creationId xmlns:p14="http://schemas.microsoft.com/office/powerpoint/2010/main" val="39874569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A0C1D-B7AF-BD8C-05C2-23F5FA9C3ABE}"/>
              </a:ext>
            </a:extLst>
          </p:cNvPr>
          <p:cNvSpPr>
            <a:spLocks noGrp="1"/>
          </p:cNvSpPr>
          <p:nvPr>
            <p:ph type="title"/>
          </p:nvPr>
        </p:nvSpPr>
        <p:spPr>
          <a:xfrm>
            <a:off x="630936" y="640080"/>
            <a:ext cx="4818888" cy="1481328"/>
          </a:xfrm>
        </p:spPr>
        <p:txBody>
          <a:bodyPr anchor="b">
            <a:normAutofit/>
          </a:bodyPr>
          <a:lstStyle/>
          <a:p>
            <a:r>
              <a:rPr lang="en-GB" sz="5000" dirty="0"/>
              <a:t>FLAT CONSTRUCITON</a:t>
            </a:r>
          </a:p>
        </p:txBody>
      </p:sp>
      <p:sp>
        <p:nvSpPr>
          <p:cNvPr id="3" name="Content Placeholder 2">
            <a:extLst>
              <a:ext uri="{FF2B5EF4-FFF2-40B4-BE49-F238E27FC236}">
                <a16:creationId xmlns:a16="http://schemas.microsoft.com/office/drawing/2014/main" id="{03D27E27-2B3C-DECC-3328-9C132EE6B0E6}"/>
              </a:ext>
            </a:extLst>
          </p:cNvPr>
          <p:cNvSpPr>
            <a:spLocks noGrp="1"/>
          </p:cNvSpPr>
          <p:nvPr>
            <p:ph idx="1"/>
          </p:nvPr>
        </p:nvSpPr>
        <p:spPr>
          <a:xfrm>
            <a:off x="630935" y="2264735"/>
            <a:ext cx="5748599" cy="905027"/>
          </a:xfrm>
        </p:spPr>
        <p:txBody>
          <a:bodyPr anchor="t">
            <a:normAutofit fontScale="85000" lnSpcReduction="20000"/>
          </a:bodyPr>
          <a:lstStyle/>
          <a:p>
            <a:pPr marL="0" indent="0">
              <a:buNone/>
            </a:pPr>
            <a:r>
              <a:rPr lang="en-GB" sz="2400" dirty="0"/>
              <a:t>Flats are lightweight frames constructed from softwood with plywood skin. </a:t>
            </a:r>
            <a:endParaRPr lang="en-GB" sz="2200" dirty="0"/>
          </a:p>
          <a:p>
            <a:pPr marL="0" indent="0">
              <a:buNone/>
            </a:pPr>
            <a:r>
              <a:rPr lang="en-GB" sz="2200" dirty="0"/>
              <a:t>4 Basic parts to a standard flat;</a:t>
            </a:r>
          </a:p>
          <a:p>
            <a:endParaRPr lang="en-GB" sz="2200" dirty="0"/>
          </a:p>
          <a:p>
            <a:pPr marL="0" indent="0">
              <a:buNone/>
            </a:pPr>
            <a:endParaRPr lang="en-GB" sz="2200" dirty="0"/>
          </a:p>
        </p:txBody>
      </p:sp>
      <p:pic>
        <p:nvPicPr>
          <p:cNvPr id="6" name="Picture 5">
            <a:extLst>
              <a:ext uri="{FF2B5EF4-FFF2-40B4-BE49-F238E27FC236}">
                <a16:creationId xmlns:a16="http://schemas.microsoft.com/office/drawing/2014/main" id="{7BBF3F7A-D1E8-D437-A7CF-AC51899649BE}"/>
              </a:ext>
            </a:extLst>
          </p:cNvPr>
          <p:cNvPicPr>
            <a:picLocks noChangeAspect="1"/>
          </p:cNvPicPr>
          <p:nvPr/>
        </p:nvPicPr>
        <p:blipFill>
          <a:blip r:embed="rId2"/>
          <a:stretch>
            <a:fillRect/>
          </a:stretch>
        </p:blipFill>
        <p:spPr>
          <a:xfrm>
            <a:off x="5571915" y="-162984"/>
            <a:ext cx="6497993" cy="7543156"/>
          </a:xfrm>
          <a:prstGeom prst="rect">
            <a:avLst/>
          </a:prstGeom>
        </p:spPr>
      </p:pic>
      <p:sp>
        <p:nvSpPr>
          <p:cNvPr id="9" name="TextBox 8">
            <a:extLst>
              <a:ext uri="{FF2B5EF4-FFF2-40B4-BE49-F238E27FC236}">
                <a16:creationId xmlns:a16="http://schemas.microsoft.com/office/drawing/2014/main" id="{78E6428C-AB2B-C2AB-37DB-63657E724EBC}"/>
              </a:ext>
            </a:extLst>
          </p:cNvPr>
          <p:cNvSpPr txBox="1"/>
          <p:nvPr/>
        </p:nvSpPr>
        <p:spPr>
          <a:xfrm>
            <a:off x="10128543" y="6247770"/>
            <a:ext cx="1819274" cy="512636"/>
          </a:xfrm>
          <a:prstGeom prst="rect">
            <a:avLst/>
          </a:prstGeom>
        </p:spPr>
        <p:txBody>
          <a:bodyPr vert="horz" lIns="91440" tIns="45720" rIns="91440" bIns="45720" rtlCol="0">
            <a:normAutofit/>
          </a:bodyPr>
          <a:lstStyle/>
          <a:p>
            <a:pPr marR="0" lvl="0" fontAlgn="base">
              <a:lnSpc>
                <a:spcPct val="90000"/>
              </a:lnSpc>
              <a:spcBef>
                <a:spcPct val="0"/>
              </a:spcBef>
              <a:spcAft>
                <a:spcPts val="600"/>
              </a:spcAft>
              <a:buClrTx/>
              <a:buSzTx/>
              <a:tabLst/>
            </a:pPr>
            <a:r>
              <a:rPr kumimoji="0" lang="en-US" altLang="en-US" sz="2000" b="0" i="0" u="none" strike="noStrike" cap="none" normalizeH="0" baseline="0" dirty="0">
                <a:ln>
                  <a:noFill/>
                </a:ln>
                <a:effectLst/>
              </a:rPr>
              <a:t>(Raoul, 1990)</a:t>
            </a:r>
          </a:p>
        </p:txBody>
      </p:sp>
      <p:sp>
        <p:nvSpPr>
          <p:cNvPr id="7" name="TextBox 6">
            <a:extLst>
              <a:ext uri="{FF2B5EF4-FFF2-40B4-BE49-F238E27FC236}">
                <a16:creationId xmlns:a16="http://schemas.microsoft.com/office/drawing/2014/main" id="{1F9C653D-BF47-63C5-EB91-1FC6309319BD}"/>
              </a:ext>
            </a:extLst>
          </p:cNvPr>
          <p:cNvSpPr txBox="1"/>
          <p:nvPr/>
        </p:nvSpPr>
        <p:spPr>
          <a:xfrm>
            <a:off x="1526803" y="3386376"/>
            <a:ext cx="5657768" cy="2339102"/>
          </a:xfrm>
          <a:prstGeom prst="rect">
            <a:avLst/>
          </a:prstGeom>
          <a:noFill/>
        </p:spPr>
        <p:txBody>
          <a:bodyPr wrap="square" rtlCol="0">
            <a:spAutoFit/>
          </a:bodyPr>
          <a:lstStyle/>
          <a:p>
            <a:pPr marL="285750" indent="-285750">
              <a:buFont typeface="Arial" panose="020B0604020202020204" pitchFamily="34" charset="0"/>
              <a:buChar char="•"/>
            </a:pPr>
            <a:r>
              <a:rPr lang="en-GB" sz="3200" dirty="0"/>
              <a:t>TOP/BOTTOM RAIL</a:t>
            </a:r>
          </a:p>
          <a:p>
            <a:pPr marL="285750" indent="-285750">
              <a:buFont typeface="Arial" panose="020B0604020202020204" pitchFamily="34" charset="0"/>
              <a:buChar char="•"/>
            </a:pPr>
            <a:r>
              <a:rPr lang="en-GB" sz="3200" dirty="0"/>
              <a:t>STILES </a:t>
            </a:r>
          </a:p>
          <a:p>
            <a:pPr marL="285750" indent="-285750">
              <a:buFont typeface="Arial" panose="020B0604020202020204" pitchFamily="34" charset="0"/>
              <a:buChar char="•"/>
            </a:pPr>
            <a:r>
              <a:rPr lang="en-GB" sz="3200" dirty="0"/>
              <a:t>TOGGLE BAR</a:t>
            </a:r>
          </a:p>
          <a:p>
            <a:pPr marL="285750" indent="-285750">
              <a:buFont typeface="Arial" panose="020B0604020202020204" pitchFamily="34" charset="0"/>
              <a:buChar char="•"/>
            </a:pPr>
            <a:r>
              <a:rPr lang="en-GB" sz="3200" dirty="0"/>
              <a:t>CORNER BRACE</a:t>
            </a:r>
          </a:p>
          <a:p>
            <a:endParaRPr lang="en-GB" dirty="0"/>
          </a:p>
        </p:txBody>
      </p:sp>
    </p:spTree>
    <p:extLst>
      <p:ext uri="{BB962C8B-B14F-4D97-AF65-F5344CB8AC3E}">
        <p14:creationId xmlns:p14="http://schemas.microsoft.com/office/powerpoint/2010/main" val="123853593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wooden, wood&#10;&#10;Description automatically generated">
            <a:extLst>
              <a:ext uri="{FF2B5EF4-FFF2-40B4-BE49-F238E27FC236}">
                <a16:creationId xmlns:a16="http://schemas.microsoft.com/office/drawing/2014/main" id="{FF751364-5141-7173-7C1C-436634673028}"/>
              </a:ext>
            </a:extLst>
          </p:cNvPr>
          <p:cNvPicPr>
            <a:picLocks noChangeAspect="1"/>
          </p:cNvPicPr>
          <p:nvPr/>
        </p:nvPicPr>
        <p:blipFill rotWithShape="1">
          <a:blip r:embed="rId2"/>
          <a:srcRect r="945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pic>
        <p:nvPicPr>
          <p:cNvPr id="70658" name="Picture 2" descr="Jonny 2x4 | Ed, Edd n Eddy | Fandom">
            <a:extLst>
              <a:ext uri="{FF2B5EF4-FFF2-40B4-BE49-F238E27FC236}">
                <a16:creationId xmlns:a16="http://schemas.microsoft.com/office/drawing/2014/main" id="{A170B940-458C-12C8-D954-BF331B79D5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2875" y="0"/>
            <a:ext cx="4286250" cy="68580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9D25E3B3-2073-22CB-2081-115EDD39EBE2}"/>
              </a:ext>
            </a:extLst>
          </p:cNvPr>
          <p:cNvSpPr txBox="1"/>
          <p:nvPr/>
        </p:nvSpPr>
        <p:spPr>
          <a:xfrm>
            <a:off x="8610219" y="1357761"/>
            <a:ext cx="3361202" cy="4801314"/>
          </a:xfrm>
          <a:prstGeom prst="rect">
            <a:avLst/>
          </a:prstGeom>
          <a:noFill/>
        </p:spPr>
        <p:txBody>
          <a:bodyPr wrap="square">
            <a:spAutoFit/>
          </a:bodyPr>
          <a:lstStyle/>
          <a:p>
            <a:pPr marL="285750" indent="-285750">
              <a:buFont typeface="Arial" panose="020B0604020202020204" pitchFamily="34" charset="0"/>
              <a:buChar char="•"/>
            </a:pPr>
            <a:r>
              <a:rPr lang="en-US" sz="1800" dirty="0"/>
              <a:t>Cutting list! </a:t>
            </a:r>
          </a:p>
          <a:p>
            <a:r>
              <a:rPr lang="en-US" sz="1800" dirty="0"/>
              <a:t>IMPORTANT to remember when creating a cutting list: subtracting the correct thicknesses. </a:t>
            </a:r>
          </a:p>
          <a:p>
            <a:pPr marL="285750" indent="-285750">
              <a:buFont typeface="Arial" panose="020B0604020202020204" pitchFamily="34" charset="0"/>
              <a:buChar char="•"/>
            </a:pPr>
            <a:endParaRPr lang="en-US" sz="1800" dirty="0"/>
          </a:p>
          <a:p>
            <a:pPr marL="285750" indent="-285750">
              <a:buFont typeface="Arial" panose="020B0604020202020204" pitchFamily="34" charset="0"/>
              <a:buChar char="•"/>
            </a:pPr>
            <a:r>
              <a:rPr lang="en-US" sz="1800" dirty="0"/>
              <a:t>Select straight white pine if possible. </a:t>
            </a:r>
          </a:p>
          <a:p>
            <a:pPr marL="285750" indent="-285750">
              <a:buFont typeface="Arial" panose="020B0604020202020204" pitchFamily="34" charset="0"/>
              <a:buChar char="•"/>
            </a:pPr>
            <a:r>
              <a:rPr lang="en-US" sz="1800" dirty="0"/>
              <a:t>Cut 1inch off from each manufactured end. </a:t>
            </a:r>
          </a:p>
          <a:p>
            <a:pPr marL="285750" indent="-285750">
              <a:buFont typeface="Arial" panose="020B0604020202020204" pitchFamily="34" charset="0"/>
              <a:buChar char="•"/>
            </a:pPr>
            <a:r>
              <a:rPr lang="en-US" sz="1800" dirty="0"/>
              <a:t>Measure twice!</a:t>
            </a:r>
          </a:p>
          <a:p>
            <a:pPr marL="285750" indent="-285750">
              <a:buFont typeface="Arial" panose="020B0604020202020204" pitchFamily="34" charset="0"/>
              <a:buChar char="•"/>
            </a:pPr>
            <a:r>
              <a:rPr lang="en-US" sz="1800" dirty="0"/>
              <a:t>Set out the frame on benches</a:t>
            </a:r>
          </a:p>
          <a:p>
            <a:pPr marL="285750" indent="-285750">
              <a:buFont typeface="Arial" panose="020B0604020202020204" pitchFamily="34" charset="0"/>
              <a:buChar char="•"/>
            </a:pPr>
            <a:r>
              <a:rPr lang="en-US" sz="1800" dirty="0"/>
              <a:t>Worked from one corner and around…</a:t>
            </a:r>
          </a:p>
          <a:p>
            <a:pPr marL="285750" indent="-285750">
              <a:buFont typeface="Arial" panose="020B0604020202020204" pitchFamily="34" charset="0"/>
              <a:buChar char="•"/>
            </a:pPr>
            <a:r>
              <a:rPr lang="en-US" sz="1800" dirty="0"/>
              <a:t>Pilot holes and glue…</a:t>
            </a:r>
          </a:p>
          <a:p>
            <a:pPr marL="285750" indent="-285750">
              <a:buFont typeface="Arial" panose="020B0604020202020204" pitchFamily="34" charset="0"/>
              <a:buChar char="•"/>
            </a:pPr>
            <a:r>
              <a:rPr lang="en-US" sz="1800" dirty="0"/>
              <a:t>Screw in screws… tri square to check if 90 degrees and straight</a:t>
            </a:r>
            <a:endParaRPr lang="en-GB" dirty="0"/>
          </a:p>
        </p:txBody>
      </p:sp>
      <p:sp>
        <p:nvSpPr>
          <p:cNvPr id="8" name="Title 1">
            <a:extLst>
              <a:ext uri="{FF2B5EF4-FFF2-40B4-BE49-F238E27FC236}">
                <a16:creationId xmlns:a16="http://schemas.microsoft.com/office/drawing/2014/main" id="{14BBF2E5-A8A9-974C-9012-94C9AE8A6C2A}"/>
              </a:ext>
            </a:extLst>
          </p:cNvPr>
          <p:cNvSpPr>
            <a:spLocks noGrp="1"/>
          </p:cNvSpPr>
          <p:nvPr>
            <p:ph type="title"/>
          </p:nvPr>
        </p:nvSpPr>
        <p:spPr>
          <a:xfrm>
            <a:off x="8369969" y="0"/>
            <a:ext cx="10515600" cy="1828444"/>
          </a:xfrm>
        </p:spPr>
        <p:txBody>
          <a:bodyPr vert="horz" lIns="91440" tIns="45720" rIns="91440" bIns="45720" rtlCol="0" anchor="ctr">
            <a:normAutofit/>
          </a:bodyPr>
          <a:lstStyle/>
          <a:p>
            <a:r>
              <a:rPr lang="en-US" sz="5200" kern="1200" dirty="0">
                <a:solidFill>
                  <a:schemeClr val="tx1"/>
                </a:solidFill>
                <a:latin typeface="+mj-lt"/>
                <a:ea typeface="+mj-ea"/>
                <a:cs typeface="+mj-cs"/>
              </a:rPr>
              <a:t>Building flats</a:t>
            </a:r>
          </a:p>
        </p:txBody>
      </p:sp>
    </p:spTree>
    <p:extLst>
      <p:ext uri="{BB962C8B-B14F-4D97-AF65-F5344CB8AC3E}">
        <p14:creationId xmlns:p14="http://schemas.microsoft.com/office/powerpoint/2010/main" val="4200751594"/>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61791-48E6-472E-6A43-D9B3F0C30513}"/>
              </a:ext>
            </a:extLst>
          </p:cNvPr>
          <p:cNvSpPr>
            <a:spLocks noGrp="1"/>
          </p:cNvSpPr>
          <p:nvPr>
            <p:ph type="title"/>
          </p:nvPr>
        </p:nvSpPr>
        <p:spPr>
          <a:xfrm>
            <a:off x="5557837" y="165100"/>
            <a:ext cx="6343651" cy="1325563"/>
          </a:xfrm>
        </p:spPr>
        <p:txBody>
          <a:bodyPr>
            <a:normAutofit/>
          </a:bodyPr>
          <a:lstStyle/>
          <a:p>
            <a:pPr algn="ctr"/>
            <a:r>
              <a:rPr lang="en-GB" sz="5400" dirty="0"/>
              <a:t>BROADWAY FLAT</a:t>
            </a:r>
          </a:p>
        </p:txBody>
      </p:sp>
      <p:pic>
        <p:nvPicPr>
          <p:cNvPr id="5" name="Content Placeholder 4">
            <a:extLst>
              <a:ext uri="{FF2B5EF4-FFF2-40B4-BE49-F238E27FC236}">
                <a16:creationId xmlns:a16="http://schemas.microsoft.com/office/drawing/2014/main" id="{411F89AD-336A-406C-EB07-CDAE0C86F60D}"/>
              </a:ext>
            </a:extLst>
          </p:cNvPr>
          <p:cNvPicPr>
            <a:picLocks noGrp="1" noChangeAspect="1"/>
          </p:cNvPicPr>
          <p:nvPr>
            <p:ph idx="1"/>
          </p:nvPr>
        </p:nvPicPr>
        <p:blipFill rotWithShape="1">
          <a:blip r:embed="rId2"/>
          <a:srcRect l="11141" t="22072" r="9439" b="8318"/>
          <a:stretch/>
        </p:blipFill>
        <p:spPr>
          <a:xfrm>
            <a:off x="-200025" y="-280402"/>
            <a:ext cx="5757862" cy="7138402"/>
          </a:xfrm>
        </p:spPr>
      </p:pic>
      <p:sp>
        <p:nvSpPr>
          <p:cNvPr id="6" name="TextBox 5">
            <a:extLst>
              <a:ext uri="{FF2B5EF4-FFF2-40B4-BE49-F238E27FC236}">
                <a16:creationId xmlns:a16="http://schemas.microsoft.com/office/drawing/2014/main" id="{4D32FC36-C2AA-B91A-5497-84EC3281E1C5}"/>
              </a:ext>
            </a:extLst>
          </p:cNvPr>
          <p:cNvSpPr txBox="1"/>
          <p:nvPr/>
        </p:nvSpPr>
        <p:spPr>
          <a:xfrm>
            <a:off x="5657850" y="1431232"/>
            <a:ext cx="2586038" cy="2308324"/>
          </a:xfrm>
          <a:prstGeom prst="rect">
            <a:avLst/>
          </a:prstGeom>
          <a:noFill/>
        </p:spPr>
        <p:txBody>
          <a:bodyPr wrap="square" rtlCol="0">
            <a:spAutoFit/>
          </a:bodyPr>
          <a:lstStyle/>
          <a:p>
            <a:r>
              <a:rPr lang="en-GB" dirty="0"/>
              <a:t>CUTTING LIST:</a:t>
            </a:r>
          </a:p>
          <a:p>
            <a:endParaRPr lang="en-GB" dirty="0"/>
          </a:p>
          <a:p>
            <a:r>
              <a:rPr lang="en-GB" dirty="0"/>
              <a:t>2 X 1220mm (RAIL)</a:t>
            </a:r>
          </a:p>
          <a:p>
            <a:r>
              <a:rPr lang="en-GB" dirty="0"/>
              <a:t>(2440 – 68 -68)??</a:t>
            </a:r>
          </a:p>
          <a:p>
            <a:r>
              <a:rPr lang="en-GB" dirty="0"/>
              <a:t>2 X 2304 mm</a:t>
            </a:r>
          </a:p>
          <a:p>
            <a:r>
              <a:rPr lang="en-GB" dirty="0"/>
              <a:t>3 X 1084 mm (TOGGLES)</a:t>
            </a:r>
          </a:p>
          <a:p>
            <a:endParaRPr lang="en-GB" dirty="0"/>
          </a:p>
          <a:p>
            <a:endParaRPr lang="en-GB" dirty="0"/>
          </a:p>
        </p:txBody>
      </p:sp>
      <p:sp>
        <p:nvSpPr>
          <p:cNvPr id="7" name="TextBox 6">
            <a:extLst>
              <a:ext uri="{FF2B5EF4-FFF2-40B4-BE49-F238E27FC236}">
                <a16:creationId xmlns:a16="http://schemas.microsoft.com/office/drawing/2014/main" id="{DDAF41B6-63C5-1825-CA05-EB32746A696D}"/>
              </a:ext>
            </a:extLst>
          </p:cNvPr>
          <p:cNvSpPr txBox="1"/>
          <p:nvPr/>
        </p:nvSpPr>
        <p:spPr>
          <a:xfrm>
            <a:off x="5657850" y="3277891"/>
            <a:ext cx="5572125" cy="2862322"/>
          </a:xfrm>
          <a:prstGeom prst="rect">
            <a:avLst/>
          </a:prstGeom>
          <a:noFill/>
        </p:spPr>
        <p:txBody>
          <a:bodyPr wrap="square" rtlCol="0">
            <a:spAutoFit/>
          </a:bodyPr>
          <a:lstStyle/>
          <a:p>
            <a:r>
              <a:rPr lang="en-GB" dirty="0"/>
              <a:t>MATERIALS AND EQUIPMENT:</a:t>
            </a:r>
          </a:p>
          <a:p>
            <a:endParaRPr lang="en-GB" dirty="0"/>
          </a:p>
          <a:p>
            <a:r>
              <a:rPr lang="en-GB" dirty="0"/>
              <a:t>Softwood timber</a:t>
            </a:r>
          </a:p>
          <a:p>
            <a:r>
              <a:rPr lang="en-GB" dirty="0"/>
              <a:t>Glue </a:t>
            </a:r>
          </a:p>
          <a:p>
            <a:r>
              <a:rPr lang="en-GB" dirty="0"/>
              <a:t>Plywood scraps for corner tenon’s</a:t>
            </a:r>
          </a:p>
          <a:p>
            <a:endParaRPr lang="en-GB" dirty="0"/>
          </a:p>
          <a:p>
            <a:r>
              <a:rPr lang="en-GB" dirty="0"/>
              <a:t>EQUIPMENT:</a:t>
            </a:r>
          </a:p>
          <a:p>
            <a:r>
              <a:rPr lang="en-GB" dirty="0"/>
              <a:t>Radial Arm saw</a:t>
            </a:r>
          </a:p>
          <a:p>
            <a:r>
              <a:rPr lang="en-GB" dirty="0"/>
              <a:t>Pneumatic stapler that Caitlin nearly killed me with </a:t>
            </a:r>
            <a:r>
              <a:rPr lang="en-GB" dirty="0">
                <a:sym typeface="Wingdings" pitchFamily="2" charset="2"/>
              </a:rPr>
              <a:t></a:t>
            </a:r>
          </a:p>
          <a:p>
            <a:endParaRPr lang="en-GB" dirty="0"/>
          </a:p>
        </p:txBody>
      </p:sp>
      <p:sp>
        <p:nvSpPr>
          <p:cNvPr id="8" name="TextBox 7">
            <a:extLst>
              <a:ext uri="{FF2B5EF4-FFF2-40B4-BE49-F238E27FC236}">
                <a16:creationId xmlns:a16="http://schemas.microsoft.com/office/drawing/2014/main" id="{CA0C3DB3-B110-E81D-938D-47B55DA2FD11}"/>
              </a:ext>
            </a:extLst>
          </p:cNvPr>
          <p:cNvSpPr txBox="1"/>
          <p:nvPr/>
        </p:nvSpPr>
        <p:spPr>
          <a:xfrm>
            <a:off x="8958263" y="1614488"/>
            <a:ext cx="2571750" cy="1200329"/>
          </a:xfrm>
          <a:prstGeom prst="rect">
            <a:avLst/>
          </a:prstGeom>
          <a:noFill/>
        </p:spPr>
        <p:txBody>
          <a:bodyPr wrap="square" rtlCol="0">
            <a:spAutoFit/>
          </a:bodyPr>
          <a:lstStyle/>
          <a:p>
            <a:r>
              <a:rPr lang="en-GB" dirty="0"/>
              <a:t>SPACING BETWEEN TOGGLES: 610mm(2ft)</a:t>
            </a:r>
          </a:p>
          <a:p>
            <a:r>
              <a:rPr lang="en-GB" dirty="0"/>
              <a:t>Industry standard??</a:t>
            </a:r>
          </a:p>
          <a:p>
            <a:endParaRPr lang="en-GB" dirty="0"/>
          </a:p>
        </p:txBody>
      </p:sp>
    </p:spTree>
    <p:extLst>
      <p:ext uri="{BB962C8B-B14F-4D97-AF65-F5344CB8AC3E}">
        <p14:creationId xmlns:p14="http://schemas.microsoft.com/office/powerpoint/2010/main" val="402707783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D145063-988B-561D-EE61-F1E4A503D299}"/>
              </a:ext>
            </a:extLst>
          </p:cNvPr>
          <p:cNvPicPr>
            <a:picLocks noChangeAspect="1"/>
          </p:cNvPicPr>
          <p:nvPr/>
        </p:nvPicPr>
        <p:blipFill rotWithShape="1">
          <a:blip r:embed="rId2"/>
          <a:srcRect l="24925" t="7490" r="10176" b="9024"/>
          <a:stretch/>
        </p:blipFill>
        <p:spPr>
          <a:xfrm>
            <a:off x="7313176" y="643467"/>
            <a:ext cx="3345502" cy="5571066"/>
          </a:xfrm>
          <a:prstGeom prst="rect">
            <a:avLst/>
          </a:prstGeom>
        </p:spPr>
      </p:pic>
      <p:pic>
        <p:nvPicPr>
          <p:cNvPr id="5" name="Content Placeholder 4">
            <a:extLst>
              <a:ext uri="{FF2B5EF4-FFF2-40B4-BE49-F238E27FC236}">
                <a16:creationId xmlns:a16="http://schemas.microsoft.com/office/drawing/2014/main" id="{3837F6B5-E9C4-AC6E-0867-400F3370076F}"/>
              </a:ext>
            </a:extLst>
          </p:cNvPr>
          <p:cNvPicPr>
            <a:picLocks noGrp="1" noChangeAspect="1"/>
          </p:cNvPicPr>
          <p:nvPr>
            <p:ph idx="1"/>
          </p:nvPr>
        </p:nvPicPr>
        <p:blipFill rotWithShape="1">
          <a:blip r:embed="rId3"/>
          <a:srcRect l="16573" t="8282" r="8216" b="9960"/>
          <a:stretch/>
        </p:blipFill>
        <p:spPr>
          <a:xfrm>
            <a:off x="1226563" y="643467"/>
            <a:ext cx="3959018" cy="5571066"/>
          </a:xfrm>
          <a:prstGeom prst="rect">
            <a:avLst/>
          </a:prstGeom>
        </p:spPr>
      </p:pic>
    </p:spTree>
    <p:extLst>
      <p:ext uri="{BB962C8B-B14F-4D97-AF65-F5344CB8AC3E}">
        <p14:creationId xmlns:p14="http://schemas.microsoft.com/office/powerpoint/2010/main" val="4226308063"/>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6ABAA-7CE4-BD98-FC88-A19B47B6C181}"/>
              </a:ext>
            </a:extLst>
          </p:cNvPr>
          <p:cNvSpPr>
            <a:spLocks noGrp="1"/>
          </p:cNvSpPr>
          <p:nvPr>
            <p:ph type="title"/>
          </p:nvPr>
        </p:nvSpPr>
        <p:spPr>
          <a:xfrm>
            <a:off x="4877153" y="133695"/>
            <a:ext cx="10515600" cy="1325563"/>
          </a:xfrm>
        </p:spPr>
        <p:txBody>
          <a:bodyPr/>
          <a:lstStyle/>
          <a:p>
            <a:r>
              <a:rPr lang="en-US" dirty="0"/>
              <a:t>BROADWAY FLAT TENON</a:t>
            </a:r>
          </a:p>
        </p:txBody>
      </p:sp>
      <p:pic>
        <p:nvPicPr>
          <p:cNvPr id="7" name="Picture 6" descr="A picture containing worktable&#10;&#10;Description automatically generated">
            <a:extLst>
              <a:ext uri="{FF2B5EF4-FFF2-40B4-BE49-F238E27FC236}">
                <a16:creationId xmlns:a16="http://schemas.microsoft.com/office/drawing/2014/main" id="{F9494FE0-8F66-BCCB-50C9-7BA9F6D7BCB2}"/>
              </a:ext>
            </a:extLst>
          </p:cNvPr>
          <p:cNvPicPr>
            <a:picLocks noChangeAspect="1"/>
          </p:cNvPicPr>
          <p:nvPr/>
        </p:nvPicPr>
        <p:blipFill>
          <a:blip r:embed="rId2"/>
          <a:stretch>
            <a:fillRect/>
          </a:stretch>
        </p:blipFill>
        <p:spPr>
          <a:xfrm>
            <a:off x="243240" y="339725"/>
            <a:ext cx="4633913" cy="6178550"/>
          </a:xfrm>
          <a:prstGeom prst="rect">
            <a:avLst/>
          </a:prstGeom>
          <a:ln>
            <a:noFill/>
          </a:ln>
          <a:effectLst>
            <a:softEdge rad="112500"/>
          </a:effectLst>
        </p:spPr>
      </p:pic>
      <p:pic>
        <p:nvPicPr>
          <p:cNvPr id="9" name="Picture 8" descr="A picture containing wooden, tool, wood, stone&#10;&#10;Description automatically generated">
            <a:extLst>
              <a:ext uri="{FF2B5EF4-FFF2-40B4-BE49-F238E27FC236}">
                <a16:creationId xmlns:a16="http://schemas.microsoft.com/office/drawing/2014/main" id="{CFD151CD-6B21-3CAF-6957-5E333490ECA9}"/>
              </a:ext>
            </a:extLst>
          </p:cNvPr>
          <p:cNvPicPr>
            <a:picLocks noChangeAspect="1"/>
          </p:cNvPicPr>
          <p:nvPr/>
        </p:nvPicPr>
        <p:blipFill>
          <a:blip r:embed="rId3"/>
          <a:stretch>
            <a:fillRect/>
          </a:stretch>
        </p:blipFill>
        <p:spPr>
          <a:xfrm>
            <a:off x="8151193" y="1403993"/>
            <a:ext cx="3814763" cy="5086350"/>
          </a:xfrm>
          <a:prstGeom prst="rect">
            <a:avLst/>
          </a:prstGeom>
          <a:ln>
            <a:noFill/>
          </a:ln>
          <a:effectLst>
            <a:softEdge rad="112500"/>
          </a:effectLst>
        </p:spPr>
      </p:pic>
      <p:sp>
        <p:nvSpPr>
          <p:cNvPr id="11" name="TextBox 10">
            <a:extLst>
              <a:ext uri="{FF2B5EF4-FFF2-40B4-BE49-F238E27FC236}">
                <a16:creationId xmlns:a16="http://schemas.microsoft.com/office/drawing/2014/main" id="{44D90646-D235-1AD1-737A-01F2B33F1661}"/>
              </a:ext>
            </a:extLst>
          </p:cNvPr>
          <p:cNvSpPr txBox="1"/>
          <p:nvPr/>
        </p:nvSpPr>
        <p:spPr>
          <a:xfrm>
            <a:off x="4877484" y="1194098"/>
            <a:ext cx="2855135" cy="923330"/>
          </a:xfrm>
          <a:prstGeom prst="rect">
            <a:avLst/>
          </a:prstGeom>
          <a:noFill/>
        </p:spPr>
        <p:txBody>
          <a:bodyPr wrap="square" rtlCol="0">
            <a:spAutoFit/>
          </a:bodyPr>
          <a:lstStyle/>
          <a:p>
            <a:r>
              <a:rPr lang="en-GB" dirty="0"/>
              <a:t>Corner tenon on each end</a:t>
            </a:r>
          </a:p>
          <a:p>
            <a:r>
              <a:rPr lang="en-GB" dirty="0"/>
              <a:t>Slides fit into top rail and bottom rail</a:t>
            </a:r>
          </a:p>
        </p:txBody>
      </p:sp>
      <p:pic>
        <p:nvPicPr>
          <p:cNvPr id="13" name="Picture 12" descr="A bug on a wood surface&#10;&#10;Description automatically generated with low confidence">
            <a:extLst>
              <a:ext uri="{FF2B5EF4-FFF2-40B4-BE49-F238E27FC236}">
                <a16:creationId xmlns:a16="http://schemas.microsoft.com/office/drawing/2014/main" id="{96FCACEC-2154-6EE1-B006-1110CE137164}"/>
              </a:ext>
            </a:extLst>
          </p:cNvPr>
          <p:cNvPicPr>
            <a:picLocks noChangeAspect="1"/>
          </p:cNvPicPr>
          <p:nvPr/>
        </p:nvPicPr>
        <p:blipFill>
          <a:blip r:embed="rId4"/>
          <a:stretch>
            <a:fillRect/>
          </a:stretch>
        </p:blipFill>
        <p:spPr>
          <a:xfrm>
            <a:off x="4877153" y="2145360"/>
            <a:ext cx="3258737" cy="4344983"/>
          </a:xfrm>
          <a:prstGeom prst="rect">
            <a:avLst/>
          </a:prstGeom>
          <a:ln>
            <a:noFill/>
          </a:ln>
          <a:effectLst>
            <a:softEdge rad="112500"/>
          </a:effectLst>
        </p:spPr>
      </p:pic>
    </p:spTree>
    <p:extLst>
      <p:ext uri="{BB962C8B-B14F-4D97-AF65-F5344CB8AC3E}">
        <p14:creationId xmlns:p14="http://schemas.microsoft.com/office/powerpoint/2010/main" val="288408442"/>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21308-A92B-7799-75D4-CF2BE9890016}"/>
              </a:ext>
            </a:extLst>
          </p:cNvPr>
          <p:cNvSpPr>
            <a:spLocks noGrp="1"/>
          </p:cNvSpPr>
          <p:nvPr>
            <p:ph type="title"/>
          </p:nvPr>
        </p:nvSpPr>
        <p:spPr>
          <a:xfrm>
            <a:off x="6624636" y="0"/>
            <a:ext cx="4576764" cy="1325563"/>
          </a:xfrm>
        </p:spPr>
        <p:txBody>
          <a:bodyPr/>
          <a:lstStyle/>
          <a:p>
            <a:pPr algn="ctr"/>
            <a:r>
              <a:rPr lang="en-GB" dirty="0"/>
              <a:t>HOLLYWOOD FLAT</a:t>
            </a:r>
          </a:p>
        </p:txBody>
      </p:sp>
      <p:pic>
        <p:nvPicPr>
          <p:cNvPr id="5" name="Content Placeholder 4">
            <a:extLst>
              <a:ext uri="{FF2B5EF4-FFF2-40B4-BE49-F238E27FC236}">
                <a16:creationId xmlns:a16="http://schemas.microsoft.com/office/drawing/2014/main" id="{809D46DF-FF3C-8D80-383A-31C10C4BDE19}"/>
              </a:ext>
            </a:extLst>
          </p:cNvPr>
          <p:cNvPicPr>
            <a:picLocks noGrp="1" noChangeAspect="1"/>
          </p:cNvPicPr>
          <p:nvPr>
            <p:ph idx="1"/>
          </p:nvPr>
        </p:nvPicPr>
        <p:blipFill rotWithShape="1">
          <a:blip r:embed="rId2"/>
          <a:srcRect l="12518" t="20759" r="9885" b="6020"/>
          <a:stretch/>
        </p:blipFill>
        <p:spPr>
          <a:xfrm>
            <a:off x="0" y="0"/>
            <a:ext cx="5229225" cy="6982738"/>
          </a:xfrm>
        </p:spPr>
      </p:pic>
      <p:sp>
        <p:nvSpPr>
          <p:cNvPr id="6" name="TextBox 5">
            <a:extLst>
              <a:ext uri="{FF2B5EF4-FFF2-40B4-BE49-F238E27FC236}">
                <a16:creationId xmlns:a16="http://schemas.microsoft.com/office/drawing/2014/main" id="{D8FD2DC6-9E2F-0FD2-1892-DEB1455CDAD0}"/>
              </a:ext>
            </a:extLst>
          </p:cNvPr>
          <p:cNvSpPr txBox="1"/>
          <p:nvPr/>
        </p:nvSpPr>
        <p:spPr>
          <a:xfrm>
            <a:off x="5400675" y="3321823"/>
            <a:ext cx="5472113" cy="2031325"/>
          </a:xfrm>
          <a:prstGeom prst="rect">
            <a:avLst/>
          </a:prstGeom>
          <a:noFill/>
        </p:spPr>
        <p:txBody>
          <a:bodyPr wrap="square" rtlCol="0">
            <a:spAutoFit/>
          </a:bodyPr>
          <a:lstStyle/>
          <a:p>
            <a:r>
              <a:rPr lang="en-GB" dirty="0"/>
              <a:t>CUTTING LIST:</a:t>
            </a:r>
          </a:p>
          <a:p>
            <a:r>
              <a:rPr lang="en-GB" dirty="0"/>
              <a:t>2 X 1220mm (RAILS)</a:t>
            </a:r>
          </a:p>
          <a:p>
            <a:r>
              <a:rPr lang="en-GB" dirty="0"/>
              <a:t>2 X 3050 – 40mm (STYLES)</a:t>
            </a:r>
          </a:p>
          <a:p>
            <a:pPr algn="ctr"/>
            <a:r>
              <a:rPr lang="en-GB" dirty="0"/>
              <a:t>3010??</a:t>
            </a:r>
          </a:p>
          <a:p>
            <a:r>
              <a:rPr lang="en-GB" dirty="0"/>
              <a:t>4 X 1180mm (TOGGLES)</a:t>
            </a:r>
          </a:p>
          <a:p>
            <a:r>
              <a:rPr lang="en-GB" dirty="0"/>
              <a:t>(1220 – 20 -20)</a:t>
            </a:r>
          </a:p>
          <a:p>
            <a:endParaRPr lang="en-GB" dirty="0"/>
          </a:p>
        </p:txBody>
      </p:sp>
      <p:sp>
        <p:nvSpPr>
          <p:cNvPr id="7" name="TextBox 6">
            <a:extLst>
              <a:ext uri="{FF2B5EF4-FFF2-40B4-BE49-F238E27FC236}">
                <a16:creationId xmlns:a16="http://schemas.microsoft.com/office/drawing/2014/main" id="{49CE47B4-921C-A1EE-01DE-D7016DE9D15D}"/>
              </a:ext>
            </a:extLst>
          </p:cNvPr>
          <p:cNvSpPr txBox="1"/>
          <p:nvPr/>
        </p:nvSpPr>
        <p:spPr>
          <a:xfrm>
            <a:off x="5400675" y="1143000"/>
            <a:ext cx="6257925" cy="1754326"/>
          </a:xfrm>
          <a:prstGeom prst="rect">
            <a:avLst/>
          </a:prstGeom>
          <a:noFill/>
        </p:spPr>
        <p:txBody>
          <a:bodyPr wrap="square" rtlCol="0">
            <a:spAutoFit/>
          </a:bodyPr>
          <a:lstStyle/>
          <a:p>
            <a:r>
              <a:rPr lang="en-GB" dirty="0"/>
              <a:t>Timber flat (using 3 x 1 timber on edge to frame it, with a plywood skin) with a much wider edge than normal. The thicker the edge gives the flat more stability, can be easily clamped to adjacent flats, and looks more like a real all on camera.</a:t>
            </a:r>
          </a:p>
          <a:p>
            <a:endParaRPr lang="en-GB" dirty="0"/>
          </a:p>
          <a:p>
            <a:r>
              <a:rPr lang="en-GB" dirty="0"/>
              <a:t>Mainly used in TV/FILM. </a:t>
            </a:r>
          </a:p>
        </p:txBody>
      </p:sp>
    </p:spTree>
    <p:extLst>
      <p:ext uri="{BB962C8B-B14F-4D97-AF65-F5344CB8AC3E}">
        <p14:creationId xmlns:p14="http://schemas.microsoft.com/office/powerpoint/2010/main" val="3784192754"/>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Content Placeholder 4" descr="A picture containing wooden, wood, floor, stone&#10;&#10;Description automatically generated">
            <a:extLst>
              <a:ext uri="{FF2B5EF4-FFF2-40B4-BE49-F238E27FC236}">
                <a16:creationId xmlns:a16="http://schemas.microsoft.com/office/drawing/2014/main" id="{EF2497E6-323B-1C38-CA72-83B66E9F0581}"/>
              </a:ext>
            </a:extLst>
          </p:cNvPr>
          <p:cNvPicPr>
            <a:picLocks noGrp="1" noChangeAspect="1"/>
          </p:cNvPicPr>
          <p:nvPr>
            <p:ph idx="1"/>
          </p:nvPr>
        </p:nvPicPr>
        <p:blipFill>
          <a:blip r:embed="rId2"/>
          <a:stretch>
            <a:fillRect/>
          </a:stretch>
        </p:blipFill>
        <p:spPr>
          <a:xfrm>
            <a:off x="516391" y="1123527"/>
            <a:ext cx="3453600" cy="4604800"/>
          </a:xfrm>
          <a:prstGeom prst="rect">
            <a:avLst/>
          </a:prstGeom>
        </p:spPr>
      </p:pic>
      <p:pic>
        <p:nvPicPr>
          <p:cNvPr id="4" name="Picture 3" descr="A picture containing indoor, floor&#10;&#10;Description automatically generated">
            <a:extLst>
              <a:ext uri="{FF2B5EF4-FFF2-40B4-BE49-F238E27FC236}">
                <a16:creationId xmlns:a16="http://schemas.microsoft.com/office/drawing/2014/main" id="{969A54F3-524E-21B5-70CB-83C15E23D0D5}"/>
              </a:ext>
            </a:extLst>
          </p:cNvPr>
          <p:cNvPicPr>
            <a:picLocks noChangeAspect="1"/>
          </p:cNvPicPr>
          <p:nvPr/>
        </p:nvPicPr>
        <p:blipFill>
          <a:blip r:embed="rId3"/>
          <a:stretch>
            <a:fillRect/>
          </a:stretch>
        </p:blipFill>
        <p:spPr>
          <a:xfrm>
            <a:off x="4352548" y="1123527"/>
            <a:ext cx="3453600" cy="4604800"/>
          </a:xfrm>
          <a:prstGeom prst="rect">
            <a:avLst/>
          </a:prstGeom>
        </p:spPr>
      </p:pic>
      <p:pic>
        <p:nvPicPr>
          <p:cNvPr id="5" name="Picture 4" descr="A picture containing power saw, indoor, tool, worktable&#10;&#10;Description automatically generated">
            <a:extLst>
              <a:ext uri="{FF2B5EF4-FFF2-40B4-BE49-F238E27FC236}">
                <a16:creationId xmlns:a16="http://schemas.microsoft.com/office/drawing/2014/main" id="{446562C4-4E0B-9AC0-D24B-4EB1A9B9EB2A}"/>
              </a:ext>
            </a:extLst>
          </p:cNvPr>
          <p:cNvPicPr>
            <a:picLocks noChangeAspect="1"/>
          </p:cNvPicPr>
          <p:nvPr/>
        </p:nvPicPr>
        <p:blipFill>
          <a:blip r:embed="rId4"/>
          <a:stretch>
            <a:fillRect/>
          </a:stretch>
        </p:blipFill>
        <p:spPr>
          <a:xfrm>
            <a:off x="8194096" y="1123528"/>
            <a:ext cx="3453600" cy="4604800"/>
          </a:xfrm>
          <a:prstGeom prst="rect">
            <a:avLst/>
          </a:prstGeom>
        </p:spPr>
      </p:pic>
    </p:spTree>
    <p:extLst>
      <p:ext uri="{BB962C8B-B14F-4D97-AF65-F5344CB8AC3E}">
        <p14:creationId xmlns:p14="http://schemas.microsoft.com/office/powerpoint/2010/main" val="3930306919"/>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5CB593EA-2F98-479F-B4C4-F366571FA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picture containing wooden, bench, wood, lumber&#10;&#10;Description automatically generated">
            <a:extLst>
              <a:ext uri="{FF2B5EF4-FFF2-40B4-BE49-F238E27FC236}">
                <a16:creationId xmlns:a16="http://schemas.microsoft.com/office/drawing/2014/main" id="{21F6E2B2-858C-2303-4117-0A12AA96F088}"/>
              </a:ext>
            </a:extLst>
          </p:cNvPr>
          <p:cNvPicPr>
            <a:picLocks noChangeAspect="1"/>
          </p:cNvPicPr>
          <p:nvPr/>
        </p:nvPicPr>
        <p:blipFill rotWithShape="1">
          <a:blip r:embed="rId2"/>
          <a:srcRect r="5" b="14581"/>
          <a:stretch/>
        </p:blipFill>
        <p:spPr>
          <a:xfrm>
            <a:off x="1" y="1"/>
            <a:ext cx="2970465" cy="3383279"/>
          </a:xfrm>
          <a:prstGeom prst="rect">
            <a:avLst/>
          </a:prstGeom>
        </p:spPr>
      </p:pic>
      <p:pic>
        <p:nvPicPr>
          <p:cNvPr id="7" name="Content Placeholder 4" descr="A picture containing indoor&#10;&#10;Description automatically generated">
            <a:extLst>
              <a:ext uri="{FF2B5EF4-FFF2-40B4-BE49-F238E27FC236}">
                <a16:creationId xmlns:a16="http://schemas.microsoft.com/office/drawing/2014/main" id="{31E5085C-23F7-399B-B046-C0549FB5CA5D}"/>
              </a:ext>
            </a:extLst>
          </p:cNvPr>
          <p:cNvPicPr>
            <a:picLocks noChangeAspect="1"/>
          </p:cNvPicPr>
          <p:nvPr/>
        </p:nvPicPr>
        <p:blipFill rotWithShape="1">
          <a:blip r:embed="rId3"/>
          <a:srcRect r="5" b="14581"/>
          <a:stretch/>
        </p:blipFill>
        <p:spPr>
          <a:xfrm>
            <a:off x="3072956" y="10"/>
            <a:ext cx="2970465" cy="3383268"/>
          </a:xfrm>
          <a:prstGeom prst="rect">
            <a:avLst/>
          </a:prstGeom>
        </p:spPr>
      </p:pic>
      <p:pic>
        <p:nvPicPr>
          <p:cNvPr id="6" name="Picture 5" descr="A picture containing indoor&#10;&#10;Description automatically generated">
            <a:extLst>
              <a:ext uri="{FF2B5EF4-FFF2-40B4-BE49-F238E27FC236}">
                <a16:creationId xmlns:a16="http://schemas.microsoft.com/office/drawing/2014/main" id="{6C8B7140-125C-A5A3-906C-2B1F356AE986}"/>
              </a:ext>
            </a:extLst>
          </p:cNvPr>
          <p:cNvPicPr>
            <a:picLocks noChangeAspect="1"/>
          </p:cNvPicPr>
          <p:nvPr/>
        </p:nvPicPr>
        <p:blipFill rotWithShape="1">
          <a:blip r:embed="rId4"/>
          <a:srcRect t="14616"/>
          <a:stretch/>
        </p:blipFill>
        <p:spPr>
          <a:xfrm>
            <a:off x="6145909" y="10"/>
            <a:ext cx="2971800" cy="3383268"/>
          </a:xfrm>
          <a:prstGeom prst="rect">
            <a:avLst/>
          </a:prstGeom>
        </p:spPr>
      </p:pic>
      <p:pic>
        <p:nvPicPr>
          <p:cNvPr id="9" name="Picture 8" descr="A car driving on a road&#10;&#10;Description automatically generated with low confidence">
            <a:extLst>
              <a:ext uri="{FF2B5EF4-FFF2-40B4-BE49-F238E27FC236}">
                <a16:creationId xmlns:a16="http://schemas.microsoft.com/office/drawing/2014/main" id="{05C29C34-1F98-4DC9-478B-AEAD3F6761FF}"/>
              </a:ext>
            </a:extLst>
          </p:cNvPr>
          <p:cNvPicPr>
            <a:picLocks noChangeAspect="1"/>
          </p:cNvPicPr>
          <p:nvPr/>
        </p:nvPicPr>
        <p:blipFill rotWithShape="1">
          <a:blip r:embed="rId5"/>
          <a:srcRect t="14616"/>
          <a:stretch/>
        </p:blipFill>
        <p:spPr>
          <a:xfrm>
            <a:off x="9220200" y="10"/>
            <a:ext cx="2971800" cy="3383268"/>
          </a:xfrm>
          <a:prstGeom prst="rect">
            <a:avLst/>
          </a:prstGeom>
        </p:spPr>
      </p:pic>
      <p:pic>
        <p:nvPicPr>
          <p:cNvPr id="5" name="Picture 4">
            <a:extLst>
              <a:ext uri="{FF2B5EF4-FFF2-40B4-BE49-F238E27FC236}">
                <a16:creationId xmlns:a16="http://schemas.microsoft.com/office/drawing/2014/main" id="{F13D2312-4425-3B2C-4EE6-45455631D4FC}"/>
              </a:ext>
            </a:extLst>
          </p:cNvPr>
          <p:cNvPicPr>
            <a:picLocks noChangeAspect="1"/>
          </p:cNvPicPr>
          <p:nvPr/>
        </p:nvPicPr>
        <p:blipFill rotWithShape="1">
          <a:blip r:embed="rId6"/>
          <a:srcRect r="5" b="14581"/>
          <a:stretch/>
        </p:blipFill>
        <p:spPr>
          <a:xfrm>
            <a:off x="-1017" y="3474720"/>
            <a:ext cx="2970465" cy="3383280"/>
          </a:xfrm>
          <a:prstGeom prst="rect">
            <a:avLst/>
          </a:prstGeom>
        </p:spPr>
      </p:pic>
      <p:sp>
        <p:nvSpPr>
          <p:cNvPr id="17" name="Rectangle 16">
            <a:extLst>
              <a:ext uri="{FF2B5EF4-FFF2-40B4-BE49-F238E27FC236}">
                <a16:creationId xmlns:a16="http://schemas.microsoft.com/office/drawing/2014/main" id="{39BEB6D0-9E4E-4221-93D1-74ABECEE9E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5910" y="3474720"/>
            <a:ext cx="6046090" cy="3383281"/>
          </a:xfrm>
          <a:prstGeom prst="rect">
            <a:avLst/>
          </a:prstGeom>
          <a:solidFill>
            <a:srgbClr val="3440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descr="A picture containing wooden, wood, lumber&#10;&#10;Description automatically generated">
            <a:extLst>
              <a:ext uri="{FF2B5EF4-FFF2-40B4-BE49-F238E27FC236}">
                <a16:creationId xmlns:a16="http://schemas.microsoft.com/office/drawing/2014/main" id="{ADE3CA5B-7CF9-2108-63F3-BC2641253209}"/>
              </a:ext>
            </a:extLst>
          </p:cNvPr>
          <p:cNvPicPr>
            <a:picLocks noChangeAspect="1"/>
          </p:cNvPicPr>
          <p:nvPr/>
        </p:nvPicPr>
        <p:blipFill rotWithShape="1">
          <a:blip r:embed="rId7"/>
          <a:srcRect t="5246" r="5" b="9335"/>
          <a:stretch/>
        </p:blipFill>
        <p:spPr>
          <a:xfrm>
            <a:off x="3059902" y="3474719"/>
            <a:ext cx="2970466" cy="3383280"/>
          </a:xfrm>
          <a:prstGeom prst="rect">
            <a:avLst/>
          </a:prstGeom>
        </p:spPr>
      </p:pic>
      <p:sp>
        <p:nvSpPr>
          <p:cNvPr id="10" name="TextBox 9">
            <a:extLst>
              <a:ext uri="{FF2B5EF4-FFF2-40B4-BE49-F238E27FC236}">
                <a16:creationId xmlns:a16="http://schemas.microsoft.com/office/drawing/2014/main" id="{C6BD7638-D006-9B88-799A-45B32C123C0D}"/>
              </a:ext>
            </a:extLst>
          </p:cNvPr>
          <p:cNvSpPr txBox="1"/>
          <p:nvPr/>
        </p:nvSpPr>
        <p:spPr>
          <a:xfrm>
            <a:off x="6224466" y="3628082"/>
            <a:ext cx="5822221" cy="3123591"/>
          </a:xfrm>
          <a:prstGeom prst="rect">
            <a:avLst/>
          </a:prstGeom>
        </p:spPr>
        <p:txBody>
          <a:bodyPr vert="horz" lIns="91440" tIns="45720" rIns="91440" bIns="45720" rtlCol="0">
            <a:normAutofit/>
          </a:bodyPr>
          <a:lstStyle/>
          <a:p>
            <a:pPr>
              <a:lnSpc>
                <a:spcPct val="90000"/>
              </a:lnSpc>
              <a:spcAft>
                <a:spcPts val="600"/>
              </a:spcAft>
            </a:pPr>
            <a:r>
              <a:rPr lang="en-US" dirty="0">
                <a:solidFill>
                  <a:srgbClr val="FFFFFF"/>
                </a:solidFill>
              </a:rPr>
              <a:t>Always challenging working with people, you don’t know.</a:t>
            </a:r>
          </a:p>
          <a:p>
            <a:pPr>
              <a:lnSpc>
                <a:spcPct val="90000"/>
              </a:lnSpc>
              <a:spcAft>
                <a:spcPts val="600"/>
              </a:spcAft>
            </a:pPr>
            <a:r>
              <a:rPr lang="en-US" dirty="0">
                <a:solidFill>
                  <a:srgbClr val="FFFFFF"/>
                </a:solidFill>
              </a:rPr>
              <a:t>But great effort considering it’s the first time working and building as a team. </a:t>
            </a:r>
          </a:p>
          <a:p>
            <a:pPr>
              <a:lnSpc>
                <a:spcPct val="90000"/>
              </a:lnSpc>
              <a:spcAft>
                <a:spcPts val="600"/>
              </a:spcAft>
            </a:pPr>
            <a:r>
              <a:rPr lang="en-US" dirty="0">
                <a:solidFill>
                  <a:srgbClr val="FFFFFF"/>
                </a:solidFill>
              </a:rPr>
              <a:t>The frame is far from ‘perfect’ – when building the next, need to really pay attention when screwing in the edges and that timber is flushed. </a:t>
            </a:r>
          </a:p>
          <a:p>
            <a:pPr>
              <a:lnSpc>
                <a:spcPct val="90000"/>
              </a:lnSpc>
              <a:spcAft>
                <a:spcPts val="600"/>
              </a:spcAft>
            </a:pPr>
            <a:endParaRPr lang="en-US" dirty="0">
              <a:solidFill>
                <a:srgbClr val="FFFFFF"/>
              </a:solidFill>
            </a:endParaRPr>
          </a:p>
        </p:txBody>
      </p:sp>
    </p:spTree>
    <p:extLst>
      <p:ext uri="{BB962C8B-B14F-4D97-AF65-F5344CB8AC3E}">
        <p14:creationId xmlns:p14="http://schemas.microsoft.com/office/powerpoint/2010/main" val="897063780"/>
      </p:ext>
    </p:extLst>
  </p:cSld>
  <p:clrMapOvr>
    <a:overrideClrMapping bg1="dk1" tx1="lt1" bg2="dk2" tx2="lt2" accent1="accent1" accent2="accent2" accent3="accent3" accent4="accent4" accent5="accent5" accent6="accent6" hlink="hlink" folHlink="folHlink"/>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400D0-A423-9217-2A43-5027E2583F95}"/>
              </a:ext>
            </a:extLst>
          </p:cNvPr>
          <p:cNvSpPr>
            <a:spLocks noGrp="1"/>
          </p:cNvSpPr>
          <p:nvPr>
            <p:ph type="title"/>
          </p:nvPr>
        </p:nvSpPr>
        <p:spPr>
          <a:xfrm>
            <a:off x="6940295" y="1396289"/>
            <a:ext cx="4668257" cy="1325563"/>
          </a:xfrm>
        </p:spPr>
        <p:txBody>
          <a:bodyPr>
            <a:normAutofit/>
          </a:bodyPr>
          <a:lstStyle/>
          <a:p>
            <a:r>
              <a:rPr lang="en-GB" b="1"/>
              <a:t>4 ways flats can be joined</a:t>
            </a:r>
          </a:p>
        </p:txBody>
      </p:sp>
      <p:sp>
        <p:nvSpPr>
          <p:cNvPr id="7174" name="Freeform: Shape 75">
            <a:extLst>
              <a:ext uri="{FF2B5EF4-FFF2-40B4-BE49-F238E27FC236}">
                <a16:creationId xmlns:a16="http://schemas.microsoft.com/office/drawing/2014/main" id="{2EEE8F11-3582-44B7-9869-F2D26D7DD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133221" cy="3548529"/>
          </a:xfrm>
          <a:custGeom>
            <a:avLst/>
            <a:gdLst>
              <a:gd name="connsiteX0" fmla="*/ 0 w 4133221"/>
              <a:gd name="connsiteY0" fmla="*/ 0 h 3548529"/>
              <a:gd name="connsiteX1" fmla="*/ 3798429 w 4133221"/>
              <a:gd name="connsiteY1" fmla="*/ 0 h 3548529"/>
              <a:gd name="connsiteX2" fmla="*/ 3850140 w 4133221"/>
              <a:gd name="connsiteY2" fmla="*/ 85119 h 3548529"/>
              <a:gd name="connsiteX3" fmla="*/ 4133221 w 4133221"/>
              <a:gd name="connsiteY3" fmla="*/ 1203093 h 3548529"/>
              <a:gd name="connsiteX4" fmla="*/ 1787785 w 4133221"/>
              <a:gd name="connsiteY4" fmla="*/ 3548529 h 3548529"/>
              <a:gd name="connsiteX5" fmla="*/ 129311 w 4133221"/>
              <a:gd name="connsiteY5" fmla="*/ 2861567 h 3548529"/>
              <a:gd name="connsiteX6" fmla="*/ 0 w 4133221"/>
              <a:gd name="connsiteY6" fmla="*/ 2719289 h 3548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33221" h="3548529">
                <a:moveTo>
                  <a:pt x="0" y="0"/>
                </a:moveTo>
                <a:lnTo>
                  <a:pt x="3798429" y="0"/>
                </a:lnTo>
                <a:lnTo>
                  <a:pt x="3850140" y="85119"/>
                </a:lnTo>
                <a:cubicBezTo>
                  <a:pt x="4030674" y="417451"/>
                  <a:pt x="4133221" y="798296"/>
                  <a:pt x="4133221" y="1203093"/>
                </a:cubicBezTo>
                <a:cubicBezTo>
                  <a:pt x="4133221" y="2498442"/>
                  <a:pt x="3083134" y="3548529"/>
                  <a:pt x="1787785" y="3548529"/>
                </a:cubicBezTo>
                <a:cubicBezTo>
                  <a:pt x="1140111" y="3548529"/>
                  <a:pt x="553752" y="3286007"/>
                  <a:pt x="129311" y="2861567"/>
                </a:cubicBezTo>
                <a:lnTo>
                  <a:pt x="0" y="2719289"/>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75" name="Freeform: Shape 77">
            <a:extLst>
              <a:ext uri="{FF2B5EF4-FFF2-40B4-BE49-F238E27FC236}">
                <a16:creationId xmlns:a16="http://schemas.microsoft.com/office/drawing/2014/main" id="{2141F1CC-6A53-4BCF-9127-AABB52E249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1" y="3842187"/>
            <a:ext cx="3321156" cy="3015812"/>
          </a:xfrm>
          <a:custGeom>
            <a:avLst/>
            <a:gdLst>
              <a:gd name="connsiteX0" fmla="*/ 1359768 w 3321156"/>
              <a:gd name="connsiteY0" fmla="*/ 0 h 3015812"/>
              <a:gd name="connsiteX1" fmla="*/ 3321156 w 3321156"/>
              <a:gd name="connsiteY1" fmla="*/ 1961388 h 3015812"/>
              <a:gd name="connsiteX2" fmla="*/ 3084427 w 3321156"/>
              <a:gd name="connsiteY2" fmla="*/ 2896302 h 3015812"/>
              <a:gd name="connsiteX3" fmla="*/ 3011823 w 3321156"/>
              <a:gd name="connsiteY3" fmla="*/ 3015812 h 3015812"/>
              <a:gd name="connsiteX4" fmla="*/ 0 w 3321156"/>
              <a:gd name="connsiteY4" fmla="*/ 3015812 h 3015812"/>
              <a:gd name="connsiteX5" fmla="*/ 0 w 3321156"/>
              <a:gd name="connsiteY5" fmla="*/ 549808 h 3015812"/>
              <a:gd name="connsiteX6" fmla="*/ 112143 w 3321156"/>
              <a:gd name="connsiteY6" fmla="*/ 447886 h 3015812"/>
              <a:gd name="connsiteX7" fmla="*/ 1359768 w 3321156"/>
              <a:gd name="connsiteY7" fmla="*/ 0 h 3015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1156" h="3015812">
                <a:moveTo>
                  <a:pt x="1359768" y="0"/>
                </a:moveTo>
                <a:cubicBezTo>
                  <a:pt x="2443013" y="0"/>
                  <a:pt x="3321156" y="878143"/>
                  <a:pt x="3321156" y="1961388"/>
                </a:cubicBezTo>
                <a:cubicBezTo>
                  <a:pt x="3321156" y="2299902"/>
                  <a:pt x="3235400" y="2618387"/>
                  <a:pt x="3084427" y="2896302"/>
                </a:cubicBezTo>
                <a:lnTo>
                  <a:pt x="3011823" y="3015812"/>
                </a:lnTo>
                <a:lnTo>
                  <a:pt x="0" y="3015812"/>
                </a:lnTo>
                <a:lnTo>
                  <a:pt x="0" y="549808"/>
                </a:lnTo>
                <a:lnTo>
                  <a:pt x="112143" y="447886"/>
                </a:lnTo>
                <a:cubicBezTo>
                  <a:pt x="451187" y="168082"/>
                  <a:pt x="885848" y="0"/>
                  <a:pt x="135976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76" name="Oval 79">
            <a:extLst>
              <a:ext uri="{FF2B5EF4-FFF2-40B4-BE49-F238E27FC236}">
                <a16:creationId xmlns:a16="http://schemas.microsoft.com/office/drawing/2014/main" id="{561B2B49-7142-4CA8-A929-4671548E6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4530" y="2496668"/>
            <a:ext cx="3118104" cy="3118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172" name="Picture 4" descr="Lap joint - Wikipedia">
            <a:extLst>
              <a:ext uri="{FF2B5EF4-FFF2-40B4-BE49-F238E27FC236}">
                <a16:creationId xmlns:a16="http://schemas.microsoft.com/office/drawing/2014/main" id="{EBDAA698-CB0C-3447-7BF7-51EE079353A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15" t="-13193" r="1510" b="-4214"/>
          <a:stretch/>
        </p:blipFill>
        <p:spPr bwMode="auto">
          <a:xfrm>
            <a:off x="3559122" y="2661260"/>
            <a:ext cx="2788920" cy="278892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a:noFill/>
          <a:extLst>
            <a:ext uri="{909E8E84-426E-40DD-AFC4-6F175D3DCCD1}">
              <a14:hiddenFill xmlns:a14="http://schemas.microsoft.com/office/drawing/2010/main">
                <a:solidFill>
                  <a:srgbClr val="FFFFFF"/>
                </a:solidFill>
              </a14:hiddenFill>
            </a:ext>
          </a:extLst>
        </p:spPr>
      </p:pic>
      <p:pic>
        <p:nvPicPr>
          <p:cNvPr id="6" name="Picture 4" descr="What is a mortise and tenon joint? - Quora">
            <a:extLst>
              <a:ext uri="{FF2B5EF4-FFF2-40B4-BE49-F238E27FC236}">
                <a16:creationId xmlns:a16="http://schemas.microsoft.com/office/drawing/2014/main" id="{17A4B604-F6B9-8B9A-9B78-FB83152B464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005"/>
          <a:stretch/>
        </p:blipFill>
        <p:spPr bwMode="auto">
          <a:xfrm>
            <a:off x="7017" y="-9"/>
            <a:ext cx="3967953" cy="3383270"/>
          </a:xfrm>
          <a:custGeom>
            <a:avLst/>
            <a:gdLst/>
            <a:ahLst/>
            <a:cxnLst/>
            <a:rect l="l" t="t" r="r" b="b"/>
            <a:pathLst>
              <a:path w="3967973" h="3383280">
                <a:moveTo>
                  <a:pt x="0" y="0"/>
                </a:moveTo>
                <a:lnTo>
                  <a:pt x="3605273" y="0"/>
                </a:lnTo>
                <a:lnTo>
                  <a:pt x="3704836" y="163887"/>
                </a:lnTo>
                <a:cubicBezTo>
                  <a:pt x="3872651" y="472804"/>
                  <a:pt x="3967973" y="826817"/>
                  <a:pt x="3967973" y="1203093"/>
                </a:cubicBezTo>
                <a:cubicBezTo>
                  <a:pt x="3967973" y="2407177"/>
                  <a:pt x="2991870" y="3383280"/>
                  <a:pt x="1787786" y="3383280"/>
                </a:cubicBezTo>
                <a:cubicBezTo>
                  <a:pt x="1110489" y="3383280"/>
                  <a:pt x="505326" y="3074435"/>
                  <a:pt x="105448" y="2589894"/>
                </a:cubicBezTo>
                <a:lnTo>
                  <a:pt x="0" y="2448881"/>
                </a:lnTo>
                <a:close/>
              </a:path>
            </a:pathLst>
          </a:custGeom>
          <a:noFill/>
          <a:extLst>
            <a:ext uri="{909E8E84-426E-40DD-AFC4-6F175D3DCCD1}">
              <a14:hiddenFill xmlns:a14="http://schemas.microsoft.com/office/drawing/2010/main">
                <a:solidFill>
                  <a:srgbClr val="FFFFFF"/>
                </a:solidFill>
              </a14:hiddenFill>
            </a:ext>
          </a:extLst>
        </p:spPr>
      </p:pic>
      <p:pic>
        <p:nvPicPr>
          <p:cNvPr id="7170" name="Picture 2" descr="How to Make Butt Joint">
            <a:extLst>
              <a:ext uri="{FF2B5EF4-FFF2-40B4-BE49-F238E27FC236}">
                <a16:creationId xmlns:a16="http://schemas.microsoft.com/office/drawing/2014/main" id="{F5621DDA-358D-CEE2-228A-F64E170A184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0395" t="-613" r="17784" b="616"/>
          <a:stretch/>
        </p:blipFill>
        <p:spPr bwMode="auto">
          <a:xfrm>
            <a:off x="4825" y="4007260"/>
            <a:ext cx="3155071" cy="2850749"/>
          </a:xfrm>
          <a:custGeom>
            <a:avLst/>
            <a:gdLst/>
            <a:ahLst/>
            <a:cxnLst/>
            <a:rect l="l" t="t" r="r" b="b"/>
            <a:pathLst>
              <a:path w="3155071" h="2850749">
                <a:moveTo>
                  <a:pt x="1358746" y="0"/>
                </a:moveTo>
                <a:cubicBezTo>
                  <a:pt x="2350829" y="0"/>
                  <a:pt x="3155071" y="804242"/>
                  <a:pt x="3155071" y="1796325"/>
                </a:cubicBezTo>
                <a:cubicBezTo>
                  <a:pt x="3155071" y="2168356"/>
                  <a:pt x="3041975" y="2513972"/>
                  <a:pt x="2848287" y="2800668"/>
                </a:cubicBezTo>
                <a:lnTo>
                  <a:pt x="2810837" y="2850749"/>
                </a:lnTo>
                <a:lnTo>
                  <a:pt x="0" y="2850749"/>
                </a:lnTo>
                <a:lnTo>
                  <a:pt x="0" y="623564"/>
                </a:lnTo>
                <a:lnTo>
                  <a:pt x="88552" y="526132"/>
                </a:lnTo>
                <a:cubicBezTo>
                  <a:pt x="413623" y="201061"/>
                  <a:pt x="862705" y="0"/>
                  <a:pt x="1358746"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9CA5424-FEC3-4104-76CB-125230425220}"/>
              </a:ext>
            </a:extLst>
          </p:cNvPr>
          <p:cNvSpPr>
            <a:spLocks noGrp="1"/>
          </p:cNvSpPr>
          <p:nvPr>
            <p:ph idx="1"/>
          </p:nvPr>
        </p:nvSpPr>
        <p:spPr>
          <a:xfrm>
            <a:off x="6940296" y="2871982"/>
            <a:ext cx="4668256" cy="3181684"/>
          </a:xfrm>
        </p:spPr>
        <p:txBody>
          <a:bodyPr anchor="t">
            <a:normAutofit/>
          </a:bodyPr>
          <a:lstStyle/>
          <a:p>
            <a:pPr marL="0" indent="0">
              <a:buNone/>
            </a:pPr>
            <a:r>
              <a:rPr lang="en-GB" sz="1700"/>
              <a:t>Common joints used when constructing flats;</a:t>
            </a:r>
          </a:p>
          <a:p>
            <a:r>
              <a:rPr lang="en-GB" sz="1700"/>
              <a:t>BUTT JOINT - most common joint in scenery construction.</a:t>
            </a:r>
          </a:p>
          <a:p>
            <a:r>
              <a:rPr lang="en-GB" sz="1700"/>
              <a:t>MORTISE AND TENON JOINT - Used in most structural framing work of flat or rostrum because of how much strength it provides. </a:t>
            </a:r>
          </a:p>
          <a:p>
            <a:r>
              <a:rPr lang="en-GB" sz="1700"/>
              <a:t>MID-SPAN MORTISE AND TENON JOINT &amp; CORNER MORTISE AND TENON - Although similar, they are constructed slightly different.</a:t>
            </a:r>
          </a:p>
          <a:p>
            <a:r>
              <a:rPr lang="en-GB" sz="1700"/>
              <a:t>LAP-HALVING JOINT – quick and if constructed correctly, quite strong. </a:t>
            </a:r>
          </a:p>
          <a:p>
            <a:pPr marL="0" indent="0">
              <a:buNone/>
            </a:pPr>
            <a:endParaRPr lang="en-GB" sz="1700"/>
          </a:p>
          <a:p>
            <a:pPr marL="0" indent="0">
              <a:buNone/>
            </a:pPr>
            <a:endParaRPr lang="en-GB" sz="1700"/>
          </a:p>
          <a:p>
            <a:pPr marL="0" indent="0">
              <a:buNone/>
            </a:pPr>
            <a:endParaRPr lang="en-GB" sz="1700"/>
          </a:p>
          <a:p>
            <a:pPr marL="0" indent="0">
              <a:buNone/>
            </a:pPr>
            <a:endParaRPr lang="en-GB" sz="1700"/>
          </a:p>
          <a:p>
            <a:pPr marL="0" indent="0">
              <a:buNone/>
            </a:pPr>
            <a:endParaRPr lang="en-GB" sz="1700"/>
          </a:p>
          <a:p>
            <a:pPr marL="0" indent="0">
              <a:buNone/>
            </a:pPr>
            <a:endParaRPr lang="en-GB" sz="1700"/>
          </a:p>
          <a:p>
            <a:pPr marL="0" indent="0">
              <a:buNone/>
            </a:pPr>
            <a:endParaRPr lang="en-GB" sz="1700"/>
          </a:p>
        </p:txBody>
      </p:sp>
    </p:spTree>
    <p:extLst>
      <p:ext uri="{BB962C8B-B14F-4D97-AF65-F5344CB8AC3E}">
        <p14:creationId xmlns:p14="http://schemas.microsoft.com/office/powerpoint/2010/main" val="3971536460"/>
      </p:ext>
    </p:extLst>
  </p:cSld>
  <p:clrMapOvr>
    <a:overrideClrMapping bg1="dk1" tx1="lt1" bg2="dk2" tx2="lt2" accent1="accent1" accent2="accent2" accent3="accent3" accent4="accent4" accent5="accent5" accent6="accent6" hlink="hlink" folHlink="folHlink"/>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descr="A picture containing grass, outdoor&#10;&#10;Description automatically generated">
            <a:extLst>
              <a:ext uri="{FF2B5EF4-FFF2-40B4-BE49-F238E27FC236}">
                <a16:creationId xmlns:a16="http://schemas.microsoft.com/office/drawing/2014/main" id="{4951B0E0-979C-11AD-C204-82226ED77996}"/>
              </a:ext>
            </a:extLst>
          </p:cNvPr>
          <p:cNvPicPr>
            <a:picLocks noChangeAspect="1"/>
          </p:cNvPicPr>
          <p:nvPr/>
        </p:nvPicPr>
        <p:blipFill rotWithShape="1">
          <a:blip r:embed="rId3"/>
          <a:srcRect t="7200" b="8425"/>
          <a:stretch/>
        </p:blipFill>
        <p:spPr>
          <a:xfrm>
            <a:off x="20" y="10"/>
            <a:ext cx="6095980" cy="6857990"/>
          </a:xfrm>
          <a:prstGeom prst="rect">
            <a:avLst/>
          </a:prstGeom>
        </p:spPr>
      </p:pic>
      <p:pic>
        <p:nvPicPr>
          <p:cNvPr id="9" name="Picture 8" descr="A picture containing grass, outdoor, wooden, hay&#10;&#10;Description automatically generated">
            <a:extLst>
              <a:ext uri="{FF2B5EF4-FFF2-40B4-BE49-F238E27FC236}">
                <a16:creationId xmlns:a16="http://schemas.microsoft.com/office/drawing/2014/main" id="{219FC554-AAEC-27ED-8753-1725672BCA86}"/>
              </a:ext>
            </a:extLst>
          </p:cNvPr>
          <p:cNvPicPr>
            <a:picLocks noChangeAspect="1"/>
          </p:cNvPicPr>
          <p:nvPr/>
        </p:nvPicPr>
        <p:blipFill rotWithShape="1">
          <a:blip r:embed="rId4"/>
          <a:srcRect t="10236" b="5389"/>
          <a:stretch/>
        </p:blipFill>
        <p:spPr>
          <a:xfrm>
            <a:off x="6096000" y="10"/>
            <a:ext cx="6096000" cy="6857990"/>
          </a:xfrm>
          <a:prstGeom prst="rect">
            <a:avLst/>
          </a:prstGeom>
        </p:spPr>
      </p:pic>
      <p:sp>
        <p:nvSpPr>
          <p:cNvPr id="2" name="Title 1">
            <a:extLst>
              <a:ext uri="{FF2B5EF4-FFF2-40B4-BE49-F238E27FC236}">
                <a16:creationId xmlns:a16="http://schemas.microsoft.com/office/drawing/2014/main" id="{DB982DBB-4A87-0F55-7879-6D9ECC4FBCF7}"/>
              </a:ext>
            </a:extLst>
          </p:cNvPr>
          <p:cNvSpPr>
            <a:spLocks noGrp="1"/>
          </p:cNvSpPr>
          <p:nvPr>
            <p:ph type="title"/>
          </p:nvPr>
        </p:nvSpPr>
        <p:spPr>
          <a:xfrm>
            <a:off x="4286858" y="2761554"/>
            <a:ext cx="3618284" cy="1345720"/>
          </a:xfrm>
          <a:noFill/>
        </p:spPr>
        <p:txBody>
          <a:bodyPr vert="horz" lIns="91440" tIns="45720" rIns="91440" bIns="45720" rtlCol="0" anchor="ctr">
            <a:normAutofit/>
          </a:bodyPr>
          <a:lstStyle/>
          <a:p>
            <a:pPr algn="ctr"/>
            <a:r>
              <a:rPr lang="en-US" sz="2800" kern="1200">
                <a:solidFill>
                  <a:srgbClr val="080808"/>
                </a:solidFill>
                <a:latin typeface="+mj-lt"/>
                <a:ea typeface="+mj-ea"/>
                <a:cs typeface="+mj-cs"/>
              </a:rPr>
              <a:t>TREADS = Stairs</a:t>
            </a:r>
          </a:p>
        </p:txBody>
      </p:sp>
    </p:spTree>
    <p:extLst>
      <p:ext uri="{BB962C8B-B14F-4D97-AF65-F5344CB8AC3E}">
        <p14:creationId xmlns:p14="http://schemas.microsoft.com/office/powerpoint/2010/main" val="1993082842"/>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5FCB36B-AFFB-492E-CA66-4B59A2B6476F}"/>
              </a:ext>
            </a:extLst>
          </p:cNvPr>
          <p:cNvPicPr>
            <a:picLocks noChangeAspect="1"/>
          </p:cNvPicPr>
          <p:nvPr/>
        </p:nvPicPr>
        <p:blipFill rotWithShape="1">
          <a:blip r:embed="rId2"/>
          <a:srcRect b="6250"/>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1916036-46BE-8C18-F49D-B283E9EEAB40}"/>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2800" b="1"/>
              <a:t>IMPORTANT CONSIDERATIONS </a:t>
            </a:r>
            <a:r>
              <a:rPr lang="en-US" sz="2800"/>
              <a:t>to be taken before planning the construction of said treads:</a:t>
            </a:r>
            <a:br>
              <a:rPr lang="en-US" sz="2800"/>
            </a:br>
            <a:endParaRPr lang="en-US" sz="2800"/>
          </a:p>
        </p:txBody>
      </p:sp>
      <p:sp>
        <p:nvSpPr>
          <p:cNvPr id="4" name="TextBox 3">
            <a:extLst>
              <a:ext uri="{FF2B5EF4-FFF2-40B4-BE49-F238E27FC236}">
                <a16:creationId xmlns:a16="http://schemas.microsoft.com/office/drawing/2014/main" id="{F4B93889-43F3-BC5C-1F67-3946C3238BDF}"/>
              </a:ext>
            </a:extLst>
          </p:cNvPr>
          <p:cNvSpPr txBox="1"/>
          <p:nvPr/>
        </p:nvSpPr>
        <p:spPr>
          <a:xfrm>
            <a:off x="10196623" y="6251944"/>
            <a:ext cx="1807535" cy="723275"/>
          </a:xfrm>
          <a:prstGeom prst="rect">
            <a:avLst/>
          </a:prstGeom>
          <a:noFill/>
        </p:spPr>
        <p:txBody>
          <a:bodyPr wrap="square" rtlCol="0">
            <a:spAutoFit/>
          </a:bodyPr>
          <a:lstStyle/>
          <a:p>
            <a:pPr>
              <a:spcAft>
                <a:spcPts val="600"/>
              </a:spcAft>
            </a:pPr>
            <a:r>
              <a:rPr lang="en-GB" dirty="0"/>
              <a:t>(</a:t>
            </a:r>
            <a:r>
              <a:rPr lang="en-GB" dirty="0" err="1"/>
              <a:t>blaikie</a:t>
            </a:r>
            <a:r>
              <a:rPr lang="en-GB" dirty="0"/>
              <a:t>, 2002)</a:t>
            </a:r>
            <a:endParaRPr lang="en-GB"/>
          </a:p>
          <a:p>
            <a:pPr>
              <a:spcAft>
                <a:spcPts val="600"/>
              </a:spcAft>
            </a:pPr>
            <a:endParaRPr lang="en-GB"/>
          </a:p>
        </p:txBody>
      </p:sp>
      <p:graphicFrame>
        <p:nvGraphicFramePr>
          <p:cNvPr id="5" name="Content Placeholder 2">
            <a:extLst>
              <a:ext uri="{FF2B5EF4-FFF2-40B4-BE49-F238E27FC236}">
                <a16:creationId xmlns:a16="http://schemas.microsoft.com/office/drawing/2014/main" id="{E51B0405-2131-4B3D-14B3-F3F57B505431}"/>
              </a:ext>
            </a:extLst>
          </p:cNvPr>
          <p:cNvGraphicFramePr>
            <a:graphicFrameLocks noGrp="1"/>
          </p:cNvGraphicFramePr>
          <p:nvPr>
            <p:ph idx="1"/>
            <p:extLst>
              <p:ext uri="{D42A27DB-BD31-4B8C-83A1-F6EECF244321}">
                <p14:modId xmlns:p14="http://schemas.microsoft.com/office/powerpoint/2010/main" val="7775304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00594981"/>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11">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8F74E24E-6A27-E19E-4624-59EE92884652}"/>
              </a:ext>
            </a:extLst>
          </p:cNvPr>
          <p:cNvSpPr txBox="1"/>
          <p:nvPr/>
        </p:nvSpPr>
        <p:spPr>
          <a:xfrm>
            <a:off x="645064" y="525982"/>
            <a:ext cx="4282983" cy="120036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500" kern="1200">
                <a:solidFill>
                  <a:schemeClr val="tx1"/>
                </a:solidFill>
                <a:latin typeface="+mj-lt"/>
                <a:ea typeface="+mj-ea"/>
                <a:cs typeface="+mj-cs"/>
              </a:rPr>
              <a:t>In theatre, stairs and staircases are referred to as “treads” </a:t>
            </a:r>
          </a:p>
          <a:p>
            <a:pPr>
              <a:lnSpc>
                <a:spcPct val="90000"/>
              </a:lnSpc>
              <a:spcBef>
                <a:spcPct val="0"/>
              </a:spcBef>
              <a:spcAft>
                <a:spcPts val="600"/>
              </a:spcAft>
            </a:pPr>
            <a:endParaRPr lang="en-US" sz="2500" kern="1200">
              <a:solidFill>
                <a:schemeClr val="tx1"/>
              </a:solidFill>
              <a:latin typeface="+mj-lt"/>
              <a:ea typeface="+mj-ea"/>
              <a:cs typeface="+mj-cs"/>
            </a:endParaRPr>
          </a:p>
        </p:txBody>
      </p:sp>
      <p:sp>
        <p:nvSpPr>
          <p:cNvPr id="14" name="Rectangle 13">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9C75831-156F-84DB-6362-E8DC092C93EE}"/>
              </a:ext>
            </a:extLst>
          </p:cNvPr>
          <p:cNvSpPr>
            <a:spLocks noGrp="1"/>
          </p:cNvSpPr>
          <p:nvPr>
            <p:ph idx="1"/>
          </p:nvPr>
        </p:nvSpPr>
        <p:spPr>
          <a:xfrm>
            <a:off x="645066" y="2031101"/>
            <a:ext cx="4282984" cy="3976515"/>
          </a:xfrm>
        </p:spPr>
        <p:txBody>
          <a:bodyPr vert="horz" lIns="91440" tIns="45720" rIns="91440" bIns="45720" rtlCol="0" anchor="ctr">
            <a:normAutofit fontScale="92500" lnSpcReduction="20000"/>
          </a:bodyPr>
          <a:lstStyle/>
          <a:p>
            <a:pPr marL="0" indent="0">
              <a:buNone/>
            </a:pPr>
            <a:r>
              <a:rPr lang="en-US" sz="1500" dirty="0"/>
              <a:t>Terms to be familiar with:</a:t>
            </a:r>
          </a:p>
          <a:p>
            <a:r>
              <a:rPr lang="en-US" sz="1500" b="1" dirty="0"/>
              <a:t>GOING</a:t>
            </a:r>
            <a:r>
              <a:rPr lang="en-US" sz="1500" dirty="0"/>
              <a:t> = Depth of tread, front to back.</a:t>
            </a:r>
          </a:p>
          <a:p>
            <a:r>
              <a:rPr lang="en-US" sz="1500" b="1" dirty="0"/>
              <a:t>RISER</a:t>
            </a:r>
            <a:r>
              <a:rPr lang="en-US" sz="1500" dirty="0"/>
              <a:t> = Height from top to next set of tread goings. </a:t>
            </a:r>
          </a:p>
          <a:p>
            <a:pPr marL="0" indent="0">
              <a:buNone/>
            </a:pPr>
            <a:r>
              <a:rPr lang="en-US" sz="1500" dirty="0"/>
              <a:t>With any construction, especially treads. Its important to stay consistent! Not only does it look pretty and realistic to the eye, but it makes a much safer and comfortable set for actors to utilize. </a:t>
            </a:r>
          </a:p>
          <a:p>
            <a:pPr marL="0" indent="0">
              <a:buNone/>
            </a:pPr>
            <a:r>
              <a:rPr lang="en-US" sz="1500" dirty="0"/>
              <a:t>(Blaike,2002) suggests that a good starting point to building treads are:</a:t>
            </a:r>
          </a:p>
          <a:p>
            <a:r>
              <a:rPr lang="en-US" sz="1500" dirty="0"/>
              <a:t>GOING = 250mm</a:t>
            </a:r>
          </a:p>
          <a:p>
            <a:r>
              <a:rPr lang="en-US" sz="1500" dirty="0"/>
              <a:t>RISER = 175mm</a:t>
            </a:r>
          </a:p>
          <a:p>
            <a:pPr marL="0" indent="0">
              <a:buNone/>
            </a:pPr>
            <a:r>
              <a:rPr lang="en-US" sz="1500" dirty="0"/>
              <a:t>Measurements and requirements will always vary to the venue and the designer.</a:t>
            </a:r>
          </a:p>
          <a:p>
            <a:pPr marL="0" indent="0">
              <a:buNone/>
            </a:pPr>
            <a:r>
              <a:rPr lang="en-US" sz="1500" dirty="0"/>
              <a:t>Best to figure out the overall height of rostrum or staging to which treads must rise too. Once figured out, simply divide the height into comfortable, consistent and realistic tread intervals.</a:t>
            </a:r>
          </a:p>
          <a:p>
            <a:pPr marL="0"/>
            <a:endParaRPr lang="en-US" sz="1100" dirty="0"/>
          </a:p>
        </p:txBody>
      </p:sp>
      <p:sp>
        <p:nvSpPr>
          <p:cNvPr id="16" name="Rectangle 15">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Creative Theatrical Ideas: Building a Simple Stair Set">
            <a:extLst>
              <a:ext uri="{FF2B5EF4-FFF2-40B4-BE49-F238E27FC236}">
                <a16:creationId xmlns:a16="http://schemas.microsoft.com/office/drawing/2014/main" id="{35D787B2-A61D-2EFE-FCA2-F931631433A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87738" y="1666370"/>
            <a:ext cx="5628018" cy="32923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1621457"/>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8DED6BC-9A3E-48D4-AD7C-A56D63F54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3235" y="1371600"/>
            <a:ext cx="4529312" cy="358997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2C2ECF80-CD9C-2672-BC7C-1F81D1E9F953}"/>
              </a:ext>
            </a:extLst>
          </p:cNvPr>
          <p:cNvSpPr>
            <a:spLocks noGrp="1"/>
          </p:cNvSpPr>
          <p:nvPr>
            <p:ph type="title"/>
          </p:nvPr>
        </p:nvSpPr>
        <p:spPr>
          <a:xfrm>
            <a:off x="1000941" y="685801"/>
            <a:ext cx="3494859" cy="5491162"/>
          </a:xfrm>
        </p:spPr>
        <p:txBody>
          <a:bodyPr>
            <a:normAutofit/>
          </a:bodyPr>
          <a:lstStyle/>
          <a:p>
            <a:r>
              <a:rPr lang="en-GB"/>
              <a:t>FORM FOLLOWS FUNCTION </a:t>
            </a:r>
          </a:p>
        </p:txBody>
      </p:sp>
      <p:graphicFrame>
        <p:nvGraphicFramePr>
          <p:cNvPr id="5" name="Content Placeholder 2">
            <a:extLst>
              <a:ext uri="{FF2B5EF4-FFF2-40B4-BE49-F238E27FC236}">
                <a16:creationId xmlns:a16="http://schemas.microsoft.com/office/drawing/2014/main" id="{13AE7098-60DE-315D-D9BA-2B0B82AE4604}"/>
              </a:ext>
            </a:extLst>
          </p:cNvPr>
          <p:cNvGraphicFramePr>
            <a:graphicFrameLocks noGrp="1"/>
          </p:cNvGraphicFramePr>
          <p:nvPr>
            <p:ph idx="1"/>
            <p:extLst>
              <p:ext uri="{D42A27DB-BD31-4B8C-83A1-F6EECF244321}">
                <p14:modId xmlns:p14="http://schemas.microsoft.com/office/powerpoint/2010/main" val="192353506"/>
              </p:ext>
            </p:extLst>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41295460"/>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AAAE94E3-A7DB-4868-B1E3-E49703488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E8D152-3BAE-3047-6B21-F1722562DACB}"/>
              </a:ext>
            </a:extLst>
          </p:cNvPr>
          <p:cNvSpPr>
            <a:spLocks noGrp="1"/>
          </p:cNvSpPr>
          <p:nvPr>
            <p:ph type="title"/>
          </p:nvPr>
        </p:nvSpPr>
        <p:spPr>
          <a:xfrm>
            <a:off x="589560" y="856180"/>
            <a:ext cx="5279408" cy="1128068"/>
          </a:xfrm>
        </p:spPr>
        <p:txBody>
          <a:bodyPr vert="horz" lIns="91440" tIns="45720" rIns="91440" bIns="45720" rtlCol="0" anchor="ctr">
            <a:normAutofit/>
          </a:bodyPr>
          <a:lstStyle/>
          <a:p>
            <a:r>
              <a:rPr lang="en-US" sz="2500"/>
              <a:t>WHEN DOES CRITICAL ANGLE COME INTO PLAY?</a:t>
            </a:r>
            <a:br>
              <a:rPr lang="en-US" sz="2500"/>
            </a:br>
            <a:endParaRPr lang="en-US" sz="2500"/>
          </a:p>
        </p:txBody>
      </p:sp>
      <p:grpSp>
        <p:nvGrpSpPr>
          <p:cNvPr id="31" name="Group 3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2" name="Rectangle 3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5" name="Rectangle 3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B2B99DE-6FF4-F924-7D21-E3186FC872F8}"/>
              </a:ext>
            </a:extLst>
          </p:cNvPr>
          <p:cNvSpPr txBox="1"/>
          <p:nvPr/>
        </p:nvSpPr>
        <p:spPr>
          <a:xfrm>
            <a:off x="590719" y="2330505"/>
            <a:ext cx="5278066" cy="3979585"/>
          </a:xfrm>
          <a:prstGeom prst="rect">
            <a:avLst/>
          </a:prstGeom>
        </p:spPr>
        <p:txBody>
          <a:bodyPr vert="horz" lIns="91440" tIns="45720" rIns="91440" bIns="45720" rtlCol="0" anchor="ctr">
            <a:normAutofit fontScale="92500" lnSpcReduction="10000"/>
          </a:bodyPr>
          <a:lstStyle/>
          <a:p>
            <a:pPr>
              <a:lnSpc>
                <a:spcPct val="90000"/>
              </a:lnSpc>
              <a:spcAft>
                <a:spcPts val="600"/>
              </a:spcAft>
            </a:pPr>
            <a:endParaRPr lang="en-US" sz="2000" dirty="0"/>
          </a:p>
          <a:p>
            <a:pPr>
              <a:lnSpc>
                <a:spcPct val="90000"/>
              </a:lnSpc>
              <a:spcAft>
                <a:spcPts val="600"/>
              </a:spcAft>
            </a:pPr>
            <a:r>
              <a:rPr lang="en-US" sz="2000" dirty="0"/>
              <a:t>Super important to take into consideration the angle at play when constructing treads. </a:t>
            </a:r>
          </a:p>
          <a:p>
            <a:pPr>
              <a:lnSpc>
                <a:spcPct val="90000"/>
              </a:lnSpc>
              <a:spcAft>
                <a:spcPts val="600"/>
              </a:spcAft>
            </a:pPr>
            <a:r>
              <a:rPr lang="en-US" sz="2000" dirty="0"/>
              <a:t>Depending on the set environment and the utility of the treads, there will be many reasons for choosing different angles. </a:t>
            </a:r>
          </a:p>
          <a:p>
            <a:pPr>
              <a:lnSpc>
                <a:spcPct val="90000"/>
              </a:lnSpc>
              <a:spcAft>
                <a:spcPts val="600"/>
              </a:spcAft>
            </a:pPr>
            <a:r>
              <a:rPr lang="en-US" sz="2000" dirty="0"/>
              <a:t>The go to angle lies between 30-35 degrees. According to (Ben Teague, 2004)</a:t>
            </a:r>
          </a:p>
          <a:p>
            <a:pPr>
              <a:lnSpc>
                <a:spcPct val="90000"/>
              </a:lnSpc>
              <a:spcAft>
                <a:spcPts val="600"/>
              </a:spcAft>
            </a:pPr>
            <a:r>
              <a:rPr lang="en-US" sz="2000" dirty="0"/>
              <a:t>It is the safest and most comfortable angle. </a:t>
            </a:r>
          </a:p>
          <a:p>
            <a:pPr>
              <a:lnSpc>
                <a:spcPct val="90000"/>
              </a:lnSpc>
              <a:spcAft>
                <a:spcPts val="600"/>
              </a:spcAft>
            </a:pPr>
            <a:endParaRPr lang="en-US" sz="2000" dirty="0"/>
          </a:p>
          <a:p>
            <a:pPr>
              <a:lnSpc>
                <a:spcPct val="90000"/>
              </a:lnSpc>
              <a:spcAft>
                <a:spcPts val="600"/>
              </a:spcAft>
            </a:pPr>
            <a:r>
              <a:rPr lang="en-US" sz="2000" dirty="0"/>
              <a:t>Bottom fig, is my illustrated attempt to create a tread structure on CAD. It shows that my critical angle  is at 39-degrees. Steeper stairs and not far off from what Teague advised. </a:t>
            </a:r>
          </a:p>
          <a:p>
            <a:pPr indent="-228600">
              <a:lnSpc>
                <a:spcPct val="90000"/>
              </a:lnSpc>
              <a:spcAft>
                <a:spcPts val="600"/>
              </a:spcAft>
              <a:buFont typeface="Arial" panose="020B0604020202020204" pitchFamily="34" charset="0"/>
              <a:buChar char="•"/>
            </a:pPr>
            <a:endParaRPr lang="en-US" sz="1700" dirty="0"/>
          </a:p>
        </p:txBody>
      </p:sp>
      <p:sp>
        <p:nvSpPr>
          <p:cNvPr id="37" name="Rectangle 3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agram&#10;&#10;Description automatically generated">
            <a:extLst>
              <a:ext uri="{FF2B5EF4-FFF2-40B4-BE49-F238E27FC236}">
                <a16:creationId xmlns:a16="http://schemas.microsoft.com/office/drawing/2014/main" id="{F8D3DD0F-AB16-E2BA-897F-5FA19717E6B0}"/>
              </a:ext>
            </a:extLst>
          </p:cNvPr>
          <p:cNvPicPr>
            <a:picLocks noChangeAspect="1"/>
          </p:cNvPicPr>
          <p:nvPr/>
        </p:nvPicPr>
        <p:blipFill>
          <a:blip r:embed="rId3"/>
          <a:stretch>
            <a:fillRect/>
          </a:stretch>
        </p:blipFill>
        <p:spPr>
          <a:xfrm>
            <a:off x="8117215" y="581892"/>
            <a:ext cx="2329849" cy="2518756"/>
          </a:xfrm>
          <a:prstGeom prst="rect">
            <a:avLst/>
          </a:prstGeom>
        </p:spPr>
      </p:pic>
      <p:sp>
        <p:nvSpPr>
          <p:cNvPr id="41" name="Rectangle 40">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255409E4-C989-0B49-9AB7-6DF30BFBE2AD}"/>
              </a:ext>
            </a:extLst>
          </p:cNvPr>
          <p:cNvPicPr>
            <a:picLocks noChangeAspect="1"/>
          </p:cNvPicPr>
          <p:nvPr/>
        </p:nvPicPr>
        <p:blipFill>
          <a:blip r:embed="rId4"/>
          <a:stretch>
            <a:fillRect/>
          </a:stretch>
        </p:blipFill>
        <p:spPr>
          <a:xfrm>
            <a:off x="7146510" y="1748511"/>
            <a:ext cx="4548666" cy="6437522"/>
          </a:xfrm>
          <a:prstGeom prst="rect">
            <a:avLst/>
          </a:prstGeom>
        </p:spPr>
      </p:pic>
    </p:spTree>
    <p:extLst>
      <p:ext uri="{BB962C8B-B14F-4D97-AF65-F5344CB8AC3E}">
        <p14:creationId xmlns:p14="http://schemas.microsoft.com/office/powerpoint/2010/main" val="1925810881"/>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30A71EB-0C68-5B4D-9B13-D6DB25C98BC3}"/>
              </a:ext>
            </a:extLst>
          </p:cNvPr>
          <p:cNvPicPr>
            <a:picLocks noGrp="1" noChangeAspect="1"/>
          </p:cNvPicPr>
          <p:nvPr>
            <p:ph idx="1"/>
          </p:nvPr>
        </p:nvPicPr>
        <p:blipFill rotWithShape="1">
          <a:blip r:embed="rId2"/>
          <a:srcRect l="53244" t="50421" r="9252" b="16003"/>
          <a:stretch/>
        </p:blipFill>
        <p:spPr>
          <a:xfrm rot="16200000">
            <a:off x="735608" y="-198795"/>
            <a:ext cx="3432882" cy="4349084"/>
          </a:xfrm>
        </p:spPr>
      </p:pic>
      <p:pic>
        <p:nvPicPr>
          <p:cNvPr id="8" name="Content Placeholder 4">
            <a:extLst>
              <a:ext uri="{FF2B5EF4-FFF2-40B4-BE49-F238E27FC236}">
                <a16:creationId xmlns:a16="http://schemas.microsoft.com/office/drawing/2014/main" id="{9130270B-C95E-D9E7-39A9-8E1B8B7C7EE7}"/>
              </a:ext>
            </a:extLst>
          </p:cNvPr>
          <p:cNvPicPr>
            <a:picLocks noChangeAspect="1"/>
          </p:cNvPicPr>
          <p:nvPr/>
        </p:nvPicPr>
        <p:blipFill rotWithShape="1">
          <a:blip r:embed="rId2"/>
          <a:srcRect l="5466" t="49822" r="50936" b="15051"/>
          <a:stretch/>
        </p:blipFill>
        <p:spPr>
          <a:xfrm rot="16200000">
            <a:off x="660583" y="2878568"/>
            <a:ext cx="3706230" cy="4225790"/>
          </a:xfrm>
          <a:prstGeom prst="rect">
            <a:avLst/>
          </a:prstGeom>
        </p:spPr>
      </p:pic>
      <p:pic>
        <p:nvPicPr>
          <p:cNvPr id="9" name="Content Placeholder 4">
            <a:extLst>
              <a:ext uri="{FF2B5EF4-FFF2-40B4-BE49-F238E27FC236}">
                <a16:creationId xmlns:a16="http://schemas.microsoft.com/office/drawing/2014/main" id="{6796BD60-0E21-8CE0-0D0D-6894D3C7325B}"/>
              </a:ext>
            </a:extLst>
          </p:cNvPr>
          <p:cNvPicPr>
            <a:picLocks noChangeAspect="1"/>
          </p:cNvPicPr>
          <p:nvPr/>
        </p:nvPicPr>
        <p:blipFill rotWithShape="1">
          <a:blip r:embed="rId2"/>
          <a:srcRect l="5306" t="14898" r="49063" b="58052"/>
          <a:stretch/>
        </p:blipFill>
        <p:spPr>
          <a:xfrm rot="16200000">
            <a:off x="4300017" y="36515"/>
            <a:ext cx="4053387" cy="3400236"/>
          </a:xfrm>
          <a:prstGeom prst="rect">
            <a:avLst/>
          </a:prstGeom>
        </p:spPr>
      </p:pic>
      <p:sp>
        <p:nvSpPr>
          <p:cNvPr id="10" name="TextBox 9">
            <a:extLst>
              <a:ext uri="{FF2B5EF4-FFF2-40B4-BE49-F238E27FC236}">
                <a16:creationId xmlns:a16="http://schemas.microsoft.com/office/drawing/2014/main" id="{5495350F-ACE1-6A15-137E-70681266D789}"/>
              </a:ext>
            </a:extLst>
          </p:cNvPr>
          <p:cNvSpPr txBox="1"/>
          <p:nvPr/>
        </p:nvSpPr>
        <p:spPr>
          <a:xfrm>
            <a:off x="8775510" y="259305"/>
            <a:ext cx="3029803" cy="1200329"/>
          </a:xfrm>
          <a:prstGeom prst="rect">
            <a:avLst/>
          </a:prstGeom>
          <a:noFill/>
        </p:spPr>
        <p:txBody>
          <a:bodyPr wrap="square" rtlCol="0">
            <a:spAutoFit/>
          </a:bodyPr>
          <a:lstStyle/>
          <a:p>
            <a:r>
              <a:rPr lang="en-GB" dirty="0"/>
              <a:t>Dave’s  CAD drawing of treads.</a:t>
            </a:r>
          </a:p>
          <a:p>
            <a:r>
              <a:rPr lang="en-GB" dirty="0"/>
              <a:t>TASK: To assemble/construct these specific treads.</a:t>
            </a:r>
          </a:p>
          <a:p>
            <a:endParaRPr lang="en-GB" dirty="0"/>
          </a:p>
        </p:txBody>
      </p:sp>
      <p:pic>
        <p:nvPicPr>
          <p:cNvPr id="15" name="Picture 14" descr="Diagram&#10;&#10;Description automatically generated">
            <a:extLst>
              <a:ext uri="{FF2B5EF4-FFF2-40B4-BE49-F238E27FC236}">
                <a16:creationId xmlns:a16="http://schemas.microsoft.com/office/drawing/2014/main" id="{4AAA3329-7AEE-361D-9B0F-C5E3616FF7B4}"/>
              </a:ext>
            </a:extLst>
          </p:cNvPr>
          <p:cNvPicPr>
            <a:picLocks noChangeAspect="1"/>
          </p:cNvPicPr>
          <p:nvPr/>
        </p:nvPicPr>
        <p:blipFill rotWithShape="1">
          <a:blip r:embed="rId3"/>
          <a:srcRect l="42438" t="7363" r="24428" b="10258"/>
          <a:stretch/>
        </p:blipFill>
        <p:spPr>
          <a:xfrm>
            <a:off x="8314463" y="1522864"/>
            <a:ext cx="2722130" cy="5075831"/>
          </a:xfrm>
          <a:prstGeom prst="rect">
            <a:avLst/>
          </a:prstGeom>
        </p:spPr>
      </p:pic>
      <p:cxnSp>
        <p:nvCxnSpPr>
          <p:cNvPr id="20" name="Straight Arrow Connector 19">
            <a:extLst>
              <a:ext uri="{FF2B5EF4-FFF2-40B4-BE49-F238E27FC236}">
                <a16:creationId xmlns:a16="http://schemas.microsoft.com/office/drawing/2014/main" id="{2A1DB3CB-E076-B3A8-8683-51F20B3E2D76}"/>
              </a:ext>
            </a:extLst>
          </p:cNvPr>
          <p:cNvCxnSpPr>
            <a:cxnSpLocks/>
          </p:cNvCxnSpPr>
          <p:nvPr/>
        </p:nvCxnSpPr>
        <p:spPr>
          <a:xfrm>
            <a:off x="10919637" y="1522864"/>
            <a:ext cx="38277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61C41D19-BC96-3442-88C3-FAFC19AA4616}"/>
              </a:ext>
            </a:extLst>
          </p:cNvPr>
          <p:cNvCxnSpPr>
            <a:cxnSpLocks/>
          </p:cNvCxnSpPr>
          <p:nvPr/>
        </p:nvCxnSpPr>
        <p:spPr>
          <a:xfrm>
            <a:off x="10919637" y="1856017"/>
            <a:ext cx="38277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772B4D8A-A6D8-EFFE-6221-AE570E8BD4C8}"/>
              </a:ext>
            </a:extLst>
          </p:cNvPr>
          <p:cNvCxnSpPr>
            <a:cxnSpLocks/>
          </p:cNvCxnSpPr>
          <p:nvPr/>
        </p:nvCxnSpPr>
        <p:spPr>
          <a:xfrm flipV="1">
            <a:off x="9675528" y="1338213"/>
            <a:ext cx="0" cy="24284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619BE322-C362-9BE7-94AA-1624157BFF00}"/>
              </a:ext>
            </a:extLst>
          </p:cNvPr>
          <p:cNvCxnSpPr>
            <a:cxnSpLocks/>
          </p:cNvCxnSpPr>
          <p:nvPr/>
        </p:nvCxnSpPr>
        <p:spPr>
          <a:xfrm flipV="1">
            <a:off x="10731696" y="1334098"/>
            <a:ext cx="0" cy="24284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FA0C0C55-CD56-71E9-7447-A917BE912B90}"/>
              </a:ext>
            </a:extLst>
          </p:cNvPr>
          <p:cNvSpPr txBox="1"/>
          <p:nvPr/>
        </p:nvSpPr>
        <p:spPr>
          <a:xfrm>
            <a:off x="9666807" y="1304056"/>
            <a:ext cx="1073611" cy="276999"/>
          </a:xfrm>
          <a:prstGeom prst="rect">
            <a:avLst/>
          </a:prstGeom>
          <a:noFill/>
        </p:spPr>
        <p:txBody>
          <a:bodyPr wrap="square" rtlCol="0">
            <a:spAutoFit/>
          </a:bodyPr>
          <a:lstStyle/>
          <a:p>
            <a:pPr algn="ctr"/>
            <a:r>
              <a:rPr lang="en-GB" sz="1200" dirty="0"/>
              <a:t>600mm</a:t>
            </a:r>
          </a:p>
        </p:txBody>
      </p:sp>
      <p:sp>
        <p:nvSpPr>
          <p:cNvPr id="29" name="TextBox 28">
            <a:extLst>
              <a:ext uri="{FF2B5EF4-FFF2-40B4-BE49-F238E27FC236}">
                <a16:creationId xmlns:a16="http://schemas.microsoft.com/office/drawing/2014/main" id="{750258EE-7A3F-7B78-DDB4-291467D018FF}"/>
              </a:ext>
            </a:extLst>
          </p:cNvPr>
          <p:cNvSpPr txBox="1"/>
          <p:nvPr/>
        </p:nvSpPr>
        <p:spPr>
          <a:xfrm>
            <a:off x="10941040" y="1550941"/>
            <a:ext cx="1073611" cy="276999"/>
          </a:xfrm>
          <a:prstGeom prst="rect">
            <a:avLst/>
          </a:prstGeom>
          <a:noFill/>
        </p:spPr>
        <p:txBody>
          <a:bodyPr wrap="square" rtlCol="0">
            <a:spAutoFit/>
          </a:bodyPr>
          <a:lstStyle/>
          <a:p>
            <a:pPr algn="ctr"/>
            <a:r>
              <a:rPr lang="en-GB" sz="1200" dirty="0"/>
              <a:t>182mm</a:t>
            </a:r>
          </a:p>
        </p:txBody>
      </p:sp>
      <p:cxnSp>
        <p:nvCxnSpPr>
          <p:cNvPr id="30" name="Straight Arrow Connector 29">
            <a:extLst>
              <a:ext uri="{FF2B5EF4-FFF2-40B4-BE49-F238E27FC236}">
                <a16:creationId xmlns:a16="http://schemas.microsoft.com/office/drawing/2014/main" id="{762A360A-F298-E0E5-6FF5-AF20D8CD8ED6}"/>
              </a:ext>
            </a:extLst>
          </p:cNvPr>
          <p:cNvCxnSpPr>
            <a:cxnSpLocks/>
          </p:cNvCxnSpPr>
          <p:nvPr/>
        </p:nvCxnSpPr>
        <p:spPr>
          <a:xfrm>
            <a:off x="10859524" y="5843227"/>
            <a:ext cx="38277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B1DA0C11-177D-243F-4234-B95D9AB072C4}"/>
              </a:ext>
            </a:extLst>
          </p:cNvPr>
          <p:cNvCxnSpPr>
            <a:cxnSpLocks/>
          </p:cNvCxnSpPr>
          <p:nvPr/>
        </p:nvCxnSpPr>
        <p:spPr>
          <a:xfrm>
            <a:off x="10912546" y="6311060"/>
            <a:ext cx="38277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A80DF7E1-AE2F-4AAF-4421-ECBA4164D73F}"/>
              </a:ext>
            </a:extLst>
          </p:cNvPr>
          <p:cNvSpPr txBox="1"/>
          <p:nvPr/>
        </p:nvSpPr>
        <p:spPr>
          <a:xfrm>
            <a:off x="10941039" y="5938644"/>
            <a:ext cx="1073611" cy="276999"/>
          </a:xfrm>
          <a:prstGeom prst="rect">
            <a:avLst/>
          </a:prstGeom>
          <a:noFill/>
        </p:spPr>
        <p:txBody>
          <a:bodyPr wrap="square" rtlCol="0">
            <a:spAutoFit/>
          </a:bodyPr>
          <a:lstStyle/>
          <a:p>
            <a:pPr algn="ctr"/>
            <a:r>
              <a:rPr lang="en-GB" sz="1200" dirty="0"/>
              <a:t>300mm</a:t>
            </a:r>
          </a:p>
        </p:txBody>
      </p:sp>
    </p:spTree>
    <p:extLst>
      <p:ext uri="{BB962C8B-B14F-4D97-AF65-F5344CB8AC3E}">
        <p14:creationId xmlns:p14="http://schemas.microsoft.com/office/powerpoint/2010/main" val="593476392"/>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text&#10;&#10;Description automatically generated">
            <a:extLst>
              <a:ext uri="{FF2B5EF4-FFF2-40B4-BE49-F238E27FC236}">
                <a16:creationId xmlns:a16="http://schemas.microsoft.com/office/drawing/2014/main" id="{EC4FE88D-DA12-9821-795E-E40CEE998A90}"/>
              </a:ext>
            </a:extLst>
          </p:cNvPr>
          <p:cNvPicPr>
            <a:picLocks noChangeAspect="1"/>
          </p:cNvPicPr>
          <p:nvPr/>
        </p:nvPicPr>
        <p:blipFill rotWithShape="1">
          <a:blip r:embed="rId2"/>
          <a:srcRect r="1655" b="2"/>
          <a:stretch/>
        </p:blipFill>
        <p:spPr>
          <a:xfrm>
            <a:off x="2522356" y="10"/>
            <a:ext cx="9669642" cy="6857990"/>
          </a:xfrm>
          <a:prstGeom prst="rect">
            <a:avLst/>
          </a:prstGeom>
        </p:spPr>
      </p:pic>
      <p:sp>
        <p:nvSpPr>
          <p:cNvPr id="23" name="Rectangle 1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87D3EE68-3C80-23C7-F11E-106DEA31373F}"/>
              </a:ext>
            </a:extLst>
          </p:cNvPr>
          <p:cNvSpPr txBox="1"/>
          <p:nvPr/>
        </p:nvSpPr>
        <p:spPr>
          <a:xfrm>
            <a:off x="838200" y="2434201"/>
            <a:ext cx="3822189" cy="3742762"/>
          </a:xfrm>
          <a:prstGeom prst="rect">
            <a:avLst/>
          </a:prstGeom>
        </p:spPr>
        <p:txBody>
          <a:bodyPr vert="horz" lIns="91440" tIns="45720" rIns="91440" bIns="45720" rtlCol="0">
            <a:normAutofit/>
          </a:bodyPr>
          <a:lstStyle/>
          <a:p>
            <a:pPr>
              <a:lnSpc>
                <a:spcPct val="90000"/>
              </a:lnSpc>
              <a:spcAft>
                <a:spcPts val="600"/>
              </a:spcAft>
            </a:pPr>
            <a:r>
              <a:rPr lang="en-US" sz="2000" b="1" dirty="0"/>
              <a:t>CUTTING LIST:</a:t>
            </a:r>
          </a:p>
          <a:p>
            <a:pPr algn="r">
              <a:lnSpc>
                <a:spcPct val="90000"/>
              </a:lnSpc>
              <a:spcAft>
                <a:spcPts val="600"/>
              </a:spcAft>
            </a:pPr>
            <a:r>
              <a:rPr lang="en-US" sz="2000" i="1" dirty="0"/>
              <a:t>I think…</a:t>
            </a:r>
          </a:p>
          <a:p>
            <a:pPr indent="-228600">
              <a:lnSpc>
                <a:spcPct val="90000"/>
              </a:lnSpc>
              <a:spcAft>
                <a:spcPts val="600"/>
              </a:spcAft>
              <a:buFont typeface="Arial" panose="020B0604020202020204" pitchFamily="34" charset="0"/>
              <a:buChar char="•"/>
            </a:pPr>
            <a:r>
              <a:rPr lang="en-US" sz="2000" dirty="0"/>
              <a:t>3 of: 300mm X 600mm (treads)</a:t>
            </a:r>
          </a:p>
          <a:p>
            <a:pPr indent="-228600">
              <a:lnSpc>
                <a:spcPct val="90000"/>
              </a:lnSpc>
              <a:spcAft>
                <a:spcPts val="600"/>
              </a:spcAft>
              <a:buFont typeface="Arial" panose="020B0604020202020204" pitchFamily="34" charset="0"/>
              <a:buChar char="•"/>
            </a:pPr>
            <a:r>
              <a:rPr lang="en-US" sz="2000" dirty="0"/>
              <a:t>2 of: 182mm X 600mm (riser)</a:t>
            </a:r>
          </a:p>
          <a:p>
            <a:pPr indent="-228600">
              <a:lnSpc>
                <a:spcPct val="90000"/>
              </a:lnSpc>
              <a:spcAft>
                <a:spcPts val="600"/>
              </a:spcAft>
              <a:buFont typeface="Arial" panose="020B0604020202020204" pitchFamily="34" charset="0"/>
              <a:buChar char="•"/>
            </a:pPr>
            <a:r>
              <a:rPr lang="en-US" sz="2000" dirty="0"/>
              <a:t>1 of: 164mm (-18mm) X 600mm (bottom riser)</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4121357667"/>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text&#10;&#10;Description automatically generated">
            <a:extLst>
              <a:ext uri="{FF2B5EF4-FFF2-40B4-BE49-F238E27FC236}">
                <a16:creationId xmlns:a16="http://schemas.microsoft.com/office/drawing/2014/main" id="{AA2ECBF5-E13D-B89E-9205-623FE7323300}"/>
              </a:ext>
            </a:extLst>
          </p:cNvPr>
          <p:cNvPicPr>
            <a:picLocks noChangeAspect="1"/>
          </p:cNvPicPr>
          <p:nvPr/>
        </p:nvPicPr>
        <p:blipFill rotWithShape="1">
          <a:blip r:embed="rId2"/>
          <a:srcRect r="1655" b="2"/>
          <a:stretch/>
        </p:blipFill>
        <p:spPr>
          <a:xfrm>
            <a:off x="2522356"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CD5F240-5988-F46E-EF36-1470F6273889}"/>
              </a:ext>
            </a:extLst>
          </p:cNvPr>
          <p:cNvSpPr>
            <a:spLocks noGrp="1"/>
          </p:cNvSpPr>
          <p:nvPr>
            <p:ph idx="1"/>
          </p:nvPr>
        </p:nvSpPr>
        <p:spPr>
          <a:xfrm>
            <a:off x="838200" y="1557619"/>
            <a:ext cx="3822189" cy="3742762"/>
          </a:xfrm>
        </p:spPr>
        <p:txBody>
          <a:bodyPr>
            <a:normAutofit/>
          </a:bodyPr>
          <a:lstStyle/>
          <a:p>
            <a:pPr marL="0" indent="0">
              <a:buNone/>
            </a:pPr>
            <a:r>
              <a:rPr lang="en-GB" sz="1900"/>
              <a:t>I don’t think my cutting list is correct. All I remember from today was feeling extremely overwhelmed by how complicated it was to follow. </a:t>
            </a:r>
          </a:p>
          <a:p>
            <a:pPr marL="0" indent="0">
              <a:buNone/>
            </a:pPr>
            <a:r>
              <a:rPr lang="en-GB" sz="1900"/>
              <a:t>It doesn’t seem that complicated at first but when needing to take into account the thickness of the 18mm plywood and making sure the correct parts are subtracted. Working it out as we are going along, didn’t keep a record of solving’s. </a:t>
            </a:r>
          </a:p>
          <a:p>
            <a:pPr marL="0" indent="0">
              <a:buNone/>
            </a:pPr>
            <a:r>
              <a:rPr lang="en-GB" sz="1900"/>
              <a:t>Still confused</a:t>
            </a:r>
            <a:r>
              <a:rPr lang="en-GB" sz="1900">
                <a:sym typeface="Wingdings" pitchFamily="2" charset="2"/>
              </a:rPr>
              <a:t></a:t>
            </a:r>
          </a:p>
        </p:txBody>
      </p:sp>
    </p:spTree>
    <p:extLst>
      <p:ext uri="{BB962C8B-B14F-4D97-AF65-F5344CB8AC3E}">
        <p14:creationId xmlns:p14="http://schemas.microsoft.com/office/powerpoint/2010/main" val="2402752424"/>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Content Placeholder 5" descr="A picture containing person, table, wooden, power saw&#10;&#10;Description automatically generated">
            <a:extLst>
              <a:ext uri="{FF2B5EF4-FFF2-40B4-BE49-F238E27FC236}">
                <a16:creationId xmlns:a16="http://schemas.microsoft.com/office/drawing/2014/main" id="{8D9E73D1-0B2B-1302-80F5-E1D6DDB5EF3D}"/>
              </a:ext>
            </a:extLst>
          </p:cNvPr>
          <p:cNvPicPr>
            <a:picLocks noGrp="1" noChangeAspect="1"/>
          </p:cNvPicPr>
          <p:nvPr>
            <p:ph idx="1"/>
          </p:nvPr>
        </p:nvPicPr>
        <p:blipFill rotWithShape="1">
          <a:blip r:embed="rId2">
            <a:alphaModFix amt="35000"/>
          </a:blip>
          <a:srcRect t="2888" b="22113"/>
          <a:stretch/>
        </p:blipFill>
        <p:spPr>
          <a:xfrm>
            <a:off x="20" y="10"/>
            <a:ext cx="12191981" cy="6857990"/>
          </a:xfrm>
          <a:prstGeom prst="rect">
            <a:avLst/>
          </a:prstGeom>
        </p:spPr>
      </p:pic>
      <p:pic>
        <p:nvPicPr>
          <p:cNvPr id="4" name="Content Placeholder 4" descr="A picture containing indoor, floor, wooden, wood&#10;&#10;Description automatically generated">
            <a:extLst>
              <a:ext uri="{FF2B5EF4-FFF2-40B4-BE49-F238E27FC236}">
                <a16:creationId xmlns:a16="http://schemas.microsoft.com/office/drawing/2014/main" id="{51360CCB-2B05-8611-08D7-8CFB3CD2B6C5}"/>
              </a:ext>
            </a:extLst>
          </p:cNvPr>
          <p:cNvPicPr>
            <a:picLocks noChangeAspect="1"/>
          </p:cNvPicPr>
          <p:nvPr/>
        </p:nvPicPr>
        <p:blipFill rotWithShape="1">
          <a:blip r:embed="rId3"/>
          <a:srcRect l="17651" r="7049" b="-3"/>
          <a:stretch/>
        </p:blipFill>
        <p:spPr>
          <a:xfrm>
            <a:off x="20" y="1129284"/>
            <a:ext cx="4617700" cy="4599432"/>
          </a:xfrm>
          <a:prstGeom prst="rect">
            <a:avLst/>
          </a:prstGeom>
        </p:spPr>
      </p:pic>
      <p:sp>
        <p:nvSpPr>
          <p:cNvPr id="7" name="TextBox 6">
            <a:extLst>
              <a:ext uri="{FF2B5EF4-FFF2-40B4-BE49-F238E27FC236}">
                <a16:creationId xmlns:a16="http://schemas.microsoft.com/office/drawing/2014/main" id="{B7653817-4A0A-E9E7-BF57-7B7A8DAFDD93}"/>
              </a:ext>
            </a:extLst>
          </p:cNvPr>
          <p:cNvSpPr txBox="1"/>
          <p:nvPr/>
        </p:nvSpPr>
        <p:spPr>
          <a:xfrm>
            <a:off x="5498975" y="2743200"/>
            <a:ext cx="5604529" cy="3186763"/>
          </a:xfrm>
          <a:prstGeom prst="rect">
            <a:avLst/>
          </a:prstGeom>
        </p:spPr>
        <p:txBody>
          <a:bodyPr vert="horz" lIns="91440" tIns="45720" rIns="91440" bIns="45720" rtlCol="0">
            <a:normAutofit/>
          </a:bodyPr>
          <a:lstStyle/>
          <a:p>
            <a:pPr>
              <a:lnSpc>
                <a:spcPct val="90000"/>
              </a:lnSpc>
              <a:spcAft>
                <a:spcPts val="600"/>
              </a:spcAft>
            </a:pPr>
            <a:r>
              <a:rPr lang="en-US" sz="2400" dirty="0"/>
              <a:t>Missed a couple of weeks due to isolating with COVID. </a:t>
            </a:r>
          </a:p>
          <a:p>
            <a:pPr>
              <a:lnSpc>
                <a:spcPct val="90000"/>
              </a:lnSpc>
              <a:spcAft>
                <a:spcPts val="600"/>
              </a:spcAft>
            </a:pPr>
            <a:r>
              <a:rPr lang="en-US" sz="2400" dirty="0"/>
              <a:t>Missed the assembly of the tread construction. </a:t>
            </a:r>
          </a:p>
          <a:p>
            <a:pPr>
              <a:lnSpc>
                <a:spcPct val="90000"/>
              </a:lnSpc>
              <a:spcAft>
                <a:spcPts val="600"/>
              </a:spcAft>
            </a:pPr>
            <a:r>
              <a:rPr lang="en-US" sz="2400" dirty="0"/>
              <a:t>When arrived at workshop, the plan was to add polystyrene onto the sides of the treads and recreate a stone wall texture.</a:t>
            </a:r>
          </a:p>
          <a:p>
            <a:pPr>
              <a:lnSpc>
                <a:spcPct val="90000"/>
              </a:lnSpc>
              <a:spcAft>
                <a:spcPts val="600"/>
              </a:spcAft>
            </a:pPr>
            <a:r>
              <a:rPr lang="en-US" sz="2400" dirty="0"/>
              <a:t>Polystyrene had also already been cut out. </a:t>
            </a:r>
          </a:p>
          <a:p>
            <a:pPr>
              <a:lnSpc>
                <a:spcPct val="90000"/>
              </a:lnSpc>
              <a:spcAft>
                <a:spcPts val="600"/>
              </a:spcAft>
            </a:pPr>
            <a:endParaRPr lang="en-US" sz="2400" dirty="0"/>
          </a:p>
          <a:p>
            <a:pPr indent="-228600">
              <a:lnSpc>
                <a:spcPct val="90000"/>
              </a:lnSpc>
              <a:spcAft>
                <a:spcPts val="600"/>
              </a:spcAft>
              <a:buFont typeface="Arial" panose="020B0604020202020204" pitchFamily="34" charset="0"/>
              <a:buChar char="•"/>
            </a:pPr>
            <a:endParaRPr lang="en-US" sz="2400" dirty="0"/>
          </a:p>
        </p:txBody>
      </p:sp>
    </p:spTree>
    <p:extLst>
      <p:ext uri="{BB962C8B-B14F-4D97-AF65-F5344CB8AC3E}">
        <p14:creationId xmlns:p14="http://schemas.microsoft.com/office/powerpoint/2010/main" val="2210905706"/>
      </p:ext>
    </p:extLst>
  </p:cSld>
  <p:clrMapOvr>
    <a:overrideClrMapping bg1="dk1" tx1="lt1" bg2="dk2" tx2="lt2" accent1="accent1" accent2="accent2" accent3="accent3" accent4="accent4" accent5="accent5" accent6="accent6" hlink="hlink" folHlink="folHlink"/>
  </p:clrMapOvr>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7" name="Picture 6" descr="A picture containing person, wall, indoor, table&#10;&#10;Description automatically generated">
            <a:extLst>
              <a:ext uri="{FF2B5EF4-FFF2-40B4-BE49-F238E27FC236}">
                <a16:creationId xmlns:a16="http://schemas.microsoft.com/office/drawing/2014/main" id="{ACF9869F-9EEF-7743-3AE1-48EB25DEC391}"/>
              </a:ext>
            </a:extLst>
          </p:cNvPr>
          <p:cNvPicPr>
            <a:picLocks noChangeAspect="1"/>
          </p:cNvPicPr>
          <p:nvPr/>
        </p:nvPicPr>
        <p:blipFill rotWithShape="1">
          <a:blip r:embed="rId2"/>
          <a:srcRect l="5747" r="10841" b="-3"/>
          <a:stretch/>
        </p:blipFill>
        <p:spPr>
          <a:xfrm>
            <a:off x="20" y="1"/>
            <a:ext cx="4848284" cy="4359438"/>
          </a:xfrm>
          <a:prstGeom prst="rect">
            <a:avLst/>
          </a:prstGeom>
        </p:spPr>
      </p:pic>
      <p:pic>
        <p:nvPicPr>
          <p:cNvPr id="9" name="Picture 8" descr="A picture containing indoor, wall&#10;&#10;Description automatically generated">
            <a:extLst>
              <a:ext uri="{FF2B5EF4-FFF2-40B4-BE49-F238E27FC236}">
                <a16:creationId xmlns:a16="http://schemas.microsoft.com/office/drawing/2014/main" id="{76E53F95-09AF-A6C2-BCE6-A548E540A805}"/>
              </a:ext>
            </a:extLst>
          </p:cNvPr>
          <p:cNvPicPr>
            <a:picLocks noChangeAspect="1"/>
          </p:cNvPicPr>
          <p:nvPr/>
        </p:nvPicPr>
        <p:blipFill rotWithShape="1">
          <a:blip r:embed="rId3"/>
          <a:srcRect t="11556" r="-1" b="7902"/>
          <a:stretch/>
        </p:blipFill>
        <p:spPr>
          <a:xfrm>
            <a:off x="4972050" y="-1"/>
            <a:ext cx="7216902" cy="4359440"/>
          </a:xfrm>
          <a:prstGeom prst="rect">
            <a:avLst/>
          </a:prstGeom>
        </p:spPr>
      </p:pic>
      <p:pic>
        <p:nvPicPr>
          <p:cNvPr id="5" name="Content Placeholder 4" descr="A drawing on a white board&#10;&#10;Description automatically generated with low confidence">
            <a:extLst>
              <a:ext uri="{FF2B5EF4-FFF2-40B4-BE49-F238E27FC236}">
                <a16:creationId xmlns:a16="http://schemas.microsoft.com/office/drawing/2014/main" id="{B3552BDB-3DE5-E8EB-8D61-8188241527B9}"/>
              </a:ext>
            </a:extLst>
          </p:cNvPr>
          <p:cNvPicPr>
            <a:picLocks noGrp="1" noChangeAspect="1"/>
          </p:cNvPicPr>
          <p:nvPr>
            <p:ph idx="1"/>
          </p:nvPr>
        </p:nvPicPr>
        <p:blipFill rotWithShape="1">
          <a:blip r:embed="rId4"/>
          <a:srcRect t="34398" r="2" b="2"/>
          <a:stretch/>
        </p:blipFill>
        <p:spPr>
          <a:xfrm>
            <a:off x="20" y="4472610"/>
            <a:ext cx="4848284" cy="2385390"/>
          </a:xfrm>
          <a:prstGeom prst="rect">
            <a:avLst/>
          </a:prstGeom>
        </p:spPr>
      </p:pic>
      <p:sp>
        <p:nvSpPr>
          <p:cNvPr id="10" name="TextBox 9">
            <a:extLst>
              <a:ext uri="{FF2B5EF4-FFF2-40B4-BE49-F238E27FC236}">
                <a16:creationId xmlns:a16="http://schemas.microsoft.com/office/drawing/2014/main" id="{C474B855-4C80-0C03-3BB3-F469CA625281}"/>
              </a:ext>
            </a:extLst>
          </p:cNvPr>
          <p:cNvSpPr txBox="1"/>
          <p:nvPr/>
        </p:nvSpPr>
        <p:spPr>
          <a:xfrm>
            <a:off x="4972050" y="4472610"/>
            <a:ext cx="7105155" cy="2308324"/>
          </a:xfrm>
          <a:prstGeom prst="rect">
            <a:avLst/>
          </a:prstGeom>
          <a:noFill/>
        </p:spPr>
        <p:txBody>
          <a:bodyPr wrap="square" rtlCol="0">
            <a:spAutoFit/>
          </a:bodyPr>
          <a:lstStyle/>
          <a:p>
            <a:r>
              <a:rPr lang="en-GB" dirty="0"/>
              <a:t>This was by far - the most fun I’ve had in the workshop. I feel this is more of what I want to do when bringing something to life. </a:t>
            </a:r>
          </a:p>
          <a:p>
            <a:r>
              <a:rPr lang="en-GB" dirty="0"/>
              <a:t>Although we hadn’t had the chance to finish it, it was very interesting finding the different approaches and styles we each had. One of our issues was that both sides didn’t match as the stones weren’t draw to a similar style or size. </a:t>
            </a:r>
          </a:p>
          <a:p>
            <a:r>
              <a:rPr lang="en-GB" dirty="0"/>
              <a:t>Although Dave gave an image as reference, I mainly went with that but also the images from memory of the castle walls by my house…</a:t>
            </a:r>
          </a:p>
        </p:txBody>
      </p:sp>
    </p:spTree>
    <p:extLst>
      <p:ext uri="{BB962C8B-B14F-4D97-AF65-F5344CB8AC3E}">
        <p14:creationId xmlns:p14="http://schemas.microsoft.com/office/powerpoint/2010/main" val="2325431043"/>
      </p:ext>
    </p:extLst>
  </p:cSld>
  <p:clrMapOvr>
    <a:overrideClrMapping bg1="dk1" tx1="lt1" bg2="dk2" tx2="lt2" accent1="accent1" accent2="accent2" accent3="accent3" accent4="accent4" accent5="accent5" accent6="accent6" hlink="hlink" folHlink="folHlink"/>
  </p:clrMapOvr>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2DAA6C16-BF9B-4A3E-BC70-EE6015D4F9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close-up of a rock&#10;&#10;Description automatically generated with low confidence">
            <a:extLst>
              <a:ext uri="{FF2B5EF4-FFF2-40B4-BE49-F238E27FC236}">
                <a16:creationId xmlns:a16="http://schemas.microsoft.com/office/drawing/2014/main" id="{D3AA406C-AF14-01B6-937D-F6710B99B74F}"/>
              </a:ext>
            </a:extLst>
          </p:cNvPr>
          <p:cNvPicPr>
            <a:picLocks noChangeAspect="1"/>
          </p:cNvPicPr>
          <p:nvPr/>
        </p:nvPicPr>
        <p:blipFill rotWithShape="1">
          <a:blip r:embed="rId2"/>
          <a:srcRect r="96" b="5"/>
          <a:stretch/>
        </p:blipFill>
        <p:spPr>
          <a:xfrm>
            <a:off x="-4" y="10"/>
            <a:ext cx="2952750" cy="3940619"/>
          </a:xfrm>
          <a:custGeom>
            <a:avLst/>
            <a:gdLst/>
            <a:ahLst/>
            <a:cxnLst/>
            <a:rect l="l" t="t" r="r" b="b"/>
            <a:pathLst>
              <a:path w="2952750" h="3940629">
                <a:moveTo>
                  <a:pt x="0" y="0"/>
                </a:moveTo>
                <a:lnTo>
                  <a:pt x="2952750" y="0"/>
                </a:lnTo>
                <a:lnTo>
                  <a:pt x="2952749" y="3847994"/>
                </a:lnTo>
                <a:lnTo>
                  <a:pt x="0" y="3940629"/>
                </a:lnTo>
                <a:close/>
              </a:path>
            </a:pathLst>
          </a:custGeom>
        </p:spPr>
      </p:pic>
      <p:pic>
        <p:nvPicPr>
          <p:cNvPr id="7" name="Picture 6" descr="A picture containing wall, stone&#10;&#10;Description automatically generated">
            <a:extLst>
              <a:ext uri="{FF2B5EF4-FFF2-40B4-BE49-F238E27FC236}">
                <a16:creationId xmlns:a16="http://schemas.microsoft.com/office/drawing/2014/main" id="{EE11E8FB-2E76-D7BB-73F1-8A41D8DF4109}"/>
              </a:ext>
            </a:extLst>
          </p:cNvPr>
          <p:cNvPicPr>
            <a:picLocks noChangeAspect="1"/>
          </p:cNvPicPr>
          <p:nvPr/>
        </p:nvPicPr>
        <p:blipFill rotWithShape="1">
          <a:blip r:embed="rId3"/>
          <a:srcRect l="22108" r="22112" b="2"/>
          <a:stretch/>
        </p:blipFill>
        <p:spPr>
          <a:xfrm>
            <a:off x="3143253" y="10"/>
            <a:ext cx="2857499" cy="3842008"/>
          </a:xfrm>
          <a:custGeom>
            <a:avLst/>
            <a:gdLst/>
            <a:ahLst/>
            <a:cxnLst/>
            <a:rect l="l" t="t" r="r" b="b"/>
            <a:pathLst>
              <a:path w="2857499" h="3842018">
                <a:moveTo>
                  <a:pt x="0" y="0"/>
                </a:moveTo>
                <a:lnTo>
                  <a:pt x="2857499" y="0"/>
                </a:lnTo>
                <a:lnTo>
                  <a:pt x="2857499" y="3799815"/>
                </a:lnTo>
                <a:lnTo>
                  <a:pt x="2408465" y="3766458"/>
                </a:lnTo>
                <a:lnTo>
                  <a:pt x="0" y="3842018"/>
                </a:lnTo>
                <a:close/>
              </a:path>
            </a:pathLst>
          </a:custGeom>
        </p:spPr>
      </p:pic>
      <p:pic>
        <p:nvPicPr>
          <p:cNvPr id="5" name="Content Placeholder 4">
            <a:extLst>
              <a:ext uri="{FF2B5EF4-FFF2-40B4-BE49-F238E27FC236}">
                <a16:creationId xmlns:a16="http://schemas.microsoft.com/office/drawing/2014/main" id="{75815278-C206-F011-AA4F-059B9BA14944}"/>
              </a:ext>
            </a:extLst>
          </p:cNvPr>
          <p:cNvPicPr>
            <a:picLocks noChangeAspect="1"/>
          </p:cNvPicPr>
          <p:nvPr/>
        </p:nvPicPr>
        <p:blipFill rotWithShape="1">
          <a:blip r:embed="rId4"/>
          <a:srcRect l="3496" r="1879" b="4"/>
          <a:stretch/>
        </p:blipFill>
        <p:spPr>
          <a:xfrm>
            <a:off x="6191251" y="10"/>
            <a:ext cx="2857499" cy="4026227"/>
          </a:xfrm>
          <a:custGeom>
            <a:avLst/>
            <a:gdLst/>
            <a:ahLst/>
            <a:cxnLst/>
            <a:rect l="l" t="t" r="r" b="b"/>
            <a:pathLst>
              <a:path w="2857499" h="4026237">
                <a:moveTo>
                  <a:pt x="0" y="0"/>
                </a:moveTo>
                <a:lnTo>
                  <a:pt x="2857499" y="0"/>
                </a:lnTo>
                <a:lnTo>
                  <a:pt x="2857499" y="4026237"/>
                </a:lnTo>
                <a:lnTo>
                  <a:pt x="0" y="3813966"/>
                </a:lnTo>
                <a:close/>
              </a:path>
            </a:pathLst>
          </a:custGeom>
        </p:spPr>
      </p:pic>
      <p:pic>
        <p:nvPicPr>
          <p:cNvPr id="9" name="Picture 8" descr="A picture containing rock, outdoor, stone, rocky&#10;&#10;Description automatically generated">
            <a:extLst>
              <a:ext uri="{FF2B5EF4-FFF2-40B4-BE49-F238E27FC236}">
                <a16:creationId xmlns:a16="http://schemas.microsoft.com/office/drawing/2014/main" id="{014D10A9-3FE0-58D8-E4A7-6C1DF3EE9930}"/>
              </a:ext>
            </a:extLst>
          </p:cNvPr>
          <p:cNvPicPr>
            <a:picLocks noChangeAspect="1"/>
          </p:cNvPicPr>
          <p:nvPr/>
        </p:nvPicPr>
        <p:blipFill rotWithShape="1">
          <a:blip r:embed="rId5"/>
          <a:srcRect l="21561" r="23750" b="-2"/>
          <a:stretch/>
        </p:blipFill>
        <p:spPr>
          <a:xfrm>
            <a:off x="9239249" y="10"/>
            <a:ext cx="2952751" cy="4049475"/>
          </a:xfrm>
          <a:custGeom>
            <a:avLst/>
            <a:gdLst/>
            <a:ahLst/>
            <a:cxnLst/>
            <a:rect l="l" t="t" r="r" b="b"/>
            <a:pathLst>
              <a:path w="2952751" h="4049485">
                <a:moveTo>
                  <a:pt x="0" y="0"/>
                </a:moveTo>
                <a:lnTo>
                  <a:pt x="2952751" y="0"/>
                </a:lnTo>
                <a:lnTo>
                  <a:pt x="2952750" y="3940629"/>
                </a:lnTo>
                <a:lnTo>
                  <a:pt x="122465" y="4049485"/>
                </a:lnTo>
                <a:lnTo>
                  <a:pt x="0" y="4040388"/>
                </a:lnTo>
                <a:close/>
              </a:path>
            </a:pathLst>
          </a:custGeom>
        </p:spPr>
      </p:pic>
      <p:grpSp>
        <p:nvGrpSpPr>
          <p:cNvPr id="37" name="Group 36">
            <a:extLst>
              <a:ext uri="{FF2B5EF4-FFF2-40B4-BE49-F238E27FC236}">
                <a16:creationId xmlns:a16="http://schemas.microsoft.com/office/drawing/2014/main" id="{31655B4F-4050-4B1F-82A8-180E74CF9C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38" name="Freeform: Shape 37">
              <a:extLst>
                <a:ext uri="{FF2B5EF4-FFF2-40B4-BE49-F238E27FC236}">
                  <a16:creationId xmlns:a16="http://schemas.microsoft.com/office/drawing/2014/main" id="{2EA4C97B-84C4-4658-A6D6-600CB62B43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Freeform: Shape 38">
              <a:extLst>
                <a:ext uri="{FF2B5EF4-FFF2-40B4-BE49-F238E27FC236}">
                  <a16:creationId xmlns:a16="http://schemas.microsoft.com/office/drawing/2014/main" id="{24FE591E-19B9-480D-9B26-EB96D70C28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6">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0" name="Content Placeholder 29">
            <a:extLst>
              <a:ext uri="{FF2B5EF4-FFF2-40B4-BE49-F238E27FC236}">
                <a16:creationId xmlns:a16="http://schemas.microsoft.com/office/drawing/2014/main" id="{E1E14C7E-EB8F-F2F3-BD14-05CFC4EF68CB}"/>
              </a:ext>
            </a:extLst>
          </p:cNvPr>
          <p:cNvSpPr>
            <a:spLocks noGrp="1"/>
          </p:cNvSpPr>
          <p:nvPr>
            <p:ph idx="1"/>
          </p:nvPr>
        </p:nvSpPr>
        <p:spPr>
          <a:xfrm>
            <a:off x="624343" y="4255405"/>
            <a:ext cx="10752818" cy="1080000"/>
          </a:xfrm>
        </p:spPr>
        <p:txBody>
          <a:bodyPr>
            <a:noAutofit/>
          </a:bodyPr>
          <a:lstStyle/>
          <a:p>
            <a:pPr marL="0" indent="0">
              <a:buNone/>
            </a:pPr>
            <a:r>
              <a:rPr lang="en-US" sz="2400" dirty="0">
                <a:solidFill>
                  <a:schemeClr val="bg1">
                    <a:alpha val="80000"/>
                  </a:schemeClr>
                </a:solidFill>
              </a:rPr>
              <a:t>Had there been more time to plan but also the opportunity to finish the sides, I would’ve like to have really given a go at painting polystyrene rocks in a similar manner but also creating paint from similar colored rocks/stones found at the beach… although I'm not sure if that would work or what base coat would be needed first as I've never done something like it… </a:t>
            </a:r>
          </a:p>
          <a:p>
            <a:pPr marL="0" indent="0">
              <a:buNone/>
            </a:pPr>
            <a:r>
              <a:rPr lang="en-US" sz="2400" dirty="0">
                <a:solidFill>
                  <a:schemeClr val="bg1">
                    <a:alpha val="80000"/>
                  </a:schemeClr>
                </a:solidFill>
              </a:rPr>
              <a:t>Whether it would fit with the design for whatever the treads were needed for, I would’ve also liked to have created my own roots and foliage.  </a:t>
            </a:r>
          </a:p>
        </p:txBody>
      </p:sp>
    </p:spTree>
    <p:extLst>
      <p:ext uri="{BB962C8B-B14F-4D97-AF65-F5344CB8AC3E}">
        <p14:creationId xmlns:p14="http://schemas.microsoft.com/office/powerpoint/2010/main" val="1113070871"/>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828" name="Rectangle 7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7826" name="Picture 2" descr="Harry Greene. Part 1 of 3 - Theatre Archive Project - Arts, literature and  performance | British Library - Sounds">
            <a:extLst>
              <a:ext uri="{FF2B5EF4-FFF2-40B4-BE49-F238E27FC236}">
                <a16:creationId xmlns:a16="http://schemas.microsoft.com/office/drawing/2014/main" id="{EF6A52F7-6C22-4E29-A8B5-52B8919FB7C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852" r="4351"/>
          <a:stretch/>
        </p:blipFill>
        <p:spPr bwMode="auto">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520B805-1012-A406-190F-9F94789E8F43}"/>
              </a:ext>
            </a:extLst>
          </p:cNvPr>
          <p:cNvSpPr>
            <a:spLocks noGrp="1"/>
          </p:cNvSpPr>
          <p:nvPr>
            <p:ph idx="1"/>
          </p:nvPr>
        </p:nvSpPr>
        <p:spPr>
          <a:xfrm>
            <a:off x="6732755" y="618552"/>
            <a:ext cx="4840010" cy="5620896"/>
          </a:xfrm>
        </p:spPr>
        <p:txBody>
          <a:bodyPr>
            <a:normAutofit fontScale="85000" lnSpcReduction="10000"/>
          </a:bodyPr>
          <a:lstStyle/>
          <a:p>
            <a:pPr marL="0" indent="0">
              <a:buNone/>
            </a:pPr>
            <a:r>
              <a:rPr lang="en-GB" sz="1800" dirty="0"/>
              <a:t>Rostra, simply put - building blocks. </a:t>
            </a:r>
          </a:p>
          <a:p>
            <a:pPr marL="0" indent="0">
              <a:buNone/>
            </a:pPr>
            <a:endParaRPr lang="en-GB" sz="1800" dirty="0"/>
          </a:p>
          <a:p>
            <a:pPr marL="0" indent="0">
              <a:buNone/>
            </a:pPr>
            <a:r>
              <a:rPr lang="en-GB" sz="1800" dirty="0"/>
              <a:t>A set designer can incorporate different levels within the design to aid the portrayal of a particular character’s status or power. </a:t>
            </a:r>
          </a:p>
          <a:p>
            <a:pPr marL="0" indent="0">
              <a:buNone/>
            </a:pPr>
            <a:r>
              <a:rPr lang="en-GB" sz="1800" dirty="0"/>
              <a:t>The theatrical term originates from the Romans, who were best known to create platforms for public speaking and entertainment. In the first century BCE, men and early kings who would address the roman people would mount on a rostrum to speak. (Linn, 2009)</a:t>
            </a:r>
          </a:p>
          <a:p>
            <a:pPr marL="0" indent="0">
              <a:buNone/>
            </a:pPr>
            <a:endParaRPr lang="en-GB" sz="1800" dirty="0"/>
          </a:p>
          <a:p>
            <a:pPr marL="0" indent="0">
              <a:buNone/>
            </a:pPr>
            <a:r>
              <a:rPr lang="en-GB" sz="1800" dirty="0"/>
              <a:t>Traditionally, Rostra are made from wood as it has been found to stand up to the wear and tear associated with stage work in any theatrical production. (</a:t>
            </a:r>
            <a:r>
              <a:rPr lang="en-GB" sz="1800" dirty="0" err="1"/>
              <a:t>Theatrecrafts.com</a:t>
            </a:r>
            <a:r>
              <a:rPr lang="en-GB" sz="1800" dirty="0"/>
              <a:t>, 2022)</a:t>
            </a:r>
          </a:p>
          <a:p>
            <a:pPr marL="0" indent="0">
              <a:buNone/>
            </a:pPr>
            <a:endParaRPr lang="en-GB" sz="1800" dirty="0"/>
          </a:p>
          <a:p>
            <a:pPr marL="0" indent="0">
              <a:buNone/>
            </a:pPr>
            <a:r>
              <a:rPr lang="en-GB" sz="1800" dirty="0"/>
              <a:t>A rostrum can be constructed in a variety of methods. </a:t>
            </a:r>
          </a:p>
          <a:p>
            <a:r>
              <a:rPr lang="en-GB" sz="1800" b="1" dirty="0"/>
              <a:t>BLOCK METHOD</a:t>
            </a:r>
          </a:p>
          <a:p>
            <a:r>
              <a:rPr lang="en-GB" sz="1800" b="1" dirty="0"/>
              <a:t>TRUCK CONSTRUCTION </a:t>
            </a:r>
          </a:p>
          <a:p>
            <a:r>
              <a:rPr lang="en-GB" sz="1800" b="1" dirty="0"/>
              <a:t>MODULAR STEEL ROSTRA</a:t>
            </a:r>
          </a:p>
          <a:p>
            <a:r>
              <a:rPr lang="en-GB" sz="1800" b="1" dirty="0"/>
              <a:t>GATE-LEG ROSTRA</a:t>
            </a:r>
          </a:p>
          <a:p>
            <a:endParaRPr lang="en-GB" sz="1300" dirty="0"/>
          </a:p>
        </p:txBody>
      </p:sp>
    </p:spTree>
    <p:extLst>
      <p:ext uri="{BB962C8B-B14F-4D97-AF65-F5344CB8AC3E}">
        <p14:creationId xmlns:p14="http://schemas.microsoft.com/office/powerpoint/2010/main" val="2794527168"/>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64844-9CDF-51F8-99A6-B7C74655E83E}"/>
              </a:ext>
            </a:extLst>
          </p:cNvPr>
          <p:cNvSpPr>
            <a:spLocks noGrp="1"/>
          </p:cNvSpPr>
          <p:nvPr>
            <p:ph type="title"/>
          </p:nvPr>
        </p:nvSpPr>
        <p:spPr/>
        <p:txBody>
          <a:bodyPr/>
          <a:lstStyle/>
          <a:p>
            <a:r>
              <a:rPr lang="en-US" dirty="0"/>
              <a:t>THEATER TRUCKS</a:t>
            </a:r>
          </a:p>
        </p:txBody>
      </p:sp>
      <p:pic>
        <p:nvPicPr>
          <p:cNvPr id="1026" name="Picture 2" descr="Pageant Wagon | Medieval, Medieval theatre, Lomonosov">
            <a:extLst>
              <a:ext uri="{FF2B5EF4-FFF2-40B4-BE49-F238E27FC236}">
                <a16:creationId xmlns:a16="http://schemas.microsoft.com/office/drawing/2014/main" id="{649AD6F9-5896-D8E1-2DB9-7B315C18CD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10843" y="3043238"/>
            <a:ext cx="6721928" cy="352901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he Medieval Pageant Wagons at York: Their Orientation and Height">
            <a:extLst>
              <a:ext uri="{FF2B5EF4-FFF2-40B4-BE49-F238E27FC236}">
                <a16:creationId xmlns:a16="http://schemas.microsoft.com/office/drawing/2014/main" id="{C8AF2879-F689-3768-1FBA-8763B1993A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0428" y="2090964"/>
            <a:ext cx="3454400" cy="23495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D116D2E-34FF-9CB1-A85E-811ACBD27089}"/>
              </a:ext>
            </a:extLst>
          </p:cNvPr>
          <p:cNvSpPr txBox="1"/>
          <p:nvPr/>
        </p:nvSpPr>
        <p:spPr>
          <a:xfrm>
            <a:off x="5453743" y="1714500"/>
            <a:ext cx="5617028" cy="369332"/>
          </a:xfrm>
          <a:prstGeom prst="rect">
            <a:avLst/>
          </a:prstGeom>
          <a:noFill/>
        </p:spPr>
        <p:txBody>
          <a:bodyPr wrap="square" rtlCol="0">
            <a:spAutoFit/>
          </a:bodyPr>
          <a:lstStyle/>
          <a:p>
            <a:r>
              <a:rPr lang="en-GB" dirty="0"/>
              <a:t>Clair – outlander scene</a:t>
            </a:r>
          </a:p>
        </p:txBody>
      </p:sp>
    </p:spTree>
    <p:extLst>
      <p:ext uri="{BB962C8B-B14F-4D97-AF65-F5344CB8AC3E}">
        <p14:creationId xmlns:p14="http://schemas.microsoft.com/office/powerpoint/2010/main" val="3072479836"/>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ntelliStage 4'x4' Mobile Platform on Wheels | StageDrop">
            <a:extLst>
              <a:ext uri="{FF2B5EF4-FFF2-40B4-BE49-F238E27FC236}">
                <a16:creationId xmlns:a16="http://schemas.microsoft.com/office/drawing/2014/main" id="{1A875A7D-1ECE-E1BE-3CD7-192310F4A5B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761" r="813" b="2"/>
          <a:stretch/>
        </p:blipFill>
        <p:spPr bwMode="auto">
          <a:xfrm>
            <a:off x="643467" y="643467"/>
            <a:ext cx="5372099" cy="5571066"/>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Stageworx Dolly f. Stage Platform 4LR – Thomann UK">
            <a:extLst>
              <a:ext uri="{FF2B5EF4-FFF2-40B4-BE49-F238E27FC236}">
                <a16:creationId xmlns:a16="http://schemas.microsoft.com/office/drawing/2014/main" id="{2995F037-DE85-80D3-BD80-349CD74BA5E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571" r="2" b="2"/>
          <a:stretch/>
        </p:blipFill>
        <p:spPr bwMode="auto">
          <a:xfrm>
            <a:off x="6176433" y="643467"/>
            <a:ext cx="5372099"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2131858"/>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icture containing text&#10;&#10;Description automatically generated">
            <a:extLst>
              <a:ext uri="{FF2B5EF4-FFF2-40B4-BE49-F238E27FC236}">
                <a16:creationId xmlns:a16="http://schemas.microsoft.com/office/drawing/2014/main" id="{D75396A6-4CD8-0082-334B-16013EF9C63B}"/>
              </a:ext>
            </a:extLst>
          </p:cNvPr>
          <p:cNvPicPr>
            <a:picLocks noChangeAspect="1"/>
          </p:cNvPicPr>
          <p:nvPr/>
        </p:nvPicPr>
        <p:blipFill rotWithShape="1">
          <a:blip r:embed="rId2">
            <a:extLst>
              <a:ext uri="{28A0092B-C50C-407E-A947-70E740481C1C}">
                <a14:useLocalDpi xmlns:a14="http://schemas.microsoft.com/office/drawing/2010/main" val="0"/>
              </a:ext>
            </a:extLst>
          </a:blip>
          <a:srcRect t="13077" r="-2" b="10508"/>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37" name="Picture 36" descr="A picture containing text, graffiti, painted&#10;&#10;Description automatically generated">
            <a:extLst>
              <a:ext uri="{FF2B5EF4-FFF2-40B4-BE49-F238E27FC236}">
                <a16:creationId xmlns:a16="http://schemas.microsoft.com/office/drawing/2014/main" id="{C23C3613-F5BB-BD33-555B-68DB91CDED48}"/>
              </a:ext>
            </a:extLst>
          </p:cNvPr>
          <p:cNvPicPr>
            <a:picLocks noChangeAspect="1"/>
          </p:cNvPicPr>
          <p:nvPr/>
        </p:nvPicPr>
        <p:blipFill rotWithShape="1">
          <a:blip r:embed="rId3">
            <a:extLst>
              <a:ext uri="{28A0092B-C50C-407E-A947-70E740481C1C}">
                <a14:useLocalDpi xmlns:a14="http://schemas.microsoft.com/office/drawing/2010/main" val="0"/>
              </a:ext>
            </a:extLst>
          </a:blip>
          <a:srcRect t="8464" r="-2" b="15120"/>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44" name="Freeform: Shape 43">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6" name="Freeform: Shape 45">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4C818616-8F4E-16F4-4D69-DAC3DC2657D3}"/>
              </a:ext>
            </a:extLst>
          </p:cNvPr>
          <p:cNvSpPr>
            <a:spLocks noGrp="1"/>
          </p:cNvSpPr>
          <p:nvPr>
            <p:ph type="title"/>
          </p:nvPr>
        </p:nvSpPr>
        <p:spPr>
          <a:xfrm>
            <a:off x="448056" y="859536"/>
            <a:ext cx="4832802" cy="1243584"/>
          </a:xfrm>
        </p:spPr>
        <p:txBody>
          <a:bodyPr vert="horz" lIns="91440" tIns="45720" rIns="91440" bIns="45720" rtlCol="0" anchor="ctr">
            <a:normAutofit/>
          </a:bodyPr>
          <a:lstStyle/>
          <a:p>
            <a:r>
              <a:rPr lang="en-US" sz="3400" kern="1200">
                <a:solidFill>
                  <a:schemeClr val="tx1"/>
                </a:solidFill>
                <a:latin typeface="+mj-lt"/>
                <a:ea typeface="+mj-ea"/>
                <a:cs typeface="+mj-cs"/>
              </a:rPr>
              <a:t>Harry Styles </a:t>
            </a:r>
            <a:br>
              <a:rPr lang="en-US" sz="3400" kern="1200">
                <a:solidFill>
                  <a:schemeClr val="tx1"/>
                </a:solidFill>
                <a:latin typeface="+mj-lt"/>
                <a:ea typeface="+mj-ea"/>
                <a:cs typeface="+mj-cs"/>
              </a:rPr>
            </a:br>
            <a:r>
              <a:rPr lang="en-US" sz="3400" kern="1200">
                <a:solidFill>
                  <a:schemeClr val="tx1"/>
                </a:solidFill>
                <a:latin typeface="+mj-lt"/>
                <a:ea typeface="+mj-ea"/>
                <a:cs typeface="+mj-cs"/>
              </a:rPr>
              <a:t>As It Was</a:t>
            </a:r>
          </a:p>
        </p:txBody>
      </p:sp>
      <p:sp>
        <p:nvSpPr>
          <p:cNvPr id="48" name="Rectangle 47">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50" name="Rectangle 49">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2" name="Rectangle 51">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Box 3">
            <a:extLst>
              <a:ext uri="{FF2B5EF4-FFF2-40B4-BE49-F238E27FC236}">
                <a16:creationId xmlns:a16="http://schemas.microsoft.com/office/drawing/2014/main" id="{9DD37F7A-0BC3-4C8E-8D1C-8C05A398F044}"/>
              </a:ext>
            </a:extLst>
          </p:cNvPr>
          <p:cNvSpPr txBox="1"/>
          <p:nvPr/>
        </p:nvSpPr>
        <p:spPr>
          <a:xfrm>
            <a:off x="448056" y="2512611"/>
            <a:ext cx="4832803" cy="3664351"/>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a:t>1:33 – 1:58</a:t>
            </a:r>
          </a:p>
        </p:txBody>
      </p:sp>
    </p:spTree>
    <p:extLst>
      <p:ext uri="{BB962C8B-B14F-4D97-AF65-F5344CB8AC3E}">
        <p14:creationId xmlns:p14="http://schemas.microsoft.com/office/powerpoint/2010/main" val="608496396"/>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Shape&#10;&#10;Description automatically generated">
            <a:extLst>
              <a:ext uri="{FF2B5EF4-FFF2-40B4-BE49-F238E27FC236}">
                <a16:creationId xmlns:a16="http://schemas.microsoft.com/office/drawing/2014/main" id="{AD2CC91F-32DD-CEA1-342E-AF8293F228AA}"/>
              </a:ext>
            </a:extLst>
          </p:cNvPr>
          <p:cNvPicPr>
            <a:picLocks noChangeAspect="1"/>
          </p:cNvPicPr>
          <p:nvPr/>
        </p:nvPicPr>
        <p:blipFill rotWithShape="1">
          <a:blip r:embed="rId2"/>
          <a:srcRect t="6382" r="-2" b="17518"/>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5" name="Picture 4" descr="A picture containing indoor&#10;&#10;Description automatically generated">
            <a:extLst>
              <a:ext uri="{FF2B5EF4-FFF2-40B4-BE49-F238E27FC236}">
                <a16:creationId xmlns:a16="http://schemas.microsoft.com/office/drawing/2014/main" id="{2B6FF53D-BD76-0A00-F0C3-CCD37D7A5AF5}"/>
              </a:ext>
            </a:extLst>
          </p:cNvPr>
          <p:cNvPicPr>
            <a:picLocks noChangeAspect="1"/>
          </p:cNvPicPr>
          <p:nvPr/>
        </p:nvPicPr>
        <p:blipFill rotWithShape="1">
          <a:blip r:embed="rId3"/>
          <a:srcRect t="23023" r="-2" b="9271"/>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7" name="Freeform: Shape 16">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 name="Freeform: Shape 18">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4C818616-8F4E-16F4-4D69-DAC3DC2657D3}"/>
              </a:ext>
            </a:extLst>
          </p:cNvPr>
          <p:cNvSpPr>
            <a:spLocks noGrp="1"/>
          </p:cNvSpPr>
          <p:nvPr>
            <p:ph type="title"/>
          </p:nvPr>
        </p:nvSpPr>
        <p:spPr>
          <a:xfrm>
            <a:off x="448056" y="859536"/>
            <a:ext cx="4832802" cy="1243584"/>
          </a:xfrm>
        </p:spPr>
        <p:txBody>
          <a:bodyPr vert="horz" lIns="91440" tIns="45720" rIns="91440" bIns="45720" rtlCol="0" anchor="ctr">
            <a:normAutofit/>
          </a:bodyPr>
          <a:lstStyle/>
          <a:p>
            <a:r>
              <a:rPr lang="en-US" sz="3400" kern="1200">
                <a:solidFill>
                  <a:schemeClr val="tx1"/>
                </a:solidFill>
                <a:latin typeface="+mj-lt"/>
                <a:ea typeface="+mj-ea"/>
                <a:cs typeface="+mj-cs"/>
              </a:rPr>
              <a:t>Harry Styles </a:t>
            </a:r>
            <a:br>
              <a:rPr lang="en-US" sz="3400" kern="1200">
                <a:solidFill>
                  <a:schemeClr val="tx1"/>
                </a:solidFill>
                <a:latin typeface="+mj-lt"/>
                <a:ea typeface="+mj-ea"/>
                <a:cs typeface="+mj-cs"/>
              </a:rPr>
            </a:br>
            <a:r>
              <a:rPr lang="en-US" sz="3400" kern="1200">
                <a:solidFill>
                  <a:schemeClr val="tx1"/>
                </a:solidFill>
                <a:latin typeface="+mj-lt"/>
                <a:ea typeface="+mj-ea"/>
                <a:cs typeface="+mj-cs"/>
              </a:rPr>
              <a:t>As It Was</a:t>
            </a:r>
          </a:p>
        </p:txBody>
      </p:sp>
      <p:sp>
        <p:nvSpPr>
          <p:cNvPr id="21" name="Rectangle 20">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3" name="Rectangle 22">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Box 3">
            <a:extLst>
              <a:ext uri="{FF2B5EF4-FFF2-40B4-BE49-F238E27FC236}">
                <a16:creationId xmlns:a16="http://schemas.microsoft.com/office/drawing/2014/main" id="{9DD37F7A-0BC3-4C8E-8D1C-8C05A398F044}"/>
              </a:ext>
            </a:extLst>
          </p:cNvPr>
          <p:cNvSpPr txBox="1"/>
          <p:nvPr/>
        </p:nvSpPr>
        <p:spPr>
          <a:xfrm>
            <a:off x="448056" y="2512611"/>
            <a:ext cx="4832803" cy="3664351"/>
          </a:xfrm>
          <a:prstGeom prst="rect">
            <a:avLst/>
          </a:prstGeom>
        </p:spPr>
        <p:txBody>
          <a:bodyPr vert="horz" lIns="91440" tIns="45720" rIns="91440" bIns="45720" rtlCol="0">
            <a:normAutofit/>
          </a:bodyPr>
          <a:lstStyle/>
          <a:p>
            <a:pPr>
              <a:lnSpc>
                <a:spcPct val="90000"/>
              </a:lnSpc>
              <a:spcAft>
                <a:spcPts val="600"/>
              </a:spcAft>
            </a:pPr>
            <a:r>
              <a:rPr lang="en-US" sz="2000" dirty="0"/>
              <a:t>REVOLVE</a:t>
            </a:r>
          </a:p>
        </p:txBody>
      </p:sp>
    </p:spTree>
    <p:extLst>
      <p:ext uri="{BB962C8B-B14F-4D97-AF65-F5344CB8AC3E}">
        <p14:creationId xmlns:p14="http://schemas.microsoft.com/office/powerpoint/2010/main" val="143913754"/>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C4105-1BBB-754D-E514-9667AABC20B9}"/>
              </a:ext>
            </a:extLst>
          </p:cNvPr>
          <p:cNvSpPr>
            <a:spLocks noGrp="1"/>
          </p:cNvSpPr>
          <p:nvPr>
            <p:ph type="title"/>
          </p:nvPr>
        </p:nvSpPr>
        <p:spPr>
          <a:xfrm>
            <a:off x="640080" y="325369"/>
            <a:ext cx="4368602" cy="1956841"/>
          </a:xfrm>
        </p:spPr>
        <p:txBody>
          <a:bodyPr anchor="b">
            <a:normAutofit/>
          </a:bodyPr>
          <a:lstStyle/>
          <a:p>
            <a:r>
              <a:rPr lang="en-GB" sz="5400" dirty="0"/>
              <a:t>What are revolves?</a:t>
            </a:r>
          </a:p>
        </p:txBody>
      </p:sp>
      <p:sp>
        <p:nvSpPr>
          <p:cNvPr id="3" name="Content Placeholder 2">
            <a:extLst>
              <a:ext uri="{FF2B5EF4-FFF2-40B4-BE49-F238E27FC236}">
                <a16:creationId xmlns:a16="http://schemas.microsoft.com/office/drawing/2014/main" id="{BC3EA387-C8D4-C794-800C-D860C94BD3AC}"/>
              </a:ext>
            </a:extLst>
          </p:cNvPr>
          <p:cNvSpPr>
            <a:spLocks noGrp="1"/>
          </p:cNvSpPr>
          <p:nvPr>
            <p:ph idx="1"/>
          </p:nvPr>
        </p:nvSpPr>
        <p:spPr>
          <a:xfrm>
            <a:off x="640080" y="2872899"/>
            <a:ext cx="4243589" cy="3320668"/>
          </a:xfrm>
        </p:spPr>
        <p:txBody>
          <a:bodyPr>
            <a:normAutofit lnSpcReduction="10000"/>
          </a:bodyPr>
          <a:lstStyle/>
          <a:p>
            <a:pPr marL="0" indent="0">
              <a:buNone/>
            </a:pPr>
            <a:r>
              <a:rPr lang="en-GB" sz="1700" dirty="0"/>
              <a:t>Revolves within this industry is a word for turntables.  </a:t>
            </a:r>
          </a:p>
          <a:p>
            <a:pPr marL="0" indent="0">
              <a:buNone/>
            </a:pPr>
            <a:r>
              <a:rPr lang="en-GB" sz="1700" dirty="0"/>
              <a:t>They can either be structured on top of platform or below stage/ground. </a:t>
            </a:r>
          </a:p>
          <a:p>
            <a:pPr marL="0" indent="0">
              <a:buNone/>
            </a:pPr>
            <a:r>
              <a:rPr lang="en-GB" sz="1700" dirty="0"/>
              <a:t>Majority of the revolves are constructed from steel frames whether be rented from a company of if ever lucky enough and finances allow, built your own - must consider storage! </a:t>
            </a:r>
          </a:p>
          <a:p>
            <a:pPr marL="0" indent="0">
              <a:buNone/>
            </a:pPr>
            <a:r>
              <a:rPr lang="en-GB" sz="1700" dirty="0"/>
              <a:t>Although steel is more economical due to its longer life expectancy and would require less maintenance, it is possible to construct a smaller revolving platform out of timber and plywood. </a:t>
            </a:r>
          </a:p>
          <a:p>
            <a:pPr marL="0" indent="0">
              <a:buNone/>
            </a:pPr>
            <a:endParaRPr lang="en-GB" sz="1700" dirty="0"/>
          </a:p>
          <a:p>
            <a:endParaRPr lang="en-GB" sz="1700" dirty="0"/>
          </a:p>
        </p:txBody>
      </p:sp>
      <p:pic>
        <p:nvPicPr>
          <p:cNvPr id="74754" name="Picture 2" descr="Triple Revolve 1a">
            <a:extLst>
              <a:ext uri="{FF2B5EF4-FFF2-40B4-BE49-F238E27FC236}">
                <a16:creationId xmlns:a16="http://schemas.microsoft.com/office/drawing/2014/main" id="{DBB0E0DF-1DAA-2E91-56AD-BF0B85F9327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6014" r="17565"/>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231202"/>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large crowd of people at a concert&#10;&#10;Description automatically generated with low confidence">
            <a:extLst>
              <a:ext uri="{FF2B5EF4-FFF2-40B4-BE49-F238E27FC236}">
                <a16:creationId xmlns:a16="http://schemas.microsoft.com/office/drawing/2014/main" id="{246F8C06-E3A0-8A8D-5790-C6CA98DACAA7}"/>
              </a:ext>
            </a:extLst>
          </p:cNvPr>
          <p:cNvPicPr>
            <a:picLocks noChangeAspect="1"/>
          </p:cNvPicPr>
          <p:nvPr/>
        </p:nvPicPr>
        <p:blipFill rotWithShape="1">
          <a:blip r:embed="rId2"/>
          <a:srcRect r="4872" b="1"/>
          <a:stretch/>
        </p:blipFill>
        <p:spPr>
          <a:xfrm>
            <a:off x="20" y="1282"/>
            <a:ext cx="12191980" cy="6856718"/>
          </a:xfrm>
          <a:prstGeom prst="rect">
            <a:avLst/>
          </a:prstGeom>
        </p:spPr>
      </p:pic>
    </p:spTree>
    <p:extLst>
      <p:ext uri="{BB962C8B-B14F-4D97-AF65-F5344CB8AC3E}">
        <p14:creationId xmlns:p14="http://schemas.microsoft.com/office/powerpoint/2010/main" val="582896166"/>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F482043-9D4A-E030-1EC9-21CB9BD8BF1C}"/>
              </a:ext>
            </a:extLst>
          </p:cNvPr>
          <p:cNvSpPr/>
          <p:nvPr/>
        </p:nvSpPr>
        <p:spPr>
          <a:xfrm>
            <a:off x="135082" y="98569"/>
            <a:ext cx="9372600" cy="1812471"/>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pic>
        <p:nvPicPr>
          <p:cNvPr id="4098" name="Picture 2" descr="The Revolving Stage Company Logo">
            <a:extLst>
              <a:ext uri="{FF2B5EF4-FFF2-40B4-BE49-F238E27FC236}">
                <a16:creationId xmlns:a16="http://schemas.microsoft.com/office/drawing/2014/main" id="{35D46F82-5AA0-9E82-E116-0391162280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20036" y="414254"/>
            <a:ext cx="7124700" cy="1181100"/>
          </a:xfrm>
          <a:prstGeom prst="rect">
            <a:avLst/>
          </a:prstGeom>
          <a:noFill/>
          <a:extLst>
            <a:ext uri="{909E8E84-426E-40DD-AFC4-6F175D3DCCD1}">
              <a14:hiddenFill xmlns:a14="http://schemas.microsoft.com/office/drawing/2010/main">
                <a:solidFill>
                  <a:srgbClr val="FFFFFF"/>
                </a:solidFill>
              </a14:hiddenFill>
            </a:ext>
          </a:extLst>
        </p:spPr>
      </p:pic>
      <p:pic>
        <p:nvPicPr>
          <p:cNvPr id="6" name="Online Media 5" descr="Exploded Revolving Stage - The Revolving Stage Company">
            <a:hlinkClick r:id="" action="ppaction://media"/>
            <a:extLst>
              <a:ext uri="{FF2B5EF4-FFF2-40B4-BE49-F238E27FC236}">
                <a16:creationId xmlns:a16="http://schemas.microsoft.com/office/drawing/2014/main" id="{60E5FBC2-2354-4181-FD55-635F686C3A16}"/>
              </a:ext>
            </a:extLst>
          </p:cNvPr>
          <p:cNvPicPr>
            <a:picLocks noRot="1" noChangeAspect="1"/>
          </p:cNvPicPr>
          <p:nvPr>
            <a:videoFile r:link="rId1"/>
          </p:nvPr>
        </p:nvPicPr>
        <p:blipFill>
          <a:blip r:embed="rId4"/>
          <a:stretch>
            <a:fillRect/>
          </a:stretch>
        </p:blipFill>
        <p:spPr>
          <a:xfrm>
            <a:off x="3906344" y="2073166"/>
            <a:ext cx="8128000" cy="4572000"/>
          </a:xfrm>
          <a:prstGeom prst="rect">
            <a:avLst/>
          </a:prstGeom>
        </p:spPr>
      </p:pic>
    </p:spTree>
    <p:extLst>
      <p:ext uri="{BB962C8B-B14F-4D97-AF65-F5344CB8AC3E}">
        <p14:creationId xmlns:p14="http://schemas.microsoft.com/office/powerpoint/2010/main" val="197153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0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BC870C1-BFF2-308F-9673-F8E9F47B9A64}"/>
              </a:ext>
            </a:extLst>
          </p:cNvPr>
          <p:cNvSpPr txBox="1"/>
          <p:nvPr/>
        </p:nvSpPr>
        <p:spPr>
          <a:xfrm>
            <a:off x="479394" y="1070800"/>
            <a:ext cx="3939688" cy="5583126"/>
          </a:xfrm>
          <a:prstGeom prst="rect">
            <a:avLst/>
          </a:prstGeom>
        </p:spPr>
        <p:txBody>
          <a:bodyPr vert="horz" lIns="91440" tIns="45720" rIns="91440" bIns="45720" rtlCol="0" anchor="ctr">
            <a:normAutofit/>
          </a:bodyPr>
          <a:lstStyle/>
          <a:p>
            <a:pPr algn="r">
              <a:lnSpc>
                <a:spcPct val="90000"/>
              </a:lnSpc>
              <a:spcBef>
                <a:spcPct val="0"/>
              </a:spcBef>
              <a:spcAft>
                <a:spcPts val="600"/>
              </a:spcAft>
            </a:pPr>
            <a:r>
              <a:rPr lang="en-US" sz="8000" b="1" kern="1200">
                <a:solidFill>
                  <a:schemeClr val="tx1"/>
                </a:solidFill>
                <a:latin typeface="+mj-lt"/>
                <a:ea typeface="+mj-ea"/>
                <a:cs typeface="+mj-cs"/>
              </a:rPr>
              <a:t>Health &amp; Safety on revolves</a:t>
            </a:r>
            <a:endParaRPr lang="en-US" sz="8000" kern="1200">
              <a:solidFill>
                <a:schemeClr val="tx1"/>
              </a:solidFill>
              <a:latin typeface="+mj-lt"/>
              <a:ea typeface="+mj-ea"/>
              <a:cs typeface="+mj-cs"/>
            </a:endParaRPr>
          </a:p>
          <a:p>
            <a:pPr algn="r">
              <a:lnSpc>
                <a:spcPct val="90000"/>
              </a:lnSpc>
              <a:spcBef>
                <a:spcPct val="0"/>
              </a:spcBef>
              <a:spcAft>
                <a:spcPts val="600"/>
              </a:spcAft>
            </a:pPr>
            <a:endParaRPr lang="en-US" sz="8000" kern="1200">
              <a:solidFill>
                <a:schemeClr val="tx1"/>
              </a:solidFill>
              <a:latin typeface="+mj-lt"/>
              <a:ea typeface="+mj-ea"/>
              <a:cs typeface="+mj-cs"/>
            </a:endParaRPr>
          </a:p>
        </p:txBody>
      </p:sp>
      <p:graphicFrame>
        <p:nvGraphicFramePr>
          <p:cNvPr id="21" name="Content Placeholder 2">
            <a:extLst>
              <a:ext uri="{FF2B5EF4-FFF2-40B4-BE49-F238E27FC236}">
                <a16:creationId xmlns:a16="http://schemas.microsoft.com/office/drawing/2014/main" id="{0A0E8D26-20FD-9C74-4609-149BCDB0AD16}"/>
              </a:ext>
            </a:extLst>
          </p:cNvPr>
          <p:cNvGraphicFramePr>
            <a:graphicFrameLocks noGrp="1"/>
          </p:cNvGraphicFramePr>
          <p:nvPr>
            <p:ph idx="1"/>
            <p:extLst>
              <p:ext uri="{D42A27DB-BD31-4B8C-83A1-F6EECF244321}">
                <p14:modId xmlns:p14="http://schemas.microsoft.com/office/powerpoint/2010/main" val="2037227160"/>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68314264"/>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8B948-99F8-2C92-3B64-6022427577BE}"/>
              </a:ext>
            </a:extLst>
          </p:cNvPr>
          <p:cNvSpPr>
            <a:spLocks noGrp="1"/>
          </p:cNvSpPr>
          <p:nvPr>
            <p:ph type="title"/>
          </p:nvPr>
        </p:nvSpPr>
        <p:spPr>
          <a:xfrm>
            <a:off x="801099" y="1396289"/>
            <a:ext cx="4399093" cy="1325563"/>
          </a:xfrm>
        </p:spPr>
        <p:txBody>
          <a:bodyPr>
            <a:normAutofit/>
          </a:bodyPr>
          <a:lstStyle/>
          <a:p>
            <a:r>
              <a:rPr lang="en-GB" b="1" dirty="0"/>
              <a:t>SOME TYPES OF REVOLVES</a:t>
            </a:r>
            <a:endParaRPr lang="en-GB" b="1"/>
          </a:p>
        </p:txBody>
      </p:sp>
      <p:sp>
        <p:nvSpPr>
          <p:cNvPr id="3" name="Content Placeholder 2">
            <a:extLst>
              <a:ext uri="{FF2B5EF4-FFF2-40B4-BE49-F238E27FC236}">
                <a16:creationId xmlns:a16="http://schemas.microsoft.com/office/drawing/2014/main" id="{0B8DAA8A-1A80-769A-E485-C7305D0D6DBE}"/>
              </a:ext>
            </a:extLst>
          </p:cNvPr>
          <p:cNvSpPr>
            <a:spLocks noGrp="1"/>
          </p:cNvSpPr>
          <p:nvPr>
            <p:ph idx="1"/>
          </p:nvPr>
        </p:nvSpPr>
        <p:spPr>
          <a:xfrm>
            <a:off x="805544" y="2871982"/>
            <a:ext cx="4399094" cy="3181684"/>
          </a:xfrm>
        </p:spPr>
        <p:txBody>
          <a:bodyPr anchor="t">
            <a:normAutofit/>
          </a:bodyPr>
          <a:lstStyle/>
          <a:p>
            <a:pPr marL="0" indent="0">
              <a:buNone/>
            </a:pPr>
            <a:r>
              <a:rPr lang="en-GB" sz="1800" dirty="0"/>
              <a:t>It is my understanding from reading </a:t>
            </a:r>
            <a:r>
              <a:rPr lang="en-GB" sz="1800" i="1" dirty="0"/>
              <a:t>John Blurton, Scenery: Draughting and Construction </a:t>
            </a:r>
            <a:r>
              <a:rPr lang="en-GB" sz="1800" dirty="0"/>
              <a:t>book that there are 2 main types of revolves;</a:t>
            </a:r>
          </a:p>
          <a:p>
            <a:pPr marL="0" indent="0">
              <a:buNone/>
            </a:pPr>
            <a:endParaRPr lang="en-GB" sz="1800" dirty="0"/>
          </a:p>
          <a:p>
            <a:r>
              <a:rPr lang="en-GB" sz="1800" dirty="0"/>
              <a:t> A cable-driven pair of Revolve</a:t>
            </a:r>
          </a:p>
          <a:p>
            <a:r>
              <a:rPr lang="en-GB" sz="1800" dirty="0"/>
              <a:t>A ‘doughnut’ revolve</a:t>
            </a:r>
          </a:p>
        </p:txBody>
      </p:sp>
      <p:sp>
        <p:nvSpPr>
          <p:cNvPr id="10" name="Freeform: Shape 9">
            <a:extLst>
              <a:ext uri="{FF2B5EF4-FFF2-40B4-BE49-F238E27FC236}">
                <a16:creationId xmlns:a16="http://schemas.microsoft.com/office/drawing/2014/main" id="{C62225A2-D3F0-45D1-9C47-B10375316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11927"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1B9FBFA8-6AF4-4091-9C8B-DEC6D8933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42784"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Chart, diagram&#10;&#10;Description automatically generated">
            <a:extLst>
              <a:ext uri="{FF2B5EF4-FFF2-40B4-BE49-F238E27FC236}">
                <a16:creationId xmlns:a16="http://schemas.microsoft.com/office/drawing/2014/main" id="{B7966A6C-4C01-EC8C-AE2E-3182FC02BD5E}"/>
              </a:ext>
            </a:extLst>
          </p:cNvPr>
          <p:cNvPicPr>
            <a:picLocks noChangeAspect="1"/>
          </p:cNvPicPr>
          <p:nvPr/>
        </p:nvPicPr>
        <p:blipFill rotWithShape="1">
          <a:blip r:embed="rId2">
            <a:extLst>
              <a:ext uri="{28A0092B-C50C-407E-A947-70E740481C1C}">
                <a14:useLocalDpi xmlns:a14="http://schemas.microsoft.com/office/drawing/2010/main" val="0"/>
              </a:ext>
            </a:extLst>
          </a:blip>
          <a:srcRect r="3" b="13177"/>
          <a:stretch/>
        </p:blipFill>
        <p:spPr>
          <a:xfrm rot="16200000">
            <a:off x="8128048" y="651331"/>
            <a:ext cx="2741177" cy="2637166"/>
          </a:xfrm>
          <a:prstGeom prst="rect">
            <a:avLst/>
          </a:prstGeom>
        </p:spPr>
      </p:pic>
      <p:pic>
        <p:nvPicPr>
          <p:cNvPr id="5" name="Picture 4" descr="Diagram, engineering drawing&#10;&#10;Description automatically generated">
            <a:extLst>
              <a:ext uri="{FF2B5EF4-FFF2-40B4-BE49-F238E27FC236}">
                <a16:creationId xmlns:a16="http://schemas.microsoft.com/office/drawing/2014/main" id="{0A89F52D-15BE-888F-3996-E481452B7E9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16200000">
            <a:off x="8128049" y="2985937"/>
            <a:ext cx="2741177" cy="4046018"/>
          </a:xfrm>
          <a:prstGeom prst="rect">
            <a:avLst/>
          </a:prstGeom>
        </p:spPr>
      </p:pic>
    </p:spTree>
    <p:extLst>
      <p:ext uri="{BB962C8B-B14F-4D97-AF65-F5344CB8AC3E}">
        <p14:creationId xmlns:p14="http://schemas.microsoft.com/office/powerpoint/2010/main" val="4187050206"/>
      </p:ext>
    </p:extLst>
  </p:cSld>
  <p:clrMapOvr>
    <a:overrideClrMapping bg1="dk1" tx1="lt1" bg2="dk2" tx2="lt2" accent1="accent1" accent2="accent2" accent3="accent3" accent4="accent4" accent5="accent5" accent6="accent6" hlink="hlink" folHlink="folHlink"/>
  </p:clrMapOvr>
</p:sld>
</file>

<file path=ppt/slides/slide10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C4A79D-7616-08AB-2E4F-A5AEEAE70365}"/>
              </a:ext>
            </a:extLst>
          </p:cNvPr>
          <p:cNvSpPr>
            <a:spLocks noGrp="1"/>
          </p:cNvSpPr>
          <p:nvPr>
            <p:ph type="title"/>
          </p:nvPr>
        </p:nvSpPr>
        <p:spPr>
          <a:xfrm>
            <a:off x="589560" y="856180"/>
            <a:ext cx="4560584" cy="1128068"/>
          </a:xfrm>
        </p:spPr>
        <p:txBody>
          <a:bodyPr anchor="ctr">
            <a:normAutofit/>
          </a:bodyPr>
          <a:lstStyle/>
          <a:p>
            <a:r>
              <a:rPr lang="en-GB" sz="4000" b="1"/>
              <a:t>Cable-drive revolves </a:t>
            </a:r>
            <a:endParaRPr lang="en-GB" sz="4000"/>
          </a:p>
        </p:txBody>
      </p:sp>
      <p:grpSp>
        <p:nvGrpSpPr>
          <p:cNvPr id="23" name="Group 2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4" name="Rectangle 2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ntent Placeholder 2">
            <a:extLst>
              <a:ext uri="{FF2B5EF4-FFF2-40B4-BE49-F238E27FC236}">
                <a16:creationId xmlns:a16="http://schemas.microsoft.com/office/drawing/2014/main" id="{E4298641-25D4-101E-C3E5-4C6EA11A96F6}"/>
              </a:ext>
            </a:extLst>
          </p:cNvPr>
          <p:cNvSpPr>
            <a:spLocks noGrp="1"/>
          </p:cNvSpPr>
          <p:nvPr>
            <p:ph idx="1"/>
          </p:nvPr>
        </p:nvSpPr>
        <p:spPr>
          <a:xfrm>
            <a:off x="590719" y="2330505"/>
            <a:ext cx="4559425" cy="3979585"/>
          </a:xfrm>
        </p:spPr>
        <p:txBody>
          <a:bodyPr anchor="ctr">
            <a:normAutofit/>
          </a:bodyPr>
          <a:lstStyle/>
          <a:p>
            <a:pPr marL="0" indent="0">
              <a:buNone/>
            </a:pPr>
            <a:r>
              <a:rPr lang="en-GB" sz="2000"/>
              <a:t>More commonly seen and constructed within the industry. </a:t>
            </a:r>
          </a:p>
          <a:p>
            <a:pPr marL="0" indent="0">
              <a:buNone/>
            </a:pPr>
            <a:r>
              <a:rPr lang="en-GB" sz="2000"/>
              <a:t>“Consists of a continuous cable that runs from the ‘drum’ of a motor around the revolve structure and back.”</a:t>
            </a:r>
          </a:p>
          <a:p>
            <a:pPr marL="0" indent="0">
              <a:buNone/>
            </a:pPr>
            <a:r>
              <a:rPr lang="en-GB" sz="2000"/>
              <a:t>Diverter pulleys with ‘V’ shaped drive rail strategically placed to keep cable and structure tightened.</a:t>
            </a:r>
          </a:p>
          <a:p>
            <a:pPr marL="0" indent="0">
              <a:buNone/>
            </a:pPr>
            <a:endParaRPr lang="en-GB" sz="2000"/>
          </a:p>
          <a:p>
            <a:pPr marL="0" indent="0">
              <a:buNone/>
            </a:pPr>
            <a:endParaRPr lang="en-GB" sz="2000"/>
          </a:p>
        </p:txBody>
      </p:sp>
      <p:sp>
        <p:nvSpPr>
          <p:cNvPr id="29" name="Rectangle 2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hart, diagram&#10;&#10;Description automatically generated">
            <a:extLst>
              <a:ext uri="{FF2B5EF4-FFF2-40B4-BE49-F238E27FC236}">
                <a16:creationId xmlns:a16="http://schemas.microsoft.com/office/drawing/2014/main" id="{F517BFF7-66D0-AC02-C82C-92DB1D8BB937}"/>
              </a:ext>
            </a:extLst>
          </p:cNvPr>
          <p:cNvPicPr>
            <a:picLocks noChangeAspect="1"/>
          </p:cNvPicPr>
          <p:nvPr/>
        </p:nvPicPr>
        <p:blipFill rotWithShape="1">
          <a:blip r:embed="rId2">
            <a:extLst>
              <a:ext uri="{28A0092B-C50C-407E-A947-70E740481C1C}">
                <a14:useLocalDpi xmlns:a14="http://schemas.microsoft.com/office/drawing/2010/main" val="0"/>
              </a:ext>
            </a:extLst>
          </a:blip>
          <a:srcRect r="2" b="6901"/>
          <a:stretch/>
        </p:blipFill>
        <p:spPr>
          <a:xfrm rot="16200000">
            <a:off x="6060845" y="716295"/>
            <a:ext cx="5259296" cy="5425410"/>
          </a:xfrm>
          <a:prstGeom prst="rect">
            <a:avLst/>
          </a:prstGeom>
        </p:spPr>
      </p:pic>
    </p:spTree>
    <p:extLst>
      <p:ext uri="{BB962C8B-B14F-4D97-AF65-F5344CB8AC3E}">
        <p14:creationId xmlns:p14="http://schemas.microsoft.com/office/powerpoint/2010/main" val="1837067741"/>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E1783E-EAC2-8C44-360D-523AE300771E}"/>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b="1" kern="1200">
                <a:solidFill>
                  <a:srgbClr val="FFFFFF"/>
                </a:solidFill>
                <a:latin typeface="+mj-lt"/>
                <a:ea typeface="+mj-ea"/>
                <a:cs typeface="+mj-cs"/>
              </a:rPr>
              <a:t>A ‘doughnut’ revolve</a:t>
            </a:r>
          </a:p>
        </p:txBody>
      </p:sp>
      <p:pic>
        <p:nvPicPr>
          <p:cNvPr id="4" name="Content Placeholder 3" descr="Diagram, engineering drawing&#10;&#10;Description automatically generated">
            <a:extLst>
              <a:ext uri="{FF2B5EF4-FFF2-40B4-BE49-F238E27FC236}">
                <a16:creationId xmlns:a16="http://schemas.microsoft.com/office/drawing/2014/main" id="{08F11244-E6A7-2678-EACA-0166FD8719BA}"/>
              </a:ext>
            </a:extLst>
          </p:cNvPr>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l="7337" r="7339" b="1"/>
          <a:stretch/>
        </p:blipFill>
        <p:spPr>
          <a:xfrm rot="16200000">
            <a:off x="6207786" y="37485"/>
            <a:ext cx="3919758" cy="6780700"/>
          </a:xfrm>
          <a:prstGeom prst="rect">
            <a:avLst/>
          </a:prstGeom>
        </p:spPr>
      </p:pic>
    </p:spTree>
    <p:extLst>
      <p:ext uri="{BB962C8B-B14F-4D97-AF65-F5344CB8AC3E}">
        <p14:creationId xmlns:p14="http://schemas.microsoft.com/office/powerpoint/2010/main" val="1417885579"/>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52C9A-63F5-96ED-2DC0-E1614D73DADD}"/>
              </a:ext>
            </a:extLst>
          </p:cNvPr>
          <p:cNvSpPr>
            <a:spLocks noGrp="1"/>
          </p:cNvSpPr>
          <p:nvPr>
            <p:ph type="title"/>
          </p:nvPr>
        </p:nvSpPr>
        <p:spPr>
          <a:xfrm>
            <a:off x="239374" y="174171"/>
            <a:ext cx="7602360" cy="1325563"/>
          </a:xfrm>
        </p:spPr>
        <p:txBody>
          <a:bodyPr/>
          <a:lstStyle/>
          <a:p>
            <a:r>
              <a:rPr lang="en-GB" dirty="0"/>
              <a:t>The Olivier Theatre </a:t>
            </a:r>
            <a:br>
              <a:rPr lang="en-GB" dirty="0"/>
            </a:br>
            <a:r>
              <a:rPr lang="en-GB" dirty="0"/>
              <a:t>London</a:t>
            </a:r>
          </a:p>
        </p:txBody>
      </p:sp>
      <p:pic>
        <p:nvPicPr>
          <p:cNvPr id="18434" name="Picture 2" descr="National Theatre on Twitter: &quot;He also really loved the colour purple, hence  the colour of the seats in the Olivier Theatre. He loved the colour so much  that he had his very">
            <a:extLst>
              <a:ext uri="{FF2B5EF4-FFF2-40B4-BE49-F238E27FC236}">
                <a16:creationId xmlns:a16="http://schemas.microsoft.com/office/drawing/2014/main" id="{04A47EC9-776C-B29F-511A-74516BB469A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44900" y="174171"/>
            <a:ext cx="5207726" cy="650965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Diagram&#10;&#10;Description automatically generated">
            <a:extLst>
              <a:ext uri="{FF2B5EF4-FFF2-40B4-BE49-F238E27FC236}">
                <a16:creationId xmlns:a16="http://schemas.microsoft.com/office/drawing/2014/main" id="{86E5003B-416C-2C5F-E794-18D42FA312C0}"/>
              </a:ext>
            </a:extLst>
          </p:cNvPr>
          <p:cNvPicPr>
            <a:picLocks noChangeAspect="1"/>
          </p:cNvPicPr>
          <p:nvPr/>
        </p:nvPicPr>
        <p:blipFill>
          <a:blip r:embed="rId3"/>
          <a:stretch>
            <a:fillRect/>
          </a:stretch>
        </p:blipFill>
        <p:spPr>
          <a:xfrm>
            <a:off x="2497998" y="3316183"/>
            <a:ext cx="4246902" cy="3541817"/>
          </a:xfrm>
          <a:prstGeom prst="rect">
            <a:avLst/>
          </a:prstGeom>
        </p:spPr>
      </p:pic>
    </p:spTree>
    <p:extLst>
      <p:ext uri="{BB962C8B-B14F-4D97-AF65-F5344CB8AC3E}">
        <p14:creationId xmlns:p14="http://schemas.microsoft.com/office/powerpoint/2010/main" val="1985675584"/>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9C169519-DA83-9A52-0F7B-5B48BF99FB70}"/>
              </a:ext>
            </a:extLst>
          </p:cNvPr>
          <p:cNvPicPr>
            <a:picLocks noGrp="1" noChangeAspect="1"/>
          </p:cNvPicPr>
          <p:nvPr>
            <p:ph idx="1"/>
          </p:nvPr>
        </p:nvPicPr>
        <p:blipFill rotWithShape="1">
          <a:blip r:embed="rId2"/>
          <a:srcRect b="19"/>
          <a:stretch/>
        </p:blipFill>
        <p:spPr>
          <a:xfrm>
            <a:off x="0" y="0"/>
            <a:ext cx="12192000" cy="6858000"/>
          </a:xfrm>
          <a:prstGeom prst="rect">
            <a:avLst/>
          </a:prstGeom>
        </p:spPr>
      </p:pic>
      <p:sp>
        <p:nvSpPr>
          <p:cNvPr id="5" name="Rectangle 4">
            <a:extLst>
              <a:ext uri="{FF2B5EF4-FFF2-40B4-BE49-F238E27FC236}">
                <a16:creationId xmlns:a16="http://schemas.microsoft.com/office/drawing/2014/main" id="{C8D98D9F-0D09-E927-DEB1-90081D1D5A8A}"/>
              </a:ext>
            </a:extLst>
          </p:cNvPr>
          <p:cNvSpPr/>
          <p:nvPr/>
        </p:nvSpPr>
        <p:spPr>
          <a:xfrm>
            <a:off x="3985230" y="3429000"/>
            <a:ext cx="4221540" cy="923330"/>
          </a:xfrm>
          <a:prstGeom prst="rect">
            <a:avLst/>
          </a:prstGeom>
          <a:noFill/>
        </p:spPr>
        <p:txBody>
          <a:bodyPr wrap="none" lIns="91440" tIns="45720" rIns="91440" bIns="45720">
            <a:spAutoFit/>
          </a:bodyPr>
          <a:lstStyle/>
          <a:p>
            <a:pPr algn="ctr"/>
            <a:r>
              <a:rPr lang="en-GB" sz="5400" b="0" cap="none" spc="0" dirty="0">
                <a:ln w="0"/>
                <a:solidFill>
                  <a:schemeClr val="bg1"/>
                </a:solidFill>
                <a:effectLst>
                  <a:outerShdw blurRad="38100" dist="19050" dir="2700000" algn="tl" rotWithShape="0">
                    <a:schemeClr val="dk1">
                      <a:alpha val="40000"/>
                    </a:schemeClr>
                  </a:outerShdw>
                </a:effectLst>
              </a:rPr>
              <a:t>Derek McLane</a:t>
            </a:r>
          </a:p>
        </p:txBody>
      </p:sp>
    </p:spTree>
    <p:extLst>
      <p:ext uri="{BB962C8B-B14F-4D97-AF65-F5344CB8AC3E}">
        <p14:creationId xmlns:p14="http://schemas.microsoft.com/office/powerpoint/2010/main" val="3245482276"/>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7">
            <a:extLst>
              <a:ext uri="{FF2B5EF4-FFF2-40B4-BE49-F238E27FC236}">
                <a16:creationId xmlns:a16="http://schemas.microsoft.com/office/drawing/2014/main" id="{D880886B-02ED-4317-9236-CB60C22CF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622C0D-5A29-8993-0281-FE8D59220D1F}"/>
              </a:ext>
            </a:extLst>
          </p:cNvPr>
          <p:cNvSpPr>
            <a:spLocks noGrp="1"/>
          </p:cNvSpPr>
          <p:nvPr>
            <p:ph type="title"/>
          </p:nvPr>
        </p:nvSpPr>
        <p:spPr>
          <a:xfrm>
            <a:off x="640080" y="4419600"/>
            <a:ext cx="10908792" cy="1203960"/>
          </a:xfrm>
        </p:spPr>
        <p:txBody>
          <a:bodyPr vert="horz" lIns="91440" tIns="45720" rIns="91440" bIns="45720" rtlCol="0" anchor="ctr">
            <a:normAutofit/>
          </a:bodyPr>
          <a:lstStyle/>
          <a:p>
            <a:pPr algn="ctr"/>
            <a:r>
              <a:rPr lang="en-US" sz="3600" kern="1200">
                <a:solidFill>
                  <a:schemeClr val="tx1"/>
                </a:solidFill>
                <a:latin typeface="+mj-lt"/>
                <a:ea typeface="+mj-ea"/>
                <a:cs typeface="+mj-cs"/>
              </a:rPr>
              <a:t>Derek McLane</a:t>
            </a:r>
            <a:br>
              <a:rPr lang="en-US" sz="3600" kern="1200">
                <a:solidFill>
                  <a:schemeClr val="tx1"/>
                </a:solidFill>
                <a:latin typeface="+mj-lt"/>
                <a:ea typeface="+mj-ea"/>
                <a:cs typeface="+mj-cs"/>
              </a:rPr>
            </a:br>
            <a:r>
              <a:rPr lang="en-US" sz="3600" kern="1200">
                <a:solidFill>
                  <a:schemeClr val="tx1"/>
                </a:solidFill>
                <a:latin typeface="+mj-lt"/>
                <a:ea typeface="+mj-ea"/>
                <a:cs typeface="+mj-cs"/>
              </a:rPr>
              <a:t>- If I Forget</a:t>
            </a:r>
          </a:p>
        </p:txBody>
      </p:sp>
      <p:pic>
        <p:nvPicPr>
          <p:cNvPr id="5" name="Picture 4" descr="A picture containing text, living, indoor, room&#10;&#10;Description automatically generated">
            <a:extLst>
              <a:ext uri="{FF2B5EF4-FFF2-40B4-BE49-F238E27FC236}">
                <a16:creationId xmlns:a16="http://schemas.microsoft.com/office/drawing/2014/main" id="{E4C498BF-F96B-3497-C5BF-01C73B232EDC}"/>
              </a:ext>
            </a:extLst>
          </p:cNvPr>
          <p:cNvPicPr>
            <a:picLocks noChangeAspect="1"/>
          </p:cNvPicPr>
          <p:nvPr/>
        </p:nvPicPr>
        <p:blipFill rotWithShape="1">
          <a:blip r:embed="rId2"/>
          <a:srcRect t="2046"/>
          <a:stretch/>
        </p:blipFill>
        <p:spPr>
          <a:xfrm>
            <a:off x="6" y="-11"/>
            <a:ext cx="6095994" cy="4194796"/>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p:spPr>
      </p:pic>
      <p:pic>
        <p:nvPicPr>
          <p:cNvPr id="4" name="Picture 3" descr="A picture containing indoor, fireplace, living, furniture&#10;&#10;Description automatically generated">
            <a:extLst>
              <a:ext uri="{FF2B5EF4-FFF2-40B4-BE49-F238E27FC236}">
                <a16:creationId xmlns:a16="http://schemas.microsoft.com/office/drawing/2014/main" id="{75118C43-1107-36E3-2F45-841CFD462123}"/>
              </a:ext>
            </a:extLst>
          </p:cNvPr>
          <p:cNvPicPr>
            <a:picLocks noChangeAspect="1"/>
          </p:cNvPicPr>
          <p:nvPr/>
        </p:nvPicPr>
        <p:blipFill rotWithShape="1">
          <a:blip r:embed="rId3"/>
          <a:srcRect r="-3" b="3452"/>
          <a:stretch/>
        </p:blipFill>
        <p:spPr>
          <a:xfrm>
            <a:off x="6019800" y="12"/>
            <a:ext cx="6172195" cy="4186171"/>
          </a:xfrm>
          <a:custGeom>
            <a:avLst/>
            <a:gdLst/>
            <a:ahLst/>
            <a:cxnLst/>
            <a:rect l="l" t="t" r="r" b="b"/>
            <a:pathLst>
              <a:path w="6009490" h="4186171">
                <a:moveTo>
                  <a:pt x="9049" y="0"/>
                </a:moveTo>
                <a:lnTo>
                  <a:pt x="6009490" y="0"/>
                </a:lnTo>
                <a:lnTo>
                  <a:pt x="6009490" y="4168273"/>
                </a:lnTo>
                <a:lnTo>
                  <a:pt x="5803951" y="4172925"/>
                </a:lnTo>
                <a:cubicBezTo>
                  <a:pt x="5729787" y="4171950"/>
                  <a:pt x="5655658" y="4168322"/>
                  <a:pt x="5581704" y="4162045"/>
                </a:cubicBezTo>
                <a:cubicBezTo>
                  <a:pt x="5474340" y="4154041"/>
                  <a:pt x="5366086" y="4142987"/>
                  <a:pt x="5259485" y="4163316"/>
                </a:cubicBezTo>
                <a:cubicBezTo>
                  <a:pt x="5142465" y="4185805"/>
                  <a:pt x="5025571" y="4185932"/>
                  <a:pt x="4907534" y="4180215"/>
                </a:cubicBezTo>
                <a:cubicBezTo>
                  <a:pt x="4806650" y="4175387"/>
                  <a:pt x="4706147" y="4149975"/>
                  <a:pt x="4604501" y="4176784"/>
                </a:cubicBezTo>
                <a:cubicBezTo>
                  <a:pt x="4594387" y="4178258"/>
                  <a:pt x="4584082" y="4177826"/>
                  <a:pt x="4574133" y="4175514"/>
                </a:cubicBezTo>
                <a:cubicBezTo>
                  <a:pt x="4462958" y="4160140"/>
                  <a:pt x="4351020" y="4172718"/>
                  <a:pt x="4239463" y="4168398"/>
                </a:cubicBezTo>
                <a:cubicBezTo>
                  <a:pt x="4188005" y="4166365"/>
                  <a:pt x="4135530" y="4167509"/>
                  <a:pt x="4084706" y="4162045"/>
                </a:cubicBezTo>
                <a:cubicBezTo>
                  <a:pt x="3968067" y="4149594"/>
                  <a:pt x="3851682" y="4142987"/>
                  <a:pt x="3736314" y="4172337"/>
                </a:cubicBezTo>
                <a:cubicBezTo>
                  <a:pt x="3702643" y="4180253"/>
                  <a:pt x="3668235" y="4184509"/>
                  <a:pt x="3633650" y="4185043"/>
                </a:cubicBezTo>
                <a:cubicBezTo>
                  <a:pt x="3520696" y="4189109"/>
                  <a:pt x="3408122" y="4181358"/>
                  <a:pt x="3295549" y="4175005"/>
                </a:cubicBezTo>
                <a:cubicBezTo>
                  <a:pt x="3217408" y="4170558"/>
                  <a:pt x="3139394" y="4160902"/>
                  <a:pt x="3061127" y="4169034"/>
                </a:cubicBezTo>
                <a:cubicBezTo>
                  <a:pt x="3015640" y="4173735"/>
                  <a:pt x="2969772" y="4173735"/>
                  <a:pt x="2924285" y="4169034"/>
                </a:cubicBezTo>
                <a:cubicBezTo>
                  <a:pt x="2840452" y="4159212"/>
                  <a:pt x="2755870" y="4157382"/>
                  <a:pt x="2671694" y="4163570"/>
                </a:cubicBezTo>
                <a:cubicBezTo>
                  <a:pt x="2546033" y="4174370"/>
                  <a:pt x="2420500" y="4183391"/>
                  <a:pt x="2294459" y="4166238"/>
                </a:cubicBezTo>
                <a:cubicBezTo>
                  <a:pt x="2222976" y="4155006"/>
                  <a:pt x="2150298" y="4153685"/>
                  <a:pt x="2078460" y="4162300"/>
                </a:cubicBezTo>
                <a:cubicBezTo>
                  <a:pt x="1907313" y="4186314"/>
                  <a:pt x="1735785" y="4178563"/>
                  <a:pt x="1564257" y="4168653"/>
                </a:cubicBezTo>
                <a:cubicBezTo>
                  <a:pt x="1449650" y="4161918"/>
                  <a:pt x="1334536" y="4149594"/>
                  <a:pt x="1220183" y="4165857"/>
                </a:cubicBezTo>
                <a:cubicBezTo>
                  <a:pt x="1074321" y="4186186"/>
                  <a:pt x="928331" y="4179452"/>
                  <a:pt x="782087" y="4173481"/>
                </a:cubicBezTo>
                <a:cubicBezTo>
                  <a:pt x="674723" y="4169034"/>
                  <a:pt x="567232" y="4155565"/>
                  <a:pt x="459614" y="4172210"/>
                </a:cubicBezTo>
                <a:cubicBezTo>
                  <a:pt x="448535" y="4173722"/>
                  <a:pt x="437265" y="4172591"/>
                  <a:pt x="426706" y="4168907"/>
                </a:cubicBezTo>
                <a:cubicBezTo>
                  <a:pt x="385869" y="4155464"/>
                  <a:pt x="342085" y="4153660"/>
                  <a:pt x="300283" y="4163697"/>
                </a:cubicBezTo>
                <a:cubicBezTo>
                  <a:pt x="223159" y="4180596"/>
                  <a:pt x="146162" y="4187965"/>
                  <a:pt x="67640" y="4172591"/>
                </a:cubicBezTo>
                <a:lnTo>
                  <a:pt x="14015" y="4169393"/>
                </a:lnTo>
                <a:lnTo>
                  <a:pt x="28554" y="3856095"/>
                </a:lnTo>
                <a:cubicBezTo>
                  <a:pt x="30458" y="3735660"/>
                  <a:pt x="27412" y="3615306"/>
                  <a:pt x="15626" y="3495237"/>
                </a:cubicBezTo>
                <a:cubicBezTo>
                  <a:pt x="-847" y="3348740"/>
                  <a:pt x="-4304" y="3201174"/>
                  <a:pt x="5296" y="3054118"/>
                </a:cubicBezTo>
                <a:cubicBezTo>
                  <a:pt x="11786" y="2969961"/>
                  <a:pt x="18539" y="2885804"/>
                  <a:pt x="22776" y="2801522"/>
                </a:cubicBezTo>
                <a:cubicBezTo>
                  <a:pt x="28180" y="2681630"/>
                  <a:pt x="25173" y="2561524"/>
                  <a:pt x="13771" y="2442014"/>
                </a:cubicBezTo>
                <a:cubicBezTo>
                  <a:pt x="4237" y="2350879"/>
                  <a:pt x="3177" y="2259120"/>
                  <a:pt x="10593" y="2167807"/>
                </a:cubicBezTo>
                <a:cubicBezTo>
                  <a:pt x="25690" y="2012336"/>
                  <a:pt x="9931" y="1856863"/>
                  <a:pt x="5032" y="1701516"/>
                </a:cubicBezTo>
                <a:cubicBezTo>
                  <a:pt x="-3577" y="1415742"/>
                  <a:pt x="20393" y="1130095"/>
                  <a:pt x="9666" y="844320"/>
                </a:cubicBezTo>
                <a:cubicBezTo>
                  <a:pt x="3841" y="702958"/>
                  <a:pt x="16420" y="561723"/>
                  <a:pt x="9666" y="420361"/>
                </a:cubicBezTo>
                <a:cubicBezTo>
                  <a:pt x="4105" y="319805"/>
                  <a:pt x="397" y="219250"/>
                  <a:pt x="4105" y="118568"/>
                </a:cubicBezTo>
                <a:cubicBezTo>
                  <a:pt x="5164" y="91109"/>
                  <a:pt x="5826" y="63523"/>
                  <a:pt x="9534" y="36446"/>
                </a:cubicBezTo>
                <a:close/>
              </a:path>
            </a:pathLst>
          </a:custGeom>
        </p:spPr>
      </p:pic>
      <p:sp>
        <p:nvSpPr>
          <p:cNvPr id="29" name="sketch line">
            <a:extLst>
              <a:ext uri="{FF2B5EF4-FFF2-40B4-BE49-F238E27FC236}">
                <a16:creationId xmlns:a16="http://schemas.microsoft.com/office/drawing/2014/main" id="{28C31856-6ABF-41FD-B683-B06E5FFF92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5598439"/>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68726496"/>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39B0E0-800B-4344-7E50-3D6984926773}"/>
              </a:ext>
            </a:extLst>
          </p:cNvPr>
          <p:cNvSpPr>
            <a:spLocks noGrp="1"/>
          </p:cNvSpPr>
          <p:nvPr>
            <p:ph type="title"/>
          </p:nvPr>
        </p:nvSpPr>
        <p:spPr>
          <a:xfrm>
            <a:off x="638881" y="417576"/>
            <a:ext cx="10909640" cy="1249394"/>
          </a:xfrm>
        </p:spPr>
        <p:txBody>
          <a:bodyPr vert="horz" lIns="91440" tIns="45720" rIns="91440" bIns="45720" rtlCol="0" anchor="ctr">
            <a:normAutofit/>
          </a:bodyPr>
          <a:lstStyle/>
          <a:p>
            <a:pPr algn="ctr"/>
            <a:r>
              <a:rPr lang="en-US" sz="2600" kern="1200">
                <a:solidFill>
                  <a:schemeClr val="tx1"/>
                </a:solidFill>
                <a:latin typeface="+mj-lt"/>
                <a:ea typeface="+mj-ea"/>
                <a:cs typeface="+mj-cs"/>
              </a:rPr>
              <a:t>Derek McLane</a:t>
            </a:r>
            <a:br>
              <a:rPr lang="en-US" sz="2600" kern="1200">
                <a:solidFill>
                  <a:schemeClr val="tx1"/>
                </a:solidFill>
                <a:latin typeface="+mj-lt"/>
                <a:ea typeface="+mj-ea"/>
                <a:cs typeface="+mj-cs"/>
              </a:rPr>
            </a:br>
            <a:r>
              <a:rPr lang="en-US" sz="2600" kern="1200">
                <a:solidFill>
                  <a:schemeClr val="tx1"/>
                </a:solidFill>
                <a:latin typeface="+mj-lt"/>
                <a:ea typeface="+mj-ea"/>
                <a:cs typeface="+mj-cs"/>
              </a:rPr>
              <a:t>- If I Forget</a:t>
            </a:r>
            <a:br>
              <a:rPr lang="en-US" sz="2600" kern="1200">
                <a:solidFill>
                  <a:schemeClr val="tx1"/>
                </a:solidFill>
                <a:latin typeface="+mj-lt"/>
                <a:ea typeface="+mj-ea"/>
                <a:cs typeface="+mj-cs"/>
              </a:rPr>
            </a:br>
            <a:endParaRPr lang="en-US" sz="26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descr="If I Forget">
            <a:hlinkClick r:id="" action="ppaction://media"/>
            <a:extLst>
              <a:ext uri="{FF2B5EF4-FFF2-40B4-BE49-F238E27FC236}">
                <a16:creationId xmlns:a16="http://schemas.microsoft.com/office/drawing/2014/main" id="{F086BB94-1DC8-CD14-5CC1-7EF6C848E4CF}"/>
              </a:ext>
            </a:extLst>
          </p:cNvPr>
          <p:cNvPicPr>
            <a:picLocks noRot="1" noChangeAspect="1"/>
          </p:cNvPicPr>
          <p:nvPr>
            <a:videoFile r:link="rId1"/>
          </p:nvPr>
        </p:nvPicPr>
        <p:blipFill>
          <a:blip r:embed="rId3"/>
          <a:stretch>
            <a:fillRect/>
          </a:stretch>
        </p:blipFill>
        <p:spPr>
          <a:xfrm>
            <a:off x="2424781" y="2084546"/>
            <a:ext cx="7337839" cy="4145879"/>
          </a:xfrm>
          <a:prstGeom prst="rect">
            <a:avLst/>
          </a:prstGeom>
        </p:spPr>
      </p:pic>
    </p:spTree>
    <p:extLst>
      <p:ext uri="{BB962C8B-B14F-4D97-AF65-F5344CB8AC3E}">
        <p14:creationId xmlns:p14="http://schemas.microsoft.com/office/powerpoint/2010/main" val="2757092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154B24-679D-3979-4016-1D7E922ACF35}"/>
              </a:ext>
            </a:extLst>
          </p:cNvPr>
          <p:cNvSpPr>
            <a:spLocks noGrp="1"/>
          </p:cNvSpPr>
          <p:nvPr>
            <p:ph type="title"/>
          </p:nvPr>
        </p:nvSpPr>
        <p:spPr>
          <a:xfrm>
            <a:off x="640080" y="325369"/>
            <a:ext cx="4368602" cy="1956841"/>
          </a:xfrm>
        </p:spPr>
        <p:txBody>
          <a:bodyPr anchor="b">
            <a:normAutofit/>
          </a:bodyPr>
          <a:lstStyle/>
          <a:p>
            <a:r>
              <a:rPr lang="en-GB" sz="5400" b="1"/>
              <a:t>WELDING</a:t>
            </a:r>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14A19C0-20C1-EF5F-0A75-6E44BDE33DD4}"/>
              </a:ext>
            </a:extLst>
          </p:cNvPr>
          <p:cNvSpPr>
            <a:spLocks noGrp="1"/>
          </p:cNvSpPr>
          <p:nvPr>
            <p:ph idx="1"/>
          </p:nvPr>
        </p:nvSpPr>
        <p:spPr>
          <a:xfrm>
            <a:off x="640080" y="2872899"/>
            <a:ext cx="4243589" cy="3320668"/>
          </a:xfrm>
        </p:spPr>
        <p:txBody>
          <a:bodyPr>
            <a:normAutofit/>
          </a:bodyPr>
          <a:lstStyle/>
          <a:p>
            <a:pPr marL="0" indent="0">
              <a:buNone/>
            </a:pPr>
            <a:r>
              <a:rPr lang="en-GB" sz="1700"/>
              <a:t>Welding is an holistic process where you fuse metal pieces together with an extreme amount of heat. Depending on what is needed to be done, determines what welding technique is desired. </a:t>
            </a:r>
          </a:p>
          <a:p>
            <a:pPr marL="0" indent="0">
              <a:buNone/>
            </a:pPr>
            <a:r>
              <a:rPr lang="en-GB" sz="1700"/>
              <a:t>Most common welding methods:</a:t>
            </a:r>
          </a:p>
          <a:p>
            <a:r>
              <a:rPr lang="en-GB" sz="1700"/>
              <a:t>Stick welding.</a:t>
            </a:r>
          </a:p>
          <a:p>
            <a:r>
              <a:rPr lang="en-GB" sz="1700"/>
              <a:t>Spot welding.</a:t>
            </a:r>
          </a:p>
          <a:p>
            <a:r>
              <a:rPr lang="en-GB" sz="1700"/>
              <a:t>MIG welding.</a:t>
            </a:r>
          </a:p>
          <a:p>
            <a:r>
              <a:rPr lang="en-GB" sz="1700"/>
              <a:t>TIG welding.</a:t>
            </a:r>
          </a:p>
          <a:p>
            <a:pPr marL="0" indent="0">
              <a:buNone/>
            </a:pPr>
            <a:endParaRPr lang="en-GB" sz="1700"/>
          </a:p>
        </p:txBody>
      </p:sp>
      <p:pic>
        <p:nvPicPr>
          <p:cNvPr id="4" name="Picture 4" descr="The Ultimate Guide to STICK Welding | UNIMIG Welding Guides &amp; Tutorials">
            <a:extLst>
              <a:ext uri="{FF2B5EF4-FFF2-40B4-BE49-F238E27FC236}">
                <a16:creationId xmlns:a16="http://schemas.microsoft.com/office/drawing/2014/main" id="{0D7F4DD9-523C-263C-9B8F-4277804E54E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353" r="16466"/>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9007781"/>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3D40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5B5582E-54C2-C761-EBD3-038EB5A49BA6}"/>
              </a:ext>
            </a:extLst>
          </p:cNvPr>
          <p:cNvSpPr>
            <a:spLocks noGrp="1"/>
          </p:cNvSpPr>
          <p:nvPr>
            <p:ph type="title"/>
          </p:nvPr>
        </p:nvSpPr>
        <p:spPr>
          <a:xfrm>
            <a:off x="524256" y="516804"/>
            <a:ext cx="6594189" cy="1625210"/>
          </a:xfrm>
        </p:spPr>
        <p:txBody>
          <a:bodyPr>
            <a:normAutofit/>
          </a:bodyPr>
          <a:lstStyle/>
          <a:p>
            <a:r>
              <a:rPr lang="en-GB" b="1">
                <a:solidFill>
                  <a:srgbClr val="FFFFFF"/>
                </a:solidFill>
              </a:rPr>
              <a:t>HEALTH AND SAFETY</a:t>
            </a:r>
            <a:br>
              <a:rPr lang="en-GB">
                <a:solidFill>
                  <a:srgbClr val="FFFFFF"/>
                </a:solidFill>
              </a:rPr>
            </a:br>
            <a:endParaRPr lang="en-GB">
              <a:solidFill>
                <a:srgbClr val="FFFFFF"/>
              </a:solidFill>
            </a:endParaRPr>
          </a:p>
        </p:txBody>
      </p:sp>
      <p:sp>
        <p:nvSpPr>
          <p:cNvPr id="73" name="Rectangle 72">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Welding personal protective equipment/clothing - HSEWatch">
            <a:extLst>
              <a:ext uri="{FF2B5EF4-FFF2-40B4-BE49-F238E27FC236}">
                <a16:creationId xmlns:a16="http://schemas.microsoft.com/office/drawing/2014/main" id="{D36B6997-1A2A-8811-2B13-8224365D3AD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15022" y="2660287"/>
            <a:ext cx="6483354" cy="3646887"/>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F1DB5D9-46D3-928D-023A-6840142B48CD}"/>
              </a:ext>
            </a:extLst>
          </p:cNvPr>
          <p:cNvSpPr>
            <a:spLocks noGrp="1"/>
          </p:cNvSpPr>
          <p:nvPr>
            <p:ph idx="1"/>
          </p:nvPr>
        </p:nvSpPr>
        <p:spPr>
          <a:xfrm>
            <a:off x="8029319" y="917725"/>
            <a:ext cx="3424739" cy="4852362"/>
          </a:xfrm>
        </p:spPr>
        <p:txBody>
          <a:bodyPr anchor="ctr">
            <a:normAutofit/>
          </a:bodyPr>
          <a:lstStyle/>
          <a:p>
            <a:pPr marL="0" indent="0">
              <a:buNone/>
            </a:pPr>
            <a:r>
              <a:rPr lang="en-GB" sz="2000" dirty="0">
                <a:solidFill>
                  <a:srgbClr val="FFFFFF"/>
                </a:solidFill>
              </a:rPr>
              <a:t>When welding, one must wear protective clothing and tinted coloured goggles. </a:t>
            </a:r>
          </a:p>
          <a:p>
            <a:pPr marL="0" indent="0">
              <a:buNone/>
            </a:pPr>
            <a:r>
              <a:rPr lang="en-GB" sz="2000" dirty="0">
                <a:solidFill>
                  <a:srgbClr val="FFFFFF"/>
                </a:solidFill>
              </a:rPr>
              <a:t>As the flame is less intense than an arc and very little UV is emitted, general-purpose tinted goggles provide sufficient protection.</a:t>
            </a:r>
          </a:p>
          <a:p>
            <a:endParaRPr lang="en-GB" sz="2000" dirty="0">
              <a:solidFill>
                <a:srgbClr val="FFFFFF"/>
              </a:solidFill>
            </a:endParaRPr>
          </a:p>
        </p:txBody>
      </p:sp>
    </p:spTree>
    <p:extLst>
      <p:ext uri="{BB962C8B-B14F-4D97-AF65-F5344CB8AC3E}">
        <p14:creationId xmlns:p14="http://schemas.microsoft.com/office/powerpoint/2010/main" val="3459931164"/>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8" name="Rectangle 13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C3F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0" name="Rectangle 13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Types of Metals | Types of metal, Metal, Hello english app">
            <a:extLst>
              <a:ext uri="{FF2B5EF4-FFF2-40B4-BE49-F238E27FC236}">
                <a16:creationId xmlns:a16="http://schemas.microsoft.com/office/drawing/2014/main" id="{830A3642-2BD4-A166-D953-1AD20BA709E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6810"/>
          <a:stretch/>
        </p:blipFill>
        <p:spPr bwMode="auto">
          <a:xfrm>
            <a:off x="3727146" y="643467"/>
            <a:ext cx="4737707"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1120710"/>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78653-458E-4654-E8FF-06BF5291BA3D}"/>
              </a:ext>
            </a:extLst>
          </p:cNvPr>
          <p:cNvSpPr>
            <a:spLocks noGrp="1"/>
          </p:cNvSpPr>
          <p:nvPr>
            <p:ph type="title"/>
          </p:nvPr>
        </p:nvSpPr>
        <p:spPr>
          <a:xfrm>
            <a:off x="125680" y="-97137"/>
            <a:ext cx="10515600" cy="1325563"/>
          </a:xfrm>
        </p:spPr>
        <p:txBody>
          <a:bodyPr>
            <a:normAutofit fontScale="90000"/>
          </a:bodyPr>
          <a:lstStyle/>
          <a:p>
            <a:br>
              <a:rPr lang="en-GB" dirty="0"/>
            </a:br>
            <a:r>
              <a:rPr lang="en-GB" b="1" dirty="0" err="1"/>
              <a:t>Pixomondo’s</a:t>
            </a:r>
            <a:r>
              <a:rPr lang="en-GB" b="1" dirty="0"/>
              <a:t> ‘Euphoria’ Rotating Hallway VFX</a:t>
            </a:r>
            <a:br>
              <a:rPr lang="en-GB" dirty="0"/>
            </a:br>
            <a:endParaRPr lang="en-GB" dirty="0"/>
          </a:p>
        </p:txBody>
      </p:sp>
      <p:pic>
        <p:nvPicPr>
          <p:cNvPr id="12292" name="Picture 4">
            <a:extLst>
              <a:ext uri="{FF2B5EF4-FFF2-40B4-BE49-F238E27FC236}">
                <a16:creationId xmlns:a16="http://schemas.microsoft.com/office/drawing/2014/main" id="{2002EC39-7D13-A8D1-097A-8986949643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7997" y="3429000"/>
            <a:ext cx="5088003" cy="2863355"/>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a:extLst>
              <a:ext uri="{FF2B5EF4-FFF2-40B4-BE49-F238E27FC236}">
                <a16:creationId xmlns:a16="http://schemas.microsoft.com/office/drawing/2014/main" id="{61FF0E23-0611-66BF-C750-701996D4C97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41404" y="4426089"/>
            <a:ext cx="4316122" cy="2376467"/>
          </a:xfrm>
          <a:prstGeom prst="rect">
            <a:avLst/>
          </a:prstGeom>
          <a:noFill/>
          <a:extLst>
            <a:ext uri="{909E8E84-426E-40DD-AFC4-6F175D3DCCD1}">
              <a14:hiddenFill xmlns:a14="http://schemas.microsoft.com/office/drawing/2010/main">
                <a:solidFill>
                  <a:srgbClr val="FFFFFF"/>
                </a:solidFill>
              </a14:hiddenFill>
            </a:ext>
          </a:extLst>
        </p:spPr>
      </p:pic>
      <p:pic>
        <p:nvPicPr>
          <p:cNvPr id="12296" name="Picture 8" descr="Euphoria: A Gen Z Masterpiece – The Paper Cut">
            <a:extLst>
              <a:ext uri="{FF2B5EF4-FFF2-40B4-BE49-F238E27FC236}">
                <a16:creationId xmlns:a16="http://schemas.microsoft.com/office/drawing/2014/main" id="{828DA3B2-54E4-B766-B7A0-2B790DE04F4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5680" y="5297433"/>
            <a:ext cx="2847006" cy="1496260"/>
          </a:xfrm>
          <a:prstGeom prst="rect">
            <a:avLst/>
          </a:prstGeom>
          <a:noFill/>
          <a:extLst>
            <a:ext uri="{909E8E84-426E-40DD-AFC4-6F175D3DCCD1}">
              <a14:hiddenFill xmlns:a14="http://schemas.microsoft.com/office/drawing/2010/main">
                <a:solidFill>
                  <a:srgbClr val="FFFFFF"/>
                </a:solidFill>
              </a14:hiddenFill>
            </a:ext>
          </a:extLst>
        </p:spPr>
      </p:pic>
      <p:pic>
        <p:nvPicPr>
          <p:cNvPr id="3" name="Online Media 2" descr="Euphoria - The Rotating Hallway (Season One, Episode One)">
            <a:hlinkClick r:id="" action="ppaction://media"/>
            <a:extLst>
              <a:ext uri="{FF2B5EF4-FFF2-40B4-BE49-F238E27FC236}">
                <a16:creationId xmlns:a16="http://schemas.microsoft.com/office/drawing/2014/main" id="{D135ECD8-A840-BA31-96B5-75ECE5B6E9C8}"/>
              </a:ext>
            </a:extLst>
          </p:cNvPr>
          <p:cNvPicPr>
            <a:picLocks noRot="1" noChangeAspect="1"/>
          </p:cNvPicPr>
          <p:nvPr>
            <a:videoFile r:link="rId1"/>
          </p:nvPr>
        </p:nvPicPr>
        <p:blipFill>
          <a:blip r:embed="rId6"/>
          <a:stretch>
            <a:fillRect/>
          </a:stretch>
        </p:blipFill>
        <p:spPr>
          <a:xfrm>
            <a:off x="6238562" y="971551"/>
            <a:ext cx="5827758" cy="3292683"/>
          </a:xfrm>
          <a:prstGeom prst="rect">
            <a:avLst/>
          </a:prstGeom>
        </p:spPr>
      </p:pic>
    </p:spTree>
    <p:extLst>
      <p:ext uri="{BB962C8B-B14F-4D97-AF65-F5344CB8AC3E}">
        <p14:creationId xmlns:p14="http://schemas.microsoft.com/office/powerpoint/2010/main" val="3385705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large crowd of people in a stadium&#10;&#10;Description automatically generated with low confidence">
            <a:extLst>
              <a:ext uri="{FF2B5EF4-FFF2-40B4-BE49-F238E27FC236}">
                <a16:creationId xmlns:a16="http://schemas.microsoft.com/office/drawing/2014/main" id="{6884BB8D-7193-17D6-DDC3-0721363DAD76}"/>
              </a:ext>
            </a:extLst>
          </p:cNvPr>
          <p:cNvPicPr>
            <a:picLocks noChangeAspect="1"/>
          </p:cNvPicPr>
          <p:nvPr/>
        </p:nvPicPr>
        <p:blipFill rotWithShape="1">
          <a:blip r:embed="rId2">
            <a:extLst>
              <a:ext uri="{28A0092B-C50C-407E-A947-70E740481C1C}">
                <a14:useLocalDpi xmlns:a14="http://schemas.microsoft.com/office/drawing/2010/main" val="0"/>
              </a:ext>
            </a:extLst>
          </a:blip>
          <a:srcRect t="35067" b="19338"/>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9" name="Content Placeholder 8">
            <a:extLst>
              <a:ext uri="{FF2B5EF4-FFF2-40B4-BE49-F238E27FC236}">
                <a16:creationId xmlns:a16="http://schemas.microsoft.com/office/drawing/2014/main" id="{2456B046-DA4C-8D8B-EECB-B9BB3164972D}"/>
              </a:ext>
            </a:extLst>
          </p:cNvPr>
          <p:cNvSpPr>
            <a:spLocks noGrp="1"/>
          </p:cNvSpPr>
          <p:nvPr>
            <p:ph idx="1"/>
          </p:nvPr>
        </p:nvSpPr>
        <p:spPr>
          <a:xfrm>
            <a:off x="2668603" y="4052395"/>
            <a:ext cx="7485413" cy="2452687"/>
          </a:xfrm>
        </p:spPr>
        <p:txBody>
          <a:bodyPr anchor="ctr">
            <a:normAutofit/>
          </a:bodyPr>
          <a:lstStyle/>
          <a:p>
            <a:pPr marL="0" indent="0">
              <a:buNone/>
            </a:pPr>
            <a:r>
              <a:rPr lang="en-US" sz="3600" dirty="0"/>
              <a:t>SUPER BOWL 2022 HALF TIME SHOW</a:t>
            </a:r>
          </a:p>
          <a:p>
            <a:pPr marL="0" indent="0">
              <a:buNone/>
            </a:pPr>
            <a:endParaRPr lang="en-US" sz="1800" dirty="0"/>
          </a:p>
          <a:p>
            <a:pPr marL="0" indent="0">
              <a:buNone/>
            </a:pPr>
            <a:endParaRPr lang="en-US" sz="1800" dirty="0"/>
          </a:p>
        </p:txBody>
      </p:sp>
    </p:spTree>
    <p:extLst>
      <p:ext uri="{BB962C8B-B14F-4D97-AF65-F5344CB8AC3E}">
        <p14:creationId xmlns:p14="http://schemas.microsoft.com/office/powerpoint/2010/main" val="615792985"/>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0DCA7-D2B2-33B5-A121-436B6858C85C}"/>
              </a:ext>
            </a:extLst>
          </p:cNvPr>
          <p:cNvSpPr>
            <a:spLocks noGrp="1"/>
          </p:cNvSpPr>
          <p:nvPr>
            <p:ph type="title"/>
          </p:nvPr>
        </p:nvSpPr>
        <p:spPr/>
        <p:txBody>
          <a:bodyPr/>
          <a:lstStyle/>
          <a:p>
            <a:endParaRPr lang="en-GB"/>
          </a:p>
        </p:txBody>
      </p:sp>
      <p:pic>
        <p:nvPicPr>
          <p:cNvPr id="5" name="Content Placeholder 4" descr="A picture containing several&#10;&#10;Description automatically generated">
            <a:extLst>
              <a:ext uri="{FF2B5EF4-FFF2-40B4-BE49-F238E27FC236}">
                <a16:creationId xmlns:a16="http://schemas.microsoft.com/office/drawing/2014/main" id="{A005CC7E-6BE9-0FE6-E166-7D85C989D66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116660" y="2841498"/>
            <a:ext cx="7539671" cy="4351338"/>
          </a:xfrm>
        </p:spPr>
      </p:pic>
      <p:pic>
        <p:nvPicPr>
          <p:cNvPr id="7170" name="Picture 2" descr="Super Bowl Halftime show 2022: Who was the surprise guest on the setlist? -  DraftKings Nation">
            <a:extLst>
              <a:ext uri="{FF2B5EF4-FFF2-40B4-BE49-F238E27FC236}">
                <a16:creationId xmlns:a16="http://schemas.microsoft.com/office/drawing/2014/main" id="{1F2A04B5-382A-2914-E1E3-0EFED2BD41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5493" y="-624256"/>
            <a:ext cx="5666433" cy="3777622"/>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A picture containing text, purple&#10;&#10;Description automatically generated">
            <a:extLst>
              <a:ext uri="{FF2B5EF4-FFF2-40B4-BE49-F238E27FC236}">
                <a16:creationId xmlns:a16="http://schemas.microsoft.com/office/drawing/2014/main" id="{F3FFB6A4-36EC-9196-43E4-22AF079DD07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76859"/>
            <a:ext cx="7285493" cy="4204645"/>
          </a:xfrm>
          <a:prstGeom prst="rect">
            <a:avLst/>
          </a:prstGeom>
        </p:spPr>
      </p:pic>
      <p:pic>
        <p:nvPicPr>
          <p:cNvPr id="9" name="Picture 8" descr="A picture containing person, crowd&#10;&#10;Description automatically generated">
            <a:extLst>
              <a:ext uri="{FF2B5EF4-FFF2-40B4-BE49-F238E27FC236}">
                <a16:creationId xmlns:a16="http://schemas.microsoft.com/office/drawing/2014/main" id="{C4AF8469-0655-BF13-E29D-C663E3310332}"/>
              </a:ext>
            </a:extLst>
          </p:cNvPr>
          <p:cNvPicPr>
            <a:picLocks noChangeAspect="1"/>
          </p:cNvPicPr>
          <p:nvPr/>
        </p:nvPicPr>
        <p:blipFill rotWithShape="1">
          <a:blip r:embed="rId5">
            <a:extLst>
              <a:ext uri="{28A0092B-C50C-407E-A947-70E740481C1C}">
                <a14:useLocalDpi xmlns:a14="http://schemas.microsoft.com/office/drawing/2010/main" val="0"/>
              </a:ext>
            </a:extLst>
          </a:blip>
          <a:srcRect l="27844" t="446" r="5639" b="47043"/>
          <a:stretch/>
        </p:blipFill>
        <p:spPr>
          <a:xfrm>
            <a:off x="-2426037" y="4027786"/>
            <a:ext cx="8109856" cy="3414769"/>
          </a:xfrm>
          <a:prstGeom prst="rect">
            <a:avLst/>
          </a:prstGeom>
        </p:spPr>
      </p:pic>
    </p:spTree>
    <p:extLst>
      <p:ext uri="{BB962C8B-B14F-4D97-AF65-F5344CB8AC3E}">
        <p14:creationId xmlns:p14="http://schemas.microsoft.com/office/powerpoint/2010/main" val="1864889426"/>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F6012-6C32-F2FD-5101-AE54C403D1F8}"/>
              </a:ext>
            </a:extLst>
          </p:cNvPr>
          <p:cNvSpPr>
            <a:spLocks noGrp="1"/>
          </p:cNvSpPr>
          <p:nvPr>
            <p:ph type="title"/>
          </p:nvPr>
        </p:nvSpPr>
        <p:spPr>
          <a:xfrm>
            <a:off x="8843184" y="4484034"/>
            <a:ext cx="5024437" cy="996522"/>
          </a:xfrm>
        </p:spPr>
        <p:txBody>
          <a:bodyPr>
            <a:normAutofit fontScale="90000"/>
          </a:bodyPr>
          <a:lstStyle/>
          <a:p>
            <a:r>
              <a:rPr lang="en-GB" dirty="0"/>
              <a:t>Set </a:t>
            </a:r>
            <a:br>
              <a:rPr lang="en-GB" dirty="0"/>
            </a:br>
            <a:r>
              <a:rPr lang="en-GB" dirty="0"/>
              <a:t>Ground plan</a:t>
            </a:r>
          </a:p>
        </p:txBody>
      </p:sp>
      <p:pic>
        <p:nvPicPr>
          <p:cNvPr id="5" name="Content Placeholder 4" descr="A picture containing text, indoor&#10;&#10;Description automatically generated">
            <a:extLst>
              <a:ext uri="{FF2B5EF4-FFF2-40B4-BE49-F238E27FC236}">
                <a16:creationId xmlns:a16="http://schemas.microsoft.com/office/drawing/2014/main" id="{E01D00B8-2606-A310-8088-6146BC8DE888}"/>
              </a:ext>
            </a:extLst>
          </p:cNvPr>
          <p:cNvPicPr>
            <a:picLocks noGrp="1" noChangeAspect="1"/>
          </p:cNvPicPr>
          <p:nvPr>
            <p:ph idx="1"/>
          </p:nvPr>
        </p:nvPicPr>
        <p:blipFill>
          <a:blip r:embed="rId2"/>
          <a:stretch>
            <a:fillRect/>
          </a:stretch>
        </p:blipFill>
        <p:spPr>
          <a:xfrm>
            <a:off x="4464248" y="1825625"/>
            <a:ext cx="3263503" cy="4351338"/>
          </a:xfrm>
          <a:prstGeom prst="rect">
            <a:avLst/>
          </a:prstGeom>
          <a:ln>
            <a:noFill/>
          </a:ln>
          <a:effectLst>
            <a:outerShdw blurRad="190500" algn="tl" rotWithShape="0">
              <a:srgbClr val="000000">
                <a:alpha val="70000"/>
              </a:srgbClr>
            </a:outerShdw>
          </a:effectLst>
        </p:spPr>
      </p:pic>
      <p:sp>
        <p:nvSpPr>
          <p:cNvPr id="8" name="TextBox 7">
            <a:extLst>
              <a:ext uri="{FF2B5EF4-FFF2-40B4-BE49-F238E27FC236}">
                <a16:creationId xmlns:a16="http://schemas.microsoft.com/office/drawing/2014/main" id="{F7C8E331-DC4D-415E-6660-4562F0C87603}"/>
              </a:ext>
            </a:extLst>
          </p:cNvPr>
          <p:cNvSpPr txBox="1"/>
          <p:nvPr/>
        </p:nvSpPr>
        <p:spPr>
          <a:xfrm>
            <a:off x="534941" y="210015"/>
            <a:ext cx="2614612" cy="2862322"/>
          </a:xfrm>
          <a:prstGeom prst="rect">
            <a:avLst/>
          </a:prstGeom>
          <a:blipFill>
            <a:blip r:embed="rId3"/>
            <a:tile tx="0" ty="0" sx="100000" sy="100000" flip="none" algn="tl"/>
          </a:blipFill>
        </p:spPr>
        <p:txBody>
          <a:bodyPr wrap="square" rtlCol="0">
            <a:spAutoFit/>
          </a:bodyPr>
          <a:lstStyle/>
          <a:p>
            <a:r>
              <a:rPr lang="en-GB" dirty="0"/>
              <a:t>Patience, </a:t>
            </a:r>
          </a:p>
          <a:p>
            <a:r>
              <a:rPr lang="en-GB" dirty="0"/>
              <a:t>Charles Court Opera Kings Head Theatre</a:t>
            </a:r>
          </a:p>
          <a:p>
            <a:endParaRPr lang="en-GB" dirty="0"/>
          </a:p>
          <a:p>
            <a:r>
              <a:rPr lang="en-GB" dirty="0"/>
              <a:t>Director: John </a:t>
            </a:r>
            <a:r>
              <a:rPr lang="en-GB" dirty="0" err="1"/>
              <a:t>Savournin</a:t>
            </a:r>
            <a:endParaRPr lang="en-GB" dirty="0"/>
          </a:p>
          <a:p>
            <a:endParaRPr lang="en-GB" dirty="0"/>
          </a:p>
          <a:p>
            <a:r>
              <a:rPr lang="en-GB" dirty="0"/>
              <a:t>Designer: Simon </a:t>
            </a:r>
            <a:r>
              <a:rPr lang="en-GB" dirty="0" err="1"/>
              <a:t>Bejer</a:t>
            </a:r>
            <a:endParaRPr lang="en-GB" dirty="0"/>
          </a:p>
          <a:p>
            <a:endParaRPr lang="en-GB" dirty="0"/>
          </a:p>
          <a:p>
            <a:endParaRPr lang="en-GB" dirty="0"/>
          </a:p>
          <a:p>
            <a:endParaRPr lang="en-GB" dirty="0"/>
          </a:p>
        </p:txBody>
      </p:sp>
      <p:sp>
        <p:nvSpPr>
          <p:cNvPr id="9" name="TextBox 8">
            <a:extLst>
              <a:ext uri="{FF2B5EF4-FFF2-40B4-BE49-F238E27FC236}">
                <a16:creationId xmlns:a16="http://schemas.microsoft.com/office/drawing/2014/main" id="{8B8C28C9-2C14-4582-E971-FF281D13E8CB}"/>
              </a:ext>
            </a:extLst>
          </p:cNvPr>
          <p:cNvSpPr txBox="1"/>
          <p:nvPr/>
        </p:nvSpPr>
        <p:spPr>
          <a:xfrm>
            <a:off x="8701088" y="6357938"/>
            <a:ext cx="3200407" cy="646331"/>
          </a:xfrm>
          <a:prstGeom prst="rect">
            <a:avLst/>
          </a:prstGeom>
          <a:noFill/>
        </p:spPr>
        <p:txBody>
          <a:bodyPr wrap="square" rtlCol="0">
            <a:spAutoFit/>
          </a:bodyPr>
          <a:lstStyle/>
          <a:p>
            <a:r>
              <a:rPr lang="en-GB" dirty="0"/>
              <a:t>27</a:t>
            </a:r>
            <a:r>
              <a:rPr lang="en-GB" baseline="30000" dirty="0"/>
              <a:t>th</a:t>
            </a:r>
            <a:r>
              <a:rPr lang="en-GB" dirty="0"/>
              <a:t> May 2014? – Scale: 1:50</a:t>
            </a:r>
          </a:p>
          <a:p>
            <a:endParaRPr lang="en-GB" dirty="0"/>
          </a:p>
        </p:txBody>
      </p:sp>
      <p:pic>
        <p:nvPicPr>
          <p:cNvPr id="12" name="Picture 11" descr="Diagram&#10;&#10;Description automatically generated">
            <a:extLst>
              <a:ext uri="{FF2B5EF4-FFF2-40B4-BE49-F238E27FC236}">
                <a16:creationId xmlns:a16="http://schemas.microsoft.com/office/drawing/2014/main" id="{EA4FBB96-B94E-EBB2-C633-8C6AFA18B8FE}"/>
              </a:ext>
            </a:extLst>
          </p:cNvPr>
          <p:cNvPicPr>
            <a:picLocks noChangeAspect="1"/>
          </p:cNvPicPr>
          <p:nvPr/>
        </p:nvPicPr>
        <p:blipFill rotWithShape="1">
          <a:blip r:embed="rId4"/>
          <a:srcRect l="34274" t="14075" r="4229" b="63533"/>
          <a:stretch/>
        </p:blipFill>
        <p:spPr>
          <a:xfrm>
            <a:off x="3660648" y="201073"/>
            <a:ext cx="8264667" cy="4012369"/>
          </a:xfrm>
          <a:prstGeom prst="rect">
            <a:avLst/>
          </a:prstGeom>
          <a:ln>
            <a:noFill/>
          </a:ln>
          <a:effectLst>
            <a:outerShdw blurRad="292100" dist="139700" dir="2700000" algn="tl" rotWithShape="0">
              <a:srgbClr val="333333">
                <a:alpha val="65000"/>
              </a:srgbClr>
            </a:outerShdw>
          </a:effectLst>
        </p:spPr>
      </p:pic>
      <p:pic>
        <p:nvPicPr>
          <p:cNvPr id="11" name="Picture 10" descr="Diagram&#10;&#10;Description automatically generated">
            <a:extLst>
              <a:ext uri="{FF2B5EF4-FFF2-40B4-BE49-F238E27FC236}">
                <a16:creationId xmlns:a16="http://schemas.microsoft.com/office/drawing/2014/main" id="{36178D0C-1353-EB0F-6861-D8FDA88367D6}"/>
              </a:ext>
            </a:extLst>
          </p:cNvPr>
          <p:cNvPicPr>
            <a:picLocks noChangeAspect="1"/>
          </p:cNvPicPr>
          <p:nvPr/>
        </p:nvPicPr>
        <p:blipFill>
          <a:blip r:embed="rId4"/>
          <a:stretch>
            <a:fillRect/>
          </a:stretch>
        </p:blipFill>
        <p:spPr>
          <a:xfrm>
            <a:off x="836597" y="2939229"/>
            <a:ext cx="3603722" cy="4804964"/>
          </a:xfrm>
          <a:prstGeom prst="rect">
            <a:avLst/>
          </a:prstGeom>
          <a:ln>
            <a:noFill/>
          </a:ln>
          <a:effectLst>
            <a:softEdge rad="112500"/>
          </a:effectLst>
        </p:spPr>
      </p:pic>
    </p:spTree>
    <p:extLst>
      <p:ext uri="{BB962C8B-B14F-4D97-AF65-F5344CB8AC3E}">
        <p14:creationId xmlns:p14="http://schemas.microsoft.com/office/powerpoint/2010/main" val="744530243"/>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60F3B-77AA-0C66-AB35-135342B4AD47}"/>
              </a:ext>
            </a:extLst>
          </p:cNvPr>
          <p:cNvSpPr>
            <a:spLocks noGrp="1"/>
          </p:cNvSpPr>
          <p:nvPr>
            <p:ph type="title"/>
          </p:nvPr>
        </p:nvSpPr>
        <p:spPr>
          <a:xfrm>
            <a:off x="838201" y="643467"/>
            <a:ext cx="3888526" cy="1800526"/>
          </a:xfrm>
        </p:spPr>
        <p:txBody>
          <a:bodyPr>
            <a:normAutofit/>
          </a:bodyPr>
          <a:lstStyle/>
          <a:p>
            <a:r>
              <a:rPr lang="en-GB" dirty="0"/>
              <a:t>Left side  CUTTING LIST</a:t>
            </a:r>
          </a:p>
        </p:txBody>
      </p:sp>
      <p:sp>
        <p:nvSpPr>
          <p:cNvPr id="3" name="Content Placeholder 2">
            <a:extLst>
              <a:ext uri="{FF2B5EF4-FFF2-40B4-BE49-F238E27FC236}">
                <a16:creationId xmlns:a16="http://schemas.microsoft.com/office/drawing/2014/main" id="{D5205919-C15C-B9A7-7B6D-AA7D2D4B2EC4}"/>
              </a:ext>
            </a:extLst>
          </p:cNvPr>
          <p:cNvSpPr>
            <a:spLocks noGrp="1"/>
          </p:cNvSpPr>
          <p:nvPr>
            <p:ph idx="1"/>
          </p:nvPr>
        </p:nvSpPr>
        <p:spPr>
          <a:xfrm>
            <a:off x="838200" y="2443993"/>
            <a:ext cx="2305049" cy="4128257"/>
          </a:xfrm>
        </p:spPr>
        <p:txBody>
          <a:bodyPr>
            <a:normAutofit/>
          </a:bodyPr>
          <a:lstStyle/>
          <a:p>
            <a:r>
              <a:rPr lang="en-GB" sz="2000" b="1" dirty="0"/>
              <a:t>2 x</a:t>
            </a:r>
            <a:r>
              <a:rPr lang="en-GB" sz="2000" dirty="0"/>
              <a:t> 2440mm</a:t>
            </a:r>
          </a:p>
          <a:p>
            <a:pPr marL="0" indent="0" algn="r">
              <a:buNone/>
            </a:pPr>
            <a:r>
              <a:rPr lang="en-GB" sz="2000" dirty="0"/>
              <a:t>-40mm</a:t>
            </a:r>
          </a:p>
          <a:p>
            <a:pPr marL="0" indent="0" algn="r">
              <a:buNone/>
            </a:pPr>
            <a:r>
              <a:rPr lang="en-GB" sz="2000" dirty="0"/>
              <a:t>=</a:t>
            </a:r>
            <a:r>
              <a:rPr lang="en-GB" sz="2000" b="1" dirty="0"/>
              <a:t>2400mm</a:t>
            </a:r>
          </a:p>
          <a:p>
            <a:r>
              <a:rPr lang="en-GB" sz="2000" b="1" dirty="0"/>
              <a:t>2 x</a:t>
            </a:r>
            <a:r>
              <a:rPr lang="en-GB" sz="2000" dirty="0"/>
              <a:t> 2040mm</a:t>
            </a:r>
          </a:p>
          <a:p>
            <a:pPr marL="0" indent="0" algn="r">
              <a:buNone/>
            </a:pPr>
            <a:r>
              <a:rPr lang="en-GB" sz="2000" dirty="0"/>
              <a:t>-20mm</a:t>
            </a:r>
          </a:p>
          <a:p>
            <a:pPr marL="0" indent="0" algn="r">
              <a:buNone/>
            </a:pPr>
            <a:r>
              <a:rPr lang="en-GB" sz="2000" dirty="0"/>
              <a:t>=</a:t>
            </a:r>
            <a:r>
              <a:rPr lang="en-GB" sz="2000" b="1" dirty="0"/>
              <a:t>2020mm</a:t>
            </a:r>
          </a:p>
          <a:p>
            <a:r>
              <a:rPr lang="en-GB" sz="2000" b="1" dirty="0"/>
              <a:t>2 x 1510mm</a:t>
            </a:r>
          </a:p>
          <a:p>
            <a:r>
              <a:rPr lang="en-GB" sz="2000" b="1" dirty="0"/>
              <a:t>1 x</a:t>
            </a:r>
            <a:r>
              <a:rPr lang="en-GB" sz="2000" dirty="0"/>
              <a:t> 1510</a:t>
            </a:r>
          </a:p>
          <a:p>
            <a:pPr marL="0" indent="0" algn="r">
              <a:buNone/>
            </a:pPr>
            <a:r>
              <a:rPr lang="en-GB" sz="2000" dirty="0"/>
              <a:t>-40mm</a:t>
            </a:r>
          </a:p>
          <a:p>
            <a:pPr marL="0" indent="0" algn="r">
              <a:buNone/>
            </a:pPr>
            <a:r>
              <a:rPr lang="en-GB" sz="2000" dirty="0"/>
              <a:t>=1470mm</a:t>
            </a:r>
          </a:p>
        </p:txBody>
      </p:sp>
      <p:pic>
        <p:nvPicPr>
          <p:cNvPr id="4" name="Picture 3" descr="Diagram, schematic&#10;&#10;Description automatically generated">
            <a:extLst>
              <a:ext uri="{FF2B5EF4-FFF2-40B4-BE49-F238E27FC236}">
                <a16:creationId xmlns:a16="http://schemas.microsoft.com/office/drawing/2014/main" id="{5E5A954B-4258-525D-6A31-C51689D84C82}"/>
              </a:ext>
            </a:extLst>
          </p:cNvPr>
          <p:cNvPicPr>
            <a:picLocks noChangeAspect="1"/>
          </p:cNvPicPr>
          <p:nvPr/>
        </p:nvPicPr>
        <p:blipFill rotWithShape="1">
          <a:blip r:embed="rId2"/>
          <a:srcRect l="13326" t="12088" r="18206" b="16019"/>
          <a:stretch/>
        </p:blipFill>
        <p:spPr>
          <a:xfrm rot="16200000">
            <a:off x="6892697" y="698083"/>
            <a:ext cx="4522962" cy="6147857"/>
          </a:xfrm>
          <a:prstGeom prst="rect">
            <a:avLst/>
          </a:prstGeom>
        </p:spPr>
      </p:pic>
    </p:spTree>
    <p:extLst>
      <p:ext uri="{BB962C8B-B14F-4D97-AF65-F5344CB8AC3E}">
        <p14:creationId xmlns:p14="http://schemas.microsoft.com/office/powerpoint/2010/main" val="3743076653"/>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668C9-93D1-E0FE-D7D5-BCFB1291CB84}"/>
              </a:ext>
            </a:extLst>
          </p:cNvPr>
          <p:cNvSpPr>
            <a:spLocks noGrp="1"/>
          </p:cNvSpPr>
          <p:nvPr>
            <p:ph type="title"/>
          </p:nvPr>
        </p:nvSpPr>
        <p:spPr/>
        <p:txBody>
          <a:bodyPr/>
          <a:lstStyle/>
          <a:p>
            <a:r>
              <a:rPr lang="en-GB" dirty="0"/>
              <a:t>The Build</a:t>
            </a:r>
            <a:br>
              <a:rPr lang="en-GB" dirty="0"/>
            </a:br>
            <a:endParaRPr lang="en-GB" dirty="0"/>
          </a:p>
        </p:txBody>
      </p:sp>
      <p:pic>
        <p:nvPicPr>
          <p:cNvPr id="5" name="Content Placeholder 4" descr="A picture containing wooden&#10;&#10;Description automatically generated">
            <a:extLst>
              <a:ext uri="{FF2B5EF4-FFF2-40B4-BE49-F238E27FC236}">
                <a16:creationId xmlns:a16="http://schemas.microsoft.com/office/drawing/2014/main" id="{FC00D814-0393-77DC-2900-3B3085722E6F}"/>
              </a:ext>
            </a:extLst>
          </p:cNvPr>
          <p:cNvPicPr>
            <a:picLocks noGrp="1" noChangeAspect="1"/>
          </p:cNvPicPr>
          <p:nvPr>
            <p:ph idx="1"/>
          </p:nvPr>
        </p:nvPicPr>
        <p:blipFill>
          <a:blip r:embed="rId2"/>
          <a:stretch>
            <a:fillRect/>
          </a:stretch>
        </p:blipFill>
        <p:spPr>
          <a:xfrm>
            <a:off x="7504331" y="515003"/>
            <a:ext cx="4370994" cy="5827993"/>
          </a:xfrm>
          <a:prstGeom prst="rect">
            <a:avLst/>
          </a:prstGeom>
          <a:ln>
            <a:noFill/>
          </a:ln>
          <a:effectLst>
            <a:softEdge rad="112500"/>
          </a:effectLst>
        </p:spPr>
      </p:pic>
      <p:sp>
        <p:nvSpPr>
          <p:cNvPr id="6" name="TextBox 5">
            <a:extLst>
              <a:ext uri="{FF2B5EF4-FFF2-40B4-BE49-F238E27FC236}">
                <a16:creationId xmlns:a16="http://schemas.microsoft.com/office/drawing/2014/main" id="{23B6B99E-76BF-8FED-D723-3A9108D89792}"/>
              </a:ext>
            </a:extLst>
          </p:cNvPr>
          <p:cNvSpPr txBox="1"/>
          <p:nvPr/>
        </p:nvSpPr>
        <p:spPr>
          <a:xfrm>
            <a:off x="838199" y="1027906"/>
            <a:ext cx="6488493" cy="2031325"/>
          </a:xfrm>
          <a:prstGeom prst="rect">
            <a:avLst/>
          </a:prstGeom>
          <a:noFill/>
        </p:spPr>
        <p:txBody>
          <a:bodyPr wrap="square" rtlCol="0">
            <a:spAutoFit/>
          </a:bodyPr>
          <a:lstStyle/>
          <a:p>
            <a:r>
              <a:rPr lang="en-GB" dirty="0"/>
              <a:t>Building the frame was fun to solve.</a:t>
            </a:r>
          </a:p>
          <a:p>
            <a:endParaRPr lang="en-GB" dirty="0"/>
          </a:p>
          <a:p>
            <a:r>
              <a:rPr lang="en-GB" dirty="0"/>
              <a:t>At the beginning I found, I had no hope. I did not feel optimistic in that we would make a successful frame. After figuring out the cutting list and trying to gather some sort of action plan, the main problem I felt we encountered was that the majority of our pieces had bowed or warped. </a:t>
            </a:r>
          </a:p>
        </p:txBody>
      </p:sp>
      <p:pic>
        <p:nvPicPr>
          <p:cNvPr id="10" name="Picture 9" descr="A picture containing person, tool, power saw&#10;&#10;Description automatically generated">
            <a:extLst>
              <a:ext uri="{FF2B5EF4-FFF2-40B4-BE49-F238E27FC236}">
                <a16:creationId xmlns:a16="http://schemas.microsoft.com/office/drawing/2014/main" id="{032DBC5C-CF93-0E93-7B25-233889F8B86B}"/>
              </a:ext>
            </a:extLst>
          </p:cNvPr>
          <p:cNvPicPr>
            <a:picLocks noChangeAspect="1"/>
          </p:cNvPicPr>
          <p:nvPr/>
        </p:nvPicPr>
        <p:blipFill rotWithShape="1">
          <a:blip r:embed="rId3"/>
          <a:srcRect t="30625"/>
          <a:stretch/>
        </p:blipFill>
        <p:spPr>
          <a:xfrm>
            <a:off x="3920962" y="3144956"/>
            <a:ext cx="3405731" cy="3150301"/>
          </a:xfrm>
          <a:prstGeom prst="rect">
            <a:avLst/>
          </a:prstGeom>
          <a:ln>
            <a:noFill/>
          </a:ln>
          <a:effectLst>
            <a:softEdge rad="112500"/>
          </a:effectLst>
        </p:spPr>
      </p:pic>
      <p:sp>
        <p:nvSpPr>
          <p:cNvPr id="12" name="TextBox 11">
            <a:extLst>
              <a:ext uri="{FF2B5EF4-FFF2-40B4-BE49-F238E27FC236}">
                <a16:creationId xmlns:a16="http://schemas.microsoft.com/office/drawing/2014/main" id="{840300F1-23A8-FAD9-D4E8-CD590DA19069}"/>
              </a:ext>
            </a:extLst>
          </p:cNvPr>
          <p:cNvSpPr txBox="1"/>
          <p:nvPr/>
        </p:nvSpPr>
        <p:spPr>
          <a:xfrm>
            <a:off x="838199" y="3144956"/>
            <a:ext cx="2905125" cy="3416320"/>
          </a:xfrm>
          <a:prstGeom prst="rect">
            <a:avLst/>
          </a:prstGeom>
          <a:noFill/>
        </p:spPr>
        <p:txBody>
          <a:bodyPr wrap="square" rtlCol="0">
            <a:spAutoFit/>
          </a:bodyPr>
          <a:lstStyle/>
          <a:p>
            <a:r>
              <a:rPr lang="en-GB" dirty="0"/>
              <a:t>The PRO of working with timber and drills is that it doesn’t matter in what shape or condition it can be, using a drill and screws it can hold its framing. </a:t>
            </a:r>
          </a:p>
          <a:p>
            <a:r>
              <a:rPr lang="en-GB" dirty="0"/>
              <a:t>Part of the shelving was an awkward size to fit a drill in, I was really impressed with an accessory that has been design for this particular purpose. </a:t>
            </a:r>
          </a:p>
        </p:txBody>
      </p:sp>
    </p:spTree>
    <p:extLst>
      <p:ext uri="{BB962C8B-B14F-4D97-AF65-F5344CB8AC3E}">
        <p14:creationId xmlns:p14="http://schemas.microsoft.com/office/powerpoint/2010/main" val="3691799129"/>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14C78B5-EC6B-4A39-8860-705100867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spider on a wood surface&#10;&#10;Description automatically generated with low confidence">
            <a:extLst>
              <a:ext uri="{FF2B5EF4-FFF2-40B4-BE49-F238E27FC236}">
                <a16:creationId xmlns:a16="http://schemas.microsoft.com/office/drawing/2014/main" id="{75997916-3624-A55E-45D7-76851C2658D4}"/>
              </a:ext>
            </a:extLst>
          </p:cNvPr>
          <p:cNvPicPr>
            <a:picLocks noChangeAspect="1"/>
          </p:cNvPicPr>
          <p:nvPr/>
        </p:nvPicPr>
        <p:blipFill rotWithShape="1">
          <a:blip r:embed="rId2"/>
          <a:srcRect t="6064" b="20728"/>
          <a:stretch/>
        </p:blipFill>
        <p:spPr>
          <a:xfrm>
            <a:off x="20" y="10"/>
            <a:ext cx="4000480" cy="3904882"/>
          </a:xfrm>
          <a:custGeom>
            <a:avLst/>
            <a:gdLst/>
            <a:ahLst/>
            <a:cxnLst/>
            <a:rect l="l" t="t" r="r" b="b"/>
            <a:pathLst>
              <a:path w="4000500" h="3413410">
                <a:moveTo>
                  <a:pt x="0" y="0"/>
                </a:moveTo>
                <a:lnTo>
                  <a:pt x="4000500" y="0"/>
                </a:lnTo>
                <a:lnTo>
                  <a:pt x="4000500" y="3330603"/>
                </a:lnTo>
                <a:lnTo>
                  <a:pt x="416174" y="3413410"/>
                </a:lnTo>
                <a:lnTo>
                  <a:pt x="0" y="3408169"/>
                </a:lnTo>
                <a:close/>
              </a:path>
            </a:pathLst>
          </a:custGeom>
        </p:spPr>
      </p:pic>
      <p:pic>
        <p:nvPicPr>
          <p:cNvPr id="9" name="Picture 8" descr="A picture containing wooden, wood&#10;&#10;Description automatically generated">
            <a:extLst>
              <a:ext uri="{FF2B5EF4-FFF2-40B4-BE49-F238E27FC236}">
                <a16:creationId xmlns:a16="http://schemas.microsoft.com/office/drawing/2014/main" id="{B9364731-4D25-872C-B898-73441E140BF2}"/>
              </a:ext>
            </a:extLst>
          </p:cNvPr>
          <p:cNvPicPr>
            <a:picLocks noChangeAspect="1"/>
          </p:cNvPicPr>
          <p:nvPr/>
        </p:nvPicPr>
        <p:blipFill rotWithShape="1">
          <a:blip r:embed="rId3"/>
          <a:srcRect t="819" b="22313"/>
          <a:stretch/>
        </p:blipFill>
        <p:spPr>
          <a:xfrm>
            <a:off x="8305783" y="0"/>
            <a:ext cx="3809998" cy="3904881"/>
          </a:xfrm>
          <a:custGeom>
            <a:avLst/>
            <a:gdLst/>
            <a:ahLst/>
            <a:cxnLst/>
            <a:rect l="l" t="t" r="r" b="b"/>
            <a:pathLst>
              <a:path w="3809998" h="3361533">
                <a:moveTo>
                  <a:pt x="0" y="0"/>
                </a:moveTo>
                <a:lnTo>
                  <a:pt x="3809998" y="0"/>
                </a:lnTo>
                <a:lnTo>
                  <a:pt x="3809998" y="3353206"/>
                </a:lnTo>
                <a:lnTo>
                  <a:pt x="1781628" y="3181423"/>
                </a:lnTo>
                <a:lnTo>
                  <a:pt x="0" y="3361533"/>
                </a:lnTo>
                <a:close/>
              </a:path>
            </a:pathLst>
          </a:custGeom>
        </p:spPr>
      </p:pic>
      <p:pic>
        <p:nvPicPr>
          <p:cNvPr id="5" name="Content Placeholder 4">
            <a:extLst>
              <a:ext uri="{FF2B5EF4-FFF2-40B4-BE49-F238E27FC236}">
                <a16:creationId xmlns:a16="http://schemas.microsoft.com/office/drawing/2014/main" id="{708E6812-1C77-8C85-F8F6-4980C2F98F00}"/>
              </a:ext>
            </a:extLst>
          </p:cNvPr>
          <p:cNvPicPr>
            <a:picLocks noChangeAspect="1"/>
          </p:cNvPicPr>
          <p:nvPr/>
        </p:nvPicPr>
        <p:blipFill rotWithShape="1">
          <a:blip r:embed="rId4"/>
          <a:srcRect t="30068" b="-5216"/>
          <a:stretch/>
        </p:blipFill>
        <p:spPr>
          <a:xfrm>
            <a:off x="4152891" y="0"/>
            <a:ext cx="4000500" cy="4008409"/>
          </a:xfrm>
          <a:custGeom>
            <a:avLst/>
            <a:gdLst/>
            <a:ahLst/>
            <a:cxnLst/>
            <a:rect l="l" t="t" r="r" b="b"/>
            <a:pathLst>
              <a:path w="4000500" h="3403026">
                <a:moveTo>
                  <a:pt x="0" y="0"/>
                </a:moveTo>
                <a:lnTo>
                  <a:pt x="4000500" y="0"/>
                </a:lnTo>
                <a:lnTo>
                  <a:pt x="4000500" y="3403026"/>
                </a:lnTo>
                <a:lnTo>
                  <a:pt x="9072" y="3370108"/>
                </a:lnTo>
                <a:lnTo>
                  <a:pt x="0" y="3369340"/>
                </a:lnTo>
                <a:close/>
              </a:path>
            </a:pathLst>
          </a:custGeom>
        </p:spPr>
      </p:pic>
      <p:grpSp>
        <p:nvGrpSpPr>
          <p:cNvPr id="29" name="Group 28">
            <a:extLst>
              <a:ext uri="{FF2B5EF4-FFF2-40B4-BE49-F238E27FC236}">
                <a16:creationId xmlns:a16="http://schemas.microsoft.com/office/drawing/2014/main" id="{A50943B0-FDF7-4C2C-B784-9208C945A8C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30" name="Freeform: Shape 29">
              <a:extLst>
                <a:ext uri="{FF2B5EF4-FFF2-40B4-BE49-F238E27FC236}">
                  <a16:creationId xmlns:a16="http://schemas.microsoft.com/office/drawing/2014/main" id="{64021FAB-FA86-49DE-8FC9-585A1729B7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7B58B526-A432-4EB5-AA70-2BB897257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5">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9" name="Content Placeholder 23">
            <a:extLst>
              <a:ext uri="{FF2B5EF4-FFF2-40B4-BE49-F238E27FC236}">
                <a16:creationId xmlns:a16="http://schemas.microsoft.com/office/drawing/2014/main" id="{C665D5C9-22D0-A297-FC1C-A3485E5B9091}"/>
              </a:ext>
            </a:extLst>
          </p:cNvPr>
          <p:cNvSpPr>
            <a:spLocks noGrp="1"/>
          </p:cNvSpPr>
          <p:nvPr>
            <p:ph idx="1"/>
          </p:nvPr>
        </p:nvSpPr>
        <p:spPr>
          <a:xfrm>
            <a:off x="378372" y="4572001"/>
            <a:ext cx="10978603" cy="1879600"/>
          </a:xfrm>
        </p:spPr>
        <p:txBody>
          <a:bodyPr>
            <a:normAutofit fontScale="92500" lnSpcReduction="10000"/>
          </a:bodyPr>
          <a:lstStyle/>
          <a:p>
            <a:pPr marL="0" indent="0">
              <a:buNone/>
            </a:pPr>
            <a:r>
              <a:rPr lang="en-US" sz="2400" dirty="0">
                <a:solidFill>
                  <a:schemeClr val="bg1">
                    <a:alpha val="80000"/>
                  </a:schemeClr>
                </a:solidFill>
              </a:rPr>
              <a:t>Despite the cool accessory at hand, it still proved to be challenging. As it did not fit, had to try and screw from underneath, facing upwards. Made a mess of the pilot hole, perhaps I should’ve got straight in with the screw? After multiple attempts, the pilot holes eventually merged and when the nail was poking out of the side, the screw had nothing to grip on when trying to retrieve it back. Tried clamping an additional scrap so the screw would bite, but it did not work. Had to leave it in the end for it to be grinded down instead…I think?</a:t>
            </a:r>
          </a:p>
        </p:txBody>
      </p:sp>
    </p:spTree>
    <p:extLst>
      <p:ext uri="{BB962C8B-B14F-4D97-AF65-F5344CB8AC3E}">
        <p14:creationId xmlns:p14="http://schemas.microsoft.com/office/powerpoint/2010/main" val="2694341609"/>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29">
            <a:extLst>
              <a:ext uri="{FF2B5EF4-FFF2-40B4-BE49-F238E27FC236}">
                <a16:creationId xmlns:a16="http://schemas.microsoft.com/office/drawing/2014/main" id="{D153EDB2-4AAD-43F4-AE78-4D326C813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grpSp>
        <p:nvGrpSpPr>
          <p:cNvPr id="45" name="Group 31">
            <a:extLst>
              <a:ext uri="{FF2B5EF4-FFF2-40B4-BE49-F238E27FC236}">
                <a16:creationId xmlns:a16="http://schemas.microsoft.com/office/drawing/2014/main" id="{A3CB7779-72E2-4E92-AE18-6BBC335DD8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7625" y="0"/>
            <a:ext cx="11097905" cy="6858000"/>
            <a:chOff x="547625" y="0"/>
            <a:chExt cx="11097905" cy="6858000"/>
          </a:xfrm>
        </p:grpSpPr>
        <p:sp>
          <p:nvSpPr>
            <p:cNvPr id="33" name="Freeform: Shape 32">
              <a:extLst>
                <a:ext uri="{FF2B5EF4-FFF2-40B4-BE49-F238E27FC236}">
                  <a16:creationId xmlns:a16="http://schemas.microsoft.com/office/drawing/2014/main" id="{175B9DA5-08BD-40EA-B06C-3D3CCD06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7575" y="0"/>
              <a:ext cx="10345003"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Shape 33">
              <a:extLst>
                <a:ext uri="{FF2B5EF4-FFF2-40B4-BE49-F238E27FC236}">
                  <a16:creationId xmlns:a16="http://schemas.microsoft.com/office/drawing/2014/main" id="{9EE62D72-11EF-40E9-BF23-0FCAEACD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70867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7" name="Freeform: Shape 34">
              <a:extLst>
                <a:ext uri="{FF2B5EF4-FFF2-40B4-BE49-F238E27FC236}">
                  <a16:creationId xmlns:a16="http://schemas.microsoft.com/office/drawing/2014/main" id="{676336F2-6633-4E26-8760-05F94D87D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7523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8" name="Freeform: Shape 35">
              <a:extLst>
                <a:ext uri="{FF2B5EF4-FFF2-40B4-BE49-F238E27FC236}">
                  <a16:creationId xmlns:a16="http://schemas.microsoft.com/office/drawing/2014/main" id="{39F3102E-7749-422F-8F51-A148252B8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7625" y="0"/>
              <a:ext cx="2209181" cy="6858000"/>
            </a:xfrm>
            <a:custGeom>
              <a:avLst/>
              <a:gdLst>
                <a:gd name="connsiteX0" fmla="*/ 955085 w 2209181"/>
                <a:gd name="connsiteY0" fmla="*/ 0 h 6858000"/>
                <a:gd name="connsiteX1" fmla="*/ 937727 w 2209181"/>
                <a:gd name="connsiteY1" fmla="*/ 0 h 6858000"/>
                <a:gd name="connsiteX2" fmla="*/ 963738 w 2209181"/>
                <a:gd name="connsiteY2" fmla="*/ 24346 h 6858000"/>
                <a:gd name="connsiteX3" fmla="*/ 2184004 w 2209181"/>
                <a:gd name="connsiteY3" fmla="*/ 3809420 h 6858000"/>
                <a:gd name="connsiteX4" fmla="*/ 218679 w 2209181"/>
                <a:gd name="connsiteY4" fmla="*/ 6681644 h 6858000"/>
                <a:gd name="connsiteX5" fmla="*/ 0 w 2209181"/>
                <a:gd name="connsiteY5" fmla="*/ 6858000 h 6858000"/>
                <a:gd name="connsiteX6" fmla="*/ 19349 w 2209181"/>
                <a:gd name="connsiteY6" fmla="*/ 6858000 h 6858000"/>
                <a:gd name="connsiteX7" fmla="*/ 236958 w 2209181"/>
                <a:gd name="connsiteY7" fmla="*/ 6682507 h 6858000"/>
                <a:gd name="connsiteX8" fmla="*/ 2202283 w 2209181"/>
                <a:gd name="connsiteY8" fmla="*/ 3810283 h 6858000"/>
                <a:gd name="connsiteX9" fmla="*/ 982018 w 2209181"/>
                <a:gd name="connsiteY9" fmla="*/ 2521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9" name="Freeform: Shape 36">
              <a:extLst>
                <a:ext uri="{FF2B5EF4-FFF2-40B4-BE49-F238E27FC236}">
                  <a16:creationId xmlns:a16="http://schemas.microsoft.com/office/drawing/2014/main" id="{871191CD-1211-4C40-9D45-449D9BE65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6349" y="0"/>
              <a:ext cx="2209181" cy="6858000"/>
            </a:xfrm>
            <a:custGeom>
              <a:avLst/>
              <a:gdLst>
                <a:gd name="connsiteX0" fmla="*/ 937727 w 2209181"/>
                <a:gd name="connsiteY0" fmla="*/ 0 h 6858000"/>
                <a:gd name="connsiteX1" fmla="*/ 955085 w 2209181"/>
                <a:gd name="connsiteY1" fmla="*/ 0 h 6858000"/>
                <a:gd name="connsiteX2" fmla="*/ 982018 w 2209181"/>
                <a:gd name="connsiteY2" fmla="*/ 25210 h 6858000"/>
                <a:gd name="connsiteX3" fmla="*/ 2202283 w 2209181"/>
                <a:gd name="connsiteY3" fmla="*/ 3810283 h 6858000"/>
                <a:gd name="connsiteX4" fmla="*/ 236958 w 2209181"/>
                <a:gd name="connsiteY4" fmla="*/ 6682507 h 6858000"/>
                <a:gd name="connsiteX5" fmla="*/ 19349 w 2209181"/>
                <a:gd name="connsiteY5" fmla="*/ 6858000 h 6858000"/>
                <a:gd name="connsiteX6" fmla="*/ 0 w 2209181"/>
                <a:gd name="connsiteY6" fmla="*/ 6858000 h 6858000"/>
                <a:gd name="connsiteX7" fmla="*/ 218679 w 2209181"/>
                <a:gd name="connsiteY7" fmla="*/ 6681644 h 6858000"/>
                <a:gd name="connsiteX8" fmla="*/ 2184004 w 2209181"/>
                <a:gd name="connsiteY8" fmla="*/ 3809420 h 6858000"/>
                <a:gd name="connsiteX9" fmla="*/ 963738 w 2209181"/>
                <a:gd name="connsiteY9" fmla="*/ 243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pic>
        <p:nvPicPr>
          <p:cNvPr id="7" name="Picture 6" descr="A picture containing ground, wooden, outdoor, wood&#10;&#10;Description automatically generated">
            <a:extLst>
              <a:ext uri="{FF2B5EF4-FFF2-40B4-BE49-F238E27FC236}">
                <a16:creationId xmlns:a16="http://schemas.microsoft.com/office/drawing/2014/main" id="{D5A0A969-A7C6-ED8E-A91B-85534C3A4ADD}"/>
              </a:ext>
            </a:extLst>
          </p:cNvPr>
          <p:cNvPicPr>
            <a:picLocks noChangeAspect="1"/>
          </p:cNvPicPr>
          <p:nvPr/>
        </p:nvPicPr>
        <p:blipFill>
          <a:blip r:embed="rId2"/>
          <a:stretch>
            <a:fillRect/>
          </a:stretch>
        </p:blipFill>
        <p:spPr>
          <a:xfrm>
            <a:off x="2209800" y="1273175"/>
            <a:ext cx="2047875" cy="2746375"/>
          </a:xfrm>
          <a:prstGeom prst="rect">
            <a:avLst/>
          </a:prstGeom>
        </p:spPr>
      </p:pic>
      <p:pic>
        <p:nvPicPr>
          <p:cNvPr id="25" name="Picture 24" descr="A picture containing person, wooden&#10;&#10;Description automatically generated">
            <a:extLst>
              <a:ext uri="{FF2B5EF4-FFF2-40B4-BE49-F238E27FC236}">
                <a16:creationId xmlns:a16="http://schemas.microsoft.com/office/drawing/2014/main" id="{3EE18262-FA57-67E7-6DB2-02B6056377F6}"/>
              </a:ext>
            </a:extLst>
          </p:cNvPr>
          <p:cNvPicPr>
            <a:picLocks noChangeAspect="1"/>
          </p:cNvPicPr>
          <p:nvPr/>
        </p:nvPicPr>
        <p:blipFill rotWithShape="1">
          <a:blip r:embed="rId3"/>
          <a:srcRect t="27107" b="15679"/>
          <a:stretch/>
        </p:blipFill>
        <p:spPr>
          <a:xfrm>
            <a:off x="2209800" y="4070350"/>
            <a:ext cx="2047875" cy="1408113"/>
          </a:xfrm>
          <a:prstGeom prst="rect">
            <a:avLst/>
          </a:prstGeom>
        </p:spPr>
      </p:pic>
      <p:pic>
        <p:nvPicPr>
          <p:cNvPr id="13" name="Picture 12" descr="A person holding a piece of wood&#10;&#10;Description automatically generated with low confidence">
            <a:extLst>
              <a:ext uri="{FF2B5EF4-FFF2-40B4-BE49-F238E27FC236}">
                <a16:creationId xmlns:a16="http://schemas.microsoft.com/office/drawing/2014/main" id="{BCEAD8D9-5952-22F6-8CDC-C5DA5239F378}"/>
              </a:ext>
            </a:extLst>
          </p:cNvPr>
          <p:cNvPicPr>
            <a:picLocks noChangeAspect="1"/>
          </p:cNvPicPr>
          <p:nvPr/>
        </p:nvPicPr>
        <p:blipFill rotWithShape="1">
          <a:blip r:embed="rId4"/>
          <a:srcRect b="8962"/>
          <a:stretch/>
        </p:blipFill>
        <p:spPr>
          <a:xfrm>
            <a:off x="4308475" y="1273175"/>
            <a:ext cx="1620838" cy="1976438"/>
          </a:xfrm>
          <a:prstGeom prst="rect">
            <a:avLst/>
          </a:prstGeom>
        </p:spPr>
      </p:pic>
      <p:pic>
        <p:nvPicPr>
          <p:cNvPr id="23" name="Picture 22" descr="A picture containing wooden, wood&#10;&#10;Description automatically generated">
            <a:extLst>
              <a:ext uri="{FF2B5EF4-FFF2-40B4-BE49-F238E27FC236}">
                <a16:creationId xmlns:a16="http://schemas.microsoft.com/office/drawing/2014/main" id="{F6384374-3034-7220-9049-7541857872D4}"/>
              </a:ext>
            </a:extLst>
          </p:cNvPr>
          <p:cNvPicPr>
            <a:picLocks noChangeAspect="1"/>
          </p:cNvPicPr>
          <p:nvPr/>
        </p:nvPicPr>
        <p:blipFill>
          <a:blip r:embed="rId5"/>
          <a:stretch>
            <a:fillRect/>
          </a:stretch>
        </p:blipFill>
        <p:spPr>
          <a:xfrm>
            <a:off x="4308475" y="3302000"/>
            <a:ext cx="1620838" cy="2178050"/>
          </a:xfrm>
          <a:prstGeom prst="rect">
            <a:avLst/>
          </a:prstGeom>
        </p:spPr>
      </p:pic>
      <p:pic>
        <p:nvPicPr>
          <p:cNvPr id="9" name="Picture 8" descr="A picture containing wooden, wood&#10;&#10;Description automatically generated">
            <a:extLst>
              <a:ext uri="{FF2B5EF4-FFF2-40B4-BE49-F238E27FC236}">
                <a16:creationId xmlns:a16="http://schemas.microsoft.com/office/drawing/2014/main" id="{FB9AAF3D-E376-7A4F-8B8A-0F6C9AB14628}"/>
              </a:ext>
            </a:extLst>
          </p:cNvPr>
          <p:cNvPicPr>
            <a:picLocks noChangeAspect="1"/>
          </p:cNvPicPr>
          <p:nvPr/>
        </p:nvPicPr>
        <p:blipFill rotWithShape="1">
          <a:blip r:embed="rId6"/>
          <a:srcRect l="-8402" r="8402" b="20107"/>
          <a:stretch/>
        </p:blipFill>
        <p:spPr>
          <a:xfrm>
            <a:off x="5981700" y="1273175"/>
            <a:ext cx="2098675" cy="2238375"/>
          </a:xfrm>
          <a:prstGeom prst="rect">
            <a:avLst/>
          </a:prstGeom>
        </p:spPr>
      </p:pic>
      <p:pic>
        <p:nvPicPr>
          <p:cNvPr id="15" name="Picture 14" descr="A picture containing wooden, lumber&#10;&#10;Description automatically generated">
            <a:extLst>
              <a:ext uri="{FF2B5EF4-FFF2-40B4-BE49-F238E27FC236}">
                <a16:creationId xmlns:a16="http://schemas.microsoft.com/office/drawing/2014/main" id="{19DAA7CE-20EF-C063-9035-D97C14FEEBD1}"/>
              </a:ext>
            </a:extLst>
          </p:cNvPr>
          <p:cNvPicPr>
            <a:picLocks noChangeAspect="1"/>
          </p:cNvPicPr>
          <p:nvPr/>
        </p:nvPicPr>
        <p:blipFill rotWithShape="1">
          <a:blip r:embed="rId7"/>
          <a:srcRect t="20026" b="11295"/>
          <a:stretch/>
        </p:blipFill>
        <p:spPr>
          <a:xfrm>
            <a:off x="5981700" y="3562350"/>
            <a:ext cx="2098675" cy="1916113"/>
          </a:xfrm>
          <a:prstGeom prst="rect">
            <a:avLst/>
          </a:prstGeom>
        </p:spPr>
      </p:pic>
      <p:pic>
        <p:nvPicPr>
          <p:cNvPr id="11" name="Picture 10" descr="A picture containing wooden&#10;&#10;Description automatically generated">
            <a:extLst>
              <a:ext uri="{FF2B5EF4-FFF2-40B4-BE49-F238E27FC236}">
                <a16:creationId xmlns:a16="http://schemas.microsoft.com/office/drawing/2014/main" id="{D4C79815-85B0-25F8-220A-EC3E901C65CE}"/>
              </a:ext>
            </a:extLst>
          </p:cNvPr>
          <p:cNvPicPr>
            <a:picLocks noChangeAspect="1"/>
          </p:cNvPicPr>
          <p:nvPr/>
        </p:nvPicPr>
        <p:blipFill rotWithShape="1">
          <a:blip r:embed="rId8"/>
          <a:srcRect t="1" r="19931" b="28151"/>
          <a:stretch/>
        </p:blipFill>
        <p:spPr>
          <a:xfrm>
            <a:off x="8131175" y="1273175"/>
            <a:ext cx="1639888" cy="1998663"/>
          </a:xfrm>
          <a:prstGeom prst="rect">
            <a:avLst/>
          </a:prstGeom>
        </p:spPr>
      </p:pic>
      <p:pic>
        <p:nvPicPr>
          <p:cNvPr id="24" name="Content Placeholder 4" descr="A picture containing close&#10;&#10;Description automatically generated">
            <a:extLst>
              <a:ext uri="{FF2B5EF4-FFF2-40B4-BE49-F238E27FC236}">
                <a16:creationId xmlns:a16="http://schemas.microsoft.com/office/drawing/2014/main" id="{8E6E8ABD-77C9-841F-668D-FA78489E2C39}"/>
              </a:ext>
            </a:extLst>
          </p:cNvPr>
          <p:cNvPicPr>
            <a:picLocks noGrp="1" noChangeAspect="1"/>
          </p:cNvPicPr>
          <p:nvPr>
            <p:ph idx="1"/>
          </p:nvPr>
        </p:nvPicPr>
        <p:blipFill rotWithShape="1">
          <a:blip r:embed="rId9"/>
          <a:srcRect t="5165" r="7785"/>
          <a:stretch/>
        </p:blipFill>
        <p:spPr>
          <a:xfrm>
            <a:off x="8131175" y="3322638"/>
            <a:ext cx="1639888" cy="2155825"/>
          </a:xfrm>
        </p:spPr>
      </p:pic>
    </p:spTree>
    <p:extLst>
      <p:ext uri="{BB962C8B-B14F-4D97-AF65-F5344CB8AC3E}">
        <p14:creationId xmlns:p14="http://schemas.microsoft.com/office/powerpoint/2010/main" val="3797076433"/>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60F3B-77AA-0C66-AB35-135342B4AD47}"/>
              </a:ext>
            </a:extLst>
          </p:cNvPr>
          <p:cNvSpPr>
            <a:spLocks noGrp="1"/>
          </p:cNvSpPr>
          <p:nvPr>
            <p:ph type="title"/>
          </p:nvPr>
        </p:nvSpPr>
        <p:spPr>
          <a:xfrm>
            <a:off x="1800422" y="411238"/>
            <a:ext cx="3888526" cy="1800526"/>
          </a:xfrm>
        </p:spPr>
        <p:txBody>
          <a:bodyPr>
            <a:normAutofit/>
          </a:bodyPr>
          <a:lstStyle/>
          <a:p>
            <a:r>
              <a:rPr lang="en-GB" dirty="0"/>
              <a:t>Middle Frame  CUTTING LIST</a:t>
            </a:r>
          </a:p>
        </p:txBody>
      </p:sp>
      <p:sp>
        <p:nvSpPr>
          <p:cNvPr id="3" name="Content Placeholder 2">
            <a:extLst>
              <a:ext uri="{FF2B5EF4-FFF2-40B4-BE49-F238E27FC236}">
                <a16:creationId xmlns:a16="http://schemas.microsoft.com/office/drawing/2014/main" id="{D5205919-C15C-B9A7-7B6D-AA7D2D4B2EC4}"/>
              </a:ext>
            </a:extLst>
          </p:cNvPr>
          <p:cNvSpPr>
            <a:spLocks noGrp="1"/>
          </p:cNvSpPr>
          <p:nvPr>
            <p:ph idx="1"/>
          </p:nvPr>
        </p:nvSpPr>
        <p:spPr>
          <a:xfrm>
            <a:off x="1800422" y="1894600"/>
            <a:ext cx="2587170" cy="4695371"/>
          </a:xfrm>
        </p:spPr>
        <p:txBody>
          <a:bodyPr>
            <a:normAutofit/>
          </a:bodyPr>
          <a:lstStyle/>
          <a:p>
            <a:r>
              <a:rPr lang="en-GB" sz="2400" b="1" dirty="0"/>
              <a:t>2 x</a:t>
            </a:r>
            <a:r>
              <a:rPr lang="en-GB" sz="2400" dirty="0"/>
              <a:t> 2440mm</a:t>
            </a:r>
          </a:p>
          <a:p>
            <a:pPr marL="0" indent="0" algn="r">
              <a:buNone/>
            </a:pPr>
            <a:r>
              <a:rPr lang="en-GB" sz="2400" dirty="0"/>
              <a:t>-40mm</a:t>
            </a:r>
          </a:p>
          <a:p>
            <a:pPr marL="0" indent="0" algn="r">
              <a:buNone/>
            </a:pPr>
            <a:r>
              <a:rPr lang="en-GB" sz="2400" b="1" dirty="0"/>
              <a:t>=2400mm</a:t>
            </a:r>
          </a:p>
          <a:p>
            <a:r>
              <a:rPr lang="en-GB" sz="2400" b="1" dirty="0"/>
              <a:t>2 x </a:t>
            </a:r>
            <a:r>
              <a:rPr lang="en-GB" sz="2400" dirty="0"/>
              <a:t>2040mm</a:t>
            </a:r>
          </a:p>
          <a:p>
            <a:pPr marL="0" indent="0" algn="r">
              <a:buNone/>
            </a:pPr>
            <a:r>
              <a:rPr lang="en-GB" sz="2400" dirty="0"/>
              <a:t>-40mm</a:t>
            </a:r>
          </a:p>
          <a:p>
            <a:pPr marL="0" indent="0" algn="r">
              <a:buNone/>
            </a:pPr>
            <a:r>
              <a:rPr lang="en-GB" sz="2400" b="1" dirty="0"/>
              <a:t>=2000</a:t>
            </a:r>
          </a:p>
          <a:p>
            <a:r>
              <a:rPr lang="en-GB" sz="2400" b="1" dirty="0"/>
              <a:t>2 x 1220mm</a:t>
            </a:r>
          </a:p>
          <a:p>
            <a:r>
              <a:rPr lang="en-GB" sz="2400" b="1" dirty="0"/>
              <a:t>1 x </a:t>
            </a:r>
            <a:r>
              <a:rPr lang="en-GB" sz="2400" dirty="0"/>
              <a:t>1220mm</a:t>
            </a:r>
          </a:p>
          <a:p>
            <a:pPr marL="0" indent="0" algn="r">
              <a:buNone/>
            </a:pPr>
            <a:r>
              <a:rPr lang="en-GB" sz="2400" dirty="0"/>
              <a:t>-40mm</a:t>
            </a:r>
          </a:p>
          <a:p>
            <a:pPr marL="0" indent="0" algn="r">
              <a:buNone/>
            </a:pPr>
            <a:r>
              <a:rPr lang="en-GB" sz="2400" b="1" dirty="0"/>
              <a:t>=1180mm</a:t>
            </a:r>
          </a:p>
        </p:txBody>
      </p:sp>
      <p:pic>
        <p:nvPicPr>
          <p:cNvPr id="8" name="Picture 7" descr="Diagram, schematic&#10;&#10;Description automatically generated">
            <a:extLst>
              <a:ext uri="{FF2B5EF4-FFF2-40B4-BE49-F238E27FC236}">
                <a16:creationId xmlns:a16="http://schemas.microsoft.com/office/drawing/2014/main" id="{916998E6-523B-2408-12C0-210A5D8502E2}"/>
              </a:ext>
            </a:extLst>
          </p:cNvPr>
          <p:cNvPicPr>
            <a:picLocks noChangeAspect="1"/>
          </p:cNvPicPr>
          <p:nvPr/>
        </p:nvPicPr>
        <p:blipFill rotWithShape="1">
          <a:blip r:embed="rId2"/>
          <a:srcRect l="14704" t="8975" r="8068" b="12381"/>
          <a:stretch/>
        </p:blipFill>
        <p:spPr>
          <a:xfrm rot="10800000">
            <a:off x="5132939" y="621999"/>
            <a:ext cx="4156096" cy="5824763"/>
          </a:xfrm>
          <a:prstGeom prst="rect">
            <a:avLst/>
          </a:prstGeom>
        </p:spPr>
      </p:pic>
      <p:sp>
        <p:nvSpPr>
          <p:cNvPr id="4" name="Multiply 3">
            <a:extLst>
              <a:ext uri="{FF2B5EF4-FFF2-40B4-BE49-F238E27FC236}">
                <a16:creationId xmlns:a16="http://schemas.microsoft.com/office/drawing/2014/main" id="{DA74E64A-E2F1-44E9-A7C0-DA99F42FEC47}"/>
              </a:ext>
            </a:extLst>
          </p:cNvPr>
          <p:cNvSpPr/>
          <p:nvPr/>
        </p:nvSpPr>
        <p:spPr>
          <a:xfrm>
            <a:off x="2686623" y="3695126"/>
            <a:ext cx="2446316" cy="846117"/>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TextBox 5">
            <a:extLst>
              <a:ext uri="{FF2B5EF4-FFF2-40B4-BE49-F238E27FC236}">
                <a16:creationId xmlns:a16="http://schemas.microsoft.com/office/drawing/2014/main" id="{8023F761-8432-B52A-7FE0-538710B2CAD3}"/>
              </a:ext>
            </a:extLst>
          </p:cNvPr>
          <p:cNvSpPr txBox="1"/>
          <p:nvPr/>
        </p:nvSpPr>
        <p:spPr>
          <a:xfrm>
            <a:off x="9464433" y="3236717"/>
            <a:ext cx="1854290" cy="830997"/>
          </a:xfrm>
          <a:prstGeom prst="rect">
            <a:avLst/>
          </a:prstGeom>
          <a:noFill/>
        </p:spPr>
        <p:txBody>
          <a:bodyPr wrap="square" rtlCol="0">
            <a:spAutoFit/>
          </a:bodyPr>
          <a:lstStyle/>
          <a:p>
            <a:r>
              <a:rPr lang="en-GB" sz="2400" dirty="0"/>
              <a:t>-20mm</a:t>
            </a:r>
          </a:p>
          <a:p>
            <a:r>
              <a:rPr lang="en-GB" sz="2400" b="1" dirty="0"/>
              <a:t>=2020mm</a:t>
            </a:r>
          </a:p>
        </p:txBody>
      </p:sp>
      <p:cxnSp>
        <p:nvCxnSpPr>
          <p:cNvPr id="10" name="Straight Arrow Connector 9">
            <a:extLst>
              <a:ext uri="{FF2B5EF4-FFF2-40B4-BE49-F238E27FC236}">
                <a16:creationId xmlns:a16="http://schemas.microsoft.com/office/drawing/2014/main" id="{2BE7C1B1-08E3-C2BE-5924-07490A84CDB0}"/>
              </a:ext>
            </a:extLst>
          </p:cNvPr>
          <p:cNvCxnSpPr/>
          <p:nvPr/>
        </p:nvCxnSpPr>
        <p:spPr>
          <a:xfrm>
            <a:off x="4619501" y="4118184"/>
            <a:ext cx="1306286" cy="116633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25539EA7-FA44-CA73-BF98-1CCE12B524E5}"/>
              </a:ext>
            </a:extLst>
          </p:cNvPr>
          <p:cNvSpPr txBox="1"/>
          <p:nvPr/>
        </p:nvSpPr>
        <p:spPr>
          <a:xfrm>
            <a:off x="9505377" y="4118184"/>
            <a:ext cx="2606026" cy="2585323"/>
          </a:xfrm>
          <a:prstGeom prst="rect">
            <a:avLst/>
          </a:prstGeom>
          <a:noFill/>
        </p:spPr>
        <p:txBody>
          <a:bodyPr wrap="square" rtlCol="0">
            <a:spAutoFit/>
          </a:bodyPr>
          <a:lstStyle/>
          <a:p>
            <a:r>
              <a:rPr lang="en-GB" dirty="0"/>
              <a:t>As they are sitting on the inside of the frame, only 20mm is needed to be taken away. I realised this after I made the cuts. In the future, I must pay closer attention to the workings. </a:t>
            </a:r>
          </a:p>
        </p:txBody>
      </p:sp>
      <p:pic>
        <p:nvPicPr>
          <p:cNvPr id="12" name="Picture 11" descr="Diagram, schematic&#10;&#10;Description automatically generated">
            <a:extLst>
              <a:ext uri="{FF2B5EF4-FFF2-40B4-BE49-F238E27FC236}">
                <a16:creationId xmlns:a16="http://schemas.microsoft.com/office/drawing/2014/main" id="{8278A5EB-07B1-CCFC-A2A7-6516ADAE78B0}"/>
              </a:ext>
            </a:extLst>
          </p:cNvPr>
          <p:cNvPicPr>
            <a:picLocks noChangeAspect="1"/>
          </p:cNvPicPr>
          <p:nvPr/>
        </p:nvPicPr>
        <p:blipFill rotWithShape="1">
          <a:blip r:embed="rId2"/>
          <a:srcRect l="37436" t="26033" r="48720" b="65541"/>
          <a:stretch/>
        </p:blipFill>
        <p:spPr>
          <a:xfrm rot="10800000">
            <a:off x="9208438" y="523233"/>
            <a:ext cx="2902965" cy="243158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5" name="Right Arrow 14">
            <a:extLst>
              <a:ext uri="{FF2B5EF4-FFF2-40B4-BE49-F238E27FC236}">
                <a16:creationId xmlns:a16="http://schemas.microsoft.com/office/drawing/2014/main" id="{EDA7E0AF-FD91-91D9-1C1B-8B0E6B725A70}"/>
              </a:ext>
            </a:extLst>
          </p:cNvPr>
          <p:cNvSpPr/>
          <p:nvPr/>
        </p:nvSpPr>
        <p:spPr>
          <a:xfrm rot="19375085">
            <a:off x="5640378" y="3677707"/>
            <a:ext cx="4912113" cy="1478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13886725"/>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AB564-1980-66CA-10BF-EDDA42492D7D}"/>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Box cover for 200 projector</a:t>
            </a:r>
          </a:p>
        </p:txBody>
      </p:sp>
      <p:pic>
        <p:nvPicPr>
          <p:cNvPr id="8" name="Content Placeholder 7" descr="Diagram&#10;&#10;Description automatically generated">
            <a:extLst>
              <a:ext uri="{FF2B5EF4-FFF2-40B4-BE49-F238E27FC236}">
                <a16:creationId xmlns:a16="http://schemas.microsoft.com/office/drawing/2014/main" id="{2F1656BE-E2F6-7F56-971D-BBFD7744FD10}"/>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3793" r="2098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9" name="TextBox 8">
            <a:extLst>
              <a:ext uri="{FF2B5EF4-FFF2-40B4-BE49-F238E27FC236}">
                <a16:creationId xmlns:a16="http://schemas.microsoft.com/office/drawing/2014/main" id="{3D42ADB7-74CD-2AE9-466F-293171D07724}"/>
              </a:ext>
            </a:extLst>
          </p:cNvPr>
          <p:cNvSpPr txBox="1"/>
          <p:nvPr/>
        </p:nvSpPr>
        <p:spPr>
          <a:xfrm>
            <a:off x="640080" y="2872899"/>
            <a:ext cx="4243589" cy="3789036"/>
          </a:xfrm>
          <a:prstGeom prst="rect">
            <a:avLst/>
          </a:prstGeom>
        </p:spPr>
        <p:txBody>
          <a:bodyPr vert="horz" lIns="91440" tIns="45720" rIns="91440" bIns="45720" rtlCol="0">
            <a:normAutofit fontScale="32500" lnSpcReduction="20000"/>
          </a:bodyPr>
          <a:lstStyle/>
          <a:p>
            <a:pPr>
              <a:lnSpc>
                <a:spcPct val="90000"/>
              </a:lnSpc>
              <a:spcBef>
                <a:spcPts val="1000"/>
              </a:spcBef>
              <a:buClr>
                <a:schemeClr val="accent1"/>
              </a:buClr>
            </a:pPr>
            <a:r>
              <a:rPr lang="en-US" sz="4900" b="1" dirty="0"/>
              <a:t>MATERIALS</a:t>
            </a:r>
          </a:p>
          <a:p>
            <a:pPr>
              <a:lnSpc>
                <a:spcPct val="90000"/>
              </a:lnSpc>
              <a:spcBef>
                <a:spcPts val="1000"/>
              </a:spcBef>
              <a:buClr>
                <a:schemeClr val="accent1"/>
              </a:buClr>
            </a:pPr>
            <a:r>
              <a:rPr lang="en-US" sz="4300" dirty="0"/>
              <a:t>MDF (12mm thick) that will then be coated in varnish = moisture resistance.</a:t>
            </a:r>
          </a:p>
          <a:p>
            <a:pPr>
              <a:lnSpc>
                <a:spcPct val="90000"/>
              </a:lnSpc>
              <a:spcBef>
                <a:spcPts val="1000"/>
              </a:spcBef>
              <a:buClr>
                <a:schemeClr val="accent1"/>
              </a:buClr>
            </a:pPr>
            <a:r>
              <a:rPr lang="en-US" sz="4300" dirty="0"/>
              <a:t>DeWalt Bard Nails -25mm (DNBT18)</a:t>
            </a:r>
          </a:p>
          <a:p>
            <a:pPr>
              <a:lnSpc>
                <a:spcPct val="90000"/>
              </a:lnSpc>
              <a:spcBef>
                <a:spcPts val="1000"/>
              </a:spcBef>
              <a:buClr>
                <a:schemeClr val="accent1"/>
              </a:buClr>
            </a:pPr>
            <a:endParaRPr lang="en-US" sz="2300" b="1" dirty="0"/>
          </a:p>
          <a:p>
            <a:pPr>
              <a:lnSpc>
                <a:spcPct val="90000"/>
              </a:lnSpc>
              <a:spcBef>
                <a:spcPts val="1000"/>
              </a:spcBef>
              <a:buClr>
                <a:schemeClr val="accent1"/>
              </a:buClr>
            </a:pPr>
            <a:r>
              <a:rPr lang="en-US" sz="4900" b="1" dirty="0"/>
              <a:t>MEASURMENTS</a:t>
            </a:r>
            <a:endParaRPr lang="en-US" sz="2300" b="1" dirty="0"/>
          </a:p>
          <a:p>
            <a:pPr>
              <a:lnSpc>
                <a:spcPct val="90000"/>
              </a:lnSpc>
              <a:spcBef>
                <a:spcPts val="1000"/>
              </a:spcBef>
              <a:buClr>
                <a:schemeClr val="accent1"/>
              </a:buClr>
            </a:pPr>
            <a:r>
              <a:rPr lang="en-US" sz="4000" b="1" dirty="0"/>
              <a:t>Top/Lid &amp; Bottom:</a:t>
            </a:r>
          </a:p>
          <a:p>
            <a:pPr>
              <a:lnSpc>
                <a:spcPct val="90000"/>
              </a:lnSpc>
              <a:spcBef>
                <a:spcPts val="1000"/>
              </a:spcBef>
              <a:buClr>
                <a:schemeClr val="accent1"/>
              </a:buClr>
            </a:pPr>
            <a:r>
              <a:rPr lang="en-US" sz="4000" b="1" dirty="0"/>
              <a:t>207mm X 420mm</a:t>
            </a:r>
          </a:p>
          <a:p>
            <a:pPr>
              <a:lnSpc>
                <a:spcPct val="90000"/>
              </a:lnSpc>
              <a:spcBef>
                <a:spcPts val="1000"/>
              </a:spcBef>
              <a:buClr>
                <a:schemeClr val="accent1"/>
              </a:buClr>
            </a:pPr>
            <a:r>
              <a:rPr lang="en-US" sz="4000" b="1" dirty="0"/>
              <a:t>Sides:</a:t>
            </a:r>
          </a:p>
          <a:p>
            <a:pPr>
              <a:lnSpc>
                <a:spcPct val="90000"/>
              </a:lnSpc>
              <a:spcBef>
                <a:spcPts val="1000"/>
              </a:spcBef>
              <a:buClr>
                <a:schemeClr val="accent1"/>
              </a:buClr>
            </a:pPr>
            <a:r>
              <a:rPr lang="en-US" sz="4000" dirty="0"/>
              <a:t>216mm X 408mm</a:t>
            </a:r>
          </a:p>
          <a:p>
            <a:pPr>
              <a:lnSpc>
                <a:spcPct val="90000"/>
              </a:lnSpc>
              <a:spcBef>
                <a:spcPts val="1000"/>
              </a:spcBef>
              <a:buClr>
                <a:schemeClr val="accent1"/>
              </a:buClr>
            </a:pPr>
            <a:r>
              <a:rPr lang="en-US" sz="4000" dirty="0"/>
              <a:t>(-12MM)</a:t>
            </a:r>
          </a:p>
          <a:p>
            <a:pPr>
              <a:lnSpc>
                <a:spcPct val="90000"/>
              </a:lnSpc>
              <a:spcBef>
                <a:spcPts val="1000"/>
              </a:spcBef>
              <a:buClr>
                <a:schemeClr val="accent1"/>
              </a:buClr>
            </a:pPr>
            <a:r>
              <a:rPr lang="en-US" sz="4000" b="1" dirty="0"/>
              <a:t>=204mm X 396mm</a:t>
            </a:r>
          </a:p>
          <a:p>
            <a:pPr>
              <a:lnSpc>
                <a:spcPct val="90000"/>
              </a:lnSpc>
              <a:spcBef>
                <a:spcPts val="1000"/>
              </a:spcBef>
              <a:buClr>
                <a:schemeClr val="accent1"/>
              </a:buClr>
            </a:pPr>
            <a:r>
              <a:rPr lang="en-US" sz="4000" b="1" dirty="0"/>
              <a:t>Lid triangles:</a:t>
            </a:r>
          </a:p>
          <a:p>
            <a:pPr>
              <a:lnSpc>
                <a:spcPct val="90000"/>
              </a:lnSpc>
              <a:spcBef>
                <a:spcPts val="1000"/>
              </a:spcBef>
              <a:buClr>
                <a:schemeClr val="accent1"/>
              </a:buClr>
            </a:pPr>
            <a:r>
              <a:rPr lang="en-US" sz="4000" b="1" dirty="0"/>
              <a:t>4 X 50mm 50mm - 90-degree angle. </a:t>
            </a:r>
          </a:p>
          <a:p>
            <a:pPr indent="-228600">
              <a:lnSpc>
                <a:spcPct val="90000"/>
              </a:lnSpc>
              <a:spcBef>
                <a:spcPts val="1000"/>
              </a:spcBef>
              <a:buClr>
                <a:schemeClr val="accent1"/>
              </a:buClr>
              <a:buFont typeface="Arial" panose="020B0604020202020204" pitchFamily="34" charset="0"/>
              <a:buChar char="•"/>
            </a:pPr>
            <a:endParaRPr lang="en-US" sz="700" b="1" dirty="0"/>
          </a:p>
          <a:p>
            <a:pPr indent="-228600">
              <a:lnSpc>
                <a:spcPct val="90000"/>
              </a:lnSpc>
              <a:spcBef>
                <a:spcPts val="1000"/>
              </a:spcBef>
              <a:buClr>
                <a:schemeClr val="accent1"/>
              </a:buClr>
              <a:buFont typeface="Arial" panose="020B0604020202020204" pitchFamily="34" charset="0"/>
              <a:buChar char="•"/>
            </a:pPr>
            <a:endParaRPr lang="en-US" sz="700" b="1" dirty="0"/>
          </a:p>
          <a:p>
            <a:pPr indent="-228600">
              <a:lnSpc>
                <a:spcPct val="90000"/>
              </a:lnSpc>
              <a:spcBef>
                <a:spcPts val="1000"/>
              </a:spcBef>
              <a:buClr>
                <a:schemeClr val="accent1"/>
              </a:buClr>
              <a:buFont typeface="Arial" panose="020B0604020202020204" pitchFamily="34" charset="0"/>
              <a:buChar char="•"/>
            </a:pPr>
            <a:endParaRPr lang="en-US" sz="700" b="1" dirty="0"/>
          </a:p>
          <a:p>
            <a:pPr indent="-228600">
              <a:lnSpc>
                <a:spcPct val="90000"/>
              </a:lnSpc>
              <a:spcBef>
                <a:spcPts val="1000"/>
              </a:spcBef>
              <a:buClr>
                <a:schemeClr val="accent1"/>
              </a:buClr>
              <a:buFont typeface="Arial" panose="020B0604020202020204" pitchFamily="34" charset="0"/>
              <a:buChar char="•"/>
            </a:pPr>
            <a:endParaRPr lang="en-US" sz="700" b="1" dirty="0"/>
          </a:p>
        </p:txBody>
      </p:sp>
    </p:spTree>
    <p:extLst>
      <p:ext uri="{BB962C8B-B14F-4D97-AF65-F5344CB8AC3E}">
        <p14:creationId xmlns:p14="http://schemas.microsoft.com/office/powerpoint/2010/main" val="2344673754"/>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2" descr="A picture containing text, stationary, envelope&#10;&#10;Description automatically generated">
            <a:extLst>
              <a:ext uri="{FF2B5EF4-FFF2-40B4-BE49-F238E27FC236}">
                <a16:creationId xmlns:a16="http://schemas.microsoft.com/office/drawing/2014/main" id="{BE331A48-69A5-F1BD-A4DA-2CBE4352BECE}"/>
              </a:ext>
            </a:extLst>
          </p:cNvPr>
          <p:cNvPicPr>
            <a:picLocks noChangeAspect="1"/>
          </p:cNvPicPr>
          <p:nvPr/>
        </p:nvPicPr>
        <p:blipFill rotWithShape="1">
          <a:blip r:embed="rId2">
            <a:extLst>
              <a:ext uri="{28A0092B-C50C-407E-A947-70E740481C1C}">
                <a14:useLocalDpi xmlns:a14="http://schemas.microsoft.com/office/drawing/2010/main" val="0"/>
              </a:ext>
            </a:extLst>
          </a:blip>
          <a:srcRect t="35433" r="3" b="15166"/>
          <a:stretch/>
        </p:blipFill>
        <p:spPr>
          <a:xfrm>
            <a:off x="321734" y="321733"/>
            <a:ext cx="5674894" cy="3030842"/>
          </a:xfrm>
          <a:prstGeom prst="rect">
            <a:avLst/>
          </a:prstGeom>
        </p:spPr>
      </p:pic>
      <p:pic>
        <p:nvPicPr>
          <p:cNvPr id="19" name="Picture 18" descr="A picture containing indoor, kitchen, counter, worktable&#10;&#10;Description automatically generated">
            <a:extLst>
              <a:ext uri="{FF2B5EF4-FFF2-40B4-BE49-F238E27FC236}">
                <a16:creationId xmlns:a16="http://schemas.microsoft.com/office/drawing/2014/main" id="{073D24B2-4752-29C9-3A96-28A540D45ECB}"/>
              </a:ext>
            </a:extLst>
          </p:cNvPr>
          <p:cNvPicPr>
            <a:picLocks noChangeAspect="1"/>
          </p:cNvPicPr>
          <p:nvPr/>
        </p:nvPicPr>
        <p:blipFill rotWithShape="1">
          <a:blip r:embed="rId3">
            <a:extLst>
              <a:ext uri="{28A0092B-C50C-407E-A947-70E740481C1C}">
                <a14:useLocalDpi xmlns:a14="http://schemas.microsoft.com/office/drawing/2010/main" val="0"/>
              </a:ext>
            </a:extLst>
          </a:blip>
          <a:srcRect r="1" b="22200"/>
          <a:stretch/>
        </p:blipFill>
        <p:spPr>
          <a:xfrm>
            <a:off x="321735" y="3524289"/>
            <a:ext cx="2676579" cy="2776517"/>
          </a:xfrm>
          <a:prstGeom prst="rect">
            <a:avLst/>
          </a:prstGeom>
        </p:spPr>
      </p:pic>
      <p:pic>
        <p:nvPicPr>
          <p:cNvPr id="15" name="Picture 14">
            <a:extLst>
              <a:ext uri="{FF2B5EF4-FFF2-40B4-BE49-F238E27FC236}">
                <a16:creationId xmlns:a16="http://schemas.microsoft.com/office/drawing/2014/main" id="{0B4F1DDD-7758-9E7F-800D-41F1E3255CED}"/>
              </a:ext>
            </a:extLst>
          </p:cNvPr>
          <p:cNvPicPr>
            <a:picLocks noChangeAspect="1"/>
          </p:cNvPicPr>
          <p:nvPr/>
        </p:nvPicPr>
        <p:blipFill rotWithShape="1">
          <a:blip r:embed="rId4">
            <a:extLst>
              <a:ext uri="{28A0092B-C50C-407E-A947-70E740481C1C}">
                <a14:useLocalDpi xmlns:a14="http://schemas.microsoft.com/office/drawing/2010/main" val="0"/>
              </a:ext>
            </a:extLst>
          </a:blip>
          <a:srcRect r="1" b="26352"/>
          <a:stretch/>
        </p:blipFill>
        <p:spPr>
          <a:xfrm>
            <a:off x="3159553" y="3514855"/>
            <a:ext cx="2837076" cy="2785951"/>
          </a:xfrm>
          <a:prstGeom prst="rect">
            <a:avLst/>
          </a:prstGeom>
        </p:spPr>
      </p:pic>
      <p:pic>
        <p:nvPicPr>
          <p:cNvPr id="9" name="Picture 8" descr="A picture containing text, indoor, box, office&#10;&#10;Description automatically generated">
            <a:extLst>
              <a:ext uri="{FF2B5EF4-FFF2-40B4-BE49-F238E27FC236}">
                <a16:creationId xmlns:a16="http://schemas.microsoft.com/office/drawing/2014/main" id="{779515E9-5880-09E0-A9E0-C8DB77285543}"/>
              </a:ext>
            </a:extLst>
          </p:cNvPr>
          <p:cNvPicPr>
            <a:picLocks noChangeAspect="1"/>
          </p:cNvPicPr>
          <p:nvPr/>
        </p:nvPicPr>
        <p:blipFill rotWithShape="1">
          <a:blip r:embed="rId5">
            <a:extLst>
              <a:ext uri="{28A0092B-C50C-407E-A947-70E740481C1C}">
                <a14:useLocalDpi xmlns:a14="http://schemas.microsoft.com/office/drawing/2010/main" val="0"/>
              </a:ext>
            </a:extLst>
          </a:blip>
          <a:srcRect t="15970" r="-2" b="5008"/>
          <a:stretch/>
        </p:blipFill>
        <p:spPr>
          <a:xfrm>
            <a:off x="6195373" y="321733"/>
            <a:ext cx="5674892" cy="5979074"/>
          </a:xfrm>
          <a:prstGeom prst="rect">
            <a:avLst/>
          </a:prstGeom>
        </p:spPr>
      </p:pic>
    </p:spTree>
    <p:extLst>
      <p:ext uri="{BB962C8B-B14F-4D97-AF65-F5344CB8AC3E}">
        <p14:creationId xmlns:p14="http://schemas.microsoft.com/office/powerpoint/2010/main" val="1235862112"/>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C03196-6349-DBD5-4AF9-9E4295DFD7DE}"/>
              </a:ext>
            </a:extLst>
          </p:cNvPr>
          <p:cNvSpPr>
            <a:spLocks noGrp="1"/>
          </p:cNvSpPr>
          <p:nvPr>
            <p:ph type="title"/>
          </p:nvPr>
        </p:nvSpPr>
        <p:spPr>
          <a:xfrm>
            <a:off x="841248" y="548640"/>
            <a:ext cx="3600860" cy="5431536"/>
          </a:xfrm>
        </p:spPr>
        <p:txBody>
          <a:bodyPr>
            <a:normAutofit/>
          </a:bodyPr>
          <a:lstStyle/>
          <a:p>
            <a:r>
              <a:rPr lang="en-GB" sz="5000"/>
              <a:t>A not so simple construction of a box</a:t>
            </a:r>
          </a:p>
        </p:txBody>
      </p:sp>
      <p:sp>
        <p:nvSpPr>
          <p:cNvPr id="3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Content Placeholder 22">
            <a:extLst>
              <a:ext uri="{FF2B5EF4-FFF2-40B4-BE49-F238E27FC236}">
                <a16:creationId xmlns:a16="http://schemas.microsoft.com/office/drawing/2014/main" id="{909A466F-8F03-EA3A-C2AB-3A2A57D2DCE9}"/>
              </a:ext>
            </a:extLst>
          </p:cNvPr>
          <p:cNvSpPr>
            <a:spLocks noGrp="1"/>
          </p:cNvSpPr>
          <p:nvPr>
            <p:ph idx="1"/>
          </p:nvPr>
        </p:nvSpPr>
        <p:spPr>
          <a:xfrm>
            <a:off x="5126418" y="552091"/>
            <a:ext cx="6224335" cy="5431536"/>
          </a:xfrm>
        </p:spPr>
        <p:txBody>
          <a:bodyPr anchor="ctr">
            <a:normAutofit/>
          </a:bodyPr>
          <a:lstStyle/>
          <a:p>
            <a:pPr marL="0" indent="0">
              <a:buNone/>
            </a:pPr>
            <a:r>
              <a:rPr lang="en-GB" sz="1200"/>
              <a:t>An extremely frustrating start to the day.</a:t>
            </a:r>
          </a:p>
          <a:p>
            <a:pPr marL="0" indent="0">
              <a:buNone/>
            </a:pPr>
            <a:r>
              <a:rPr lang="en-GB" sz="1200"/>
              <a:t>Arrived at the workshop late due to a crash on the m4 – told that the task was to build a box specifically to fit over a projector for the 200 project. </a:t>
            </a:r>
          </a:p>
          <a:p>
            <a:pPr marL="0" indent="0">
              <a:buNone/>
            </a:pPr>
            <a:r>
              <a:rPr lang="en-GB" sz="1200"/>
              <a:t>You would think that the process of making a simple box would be a straight forward process.</a:t>
            </a:r>
          </a:p>
          <a:p>
            <a:pPr marL="0" indent="0">
              <a:buNone/>
            </a:pPr>
            <a:r>
              <a:rPr lang="en-GB" sz="1200"/>
              <a:t>However, upon arrival there was no clear leader within the group. </a:t>
            </a:r>
          </a:p>
          <a:p>
            <a:pPr marL="0" indent="0">
              <a:buNone/>
            </a:pPr>
            <a:r>
              <a:rPr lang="en-GB" sz="1200"/>
              <a:t>This proved to make things difficult as there was no visual reference stating the correct measurements needed to follow. Nor was a  cutting list made indicating specifically what sides needed the thickness of the MDF subtracted. </a:t>
            </a:r>
          </a:p>
          <a:p>
            <a:pPr marL="0" indent="0">
              <a:buNone/>
            </a:pPr>
            <a:r>
              <a:rPr lang="en-GB" sz="1200"/>
              <a:t>When working with the group, the approach was to figure things out as we went along. </a:t>
            </a:r>
          </a:p>
          <a:p>
            <a:pPr marL="0" indent="0">
              <a:buNone/>
            </a:pPr>
            <a:r>
              <a:rPr lang="en-GB" sz="1200"/>
              <a:t>In this particular situation I did not like the approach nor did I agree with it. When working with people you are still getting to know, its extremely difficult. As not only are you still figuring them out as an individual, but you are also learning their different ways and approaches to particular challenges. We all have our own way of processing and communicating and in this situation, a correct visual with a cutting list would’ve reduced the confusion and time spend on this simple task.</a:t>
            </a:r>
          </a:p>
          <a:p>
            <a:pPr marL="0" indent="0">
              <a:buNone/>
            </a:pPr>
            <a:r>
              <a:rPr lang="en-GB" sz="1200"/>
              <a:t>For me, it was the lack of communication between certain members of the group that really frustrated me. It was a matter of the select few figuring things out resulting in only them knowing what it is that is needed to be done -  leaving myself and other members standing around confused and doing nothing. </a:t>
            </a:r>
          </a:p>
          <a:p>
            <a:pPr marL="0" indent="0">
              <a:buNone/>
            </a:pPr>
            <a:endParaRPr lang="en-GB" sz="1200"/>
          </a:p>
          <a:p>
            <a:pPr marL="0" indent="0">
              <a:buNone/>
            </a:pPr>
            <a:r>
              <a:rPr lang="en-GB" sz="1200"/>
              <a:t>Overall, the outcome is indeed a box that should protect the projector, and hat’s all that matters. </a:t>
            </a:r>
          </a:p>
          <a:p>
            <a:pPr marL="0" indent="0">
              <a:buNone/>
            </a:pPr>
            <a:endParaRPr lang="en-GB" sz="1200"/>
          </a:p>
        </p:txBody>
      </p:sp>
    </p:spTree>
    <p:extLst>
      <p:ext uri="{BB962C8B-B14F-4D97-AF65-F5344CB8AC3E}">
        <p14:creationId xmlns:p14="http://schemas.microsoft.com/office/powerpoint/2010/main" val="161633602"/>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5A59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47D090D-22F6-7080-67DD-3BA0CF77CE39}"/>
              </a:ext>
            </a:extLst>
          </p:cNvPr>
          <p:cNvSpPr>
            <a:spLocks noGrp="1"/>
          </p:cNvSpPr>
          <p:nvPr>
            <p:ph type="title"/>
          </p:nvPr>
        </p:nvSpPr>
        <p:spPr>
          <a:xfrm>
            <a:off x="524256" y="491260"/>
            <a:ext cx="6594189" cy="1625210"/>
          </a:xfrm>
        </p:spPr>
        <p:txBody>
          <a:bodyPr>
            <a:normAutofit/>
          </a:bodyPr>
          <a:lstStyle/>
          <a:p>
            <a:r>
              <a:rPr lang="en-GB">
                <a:solidFill>
                  <a:srgbClr val="FFFFFF"/>
                </a:solidFill>
              </a:rPr>
              <a:t>3</a:t>
            </a:r>
            <a:r>
              <a:rPr lang="en-GB" baseline="30000">
                <a:solidFill>
                  <a:srgbClr val="FFFFFF"/>
                </a:solidFill>
              </a:rPr>
              <a:t>rd</a:t>
            </a:r>
            <a:r>
              <a:rPr lang="en-GB">
                <a:solidFill>
                  <a:srgbClr val="FFFFFF"/>
                </a:solidFill>
              </a:rPr>
              <a:t> year shows</a:t>
            </a:r>
            <a:br>
              <a:rPr lang="en-GB">
                <a:solidFill>
                  <a:srgbClr val="FFFFFF"/>
                </a:solidFill>
              </a:rPr>
            </a:br>
            <a:endParaRPr lang="en-GB">
              <a:solidFill>
                <a:srgbClr val="FFFFFF"/>
              </a:solidFill>
            </a:endParaRPr>
          </a:p>
        </p:txBody>
      </p:sp>
      <p:pic>
        <p:nvPicPr>
          <p:cNvPr id="5" name="Picture 4" descr="A picture containing text, book&#10;&#10;Description automatically generated">
            <a:extLst>
              <a:ext uri="{FF2B5EF4-FFF2-40B4-BE49-F238E27FC236}">
                <a16:creationId xmlns:a16="http://schemas.microsoft.com/office/drawing/2014/main" id="{86752E31-691A-4228-959B-84A8C1A75AD2}"/>
              </a:ext>
            </a:extLst>
          </p:cNvPr>
          <p:cNvPicPr>
            <a:picLocks noChangeAspect="1"/>
          </p:cNvPicPr>
          <p:nvPr/>
        </p:nvPicPr>
        <p:blipFill rotWithShape="1">
          <a:blip r:embed="rId2"/>
          <a:srcRect t="6296" b="3040"/>
          <a:stretch/>
        </p:blipFill>
        <p:spPr>
          <a:xfrm>
            <a:off x="327546" y="2454903"/>
            <a:ext cx="3442801" cy="4080254"/>
          </a:xfrm>
          <a:prstGeom prst="rect">
            <a:avLst/>
          </a:prstGeom>
        </p:spPr>
      </p:pic>
      <p:pic>
        <p:nvPicPr>
          <p:cNvPr id="7" name="Picture 6" descr="Text&#10;&#10;Description automatically generated">
            <a:extLst>
              <a:ext uri="{FF2B5EF4-FFF2-40B4-BE49-F238E27FC236}">
                <a16:creationId xmlns:a16="http://schemas.microsoft.com/office/drawing/2014/main" id="{F74DFC03-0A39-C9F8-1241-DCE76D940750}"/>
              </a:ext>
            </a:extLst>
          </p:cNvPr>
          <p:cNvPicPr>
            <a:picLocks noChangeAspect="1"/>
          </p:cNvPicPr>
          <p:nvPr/>
        </p:nvPicPr>
        <p:blipFill rotWithShape="1">
          <a:blip r:embed="rId3"/>
          <a:srcRect b="9336"/>
          <a:stretch/>
        </p:blipFill>
        <p:spPr>
          <a:xfrm>
            <a:off x="3942260" y="2454901"/>
            <a:ext cx="3442803" cy="4080255"/>
          </a:xfrm>
          <a:prstGeom prst="rect">
            <a:avLst/>
          </a:prstGeom>
        </p:spPr>
      </p:pic>
      <p:sp>
        <p:nvSpPr>
          <p:cNvPr id="14" name="Rectangle 1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Content Placeholder 8">
            <a:extLst>
              <a:ext uri="{FF2B5EF4-FFF2-40B4-BE49-F238E27FC236}">
                <a16:creationId xmlns:a16="http://schemas.microsoft.com/office/drawing/2014/main" id="{1EE8E117-602C-5383-A32D-E8EAC98531F4}"/>
              </a:ext>
            </a:extLst>
          </p:cNvPr>
          <p:cNvSpPr>
            <a:spLocks noGrp="1"/>
          </p:cNvSpPr>
          <p:nvPr>
            <p:ph idx="1"/>
          </p:nvPr>
        </p:nvSpPr>
        <p:spPr>
          <a:xfrm>
            <a:off x="7556186" y="634553"/>
            <a:ext cx="4308268" cy="6213424"/>
          </a:xfrm>
        </p:spPr>
        <p:txBody>
          <a:bodyPr>
            <a:normAutofit fontScale="40000" lnSpcReduction="20000"/>
          </a:bodyPr>
          <a:lstStyle/>
          <a:p>
            <a:pPr marL="0" indent="0">
              <a:buNone/>
            </a:pPr>
            <a:r>
              <a:rPr lang="en-GB" dirty="0">
                <a:solidFill>
                  <a:schemeClr val="bg1"/>
                </a:solidFill>
              </a:rPr>
              <a:t>Most definitely an unforgettable experience. </a:t>
            </a:r>
          </a:p>
          <a:p>
            <a:pPr marL="0" indent="0">
              <a:buNone/>
            </a:pPr>
            <a:r>
              <a:rPr lang="en-GB" dirty="0">
                <a:solidFill>
                  <a:schemeClr val="bg1"/>
                </a:solidFill>
              </a:rPr>
              <a:t>Both shows were very interesting, my favourite being Pomona. It just felt like it was an entirely different level to Little Revolution. </a:t>
            </a:r>
          </a:p>
          <a:p>
            <a:pPr marL="0" indent="0">
              <a:buNone/>
            </a:pPr>
            <a:r>
              <a:rPr lang="en-GB" dirty="0">
                <a:solidFill>
                  <a:schemeClr val="bg1"/>
                </a:solidFill>
              </a:rPr>
              <a:t> When I entered the set of Little Revolution, I was unsure as to how I was feeling. </a:t>
            </a:r>
          </a:p>
          <a:p>
            <a:pPr marL="0" indent="0">
              <a:buNone/>
            </a:pPr>
            <a:r>
              <a:rPr lang="en-GB" dirty="0">
                <a:solidFill>
                  <a:schemeClr val="bg1"/>
                </a:solidFill>
              </a:rPr>
              <a:t>The set up was inviting because of the live band performance yet kind of a disturbing experience when the show started. This is purely because of my anxiety and how intense I found the whole show. I felt it was mainly due to how small the space was, felt uncomfortable and claustrophobic. The acting was very chaotic and loud at times, and it made me feel like I was really a part of a riot. Show was about a riot, which specific one I'm not entirely sure as I really struggled to hear what they were saying because of how overwhelming I found the play. </a:t>
            </a:r>
          </a:p>
          <a:p>
            <a:pPr marL="0" indent="0">
              <a:buNone/>
            </a:pPr>
            <a:r>
              <a:rPr lang="en-GB" dirty="0">
                <a:solidFill>
                  <a:schemeClr val="bg1"/>
                </a:solidFill>
              </a:rPr>
              <a:t>As there wasn’t much space, it did affect the flow in throughout some points. You can see how well choreographed it was, muchly needed with audience seated. </a:t>
            </a:r>
          </a:p>
          <a:p>
            <a:pPr marL="0" indent="0">
              <a:buNone/>
            </a:pPr>
            <a:r>
              <a:rPr lang="en-GB" dirty="0">
                <a:solidFill>
                  <a:schemeClr val="bg1"/>
                </a:solidFill>
              </a:rPr>
              <a:t>Considering it was about riot, they really made you feel like you were a part of one. They really got you to use your imagination and picture what it was they were seeing and describing in some parts.</a:t>
            </a:r>
          </a:p>
          <a:p>
            <a:pPr marL="0" indent="0">
              <a:buNone/>
            </a:pPr>
            <a:r>
              <a:rPr lang="en-GB" dirty="0">
                <a:solidFill>
                  <a:schemeClr val="bg1"/>
                </a:solidFill>
              </a:rPr>
              <a:t> Pomona show was more up my street. Just the seating arrangement's itself, and the fact I had back support. </a:t>
            </a:r>
          </a:p>
          <a:p>
            <a:pPr marL="0" indent="0">
              <a:buNone/>
            </a:pPr>
            <a:r>
              <a:rPr lang="en-GB" dirty="0">
                <a:solidFill>
                  <a:schemeClr val="bg1"/>
                </a:solidFill>
              </a:rPr>
              <a:t>The spacing was huge. It felt much more superior. Plenty of room for stronger acting areas and conversation areas. The emptier area allowed the actors to flow more, run even – full speed. Clearer entrances and exits. Actors performed more to front and sides rather than behind like in Little Revolution. </a:t>
            </a:r>
          </a:p>
          <a:p>
            <a:pPr marL="0" indent="0">
              <a:buNone/>
            </a:pPr>
            <a:r>
              <a:rPr lang="en-GB" dirty="0">
                <a:solidFill>
                  <a:schemeClr val="bg1"/>
                </a:solidFill>
              </a:rPr>
              <a:t>You can visually tell that Pomona production had a lot more room to work with. Even had different levels to showcase the dramatic power of the unknown… </a:t>
            </a:r>
          </a:p>
          <a:p>
            <a:pPr marL="0" indent="0">
              <a:buNone/>
            </a:pPr>
            <a:r>
              <a:rPr lang="en-GB" dirty="0">
                <a:solidFill>
                  <a:schemeClr val="bg1"/>
                </a:solidFill>
              </a:rPr>
              <a:t>I also loved the symbolism of Rubik’s cube. Trying to solve the play… just like the cube. Super impressed how all the actors managed to solve it during a live performance. </a:t>
            </a:r>
          </a:p>
          <a:p>
            <a:pPr marL="0" indent="0">
              <a:buNone/>
            </a:pPr>
            <a:r>
              <a:rPr lang="en-GB" dirty="0">
                <a:solidFill>
                  <a:schemeClr val="bg1"/>
                </a:solidFill>
              </a:rPr>
              <a:t> Versatility of props – stools from 1 show, to chairs, office table, bed encouraging the activate engagement of imagination. </a:t>
            </a:r>
          </a:p>
          <a:p>
            <a:pPr marL="0" indent="0">
              <a:buNone/>
            </a:pPr>
            <a:endParaRPr lang="en-GB" dirty="0"/>
          </a:p>
        </p:txBody>
      </p:sp>
    </p:spTree>
    <p:extLst>
      <p:ext uri="{BB962C8B-B14F-4D97-AF65-F5344CB8AC3E}">
        <p14:creationId xmlns:p14="http://schemas.microsoft.com/office/powerpoint/2010/main" val="515440604"/>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3B7814-2746-189C-A0F2-A690773F8F3E}"/>
              </a:ext>
            </a:extLst>
          </p:cNvPr>
          <p:cNvSpPr>
            <a:spLocks noGrp="1"/>
          </p:cNvSpPr>
          <p:nvPr>
            <p:ph type="title"/>
          </p:nvPr>
        </p:nvSpPr>
        <p:spPr>
          <a:xfrm>
            <a:off x="838200" y="365125"/>
            <a:ext cx="10515600" cy="1325563"/>
          </a:xfrm>
        </p:spPr>
        <p:txBody>
          <a:bodyPr>
            <a:normAutofit/>
          </a:bodyPr>
          <a:lstStyle/>
          <a:p>
            <a:r>
              <a:rPr lang="en-GB" sz="5400" b="1"/>
              <a:t>EVALUATION </a:t>
            </a:r>
          </a:p>
        </p:txBody>
      </p:sp>
      <p:sp>
        <p:nvSpPr>
          <p:cNvPr id="2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D1C6CFD-34CC-2A0B-82EA-C0DF72804D4C}"/>
              </a:ext>
            </a:extLst>
          </p:cNvPr>
          <p:cNvSpPr>
            <a:spLocks noGrp="1"/>
          </p:cNvSpPr>
          <p:nvPr>
            <p:ph idx="1"/>
          </p:nvPr>
        </p:nvSpPr>
        <p:spPr>
          <a:xfrm>
            <a:off x="669037" y="1828801"/>
            <a:ext cx="11308104" cy="4856812"/>
          </a:xfrm>
        </p:spPr>
        <p:txBody>
          <a:bodyPr>
            <a:normAutofit lnSpcReduction="10000"/>
          </a:bodyPr>
          <a:lstStyle/>
          <a:p>
            <a:pPr marL="0" indent="0">
              <a:buNone/>
            </a:pPr>
            <a:r>
              <a:rPr lang="en-GB" sz="1200" dirty="0"/>
              <a:t>To summarise this module, it has been a challenge. </a:t>
            </a:r>
          </a:p>
          <a:p>
            <a:pPr marL="0" indent="0">
              <a:buNone/>
            </a:pPr>
            <a:r>
              <a:rPr lang="en-GB" sz="1200" dirty="0"/>
              <a:t>The practical elements of working in the workshop has been somewhat enjoyable. I feel comfortable in picking up a drill and using the machinery available at hand. </a:t>
            </a:r>
          </a:p>
          <a:p>
            <a:pPr marL="0" indent="0">
              <a:buNone/>
            </a:pPr>
            <a:r>
              <a:rPr lang="en-GB" sz="1200" dirty="0"/>
              <a:t>The most challenging aspect however has been working in a team with individuals I do not know, trust, or feel comfortable around. My biggest weakness in these situations is my social anxiety and lack of confidence. Especially when it revolves around numbers. Unless it is written down somewhere, for whatever reason, I cannot process the information. I become easily overwhelmed. This is something I need to work on for future projects and for everyday living. To do this I must try and communicate more effectively, letting the people know how I process information and work best, or when I struggle with hearing i.e., when referring to numbers/measurements – ensure it is clear and concise. </a:t>
            </a:r>
          </a:p>
          <a:p>
            <a:pPr marL="0" indent="0">
              <a:buNone/>
            </a:pPr>
            <a:r>
              <a:rPr lang="en-GB" sz="1200" dirty="0"/>
              <a:t>I feel the biggest challenge for me was returning from isolation. Before I had COVID, I remember feeling more in control and had a more motivated and enthusiastic approach to doing the research tasks as well and learning from my previous mistakes in the other modules. When returning to campus and seeing how far behind I was, reflecting on it now, I put myself under an unnecessary amount of pressure and allowed the excuse of catching up in easter. I overcomplicated the simplest of things, became overwhelmed and everything became all doom and gloom. I was ready to drop out. </a:t>
            </a:r>
          </a:p>
          <a:p>
            <a:pPr marL="0" indent="0">
              <a:buNone/>
            </a:pPr>
            <a:r>
              <a:rPr lang="en-GB" sz="1200" dirty="0"/>
              <a:t>When easter came, I did not achieve my intended goals. I did plan a timetable and an action plan and at first, felt like I was succeeding, but kept finding myself creating unnecessary work and went to deeply in the research. The word count in the assessment criteria really threw me off. With my partner and friends explaining their experience on how their university were extremely strict with the word count and turn it in, I simply thought it cannot be that hard to do and fell in the trap of comfort. Putting my future self in a worse predicament and having to stressfully try and accumulate ‘something’ to submit. </a:t>
            </a:r>
          </a:p>
          <a:p>
            <a:pPr marL="0" indent="0">
              <a:buNone/>
            </a:pPr>
            <a:r>
              <a:rPr lang="en-GB" sz="1200" dirty="0"/>
              <a:t> I do feel like I am an all or nothing individual. If I'm to learn the different types of welding, I will want to go into all the deeply scientific explanations to figure out exactly why and how things are done in that way. For me this is another weakness of mine, although If I can master and use this method when it is needed, it can become a strength.</a:t>
            </a:r>
          </a:p>
          <a:p>
            <a:pPr marL="0" indent="0">
              <a:buNone/>
            </a:pPr>
            <a:r>
              <a:rPr lang="en-GB" sz="1200" dirty="0"/>
              <a:t> Another challenge I found with this module, was the reading material. I found that most of the books were American and had different language for both descriptive and numerical approaches. I also found the books to be a little outdated, considering how evolved we've become and how heavily reliant we are with technology. </a:t>
            </a:r>
          </a:p>
          <a:p>
            <a:pPr marL="0" indent="0">
              <a:buNone/>
            </a:pPr>
            <a:r>
              <a:rPr lang="en-GB" sz="1200" dirty="0"/>
              <a:t> To conclude, I am aware that what I have done is nowhere near enough nor is it to a standard that I am happy with. It the same with my previous modules. Because of my poor time management, its resulted in my work being at a lower standard, this is something I need to focus on improving if I’m to progress to my second year of studies.</a:t>
            </a:r>
          </a:p>
          <a:p>
            <a:pPr marL="0" indent="0">
              <a:buNone/>
            </a:pPr>
            <a:r>
              <a:rPr lang="en-GB" sz="1200" dirty="0"/>
              <a:t> From this module, I do feel much more comfortable using tools, this is something I am very pleased with as I have never had the chance to use tools such as a drill or radial arm saw. </a:t>
            </a:r>
          </a:p>
          <a:p>
            <a:pPr marL="0" indent="0">
              <a:buNone/>
            </a:pPr>
            <a:r>
              <a:rPr lang="en-GB" sz="1200" dirty="0"/>
              <a:t>I feel excited for the summer as I’m feeling confident enough in building my own designed bed frame for the small room I share with my partner. </a:t>
            </a:r>
          </a:p>
          <a:p>
            <a:pPr marL="0" indent="0">
              <a:buNone/>
            </a:pPr>
            <a:endParaRPr lang="en-GB" sz="1000" dirty="0"/>
          </a:p>
        </p:txBody>
      </p:sp>
    </p:spTree>
    <p:extLst>
      <p:ext uri="{BB962C8B-B14F-4D97-AF65-F5344CB8AC3E}">
        <p14:creationId xmlns:p14="http://schemas.microsoft.com/office/powerpoint/2010/main" val="772032386"/>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AF906FB-536C-BE10-F30A-8C0833364AF2}"/>
              </a:ext>
            </a:extLst>
          </p:cNvPr>
          <p:cNvSpPr/>
          <p:nvPr/>
        </p:nvSpPr>
        <p:spPr>
          <a:xfrm>
            <a:off x="406332" y="260229"/>
            <a:ext cx="5320700" cy="923330"/>
          </a:xfrm>
          <a:prstGeom prst="rect">
            <a:avLst/>
          </a:prstGeom>
          <a:noFill/>
        </p:spPr>
        <p:txBody>
          <a:bodyPr wrap="square" lIns="91440" tIns="45720" rIns="91440" bIns="45720">
            <a:spAutoFit/>
          </a:bodyPr>
          <a:lstStyle/>
          <a:p>
            <a:r>
              <a:rPr lang="en-GB" sz="5400" b="1" dirty="0"/>
              <a:t>Bibliography</a:t>
            </a:r>
          </a:p>
        </p:txBody>
      </p:sp>
      <p:sp>
        <p:nvSpPr>
          <p:cNvPr id="8" name="TextBox 7">
            <a:extLst>
              <a:ext uri="{FF2B5EF4-FFF2-40B4-BE49-F238E27FC236}">
                <a16:creationId xmlns:a16="http://schemas.microsoft.com/office/drawing/2014/main" id="{C1BD3DEF-1AAF-D958-596F-CE7E12C2A591}"/>
              </a:ext>
            </a:extLst>
          </p:cNvPr>
          <p:cNvSpPr txBox="1"/>
          <p:nvPr/>
        </p:nvSpPr>
        <p:spPr>
          <a:xfrm>
            <a:off x="406332" y="1183559"/>
            <a:ext cx="11492900" cy="6832640"/>
          </a:xfrm>
          <a:prstGeom prst="rect">
            <a:avLst/>
          </a:prstGeom>
          <a:noFill/>
        </p:spPr>
        <p:txBody>
          <a:bodyPr wrap="square" rtlCol="0">
            <a:spAutoFit/>
          </a:bodyPr>
          <a:lstStyle/>
          <a:p>
            <a:pPr marL="285750" indent="-285750">
              <a:buFont typeface="Arial" panose="020B0604020202020204" pitchFamily="34" charset="0"/>
              <a:buChar char="•"/>
            </a:pPr>
            <a:r>
              <a:rPr lang="en-GB" sz="1600" dirty="0"/>
              <a:t>Raoul, B., 1990. </a:t>
            </a:r>
            <a:r>
              <a:rPr lang="en-GB" sz="1600" i="1" dirty="0"/>
              <a:t>STOCK SCENERY CONSTRUCTION HANDBOOK. </a:t>
            </a:r>
            <a:r>
              <a:rPr lang="en-GB" sz="1600" dirty="0"/>
              <a:t>1st ed. Louisville: Broadway Press.</a:t>
            </a:r>
          </a:p>
          <a:p>
            <a:pPr marL="285750" indent="-285750">
              <a:buFont typeface="Arial" panose="020B0604020202020204" pitchFamily="34" charset="0"/>
              <a:buChar char="•"/>
            </a:pPr>
            <a:r>
              <a:rPr lang="en-GB" sz="1600" dirty="0"/>
              <a:t>GILLETTE, J. M, 2000. </a:t>
            </a:r>
            <a:r>
              <a:rPr lang="en-GB" sz="1600" i="1" dirty="0"/>
              <a:t>Theatrical Design and Production. </a:t>
            </a:r>
            <a:r>
              <a:rPr lang="en-GB" sz="1600" dirty="0"/>
              <a:t>4th ed. New York: </a:t>
            </a:r>
            <a:r>
              <a:rPr lang="en-GB" sz="1600" dirty="0" err="1"/>
              <a:t>TheMcGraw</a:t>
            </a:r>
            <a:r>
              <a:rPr lang="en-GB" sz="1600" dirty="0"/>
              <a:t>-Hill Companies, Inc. </a:t>
            </a:r>
          </a:p>
          <a:p>
            <a:pPr marL="285750" indent="-285750">
              <a:buFont typeface="Arial" panose="020B0604020202020204" pitchFamily="34" charset="0"/>
              <a:buChar char="•"/>
            </a:pPr>
            <a:r>
              <a:rPr lang="en-GB" sz="1600" dirty="0"/>
              <a:t>Blaikie, E. T. a. T., 2002. </a:t>
            </a:r>
            <a:r>
              <a:rPr lang="en-GB" sz="1600" i="1" dirty="0"/>
              <a:t>SCENIC ART AND CONSTRUCTION. </a:t>
            </a:r>
            <a:r>
              <a:rPr lang="en-GB" sz="1600" dirty="0"/>
              <a:t>1st ed. Marlborough: The </a:t>
            </a:r>
            <a:r>
              <a:rPr lang="en-GB" sz="1600" dirty="0" err="1"/>
              <a:t>Crowood</a:t>
            </a:r>
            <a:r>
              <a:rPr lang="en-GB" sz="1600" dirty="0"/>
              <a:t> Press LTD.</a:t>
            </a:r>
          </a:p>
          <a:p>
            <a:pPr marL="285750" indent="-285750">
              <a:buFont typeface="Arial" panose="020B0604020202020204" pitchFamily="34" charset="0"/>
              <a:buChar char="•"/>
            </a:pPr>
            <a:r>
              <a:rPr lang="en-GB" sz="1600" dirty="0"/>
              <a:t>Blurton, J., 2001. </a:t>
            </a:r>
            <a:r>
              <a:rPr lang="en-GB" sz="1600" i="1" dirty="0"/>
              <a:t>SCENERY: DRAUGHTING AND CONSTRUCTION. </a:t>
            </a:r>
            <a:r>
              <a:rPr lang="en-GB" sz="1600" dirty="0"/>
              <a:t>1st ed. London: A &amp;C Publisher.</a:t>
            </a:r>
          </a:p>
          <a:p>
            <a:pPr marL="285750" indent="-285750">
              <a:buFont typeface="Arial" panose="020B0604020202020204" pitchFamily="34" charset="0"/>
              <a:buChar char="•"/>
            </a:pPr>
            <a:r>
              <a:rPr lang="en-GB" sz="1600" dirty="0"/>
              <a:t>Ben Teague, 2004. </a:t>
            </a:r>
            <a:r>
              <a:rPr lang="en-GB" sz="1600" i="1" dirty="0"/>
              <a:t>Ben </a:t>
            </a:r>
            <a:r>
              <a:rPr lang="en-GB" sz="1600" i="1" dirty="0" err="1"/>
              <a:t>Teagye</a:t>
            </a:r>
            <a:r>
              <a:rPr lang="en-GB" sz="1600" i="1" dirty="0"/>
              <a:t> - Amateur </a:t>
            </a:r>
            <a:r>
              <a:rPr lang="en-GB" sz="1600" i="1" dirty="0" err="1"/>
              <a:t>Theater</a:t>
            </a:r>
            <a:r>
              <a:rPr lang="en-GB" sz="1600" i="1" dirty="0"/>
              <a:t> Division. </a:t>
            </a:r>
            <a:r>
              <a:rPr lang="en-GB" sz="1600" dirty="0"/>
              <a:t>[Online] </a:t>
            </a:r>
            <a:br>
              <a:rPr lang="en-GB" sz="1600" dirty="0"/>
            </a:br>
            <a:r>
              <a:rPr lang="en-GB" sz="1600" dirty="0"/>
              <a:t>Available at: </a:t>
            </a:r>
            <a:r>
              <a:rPr lang="en-GB" sz="1600" u="sng" dirty="0">
                <a:solidFill>
                  <a:schemeClr val="accent1"/>
                </a:solidFill>
              </a:rPr>
              <a:t>https://</a:t>
            </a:r>
            <a:r>
              <a:rPr lang="en-GB" sz="1600" u="sng" dirty="0" err="1">
                <a:solidFill>
                  <a:schemeClr val="accent1"/>
                </a:solidFill>
              </a:rPr>
              <a:t>inspectapedia.com</a:t>
            </a:r>
            <a:r>
              <a:rPr lang="en-GB" sz="1600" u="sng" dirty="0">
                <a:solidFill>
                  <a:schemeClr val="accent1"/>
                </a:solidFill>
              </a:rPr>
              <a:t>/hazmat/</a:t>
            </a:r>
            <a:r>
              <a:rPr lang="en-GB" sz="1600" u="sng" dirty="0" err="1">
                <a:solidFill>
                  <a:schemeClr val="accent1"/>
                </a:solidFill>
              </a:rPr>
              <a:t>Theatre_Stairs_Teague.pd</a:t>
            </a:r>
            <a:r>
              <a:rPr lang="en-GB" sz="1600" u="sng" dirty="0" err="1"/>
              <a:t>f</a:t>
            </a:r>
            <a:br>
              <a:rPr lang="en-GB" sz="1600" dirty="0"/>
            </a:br>
            <a:r>
              <a:rPr lang="en-GB" sz="1600" dirty="0"/>
              <a:t>[Accessed 2022]</a:t>
            </a:r>
          </a:p>
          <a:p>
            <a:pPr marL="285750" indent="-285750">
              <a:buFont typeface="Arial" panose="020B0604020202020204" pitchFamily="34" charset="0"/>
              <a:buChar char="•"/>
            </a:pPr>
            <a:r>
              <a:rPr lang="en-GB" sz="1600" dirty="0"/>
              <a:t>Grill, J., 2022. </a:t>
            </a:r>
            <a:r>
              <a:rPr lang="en-GB" sz="1600" i="1" dirty="0"/>
              <a:t>Weld Guru. </a:t>
            </a:r>
            <a:r>
              <a:rPr lang="en-GB" sz="1600" dirty="0"/>
              <a:t>[Online] </a:t>
            </a:r>
            <a:br>
              <a:rPr lang="en-GB" sz="1600" dirty="0"/>
            </a:br>
            <a:r>
              <a:rPr lang="en-GB" sz="1600" dirty="0"/>
              <a:t>Available at: </a:t>
            </a:r>
            <a:r>
              <a:rPr lang="en-GB" sz="1600" u="sng" dirty="0">
                <a:solidFill>
                  <a:schemeClr val="accent1"/>
                </a:solidFill>
              </a:rPr>
              <a:t>https://</a:t>
            </a:r>
            <a:r>
              <a:rPr lang="en-GB" sz="1600" u="sng" dirty="0" err="1">
                <a:solidFill>
                  <a:schemeClr val="accent1"/>
                </a:solidFill>
              </a:rPr>
              <a:t>weldguru.com</a:t>
            </a:r>
            <a:r>
              <a:rPr lang="en-GB" sz="1600" u="sng" dirty="0">
                <a:solidFill>
                  <a:schemeClr val="accent1"/>
                </a:solidFill>
              </a:rPr>
              <a:t>/welding-positions/</a:t>
            </a:r>
            <a:br>
              <a:rPr lang="en-GB" sz="1600" dirty="0"/>
            </a:br>
            <a:r>
              <a:rPr lang="en-GB" sz="1600" dirty="0"/>
              <a:t>[Accessed 2022]</a:t>
            </a:r>
          </a:p>
          <a:p>
            <a:pPr marL="285750" indent="-285750">
              <a:buFont typeface="Arial" panose="020B0604020202020204" pitchFamily="34" charset="0"/>
              <a:buChar char="•"/>
            </a:pPr>
            <a:r>
              <a:rPr lang="en-GB" sz="1600" dirty="0"/>
              <a:t>Linn, S., 2009. </a:t>
            </a:r>
            <a:r>
              <a:rPr lang="en-GB" sz="1600" i="1" dirty="0"/>
              <a:t>COMMONLIT. </a:t>
            </a:r>
            <a:r>
              <a:rPr lang="en-GB" sz="1600" dirty="0"/>
              <a:t>[Online] </a:t>
            </a:r>
            <a:br>
              <a:rPr lang="en-GB" sz="1600" dirty="0"/>
            </a:br>
            <a:r>
              <a:rPr lang="en-GB" sz="1600" dirty="0"/>
              <a:t>Available at: </a:t>
            </a:r>
            <a:r>
              <a:rPr lang="en-GB" sz="1600" u="sng" dirty="0">
                <a:solidFill>
                  <a:schemeClr val="accent1"/>
                </a:solidFill>
              </a:rPr>
              <a:t>https://</a:t>
            </a:r>
            <a:r>
              <a:rPr lang="en-GB" sz="1600" u="sng" dirty="0" err="1">
                <a:solidFill>
                  <a:schemeClr val="accent1"/>
                </a:solidFill>
              </a:rPr>
              <a:t>www.commonlit.org</a:t>
            </a:r>
            <a:r>
              <a:rPr lang="en-GB" sz="1600" u="sng" dirty="0">
                <a:solidFill>
                  <a:schemeClr val="accent1"/>
                </a:solidFill>
              </a:rPr>
              <a:t>/</a:t>
            </a:r>
            <a:r>
              <a:rPr lang="en-GB" sz="1600" u="sng" dirty="0" err="1">
                <a:solidFill>
                  <a:schemeClr val="accent1"/>
                </a:solidFill>
              </a:rPr>
              <a:t>en</a:t>
            </a:r>
            <a:r>
              <a:rPr lang="en-GB" sz="1600" u="sng" dirty="0">
                <a:solidFill>
                  <a:schemeClr val="accent1"/>
                </a:solidFill>
              </a:rPr>
              <a:t>/texts/what-s-what-with-the-rostra</a:t>
            </a:r>
            <a:br>
              <a:rPr lang="en-GB" sz="1600" dirty="0"/>
            </a:br>
            <a:r>
              <a:rPr lang="en-GB" sz="1600" dirty="0"/>
              <a:t>[Accessed 2022]</a:t>
            </a:r>
          </a:p>
          <a:p>
            <a:pPr marL="285750" indent="-285750">
              <a:buFont typeface="Arial" panose="020B0604020202020204" pitchFamily="34" charset="0"/>
              <a:buChar char="•"/>
            </a:pPr>
            <a:r>
              <a:rPr lang="en-GB" sz="1600" dirty="0" err="1"/>
              <a:t>Theatrecrafts.com</a:t>
            </a:r>
            <a:r>
              <a:rPr lang="en-GB" sz="1600" dirty="0"/>
              <a:t>, 2022. </a:t>
            </a:r>
            <a:r>
              <a:rPr lang="en-GB" sz="1600" i="1" dirty="0"/>
              <a:t>GLOSSARY OF TECHNICAL THEATRE TERMS. </a:t>
            </a:r>
            <a:r>
              <a:rPr lang="en-GB" sz="1600" dirty="0"/>
              <a:t>[Online] </a:t>
            </a:r>
            <a:br>
              <a:rPr lang="en-GB" sz="1600" dirty="0"/>
            </a:br>
            <a:r>
              <a:rPr lang="en-GB" sz="1600" dirty="0"/>
              <a:t>Available at: </a:t>
            </a:r>
            <a:r>
              <a:rPr lang="en-GB" sz="1600" u="sng" dirty="0">
                <a:solidFill>
                  <a:schemeClr val="accent1"/>
                </a:solidFill>
              </a:rPr>
              <a:t>https://</a:t>
            </a:r>
            <a:r>
              <a:rPr lang="en-GB" sz="1600" u="sng" dirty="0" err="1">
                <a:solidFill>
                  <a:schemeClr val="accent1"/>
                </a:solidFill>
              </a:rPr>
              <a:t>www.theatrecrafts.com</a:t>
            </a:r>
            <a:r>
              <a:rPr lang="en-GB" sz="1600" u="sng" dirty="0">
                <a:solidFill>
                  <a:schemeClr val="accent1"/>
                </a:solidFill>
              </a:rPr>
              <a:t>/pages/home/topics/automation-scenic/glossary/</a:t>
            </a:r>
            <a:br>
              <a:rPr lang="en-GB" sz="1600" dirty="0"/>
            </a:br>
            <a:r>
              <a:rPr lang="en-GB" sz="1600" dirty="0"/>
              <a:t>[Accessed 2022] </a:t>
            </a:r>
          </a:p>
          <a:p>
            <a:pPr marL="285750" indent="-285750">
              <a:buFont typeface="Arial" panose="020B0604020202020204" pitchFamily="34" charset="0"/>
              <a:buChar char="•"/>
            </a:pPr>
            <a:r>
              <a:rPr lang="en-GB" sz="1600" dirty="0"/>
              <a:t>TWI, 2022. </a:t>
            </a:r>
            <a:r>
              <a:rPr lang="en-GB" sz="1600" i="1" dirty="0"/>
              <a:t>TWI. </a:t>
            </a:r>
            <a:r>
              <a:rPr lang="en-GB" sz="1600" dirty="0"/>
              <a:t>[Online] </a:t>
            </a:r>
            <a:br>
              <a:rPr lang="en-GB" sz="1600" dirty="0"/>
            </a:br>
            <a:r>
              <a:rPr lang="en-GB" sz="1600" dirty="0"/>
              <a:t>Available at: </a:t>
            </a:r>
            <a:r>
              <a:rPr lang="en-GB" sz="1600" u="sng" dirty="0">
                <a:solidFill>
                  <a:schemeClr val="accent1"/>
                </a:solidFill>
                <a:hlinkClick r:id="rId2"/>
              </a:rPr>
              <a:t>https://www.twi-global.com/technical-knowledge/job-knowledge/oxy-fuel-welding-003</a:t>
            </a:r>
            <a:endParaRPr lang="en-GB" sz="1600" u="sng" dirty="0">
              <a:solidFill>
                <a:schemeClr val="accent1"/>
              </a:solidFill>
            </a:endParaRPr>
          </a:p>
          <a:p>
            <a:pPr marL="285750" indent="-285750">
              <a:buFont typeface="Arial" panose="020B0604020202020204" pitchFamily="34" charset="0"/>
              <a:buChar char="•"/>
            </a:pPr>
            <a:r>
              <a:rPr lang="en-GB" sz="1600" dirty="0"/>
              <a:t> Vila, B., 2022. </a:t>
            </a:r>
            <a:r>
              <a:rPr lang="en-GB" sz="1600" i="1" dirty="0"/>
              <a:t>Bob Vila. </a:t>
            </a:r>
            <a:r>
              <a:rPr lang="en-GB" sz="1600" dirty="0"/>
              <a:t>[Online] </a:t>
            </a:r>
            <a:br>
              <a:rPr lang="en-GB" sz="1600" dirty="0"/>
            </a:br>
            <a:r>
              <a:rPr lang="en-GB" sz="1600" dirty="0"/>
              <a:t>Available at: </a:t>
            </a:r>
            <a:r>
              <a:rPr lang="en-GB" sz="1600" u="sng" dirty="0">
                <a:solidFill>
                  <a:schemeClr val="accent1"/>
                </a:solidFill>
              </a:rPr>
              <a:t>https://</a:t>
            </a:r>
            <a:r>
              <a:rPr lang="en-GB" sz="1600" u="sng" dirty="0" err="1">
                <a:solidFill>
                  <a:schemeClr val="accent1"/>
                </a:solidFill>
              </a:rPr>
              <a:t>www.bobvila.com</a:t>
            </a:r>
            <a:r>
              <a:rPr lang="en-GB" sz="1600" u="sng" dirty="0">
                <a:solidFill>
                  <a:schemeClr val="accent1"/>
                </a:solidFill>
              </a:rPr>
              <a:t>/slideshow/tool-time-11-nails-every-diyer-should-know-46862</a:t>
            </a:r>
            <a:r>
              <a:rPr lang="en-GB" sz="1600" dirty="0">
                <a:solidFill>
                  <a:schemeClr val="accent1"/>
                </a:solidFill>
              </a:rPr>
              <a:t> </a:t>
            </a:r>
          </a:p>
          <a:p>
            <a:pPr marL="285750" indent="-285750">
              <a:buFont typeface="Arial" panose="020B0604020202020204" pitchFamily="34" charset="0"/>
              <a:buChar char="•"/>
            </a:pPr>
            <a:r>
              <a:rPr lang="en-GB" sz="1600" dirty="0"/>
              <a:t>Waldron-Gross, L., 2022. </a:t>
            </a:r>
            <a:r>
              <a:rPr lang="en-GB" sz="1600" i="1" dirty="0"/>
              <a:t>HUNKER. </a:t>
            </a:r>
            <a:r>
              <a:rPr lang="en-GB" sz="1600" dirty="0"/>
              <a:t>[Online] </a:t>
            </a:r>
            <a:br>
              <a:rPr lang="en-GB" sz="1600" dirty="0"/>
            </a:br>
            <a:r>
              <a:rPr lang="en-GB" sz="1600" dirty="0"/>
              <a:t>Available at: </a:t>
            </a:r>
            <a:r>
              <a:rPr lang="en-GB" sz="1600" u="sng" dirty="0">
                <a:solidFill>
                  <a:schemeClr val="accent1"/>
                </a:solidFill>
              </a:rPr>
              <a:t>https://</a:t>
            </a:r>
            <a:r>
              <a:rPr lang="en-GB" sz="1600" u="sng" dirty="0" err="1">
                <a:solidFill>
                  <a:schemeClr val="accent1"/>
                </a:solidFill>
              </a:rPr>
              <a:t>www.hunker.com</a:t>
            </a:r>
            <a:r>
              <a:rPr lang="en-GB" sz="1600" u="sng" dirty="0">
                <a:solidFill>
                  <a:schemeClr val="accent1"/>
                </a:solidFill>
              </a:rPr>
              <a:t>/12615689/why-use-a-double-headed-nail</a:t>
            </a:r>
            <a:br>
              <a:rPr lang="en-GB" sz="1600" dirty="0"/>
            </a:br>
            <a:r>
              <a:rPr lang="en-GB" sz="1600" dirty="0"/>
              <a:t>[Accessed 2022] </a:t>
            </a:r>
          </a:p>
          <a:p>
            <a:pPr marL="285750" indent="-285750">
              <a:buFont typeface="Arial" panose="020B0604020202020204" pitchFamily="34" charset="0"/>
              <a:buChar char="•"/>
            </a:pPr>
            <a:endParaRPr lang="en-GB" sz="1600" dirty="0"/>
          </a:p>
          <a:p>
            <a:endParaRPr lang="en-GB" dirty="0"/>
          </a:p>
          <a:p>
            <a:endParaRPr lang="en-GB" dirty="0"/>
          </a:p>
          <a:p>
            <a:endParaRPr lang="en-GB" dirty="0"/>
          </a:p>
        </p:txBody>
      </p:sp>
    </p:spTree>
    <p:extLst>
      <p:ext uri="{BB962C8B-B14F-4D97-AF65-F5344CB8AC3E}">
        <p14:creationId xmlns:p14="http://schemas.microsoft.com/office/powerpoint/2010/main" val="4067939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3180</TotalTime>
  <Words>8052</Words>
  <Application>Microsoft Macintosh PowerPoint</Application>
  <PresentationFormat>Widescreen</PresentationFormat>
  <Paragraphs>698</Paragraphs>
  <Slides>127</Slides>
  <Notes>7</Notes>
  <HiddenSlides>0</HiddenSlides>
  <MMClips>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127</vt:i4>
      </vt:variant>
    </vt:vector>
  </HeadingPairs>
  <TitlesOfParts>
    <vt:vector size="134" baseType="lpstr">
      <vt:lpstr>Meiryo</vt:lpstr>
      <vt:lpstr>Arial</vt:lpstr>
      <vt:lpstr>Bradley Hand ITC</vt:lpstr>
      <vt:lpstr>Calibri</vt:lpstr>
      <vt:lpstr>Calibri Light</vt:lpstr>
      <vt:lpstr>Courier New</vt:lpstr>
      <vt:lpstr>Office Theme</vt:lpstr>
      <vt:lpstr>SCENIC CONSTRUCTION HPTD4044</vt:lpstr>
      <vt:lpstr>ROLE of:  Scenic Constructors </vt:lpstr>
      <vt:lpstr>The DO’s &amp; DON’TS in  THE WORKSHOP…</vt:lpstr>
      <vt:lpstr>Health and Safety in the workshop mainly comes down to common sense!</vt:lpstr>
      <vt:lpstr>WORKSHOP SAFETY</vt:lpstr>
      <vt:lpstr>Tools and materials</vt:lpstr>
      <vt:lpstr>Tape Measure</vt:lpstr>
      <vt:lpstr>Tri Square (Set Square)</vt:lpstr>
      <vt:lpstr>PowerPoint Presentation</vt:lpstr>
      <vt:lpstr>Other variations of:  Tri Square (Set Square) </vt:lpstr>
      <vt:lpstr>Combination Square</vt:lpstr>
      <vt:lpstr>Bevel protractor</vt:lpstr>
      <vt:lpstr>Bevel set </vt:lpstr>
      <vt:lpstr>Framing square</vt:lpstr>
      <vt:lpstr>A level</vt:lpstr>
      <vt:lpstr>CHALK LINE </vt:lpstr>
      <vt:lpstr>PowerPoint Presentation</vt:lpstr>
      <vt:lpstr>SCRIBE</vt:lpstr>
      <vt:lpstr>Pencils</vt:lpstr>
      <vt:lpstr>HAMMERS</vt:lpstr>
      <vt:lpstr>CLAW HAMMER</vt:lpstr>
      <vt:lpstr>CLAW HAMMER</vt:lpstr>
      <vt:lpstr>RIP HAMMER</vt:lpstr>
      <vt:lpstr>BALL PEEN HAMMER</vt:lpstr>
      <vt:lpstr>MECHANICS HAMMER</vt:lpstr>
      <vt:lpstr>TACK HAMMER</vt:lpstr>
      <vt:lpstr>MALLET</vt:lpstr>
      <vt:lpstr>SLEDGHAMMER</vt:lpstr>
      <vt:lpstr>Nails Every DIYer Should Know</vt:lpstr>
      <vt:lpstr>PowerPoint Presentation</vt:lpstr>
      <vt:lpstr>Knives</vt:lpstr>
      <vt:lpstr>Scissors</vt:lpstr>
      <vt:lpstr>Wood chisel</vt:lpstr>
      <vt:lpstr>Cold chisel</vt:lpstr>
      <vt:lpstr>PLANES  Knife-bladed tools used to smooth or round the edges or corners of wood</vt:lpstr>
      <vt:lpstr>FILES  </vt:lpstr>
      <vt:lpstr>CROSSCUT SAW</vt:lpstr>
      <vt:lpstr>RIP SAW</vt:lpstr>
      <vt:lpstr>Backsaw and miter box</vt:lpstr>
      <vt:lpstr>COPING SAW</vt:lpstr>
      <vt:lpstr>PowerPoint Presentation</vt:lpstr>
      <vt:lpstr>POWER TOOLS</vt:lpstr>
      <vt:lpstr>SAFETY TIP</vt:lpstr>
      <vt:lpstr>TABLE SAW</vt:lpstr>
      <vt:lpstr>Table saw  TKS 80 EBS-Set 230V </vt:lpstr>
      <vt:lpstr>RADIAL-ARM SAW</vt:lpstr>
      <vt:lpstr>PowerPoint Presentation</vt:lpstr>
      <vt:lpstr>SAWING APPLICATIONS</vt:lpstr>
      <vt:lpstr>CIRCULAR SAW</vt:lpstr>
      <vt:lpstr>SABER SAW/JIGSAW</vt:lpstr>
      <vt:lpstr>Cordless drill  TXS</vt:lpstr>
      <vt:lpstr>Cordless angle grinder  AGC 18-125 5,2 EBI-Plus </vt:lpstr>
      <vt:lpstr>Eccentric sander  ETS EC150/3 EQ-Plus 230V </vt:lpstr>
      <vt:lpstr>Pneumatic Stapler</vt:lpstr>
      <vt:lpstr>TIMBER</vt:lpstr>
      <vt:lpstr>WHITE PINE</vt:lpstr>
      <vt:lpstr>THE GRADING OF  WHITE PINE LUMBER</vt:lpstr>
      <vt:lpstr>YELLOW PINE</vt:lpstr>
      <vt:lpstr>REDWOOD</vt:lpstr>
      <vt:lpstr>CEDAR</vt:lpstr>
      <vt:lpstr>FIR</vt:lpstr>
      <vt:lpstr>SPRUCE</vt:lpstr>
      <vt:lpstr>Hardwood - deciduous </vt:lpstr>
      <vt:lpstr>MAGIC FORMULA</vt:lpstr>
      <vt:lpstr>PowerPoint Presentation</vt:lpstr>
      <vt:lpstr>COMMON DEFECT IN TIMBER  to look for…</vt:lpstr>
      <vt:lpstr>WANE</vt:lpstr>
      <vt:lpstr>SPLIT</vt:lpstr>
      <vt:lpstr>PowerPoint Presentation</vt:lpstr>
      <vt:lpstr>PLYWOOD</vt:lpstr>
      <vt:lpstr>PLYWOOD</vt:lpstr>
      <vt:lpstr>VENEER CLASSIFICATIONS</vt:lpstr>
      <vt:lpstr>TWO DIMENSIONAL SCENERY</vt:lpstr>
      <vt:lpstr>FLAT CONSTRUCITON</vt:lpstr>
      <vt:lpstr>Building flats</vt:lpstr>
      <vt:lpstr>BROADWAY FLAT</vt:lpstr>
      <vt:lpstr>PowerPoint Presentation</vt:lpstr>
      <vt:lpstr>BROADWAY FLAT TENON</vt:lpstr>
      <vt:lpstr>HOLLYWOOD FLAT</vt:lpstr>
      <vt:lpstr>PowerPoint Presentation</vt:lpstr>
      <vt:lpstr>PowerPoint Presentation</vt:lpstr>
      <vt:lpstr>4 ways flats can be joined</vt:lpstr>
      <vt:lpstr>TREADS = Stairs</vt:lpstr>
      <vt:lpstr>IMPORTANT CONSIDERATIONS to be taken before planning the construction of said treads: </vt:lpstr>
      <vt:lpstr>PowerPoint Presentation</vt:lpstr>
      <vt:lpstr>FORM FOLLOWS FUNCTION </vt:lpstr>
      <vt:lpstr>WHEN DOES CRITICAL ANGLE COME INTO PLAY?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THEATER TRUCKS</vt:lpstr>
      <vt:lpstr>PowerPoint Presentation</vt:lpstr>
      <vt:lpstr>Harry Styles  As It Was</vt:lpstr>
      <vt:lpstr>Harry Styles  As It Was</vt:lpstr>
      <vt:lpstr>What are revolves?</vt:lpstr>
      <vt:lpstr>PowerPoint Presentation</vt:lpstr>
      <vt:lpstr>PowerPoint Presentation</vt:lpstr>
      <vt:lpstr>PowerPoint Presentation</vt:lpstr>
      <vt:lpstr>SOME TYPES OF REVOLVES</vt:lpstr>
      <vt:lpstr>Cable-drive revolves </vt:lpstr>
      <vt:lpstr>A ‘doughnut’ revolve</vt:lpstr>
      <vt:lpstr>The Olivier Theatre  London</vt:lpstr>
      <vt:lpstr>PowerPoint Presentation</vt:lpstr>
      <vt:lpstr>Derek McLane - If I Forget</vt:lpstr>
      <vt:lpstr>Derek McLane - If I Forget </vt:lpstr>
      <vt:lpstr>WELDING</vt:lpstr>
      <vt:lpstr>HEALTH AND SAFETY </vt:lpstr>
      <vt:lpstr>PowerPoint Presentation</vt:lpstr>
      <vt:lpstr> Pixomondo’s ‘Euphoria’ Rotating Hallway VFX </vt:lpstr>
      <vt:lpstr>PowerPoint Presentation</vt:lpstr>
      <vt:lpstr>PowerPoint Presentation</vt:lpstr>
      <vt:lpstr>Set  Ground plan</vt:lpstr>
      <vt:lpstr>Left side  CUTTING LIST</vt:lpstr>
      <vt:lpstr>The Build </vt:lpstr>
      <vt:lpstr>PowerPoint Presentation</vt:lpstr>
      <vt:lpstr>PowerPoint Presentation</vt:lpstr>
      <vt:lpstr>Middle Frame  CUTTING LIST</vt:lpstr>
      <vt:lpstr>Box cover for 200 projector</vt:lpstr>
      <vt:lpstr>PowerPoint Presentation</vt:lpstr>
      <vt:lpstr>A not so simple construction of a box</vt:lpstr>
      <vt:lpstr>3rd year shows </vt:lpstr>
      <vt:lpstr>EVALUATION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SCENIC CONSTRUCTION HPTD4044</dc:title>
  <dc:creator>Megan Griffiths (2104174)</dc:creator>
  <cp:lastModifiedBy>Megan Griffiths (2104174)</cp:lastModifiedBy>
  <cp:revision>5</cp:revision>
  <dcterms:created xsi:type="dcterms:W3CDTF">2022-05-20T20:44:50Z</dcterms:created>
  <dcterms:modified xsi:type="dcterms:W3CDTF">2022-05-23T15:11:50Z</dcterms:modified>
</cp:coreProperties>
</file>