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08" r:id="rId1"/>
  </p:sldMasterIdLst>
  <p:notesMasterIdLst>
    <p:notesMasterId r:id="rId19"/>
  </p:notesMasterIdLst>
  <p:sldIdLst>
    <p:sldId id="257" r:id="rId2"/>
    <p:sldId id="301" r:id="rId3"/>
    <p:sldId id="304" r:id="rId4"/>
    <p:sldId id="303" r:id="rId5"/>
    <p:sldId id="314" r:id="rId6"/>
    <p:sldId id="305" r:id="rId7"/>
    <p:sldId id="316" r:id="rId8"/>
    <p:sldId id="302" r:id="rId9"/>
    <p:sldId id="306" r:id="rId10"/>
    <p:sldId id="307" r:id="rId11"/>
    <p:sldId id="308" r:id="rId12"/>
    <p:sldId id="309" r:id="rId13"/>
    <p:sldId id="310" r:id="rId14"/>
    <p:sldId id="311" r:id="rId15"/>
    <p:sldId id="312" r:id="rId16"/>
    <p:sldId id="313" r:id="rId17"/>
    <p:sldId id="315" r:id="rId18"/>
  </p:sldIdLst>
  <p:sldSz cx="12192000" cy="6858000"/>
  <p:notesSz cx="6858000" cy="9144000"/>
  <p:embeddedFontLst>
    <p:embeddedFont>
      <p:font typeface="Wingdings 3" panose="05040102010807070707" pitchFamily="18" charset="2"/>
      <p:regular r:id="rId20"/>
    </p:embeddedFont>
    <p:embeddedFont>
      <p:font typeface="Gabriola" panose="04040605051002020D02" pitchFamily="82" charset="0"/>
      <p:regular r:id="rId21"/>
    </p:embeddedFont>
    <p:embeddedFont>
      <p:font typeface="Century Gothic" panose="020B0502020202020204" pitchFamily="34" charset="0"/>
      <p:regular r:id="rId22"/>
      <p:bold r:id="rId23"/>
      <p:italic r:id="rId24"/>
      <p:boldItalic r:id="rId25"/>
    </p:embeddedFont>
    <p:embeddedFont>
      <p:font typeface="Calibri" panose="020F0502020204030204" pitchFamily="34" charset="0"/>
      <p:regular r:id="rId26"/>
      <p:bold r:id="rId27"/>
      <p:italic r:id="rId28"/>
      <p:boldItalic r:id="rId29"/>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63" autoAdjust="0"/>
    <p:restoredTop sz="94660"/>
  </p:normalViewPr>
  <p:slideViewPr>
    <p:cSldViewPr snapToGrid="0" showGuides="1">
      <p:cViewPr varScale="1">
        <p:scale>
          <a:sx n="83" d="100"/>
          <a:sy n="83" d="100"/>
        </p:scale>
        <p:origin x="48" y="22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F8AE66-3524-4E8B-9E47-FF68E5D3151E}" type="datetimeFigureOut">
              <a:rPr lang="en-GB" smtClean="0"/>
              <a:t>04/10/2020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DEA4D6-B027-42B4-A724-437B4F85FDAB}" type="slidenum">
              <a:rPr lang="en-GB" smtClean="0"/>
              <a:t>‹#›</a:t>
            </a:fld>
            <a:endParaRPr lang="en-GB"/>
          </a:p>
        </p:txBody>
      </p:sp>
    </p:spTree>
    <p:extLst>
      <p:ext uri="{BB962C8B-B14F-4D97-AF65-F5344CB8AC3E}">
        <p14:creationId xmlns:p14="http://schemas.microsoft.com/office/powerpoint/2010/main" val="38467028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4665E195-C89C-4871-8AE9-903FDB8B6D9D}" type="datetimeFigureOut">
              <a:rPr lang="en-US" smtClean="0"/>
              <a:t>10/4/2020</a:t>
            </a:fld>
            <a:endParaRPr lang="en-US"/>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r>
              <a:rPr lang="en-US" smtClean="0"/>
              <a:t>Add a footer</a:t>
            </a:r>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062D6987-FB6D-4DB8-81B8-AD0F35E3BB5F}" type="slidenum">
              <a:rPr lang="en-US" smtClean="0"/>
              <a:t>‹#›</a:t>
            </a:fld>
            <a:endParaRPr lang="en-US"/>
          </a:p>
        </p:txBody>
      </p:sp>
    </p:spTree>
    <p:extLst>
      <p:ext uri="{BB962C8B-B14F-4D97-AF65-F5344CB8AC3E}">
        <p14:creationId xmlns:p14="http://schemas.microsoft.com/office/powerpoint/2010/main" val="20963884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10/4/2020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0852205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t>10/4/2020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2411421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665E195-C89C-4871-8AE9-903FDB8B6D9D}" type="datetimeFigureOut">
              <a:rPr lang="en-US" smtClean="0"/>
              <a:t>10/4/2020</a:t>
            </a:fld>
            <a:endParaRPr lang="en-US"/>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8598114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665E195-C89C-4871-8AE9-903FDB8B6D9D}" type="datetimeFigureOut">
              <a:rPr lang="en-US" smtClean="0"/>
              <a:t>10/4/2020</a:t>
            </a:fld>
            <a:endParaRPr lang="en-US"/>
          </a:p>
        </p:txBody>
      </p:sp>
      <p:sp>
        <p:nvSpPr>
          <p:cNvPr id="8" name="Footer Placeholder 7"/>
          <p:cNvSpPr>
            <a:spLocks noGrp="1"/>
          </p:cNvSpPr>
          <p:nvPr>
            <p:ph type="ftr" sz="quarter" idx="11"/>
          </p:nvPr>
        </p:nvSpPr>
        <p:spPr/>
        <p:txBody>
          <a:bodyPr/>
          <a:lstStyle/>
          <a:p>
            <a:r>
              <a:rPr lang="en-US" smtClean="0"/>
              <a:t>Add a footer</a:t>
            </a:r>
            <a:endParaRPr lang="en-US" dirty="0"/>
          </a:p>
        </p:txBody>
      </p:sp>
      <p:sp>
        <p:nvSpPr>
          <p:cNvPr id="9" name="Slide Number Placeholder 8"/>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0353986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665E195-C89C-4871-8AE9-903FDB8B6D9D}" type="datetimeFigureOut">
              <a:rPr lang="en-US" smtClean="0"/>
              <a:t>10/4/2020</a:t>
            </a:fld>
            <a:endParaRPr lang="en-US"/>
          </a:p>
        </p:txBody>
      </p:sp>
      <p:sp>
        <p:nvSpPr>
          <p:cNvPr id="4" name="Footer Placeholder 3"/>
          <p:cNvSpPr>
            <a:spLocks noGrp="1"/>
          </p:cNvSpPr>
          <p:nvPr>
            <p:ph type="ftr" sz="quarter" idx="11"/>
          </p:nvPr>
        </p:nvSpPr>
        <p:spPr/>
        <p:txBody>
          <a:bodyPr/>
          <a:lstStyle/>
          <a:p>
            <a:r>
              <a:rPr lang="en-US" smtClean="0"/>
              <a:t>Add a footer</a:t>
            </a:r>
            <a:endParaRPr lang="en-US" dirty="0"/>
          </a:p>
        </p:txBody>
      </p:sp>
      <p:sp>
        <p:nvSpPr>
          <p:cNvPr id="5" name="Slide Number Placeholder 4"/>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36519266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65E195-C89C-4871-8AE9-903FDB8B6D9D}" type="datetimeFigureOut">
              <a:rPr lang="en-US" smtClean="0"/>
              <a:t>10/4/2020</a:t>
            </a:fld>
            <a:endParaRPr lang="en-US"/>
          </a:p>
        </p:txBody>
      </p:sp>
      <p:sp>
        <p:nvSpPr>
          <p:cNvPr id="3" name="Footer Placeholder 2"/>
          <p:cNvSpPr>
            <a:spLocks noGrp="1"/>
          </p:cNvSpPr>
          <p:nvPr>
            <p:ph type="ftr" sz="quarter" idx="11"/>
          </p:nvPr>
        </p:nvSpPr>
        <p:spPr/>
        <p:txBody>
          <a:bodyPr/>
          <a:lstStyle/>
          <a:p>
            <a:r>
              <a:rPr lang="en-US" smtClean="0"/>
              <a:t>Add a footer</a:t>
            </a:r>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560254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t>10/4/2020</a:t>
            </a:fld>
            <a:endParaRPr lang="en-US"/>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30591312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t>10/4/2020</a:t>
            </a:fld>
            <a:endParaRPr lang="en-US"/>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018641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pPr/>
              <a:t>10/4/2020</a:t>
            </a:fld>
            <a:endParaRPr lang="en-US"/>
          </a:p>
        </p:txBody>
      </p:sp>
      <p:sp>
        <p:nvSpPr>
          <p:cNvPr id="6" name="Footer Placeholder 5"/>
          <p:cNvSpPr>
            <a:spLocks noGrp="1"/>
          </p:cNvSpPr>
          <p:nvPr>
            <p:ph type="ftr" sz="quarter" idx="11"/>
          </p:nvPr>
        </p:nvSpPr>
        <p:spPr/>
        <p:txBody>
          <a:bodyPr/>
          <a:lstStyle/>
          <a:p>
            <a:r>
              <a:rPr lang="en-US" smtClean="0"/>
              <a:t>Add a footer</a:t>
            </a:r>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2262418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pPr/>
              <a:t>10/4/2020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2982358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pPr/>
              <a:t>10/4/2020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20210445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pPr/>
              <a:t>10/4/2020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4339810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665E195-C89C-4871-8AE9-903FDB8B6D9D}" type="datetimeFigureOut">
              <a:rPr lang="en-US" smtClean="0"/>
              <a:pPr/>
              <a:t>10/4/2020</a:t>
            </a:fld>
            <a:endParaRPr lang="en-US"/>
          </a:p>
        </p:txBody>
      </p:sp>
      <p:sp>
        <p:nvSpPr>
          <p:cNvPr id="8" name="Footer Placeholder 7"/>
          <p:cNvSpPr>
            <a:spLocks noGrp="1"/>
          </p:cNvSpPr>
          <p:nvPr>
            <p:ph type="ftr" sz="quarter" idx="11"/>
          </p:nvPr>
        </p:nvSpPr>
        <p:spPr/>
        <p:txBody>
          <a:bodyPr/>
          <a:lstStyle/>
          <a:p>
            <a:r>
              <a:rPr lang="en-US" smtClean="0"/>
              <a:t>Add a footer</a:t>
            </a:r>
            <a:endParaRPr lang="en-US" dirty="0"/>
          </a:p>
        </p:txBody>
      </p:sp>
      <p:sp>
        <p:nvSpPr>
          <p:cNvPr id="9" name="Slide Number Placeholder 8"/>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3403449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665E195-C89C-4871-8AE9-903FDB8B6D9D}" type="datetimeFigureOut">
              <a:rPr lang="en-US" smtClean="0"/>
              <a:pPr/>
              <a:t>10/4/2020</a:t>
            </a:fld>
            <a:endParaRPr lang="en-US"/>
          </a:p>
        </p:txBody>
      </p:sp>
      <p:sp>
        <p:nvSpPr>
          <p:cNvPr id="8" name="Footer Placeholder 7"/>
          <p:cNvSpPr>
            <a:spLocks noGrp="1"/>
          </p:cNvSpPr>
          <p:nvPr>
            <p:ph type="ftr" sz="quarter" idx="11"/>
          </p:nvPr>
        </p:nvSpPr>
        <p:spPr/>
        <p:txBody>
          <a:bodyPr/>
          <a:lstStyle/>
          <a:p>
            <a:r>
              <a:rPr lang="en-US" smtClean="0"/>
              <a:t>Add a footer</a:t>
            </a:r>
            <a:endParaRPr lang="en-US" dirty="0"/>
          </a:p>
        </p:txBody>
      </p:sp>
      <p:sp>
        <p:nvSpPr>
          <p:cNvPr id="9" name="Slide Number Placeholder 8"/>
          <p:cNvSpPr>
            <a:spLocks noGrp="1"/>
          </p:cNvSpPr>
          <p:nvPr>
            <p:ph type="sldNum" sz="quarter" idx="12"/>
          </p:nvPr>
        </p:nvSpPr>
        <p:spPr/>
        <p:txBody>
          <a:bodyPr/>
          <a:lstStyle/>
          <a:p>
            <a:fld id="{062D6987-FB6D-4DB8-81B8-AD0F35E3BB5F}" type="slidenum">
              <a:rPr lang="en-US" smtClean="0"/>
              <a:pPr/>
              <a:t>‹#›</a:t>
            </a:fld>
            <a:endParaRPr lang="en-US"/>
          </a:p>
        </p:txBody>
      </p:sp>
    </p:spTree>
    <p:extLst>
      <p:ext uri="{BB962C8B-B14F-4D97-AF65-F5344CB8AC3E}">
        <p14:creationId xmlns:p14="http://schemas.microsoft.com/office/powerpoint/2010/main" val="2662110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10/4/2020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0638980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665E195-C89C-4871-8AE9-903FDB8B6D9D}" type="datetimeFigureOut">
              <a:rPr lang="en-US" smtClean="0"/>
              <a:t>10/4/2020</a:t>
            </a:fld>
            <a:endParaRPr lang="en-US"/>
          </a:p>
        </p:txBody>
      </p:sp>
      <p:sp>
        <p:nvSpPr>
          <p:cNvPr id="5" name="Footer Placeholder 4"/>
          <p:cNvSpPr>
            <a:spLocks noGrp="1"/>
          </p:cNvSpPr>
          <p:nvPr>
            <p:ph type="ftr" sz="quarter" idx="11"/>
          </p:nvPr>
        </p:nvSpPr>
        <p:spPr/>
        <p:txBody>
          <a:bodyPr/>
          <a:lstStyle/>
          <a:p>
            <a:r>
              <a:rPr lang="en-US" smtClean="0"/>
              <a:t>Add a footer</a:t>
            </a:r>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3138737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4665E195-C89C-4871-8AE9-903FDB8B6D9D}" type="datetimeFigureOut">
              <a:rPr lang="en-US" smtClean="0"/>
              <a:pPr/>
              <a:t>10/4/2020</a:t>
            </a:fld>
            <a:endParaRPr lang="en-US"/>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r>
              <a:rPr lang="en-US" smtClean="0"/>
              <a:t>Add a footer</a:t>
            </a:r>
            <a:endParaRPr lang="en-US"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062D6987-FB6D-4DB8-81B8-AD0F35E3BB5F}" type="slidenum">
              <a:rPr lang="en-US" smtClean="0"/>
              <a:pPr/>
              <a:t>‹#›</a:t>
            </a:fld>
            <a:endParaRPr lang="en-US"/>
          </a:p>
        </p:txBody>
      </p:sp>
    </p:spTree>
    <p:extLst>
      <p:ext uri="{BB962C8B-B14F-4D97-AF65-F5344CB8AC3E}">
        <p14:creationId xmlns:p14="http://schemas.microsoft.com/office/powerpoint/2010/main" val="382725401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focusing.org/" TargetMode="Externa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34186" y="2070979"/>
            <a:ext cx="8825658" cy="2677648"/>
          </a:xfrm>
        </p:spPr>
        <p:txBody>
          <a:bodyPr>
            <a:normAutofit/>
          </a:bodyPr>
          <a:lstStyle/>
          <a:p>
            <a:r>
              <a:rPr lang="en-US" sz="4400" dirty="0" smtClean="0"/>
              <a:t>ECHC 7002 The Counselling Reflexive Practitioner</a:t>
            </a:r>
            <a:br>
              <a:rPr lang="en-US" sz="4400" dirty="0" smtClean="0"/>
            </a:br>
            <a:endParaRPr lang="en-US" dirty="0" smtClean="0"/>
          </a:p>
        </p:txBody>
      </p:sp>
      <p:sp>
        <p:nvSpPr>
          <p:cNvPr id="3" name="Subtitle 2"/>
          <p:cNvSpPr>
            <a:spLocks noGrp="1"/>
          </p:cNvSpPr>
          <p:nvPr>
            <p:ph type="subTitle" idx="1"/>
          </p:nvPr>
        </p:nvSpPr>
        <p:spPr>
          <a:xfrm>
            <a:off x="1154955" y="4152181"/>
            <a:ext cx="9484290" cy="1486619"/>
          </a:xfrm>
        </p:spPr>
        <p:txBody>
          <a:bodyPr>
            <a:normAutofit/>
          </a:bodyPr>
          <a:lstStyle/>
          <a:p>
            <a:r>
              <a:rPr lang="en-US" dirty="0" smtClean="0"/>
              <a:t>Week 2: Exploration of heuristic process and phases </a:t>
            </a:r>
          </a:p>
          <a:p>
            <a:endParaRPr lang="en-US" dirty="0"/>
          </a:p>
        </p:txBody>
      </p:sp>
    </p:spTree>
    <p:extLst>
      <p:ext uri="{BB962C8B-B14F-4D97-AF65-F5344CB8AC3E}">
        <p14:creationId xmlns:p14="http://schemas.microsoft.com/office/powerpoint/2010/main" val="175613618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for today</a:t>
            </a:r>
            <a:endParaRPr lang="en-GB" dirty="0"/>
          </a:p>
        </p:txBody>
      </p:sp>
      <p:sp>
        <p:nvSpPr>
          <p:cNvPr id="3" name="Content Placeholder 2"/>
          <p:cNvSpPr>
            <a:spLocks noGrp="1"/>
          </p:cNvSpPr>
          <p:nvPr>
            <p:ph idx="1"/>
          </p:nvPr>
        </p:nvSpPr>
        <p:spPr/>
        <p:txBody>
          <a:bodyPr>
            <a:normAutofit/>
          </a:bodyPr>
          <a:lstStyle/>
          <a:p>
            <a:r>
              <a:rPr lang="en-GB" dirty="0" smtClean="0"/>
              <a:t>Connection</a:t>
            </a:r>
          </a:p>
          <a:p>
            <a:r>
              <a:rPr lang="en-GB" dirty="0" smtClean="0"/>
              <a:t>What have you been reading?</a:t>
            </a:r>
          </a:p>
          <a:p>
            <a:r>
              <a:rPr lang="en-GB" dirty="0" smtClean="0"/>
              <a:t>Exploration of Heuristic Process and Phases</a:t>
            </a:r>
          </a:p>
          <a:p>
            <a:r>
              <a:rPr lang="en-GB" dirty="0" smtClean="0"/>
              <a:t>Discussion &amp; Feedback: Emerging </a:t>
            </a:r>
            <a:r>
              <a:rPr lang="en-GB" dirty="0" smtClean="0"/>
              <a:t>themes </a:t>
            </a:r>
            <a:r>
              <a:rPr lang="en-GB" dirty="0" smtClean="0"/>
              <a:t>and </a:t>
            </a:r>
            <a:r>
              <a:rPr lang="en-GB" dirty="0" err="1" smtClean="0"/>
              <a:t>auestions</a:t>
            </a:r>
            <a:endParaRPr lang="en-GB" dirty="0" smtClean="0"/>
          </a:p>
          <a:p>
            <a:r>
              <a:rPr lang="en-GB" dirty="0" smtClean="0"/>
              <a:t>Tuesdays Session</a:t>
            </a:r>
          </a:p>
        </p:txBody>
      </p:sp>
    </p:spTree>
    <p:extLst>
      <p:ext uri="{BB962C8B-B14F-4D97-AF65-F5344CB8AC3E}">
        <p14:creationId xmlns:p14="http://schemas.microsoft.com/office/powerpoint/2010/main" val="30599324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477328" y="471577"/>
            <a:ext cx="5952227" cy="5923472"/>
          </a:xfrm>
          <a:prstGeom prst="rect">
            <a:avLst/>
          </a:prstGeom>
        </p:spPr>
      </p:pic>
      <p:sp>
        <p:nvSpPr>
          <p:cNvPr id="5" name="Title 4"/>
          <p:cNvSpPr>
            <a:spLocks noGrp="1"/>
          </p:cNvSpPr>
          <p:nvPr>
            <p:ph type="title"/>
          </p:nvPr>
        </p:nvSpPr>
        <p:spPr>
          <a:xfrm>
            <a:off x="1154956" y="5055079"/>
            <a:ext cx="4351023" cy="1339970"/>
          </a:xfrm>
        </p:spPr>
        <p:txBody>
          <a:bodyPr/>
          <a:lstStyle/>
          <a:p>
            <a:r>
              <a:rPr lang="en-GB" b="1" dirty="0" smtClean="0">
                <a:solidFill>
                  <a:schemeClr val="tx1"/>
                </a:solidFill>
              </a:rPr>
              <a:t>What in your Life is calling you, </a:t>
            </a:r>
            <a:endParaRPr lang="en-GB" b="1" dirty="0">
              <a:solidFill>
                <a:schemeClr val="tx1"/>
              </a:solidFill>
            </a:endParaRPr>
          </a:p>
        </p:txBody>
      </p:sp>
      <p:sp>
        <p:nvSpPr>
          <p:cNvPr id="6" name="Text Placeholder 5"/>
          <p:cNvSpPr>
            <a:spLocks noGrp="1"/>
          </p:cNvSpPr>
          <p:nvPr>
            <p:ph type="body" idx="1"/>
          </p:nvPr>
        </p:nvSpPr>
        <p:spPr>
          <a:xfrm>
            <a:off x="6895558" y="621102"/>
            <a:ext cx="4013982" cy="5733690"/>
          </a:xfrm>
        </p:spPr>
        <p:txBody>
          <a:bodyPr>
            <a:normAutofit/>
          </a:bodyPr>
          <a:lstStyle/>
          <a:p>
            <a:r>
              <a:rPr lang="en-GB" sz="2400" b="1" dirty="0" smtClean="0">
                <a:solidFill>
                  <a:schemeClr val="tx1"/>
                </a:solidFill>
                <a:latin typeface="Gabriola" panose="04040605051002020D02" pitchFamily="82" charset="0"/>
              </a:rPr>
              <a:t>What in your life is calling you, </a:t>
            </a:r>
          </a:p>
          <a:p>
            <a:r>
              <a:rPr lang="en-GB" sz="2400" b="1" dirty="0" smtClean="0">
                <a:solidFill>
                  <a:schemeClr val="tx1"/>
                </a:solidFill>
                <a:latin typeface="Gabriola" panose="04040605051002020D02" pitchFamily="82" charset="0"/>
              </a:rPr>
              <a:t>When all the noise is silenced, </a:t>
            </a:r>
          </a:p>
          <a:p>
            <a:r>
              <a:rPr lang="en-GB" sz="2400" b="1" dirty="0" smtClean="0">
                <a:solidFill>
                  <a:schemeClr val="tx1"/>
                </a:solidFill>
                <a:latin typeface="Gabriola" panose="04040605051002020D02" pitchFamily="82" charset="0"/>
              </a:rPr>
              <a:t>The meeting adjourned, </a:t>
            </a:r>
          </a:p>
          <a:p>
            <a:r>
              <a:rPr lang="en-GB" sz="2400" b="1" dirty="0" smtClean="0">
                <a:solidFill>
                  <a:schemeClr val="tx1"/>
                </a:solidFill>
                <a:latin typeface="Gabriola" panose="04040605051002020D02" pitchFamily="82" charset="0"/>
              </a:rPr>
              <a:t>the list laid aside, </a:t>
            </a:r>
          </a:p>
          <a:p>
            <a:r>
              <a:rPr lang="en-GB" sz="2400" b="1" dirty="0" smtClean="0">
                <a:solidFill>
                  <a:schemeClr val="tx1"/>
                </a:solidFill>
                <a:latin typeface="Gabriola" panose="04040605051002020D02" pitchFamily="82" charset="0"/>
              </a:rPr>
              <a:t>And the wild iris blooms</a:t>
            </a:r>
          </a:p>
          <a:p>
            <a:r>
              <a:rPr lang="en-GB" sz="2400" b="1" dirty="0" smtClean="0">
                <a:solidFill>
                  <a:schemeClr val="tx1"/>
                </a:solidFill>
                <a:latin typeface="Gabriola" panose="04040605051002020D02" pitchFamily="82" charset="0"/>
              </a:rPr>
              <a:t>By it self </a:t>
            </a:r>
          </a:p>
          <a:p>
            <a:r>
              <a:rPr lang="en-GB" sz="2400" b="1" dirty="0" smtClean="0">
                <a:solidFill>
                  <a:schemeClr val="tx1"/>
                </a:solidFill>
                <a:latin typeface="Gabriola" panose="04040605051002020D02" pitchFamily="82" charset="0"/>
              </a:rPr>
              <a:t>In the dark forest…</a:t>
            </a:r>
          </a:p>
          <a:p>
            <a:r>
              <a:rPr lang="en-GB" sz="2400" b="1" dirty="0" smtClean="0">
                <a:solidFill>
                  <a:schemeClr val="tx1"/>
                </a:solidFill>
                <a:latin typeface="Gabriola" panose="04040605051002020D02" pitchFamily="82" charset="0"/>
              </a:rPr>
              <a:t>What still pulls on your soul?</a:t>
            </a:r>
          </a:p>
          <a:p>
            <a:r>
              <a:rPr lang="en-GB" sz="2400" b="1" dirty="0" smtClean="0">
                <a:solidFill>
                  <a:schemeClr val="tx1"/>
                </a:solidFill>
                <a:latin typeface="Gabriola" panose="04040605051002020D02" pitchFamily="82" charset="0"/>
              </a:rPr>
              <a:t>		</a:t>
            </a:r>
            <a:r>
              <a:rPr lang="en-GB" sz="2400" b="1" dirty="0" err="1" smtClean="0">
                <a:solidFill>
                  <a:schemeClr val="tx1"/>
                </a:solidFill>
                <a:latin typeface="Gabriola" panose="04040605051002020D02" pitchFamily="82" charset="0"/>
              </a:rPr>
              <a:t>Jalaluddin</a:t>
            </a:r>
            <a:r>
              <a:rPr lang="en-GB" sz="2400" b="1" dirty="0" smtClean="0">
                <a:solidFill>
                  <a:schemeClr val="tx1"/>
                </a:solidFill>
                <a:latin typeface="Gabriola" panose="04040605051002020D02" pitchFamily="82" charset="0"/>
              </a:rPr>
              <a:t> Rumi</a:t>
            </a:r>
            <a:endParaRPr lang="en-GB" sz="2400" b="1" dirty="0">
              <a:solidFill>
                <a:schemeClr val="tx1"/>
              </a:solidFill>
              <a:latin typeface="Gabriola" panose="04040605051002020D02" pitchFamily="82" charset="0"/>
            </a:endParaRPr>
          </a:p>
        </p:txBody>
      </p:sp>
    </p:spTree>
    <p:extLst>
      <p:ext uri="{BB962C8B-B14F-4D97-AF65-F5344CB8AC3E}">
        <p14:creationId xmlns:p14="http://schemas.microsoft.com/office/powerpoint/2010/main" val="1755912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534838" y="483080"/>
            <a:ext cx="11110822" cy="5095396"/>
          </a:xfrm>
          <a:prstGeom prst="rect">
            <a:avLst/>
          </a:prstGeom>
        </p:spPr>
      </p:pic>
    </p:spTree>
    <p:extLst>
      <p:ext uri="{BB962C8B-B14F-4D97-AF65-F5344CB8AC3E}">
        <p14:creationId xmlns:p14="http://schemas.microsoft.com/office/powerpoint/2010/main" val="744801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What are your reading?</a:t>
            </a:r>
            <a:endParaRPr lang="en-GB" b="1" dirty="0"/>
          </a:p>
        </p:txBody>
      </p:sp>
      <p:pic>
        <p:nvPicPr>
          <p:cNvPr id="4" name="Content Placeholder 3"/>
          <p:cNvPicPr>
            <a:picLocks noGrp="1" noChangeAspect="1"/>
          </p:cNvPicPr>
          <p:nvPr>
            <p:ph idx="1"/>
          </p:nvPr>
        </p:nvPicPr>
        <p:blipFill>
          <a:blip r:embed="rId2"/>
          <a:stretch>
            <a:fillRect/>
          </a:stretch>
        </p:blipFill>
        <p:spPr>
          <a:xfrm>
            <a:off x="816634" y="2001328"/>
            <a:ext cx="10598989" cy="4704272"/>
          </a:xfrm>
          <a:prstGeom prst="rect">
            <a:avLst/>
          </a:prstGeom>
        </p:spPr>
      </p:pic>
    </p:spTree>
    <p:extLst>
      <p:ext uri="{BB962C8B-B14F-4D97-AF65-F5344CB8AC3E}">
        <p14:creationId xmlns:p14="http://schemas.microsoft.com/office/powerpoint/2010/main" val="4284672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Influencing the </a:t>
            </a:r>
            <a:r>
              <a:rPr lang="en-GB" b="1" dirty="0" smtClean="0"/>
              <a:t>Heuristic Inquiry</a:t>
            </a:r>
            <a:endParaRPr lang="en-GB" b="1" dirty="0"/>
          </a:p>
        </p:txBody>
      </p:sp>
      <p:pic>
        <p:nvPicPr>
          <p:cNvPr id="4" name="Content Placeholder 3"/>
          <p:cNvPicPr>
            <a:picLocks noGrp="1" noChangeAspect="1"/>
          </p:cNvPicPr>
          <p:nvPr>
            <p:ph idx="1"/>
          </p:nvPr>
        </p:nvPicPr>
        <p:blipFill>
          <a:blip r:embed="rId2"/>
          <a:stretch>
            <a:fillRect/>
          </a:stretch>
        </p:blipFill>
        <p:spPr>
          <a:xfrm>
            <a:off x="1529751" y="2603500"/>
            <a:ext cx="8534399" cy="3416300"/>
          </a:xfrm>
          <a:prstGeom prst="rect">
            <a:avLst/>
          </a:prstGeom>
        </p:spPr>
      </p:pic>
    </p:spTree>
    <p:extLst>
      <p:ext uri="{BB962C8B-B14F-4D97-AF65-F5344CB8AC3E}">
        <p14:creationId xmlns:p14="http://schemas.microsoft.com/office/powerpoint/2010/main" val="3194878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a:t/>
            </a:r>
            <a:br>
              <a:rPr lang="en-GB" dirty="0"/>
            </a:br>
            <a:r>
              <a:rPr lang="en-GB" b="1" dirty="0" smtClean="0">
                <a:solidFill>
                  <a:schemeClr val="bg1"/>
                </a:solidFill>
              </a:rPr>
              <a:t>Eugene </a:t>
            </a:r>
            <a:r>
              <a:rPr lang="en-GB" b="1" dirty="0" err="1" smtClean="0">
                <a:solidFill>
                  <a:schemeClr val="bg1"/>
                </a:solidFill>
              </a:rPr>
              <a:t>Gendlin</a:t>
            </a:r>
            <a:r>
              <a:rPr lang="en-GB" b="1" dirty="0" smtClean="0">
                <a:solidFill>
                  <a:schemeClr val="bg1"/>
                </a:solidFill>
              </a:rPr>
              <a:t/>
            </a:r>
            <a:br>
              <a:rPr lang="en-GB" b="1" dirty="0" smtClean="0">
                <a:solidFill>
                  <a:schemeClr val="bg1"/>
                </a:solidFill>
              </a:rPr>
            </a:br>
            <a:r>
              <a:rPr lang="en-GB" b="1" dirty="0" smtClean="0">
                <a:solidFill>
                  <a:schemeClr val="bg1"/>
                </a:solidFill>
              </a:rPr>
              <a:t>(1926-2017)</a:t>
            </a:r>
            <a:endParaRPr lang="en-GB" b="1" dirty="0">
              <a:solidFill>
                <a:schemeClr val="bg1"/>
              </a:solidFill>
            </a:endParaRPr>
          </a:p>
        </p:txBody>
      </p:sp>
      <p:sp>
        <p:nvSpPr>
          <p:cNvPr id="4" name="Text Placeholder 3"/>
          <p:cNvSpPr>
            <a:spLocks noGrp="1"/>
          </p:cNvSpPr>
          <p:nvPr>
            <p:ph type="body" idx="1"/>
          </p:nvPr>
        </p:nvSpPr>
        <p:spPr>
          <a:xfrm>
            <a:off x="6895558" y="1535502"/>
            <a:ext cx="3755379" cy="4244196"/>
          </a:xfrm>
          <a:solidFill>
            <a:srgbClr val="0070C0"/>
          </a:solidFill>
        </p:spPr>
        <p:txBody>
          <a:bodyPr>
            <a:normAutofit/>
          </a:bodyPr>
          <a:lstStyle/>
          <a:p>
            <a:r>
              <a:rPr lang="en-GB" sz="3200" b="1" dirty="0" smtClean="0">
                <a:solidFill>
                  <a:schemeClr val="bg1"/>
                </a:solidFill>
              </a:rPr>
              <a:t>International Focusing Institute </a:t>
            </a:r>
          </a:p>
          <a:p>
            <a:r>
              <a:rPr lang="en-GB" sz="3200" b="1" cap="none" dirty="0" smtClean="0">
                <a:solidFill>
                  <a:schemeClr val="accent4">
                    <a:lumMod val="50000"/>
                  </a:schemeClr>
                </a:solidFill>
                <a:hlinkClick r:id="rId2"/>
              </a:rPr>
              <a:t>https://focusing.org/</a:t>
            </a:r>
            <a:endParaRPr lang="en-GB" sz="3200" b="1" cap="none" dirty="0">
              <a:solidFill>
                <a:schemeClr val="accent4">
                  <a:lumMod val="50000"/>
                </a:schemeClr>
              </a:solidFill>
            </a:endParaRPr>
          </a:p>
        </p:txBody>
      </p:sp>
      <p:pic>
        <p:nvPicPr>
          <p:cNvPr id="5" name="Picture 4"/>
          <p:cNvPicPr>
            <a:picLocks noChangeAspect="1"/>
          </p:cNvPicPr>
          <p:nvPr/>
        </p:nvPicPr>
        <p:blipFill>
          <a:blip r:embed="rId3"/>
          <a:stretch>
            <a:fillRect/>
          </a:stretch>
        </p:blipFill>
        <p:spPr>
          <a:xfrm>
            <a:off x="1786027" y="897148"/>
            <a:ext cx="2857500" cy="2799991"/>
          </a:xfrm>
          <a:prstGeom prst="rect">
            <a:avLst/>
          </a:prstGeom>
        </p:spPr>
      </p:pic>
    </p:spTree>
    <p:extLst>
      <p:ext uri="{BB962C8B-B14F-4D97-AF65-F5344CB8AC3E}">
        <p14:creationId xmlns:p14="http://schemas.microsoft.com/office/powerpoint/2010/main" val="39649544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 of Heuristic Inquiry (</a:t>
            </a:r>
            <a:r>
              <a:rPr lang="en-GB" dirty="0" err="1" smtClean="0"/>
              <a:t>Moustakas</a:t>
            </a:r>
            <a:r>
              <a:rPr lang="en-GB" dirty="0" smtClean="0"/>
              <a:t>, 1990)</a:t>
            </a:r>
            <a:endParaRPr lang="en-GB" dirty="0"/>
          </a:p>
        </p:txBody>
      </p:sp>
      <p:sp>
        <p:nvSpPr>
          <p:cNvPr id="3" name="Content Placeholder 2"/>
          <p:cNvSpPr>
            <a:spLocks noGrp="1"/>
          </p:cNvSpPr>
          <p:nvPr>
            <p:ph idx="1"/>
          </p:nvPr>
        </p:nvSpPr>
        <p:spPr>
          <a:xfrm>
            <a:off x="1154954" y="2104845"/>
            <a:ext cx="9536049" cy="3914955"/>
          </a:xfrm>
        </p:spPr>
        <p:txBody>
          <a:bodyPr>
            <a:normAutofit lnSpcReduction="10000"/>
          </a:bodyPr>
          <a:lstStyle/>
          <a:p>
            <a:endParaRPr lang="en-GB" dirty="0" smtClean="0"/>
          </a:p>
          <a:p>
            <a:r>
              <a:rPr lang="en-GB" sz="2400" i="1" dirty="0" smtClean="0"/>
              <a:t>“Searching for a work that would meaningfully encompass the process that I believed to be essential in investigations of </a:t>
            </a:r>
            <a:r>
              <a:rPr lang="en-GB" sz="2400" b="1" i="1" dirty="0" smtClean="0"/>
              <a:t>human experience</a:t>
            </a:r>
            <a:r>
              <a:rPr lang="en-GB" sz="2400" i="1" dirty="0" smtClean="0"/>
              <a:t>.”</a:t>
            </a:r>
          </a:p>
          <a:p>
            <a:r>
              <a:rPr lang="en-GB" sz="2400" i="1" dirty="0" smtClean="0"/>
              <a:t>“</a:t>
            </a:r>
            <a:r>
              <a:rPr lang="en-GB" sz="2400" b="1" i="1" dirty="0" smtClean="0"/>
              <a:t>Heuristic</a:t>
            </a:r>
            <a:r>
              <a:rPr lang="en-GB" sz="2400" i="1" dirty="0" smtClean="0"/>
              <a:t> comes from the Greek word </a:t>
            </a:r>
            <a:r>
              <a:rPr lang="en-GB" sz="2400" b="1" i="1" dirty="0" err="1" smtClean="0"/>
              <a:t>Heuriskein</a:t>
            </a:r>
            <a:r>
              <a:rPr lang="en-GB" sz="2400" i="1" dirty="0" smtClean="0"/>
              <a:t>, meaning to discover or to find.”  </a:t>
            </a:r>
          </a:p>
          <a:p>
            <a:r>
              <a:rPr lang="en-GB" sz="2400" i="1" dirty="0" smtClean="0"/>
              <a:t>“Internal search through which one discovers the nature and meaning of experience and develops methods and procedures for further investigation and analysis.”</a:t>
            </a:r>
          </a:p>
          <a:p>
            <a:r>
              <a:rPr lang="en-GB" sz="2400" b="1" i="1" dirty="0" smtClean="0"/>
              <a:t>Eureka (aha)</a:t>
            </a:r>
            <a:endParaRPr lang="en-GB" sz="2400" b="1" i="1" dirty="0"/>
          </a:p>
        </p:txBody>
      </p:sp>
    </p:spTree>
    <p:extLst>
      <p:ext uri="{BB962C8B-B14F-4D97-AF65-F5344CB8AC3E}">
        <p14:creationId xmlns:p14="http://schemas.microsoft.com/office/powerpoint/2010/main" val="34830385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Heuristic Inquiry (</a:t>
            </a:r>
            <a:r>
              <a:rPr lang="en-GB" dirty="0" err="1"/>
              <a:t>Moustakas</a:t>
            </a:r>
            <a:r>
              <a:rPr lang="en-GB" dirty="0"/>
              <a:t>, 1990)</a:t>
            </a:r>
          </a:p>
        </p:txBody>
      </p:sp>
      <p:sp>
        <p:nvSpPr>
          <p:cNvPr id="3" name="Content Placeholder 2"/>
          <p:cNvSpPr>
            <a:spLocks noGrp="1"/>
          </p:cNvSpPr>
          <p:nvPr>
            <p:ph idx="1"/>
          </p:nvPr>
        </p:nvSpPr>
        <p:spPr>
          <a:xfrm>
            <a:off x="736121" y="2603500"/>
            <a:ext cx="9655834" cy="3416300"/>
          </a:xfrm>
        </p:spPr>
        <p:txBody>
          <a:bodyPr>
            <a:noAutofit/>
          </a:bodyPr>
          <a:lstStyle/>
          <a:p>
            <a:r>
              <a:rPr lang="en-GB" sz="2400" i="1" dirty="0"/>
              <a:t>" . . . a process of </a:t>
            </a:r>
            <a:r>
              <a:rPr lang="en-GB" sz="2400" b="1" i="1" dirty="0"/>
              <a:t>internal search</a:t>
            </a:r>
            <a:r>
              <a:rPr lang="en-GB" sz="2400" i="1" dirty="0"/>
              <a:t> through which one discovers the nature and meaning of experience and develops methods and procedures for further investigation and analysis. The </a:t>
            </a:r>
            <a:r>
              <a:rPr lang="en-GB" sz="2400" b="1" i="1" dirty="0"/>
              <a:t>self of the researcher</a:t>
            </a:r>
            <a:r>
              <a:rPr lang="en-GB" sz="2400" i="1" dirty="0"/>
              <a:t> is present throughout the process and, while understanding the phenomenon with increasing depth, the </a:t>
            </a:r>
            <a:r>
              <a:rPr lang="en-GB" sz="2400" b="1" i="1" dirty="0"/>
              <a:t>researcher also experiences growing self-awareness and self-knowledge"</a:t>
            </a:r>
            <a:r>
              <a:rPr lang="en-GB" sz="2400" b="1" dirty="0"/>
              <a:t> </a:t>
            </a:r>
            <a:r>
              <a:rPr lang="en-GB" sz="2400" dirty="0"/>
              <a:t>(p. 9</a:t>
            </a:r>
            <a:r>
              <a:rPr lang="en-GB" sz="2400" dirty="0" smtClean="0"/>
              <a:t>).</a:t>
            </a:r>
          </a:p>
          <a:p>
            <a:r>
              <a:rPr lang="en-GB" sz="2400" i="1" dirty="0"/>
              <a:t>" . . . The heuristic process is a way of being informed, </a:t>
            </a:r>
            <a:r>
              <a:rPr lang="en-GB" sz="2400" b="1" i="1" dirty="0"/>
              <a:t>a way of knowing"</a:t>
            </a:r>
            <a:r>
              <a:rPr lang="en-GB" sz="2400" dirty="0"/>
              <a:t> (p. 10).</a:t>
            </a:r>
          </a:p>
        </p:txBody>
      </p:sp>
    </p:spTree>
    <p:extLst>
      <p:ext uri="{BB962C8B-B14F-4D97-AF65-F5344CB8AC3E}">
        <p14:creationId xmlns:p14="http://schemas.microsoft.com/office/powerpoint/2010/main" val="24998900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97147" y="2603500"/>
            <a:ext cx="9885872" cy="3416300"/>
          </a:xfrm>
        </p:spPr>
        <p:txBody>
          <a:bodyPr>
            <a:normAutofit/>
          </a:bodyPr>
          <a:lstStyle/>
          <a:p>
            <a:r>
              <a:rPr lang="en-GB" i="1" dirty="0"/>
              <a:t>. . . From the beginning, and throughout an investigation, heuristic research involves </a:t>
            </a:r>
            <a:r>
              <a:rPr lang="en-GB" b="1" i="1" dirty="0"/>
              <a:t>self-search</a:t>
            </a:r>
            <a:r>
              <a:rPr lang="en-GB" i="1" dirty="0"/>
              <a:t>, </a:t>
            </a:r>
            <a:r>
              <a:rPr lang="en-GB" b="1" i="1" dirty="0"/>
              <a:t>self-dialogue</a:t>
            </a:r>
            <a:r>
              <a:rPr lang="en-GB" i="1" dirty="0"/>
              <a:t>, and </a:t>
            </a:r>
            <a:r>
              <a:rPr lang="en-GB" b="1" i="1" dirty="0"/>
              <a:t>self-discovery</a:t>
            </a:r>
            <a:r>
              <a:rPr lang="en-GB" i="1" dirty="0"/>
              <a:t>; the research question and the methodology flow out of inner awareness, meaning, and inspiration. When I consider an issue, problem, or question, I enter into it fully . . . I may challenge, confront, or even doubt my understanding of a human concern or issue; but when I persist in a </a:t>
            </a:r>
            <a:r>
              <a:rPr lang="en-GB" b="1" i="1" dirty="0"/>
              <a:t>disciplined</a:t>
            </a:r>
            <a:r>
              <a:rPr lang="en-GB" i="1" dirty="0"/>
              <a:t> and devoted way I ultimately deepen my knowledge of the phenomenon . . I am </a:t>
            </a:r>
            <a:r>
              <a:rPr lang="en-GB" b="1" i="1" dirty="0"/>
              <a:t>personally involved</a:t>
            </a:r>
            <a:r>
              <a:rPr lang="en-GB" i="1" dirty="0"/>
              <a:t> . . I may be entranced by visions, images, and dreams that connect me to my quest. I may come into touch with new regions of myself, and discover revealing connections with others"</a:t>
            </a:r>
            <a:r>
              <a:rPr lang="en-GB" dirty="0"/>
              <a:t> (p. 11).</a:t>
            </a:r>
          </a:p>
          <a:p>
            <a:r>
              <a:rPr lang="en-GB" i="1" dirty="0"/>
              <a:t>" . . . Essentially in the heuristic process, I am </a:t>
            </a:r>
            <a:r>
              <a:rPr lang="en-GB" b="1" i="1" dirty="0"/>
              <a:t>creating a story</a:t>
            </a:r>
            <a:r>
              <a:rPr lang="en-GB" i="1" dirty="0"/>
              <a:t> that portrays the qualities, meanings, and essences of universally unique experiences"</a:t>
            </a:r>
            <a:r>
              <a:rPr lang="en-GB" dirty="0"/>
              <a:t> (p. 13).</a:t>
            </a:r>
          </a:p>
          <a:p>
            <a:endParaRPr lang="en-GB" dirty="0"/>
          </a:p>
        </p:txBody>
      </p:sp>
    </p:spTree>
    <p:extLst>
      <p:ext uri="{BB962C8B-B14F-4D97-AF65-F5344CB8AC3E}">
        <p14:creationId xmlns:p14="http://schemas.microsoft.com/office/powerpoint/2010/main" val="17018001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Heuristic Inquiry (</a:t>
            </a:r>
            <a:r>
              <a:rPr lang="en-GB" dirty="0" err="1"/>
              <a:t>Moustakas</a:t>
            </a:r>
            <a:r>
              <a:rPr lang="en-GB" dirty="0"/>
              <a:t>, 1990)</a:t>
            </a:r>
          </a:p>
        </p:txBody>
      </p:sp>
      <p:sp>
        <p:nvSpPr>
          <p:cNvPr id="3" name="Content Placeholder 2"/>
          <p:cNvSpPr>
            <a:spLocks noGrp="1"/>
          </p:cNvSpPr>
          <p:nvPr>
            <p:ph idx="1"/>
          </p:nvPr>
        </p:nvSpPr>
        <p:spPr>
          <a:xfrm>
            <a:off x="1154955" y="2603500"/>
            <a:ext cx="9691324" cy="3416300"/>
          </a:xfrm>
        </p:spPr>
        <p:txBody>
          <a:bodyPr/>
          <a:lstStyle/>
          <a:p>
            <a:r>
              <a:rPr lang="en-GB" sz="2000" dirty="0"/>
              <a:t>" </a:t>
            </a:r>
            <a:r>
              <a:rPr lang="en-GB" sz="2000" i="1" dirty="0"/>
              <a:t>. . . In heuristic research the investigator must have had a direct, </a:t>
            </a:r>
            <a:r>
              <a:rPr lang="en-GB" sz="2000" b="1" i="1" dirty="0"/>
              <a:t>personal encounter</a:t>
            </a:r>
            <a:r>
              <a:rPr lang="en-GB" sz="2000" i="1" dirty="0"/>
              <a:t> with the phenomenon being investigated. There must have been actual autobiographical connections"</a:t>
            </a:r>
            <a:r>
              <a:rPr lang="en-GB" sz="2000" dirty="0"/>
              <a:t> (p. 14).</a:t>
            </a:r>
          </a:p>
          <a:p>
            <a:r>
              <a:rPr lang="en-GB" sz="2000" i="1" dirty="0"/>
              <a:t>" . . . Heuristic inquiry is a process that begins with a question or problem which the researcher seeks to illuminate or answer. The question is one that has been a personal challenge and puzzlement in the search to understand </a:t>
            </a:r>
            <a:r>
              <a:rPr lang="en-GB" sz="2000" i="1" dirty="0" smtClean="0"/>
              <a:t>oneself </a:t>
            </a:r>
            <a:r>
              <a:rPr lang="en-GB" sz="2000" i="1" dirty="0"/>
              <a:t>and the world in which one lives. The heuristic process is </a:t>
            </a:r>
            <a:r>
              <a:rPr lang="en-GB" sz="2000" b="1" i="1" dirty="0"/>
              <a:t>autobiographic</a:t>
            </a:r>
            <a:r>
              <a:rPr lang="en-GB" sz="2000" i="1" dirty="0"/>
              <a:t>, yet with virtually every question that matters personally there is also a social - and perhaps universal - significance"</a:t>
            </a:r>
            <a:r>
              <a:rPr lang="en-GB" sz="2000" dirty="0"/>
              <a:t> (p. 15).</a:t>
            </a:r>
          </a:p>
          <a:p>
            <a:endParaRPr lang="en-GB" dirty="0"/>
          </a:p>
        </p:txBody>
      </p:sp>
    </p:spTree>
    <p:extLst>
      <p:ext uri="{BB962C8B-B14F-4D97-AF65-F5344CB8AC3E}">
        <p14:creationId xmlns:p14="http://schemas.microsoft.com/office/powerpoint/2010/main" val="25236871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(Sultan, </a:t>
            </a:r>
            <a:r>
              <a:rPr lang="en-GB" dirty="0" smtClean="0"/>
              <a:t>2019 </a:t>
            </a:r>
            <a:r>
              <a:rPr lang="en-GB" dirty="0" smtClean="0"/>
              <a:t>p. 3)</a:t>
            </a:r>
            <a:endParaRPr lang="en-GB" dirty="0"/>
          </a:p>
        </p:txBody>
      </p:sp>
      <p:sp>
        <p:nvSpPr>
          <p:cNvPr id="3" name="Content Placeholder 2"/>
          <p:cNvSpPr>
            <a:spLocks noGrp="1"/>
          </p:cNvSpPr>
          <p:nvPr>
            <p:ph idx="1"/>
          </p:nvPr>
        </p:nvSpPr>
        <p:spPr/>
        <p:txBody>
          <a:bodyPr/>
          <a:lstStyle/>
          <a:p>
            <a:r>
              <a:rPr lang="en-GB" i="1" dirty="0" smtClean="0"/>
              <a:t>Includes a systematic though flexible research framework:</a:t>
            </a:r>
          </a:p>
          <a:p>
            <a:r>
              <a:rPr lang="en-GB" i="1" dirty="0" smtClean="0"/>
              <a:t>Engages self-searching and reflexive </a:t>
            </a:r>
            <a:r>
              <a:rPr lang="en-GB" i="1" dirty="0" smtClean="0"/>
              <a:t>self-dialoguing</a:t>
            </a:r>
            <a:r>
              <a:rPr lang="en-GB" i="1" dirty="0" smtClean="0"/>
              <a:t>; </a:t>
            </a:r>
          </a:p>
          <a:p>
            <a:r>
              <a:rPr lang="en-GB" b="1" i="1" dirty="0" smtClean="0"/>
              <a:t>Honours felt sense (</a:t>
            </a:r>
            <a:r>
              <a:rPr lang="en-GB" b="1" i="1" dirty="0" err="1" smtClean="0"/>
              <a:t>Gendlin</a:t>
            </a:r>
            <a:r>
              <a:rPr lang="en-GB" b="1" i="1" dirty="0" smtClean="0"/>
              <a:t>, 1991, 1996)</a:t>
            </a:r>
          </a:p>
          <a:p>
            <a:r>
              <a:rPr lang="en-GB" i="1" dirty="0" smtClean="0"/>
              <a:t>Stresses rationality, </a:t>
            </a:r>
            <a:r>
              <a:rPr lang="en-GB" i="1" dirty="0" err="1" smtClean="0"/>
              <a:t>intersubjectivity</a:t>
            </a:r>
            <a:r>
              <a:rPr lang="en-GB" i="1" dirty="0" smtClean="0"/>
              <a:t> and </a:t>
            </a:r>
            <a:r>
              <a:rPr lang="en-GB" b="1" dirty="0" smtClean="0"/>
              <a:t>“</a:t>
            </a:r>
            <a:r>
              <a:rPr lang="en-GB" b="1" dirty="0" err="1" smtClean="0"/>
              <a:t>betweeness</a:t>
            </a:r>
            <a:r>
              <a:rPr lang="en-GB" b="1" i="1" dirty="0" smtClean="0"/>
              <a:t>” </a:t>
            </a:r>
            <a:r>
              <a:rPr lang="en-GB" i="1" dirty="0" smtClean="0"/>
              <a:t>(Buber, 1923/1970)</a:t>
            </a:r>
            <a:endParaRPr lang="en-GB" i="1" dirty="0"/>
          </a:p>
        </p:txBody>
      </p:sp>
    </p:spTree>
    <p:extLst>
      <p:ext uri="{BB962C8B-B14F-4D97-AF65-F5344CB8AC3E}">
        <p14:creationId xmlns:p14="http://schemas.microsoft.com/office/powerpoint/2010/main" val="13611266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err="1" smtClean="0"/>
              <a:t>Moustakas</a:t>
            </a:r>
            <a:r>
              <a:rPr lang="en-GB" sz="3200" b="1" dirty="0"/>
              <a:t>' core processes of heuristic </a:t>
            </a:r>
            <a:r>
              <a:rPr lang="en-GB" sz="3200" b="1" dirty="0" smtClean="0"/>
              <a:t>inquiry</a:t>
            </a:r>
            <a:r>
              <a:rPr lang="en-GB" sz="3200" dirty="0"/>
              <a:t>               </a:t>
            </a:r>
            <a:r>
              <a:rPr lang="en-GB" sz="2000" b="1" dirty="0"/>
              <a:t>(</a:t>
            </a:r>
            <a:r>
              <a:rPr lang="en-GB" sz="2000" b="1" dirty="0" err="1"/>
              <a:t>Moustakas</a:t>
            </a:r>
            <a:r>
              <a:rPr lang="en-GB" sz="2000" b="1" dirty="0"/>
              <a:t>, 1990, p. 15-27)</a:t>
            </a:r>
            <a:endParaRPr lang="en-GB" sz="2000" dirty="0"/>
          </a:p>
        </p:txBody>
      </p:sp>
      <p:sp>
        <p:nvSpPr>
          <p:cNvPr id="3" name="Content Placeholder 2"/>
          <p:cNvSpPr>
            <a:spLocks noGrp="1"/>
          </p:cNvSpPr>
          <p:nvPr>
            <p:ph sz="half" idx="1"/>
          </p:nvPr>
        </p:nvSpPr>
        <p:spPr>
          <a:xfrm>
            <a:off x="1154954" y="2603501"/>
            <a:ext cx="4854782" cy="3371730"/>
          </a:xfrm>
        </p:spPr>
        <p:txBody>
          <a:bodyPr>
            <a:normAutofit/>
          </a:bodyPr>
          <a:lstStyle/>
          <a:p>
            <a:r>
              <a:rPr lang="en-GB" sz="3200" b="1" dirty="0" smtClean="0"/>
              <a:t>Identify </a:t>
            </a:r>
            <a:r>
              <a:rPr lang="en-GB" sz="3200" b="1" dirty="0"/>
              <a:t>with the focus of the inquiry</a:t>
            </a:r>
          </a:p>
          <a:p>
            <a:r>
              <a:rPr lang="en-GB" sz="3200" b="1" dirty="0" smtClean="0"/>
              <a:t>Self </a:t>
            </a:r>
            <a:r>
              <a:rPr lang="en-GB" sz="3200" b="1" dirty="0"/>
              <a:t>dialogue</a:t>
            </a:r>
          </a:p>
          <a:p>
            <a:r>
              <a:rPr lang="en-GB" sz="3200" b="1" dirty="0" smtClean="0"/>
              <a:t>Tacit </a:t>
            </a:r>
            <a:r>
              <a:rPr lang="en-GB" sz="3200" b="1" dirty="0"/>
              <a:t>knowing</a:t>
            </a:r>
          </a:p>
          <a:p>
            <a:r>
              <a:rPr lang="en-GB" sz="3200" b="1" dirty="0" smtClean="0"/>
              <a:t>Intuition</a:t>
            </a:r>
            <a:endParaRPr lang="en-GB" sz="3200" b="1" dirty="0"/>
          </a:p>
          <a:p>
            <a:pPr marL="0" indent="0">
              <a:buNone/>
            </a:pPr>
            <a:endParaRPr lang="en-GB" sz="2400" b="1" dirty="0" smtClean="0"/>
          </a:p>
          <a:p>
            <a:endParaRPr lang="en-GB" dirty="0"/>
          </a:p>
        </p:txBody>
      </p:sp>
      <p:sp>
        <p:nvSpPr>
          <p:cNvPr id="5" name="Content Placeholder 4"/>
          <p:cNvSpPr>
            <a:spLocks noGrp="1"/>
          </p:cNvSpPr>
          <p:nvPr>
            <p:ph sz="half" idx="2"/>
          </p:nvPr>
        </p:nvSpPr>
        <p:spPr/>
        <p:txBody>
          <a:bodyPr>
            <a:normAutofit/>
          </a:bodyPr>
          <a:lstStyle/>
          <a:p>
            <a:r>
              <a:rPr lang="en-GB" sz="3200" b="1" dirty="0" smtClean="0"/>
              <a:t>Indwelling</a:t>
            </a:r>
            <a:endParaRPr lang="en-GB" sz="3200" b="1" dirty="0"/>
          </a:p>
          <a:p>
            <a:r>
              <a:rPr lang="en-GB" sz="3200" b="1" dirty="0"/>
              <a:t>Focussing</a:t>
            </a:r>
          </a:p>
          <a:p>
            <a:r>
              <a:rPr lang="en-GB" sz="3200" b="1" dirty="0"/>
              <a:t>Internal Frame of Reference </a:t>
            </a:r>
          </a:p>
          <a:p>
            <a:endParaRPr lang="en-GB" sz="3200" dirty="0"/>
          </a:p>
        </p:txBody>
      </p:sp>
    </p:spTree>
    <p:extLst>
      <p:ext uri="{BB962C8B-B14F-4D97-AF65-F5344CB8AC3E}">
        <p14:creationId xmlns:p14="http://schemas.microsoft.com/office/powerpoint/2010/main" val="18224437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3" y="753374"/>
            <a:ext cx="8761413" cy="1431984"/>
          </a:xfrm>
        </p:spPr>
        <p:txBody>
          <a:bodyPr/>
          <a:lstStyle/>
          <a:p>
            <a:r>
              <a:rPr lang="en-GB" sz="3200" b="1" dirty="0" err="1"/>
              <a:t>Moustakas</a:t>
            </a:r>
            <a:r>
              <a:rPr lang="en-GB" sz="3200" b="1" dirty="0"/>
              <a:t>' phases of heuristic inquiry (p. 27-37)</a:t>
            </a:r>
            <a:br>
              <a:rPr lang="en-GB" sz="3200" b="1" dirty="0"/>
            </a:br>
            <a:endParaRPr lang="en-GB" sz="3200" dirty="0"/>
          </a:p>
        </p:txBody>
      </p:sp>
      <p:sp>
        <p:nvSpPr>
          <p:cNvPr id="3" name="Content Placeholder 2"/>
          <p:cNvSpPr>
            <a:spLocks noGrp="1"/>
          </p:cNvSpPr>
          <p:nvPr>
            <p:ph sz="half" idx="1"/>
          </p:nvPr>
        </p:nvSpPr>
        <p:spPr/>
        <p:txBody>
          <a:bodyPr>
            <a:normAutofit/>
          </a:bodyPr>
          <a:lstStyle/>
          <a:p>
            <a:r>
              <a:rPr lang="en-GB" sz="3200" b="1" dirty="0"/>
              <a:t>Initial </a:t>
            </a:r>
            <a:r>
              <a:rPr lang="en-GB" sz="3200" b="1" dirty="0" smtClean="0"/>
              <a:t>engagement</a:t>
            </a:r>
          </a:p>
          <a:p>
            <a:r>
              <a:rPr lang="en-GB" sz="3200" b="1" dirty="0" smtClean="0"/>
              <a:t>Immersion</a:t>
            </a:r>
          </a:p>
          <a:p>
            <a:r>
              <a:rPr lang="en-GB" sz="3200" b="1" dirty="0" smtClean="0"/>
              <a:t>Incubation</a:t>
            </a:r>
          </a:p>
          <a:p>
            <a:r>
              <a:rPr lang="en-GB" sz="3200" b="1" dirty="0" smtClean="0"/>
              <a:t>Illumination</a:t>
            </a:r>
            <a:endParaRPr lang="en-GB" sz="3200" dirty="0"/>
          </a:p>
        </p:txBody>
      </p:sp>
      <p:sp>
        <p:nvSpPr>
          <p:cNvPr id="4" name="Content Placeholder 3"/>
          <p:cNvSpPr>
            <a:spLocks noGrp="1"/>
          </p:cNvSpPr>
          <p:nvPr>
            <p:ph sz="half" idx="2"/>
          </p:nvPr>
        </p:nvSpPr>
        <p:spPr/>
        <p:txBody>
          <a:bodyPr>
            <a:normAutofit/>
          </a:bodyPr>
          <a:lstStyle/>
          <a:p>
            <a:r>
              <a:rPr lang="en-GB" sz="3200" b="1" dirty="0" smtClean="0"/>
              <a:t>Explication</a:t>
            </a:r>
          </a:p>
          <a:p>
            <a:r>
              <a:rPr lang="en-GB" sz="3200" b="1" dirty="0"/>
              <a:t>Creative </a:t>
            </a:r>
            <a:r>
              <a:rPr lang="en-GB" sz="3200" b="1" dirty="0" smtClean="0"/>
              <a:t>synthesis</a:t>
            </a:r>
          </a:p>
          <a:p>
            <a:r>
              <a:rPr lang="en-GB" sz="3200" b="1" dirty="0"/>
              <a:t>Validation of the heuristic inquiry</a:t>
            </a:r>
            <a:endParaRPr lang="en-GB" sz="3200" dirty="0"/>
          </a:p>
        </p:txBody>
      </p:sp>
    </p:spTree>
    <p:extLst>
      <p:ext uri="{BB962C8B-B14F-4D97-AF65-F5344CB8AC3E}">
        <p14:creationId xmlns:p14="http://schemas.microsoft.com/office/powerpoint/2010/main" val="14126130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smtClean="0"/>
              <a:t>Initial Engagement</a:t>
            </a:r>
            <a:endParaRPr lang="en-GB" b="1" dirty="0"/>
          </a:p>
        </p:txBody>
      </p:sp>
      <p:sp>
        <p:nvSpPr>
          <p:cNvPr id="6" name="Content Placeholder 5"/>
          <p:cNvSpPr>
            <a:spLocks noGrp="1"/>
          </p:cNvSpPr>
          <p:nvPr>
            <p:ph idx="1"/>
          </p:nvPr>
        </p:nvSpPr>
        <p:spPr/>
        <p:txBody>
          <a:bodyPr/>
          <a:lstStyle/>
          <a:p>
            <a:pPr marL="0" indent="0">
              <a:buNone/>
            </a:pPr>
            <a:r>
              <a:rPr lang="en-GB" i="1" dirty="0"/>
              <a:t>The task of the first phase is to discover an intense interest, a passionate concern that calls out to the researcher, one that holds important social meanings and personal, compelling implications. The research question that emerges lingers with the researcher, awaiting the disciplined commitment that will reveal its underlying meanings</a:t>
            </a:r>
            <a:r>
              <a:rPr lang="en-GB" i="1" dirty="0" smtClean="0"/>
              <a:t>. (</a:t>
            </a:r>
            <a:r>
              <a:rPr lang="en-GB" i="1" dirty="0" err="1" smtClean="0"/>
              <a:t>Moustakas</a:t>
            </a:r>
            <a:r>
              <a:rPr lang="en-GB" i="1" dirty="0" smtClean="0"/>
              <a:t>, 1990) </a:t>
            </a:r>
          </a:p>
          <a:p>
            <a:r>
              <a:rPr lang="en-GB" i="1" dirty="0" smtClean="0"/>
              <a:t>Autobiographical experience (Sultan, 2019 p.10), though internal and personal to you, is potentially of social and universal significance. </a:t>
            </a:r>
          </a:p>
          <a:p>
            <a:r>
              <a:rPr lang="en-GB" i="1" dirty="0" smtClean="0"/>
              <a:t>The experience or phenomenon is so deeply felt that it arouses one central question you are unable to ignore. It choose you</a:t>
            </a:r>
            <a:r>
              <a:rPr lang="en-GB" dirty="0" smtClean="0"/>
              <a:t>….(Sultan, 2019 p.10)</a:t>
            </a:r>
            <a:endParaRPr lang="en-GB" dirty="0"/>
          </a:p>
        </p:txBody>
      </p:sp>
    </p:spTree>
    <p:extLst>
      <p:ext uri="{BB962C8B-B14F-4D97-AF65-F5344CB8AC3E}">
        <p14:creationId xmlns:p14="http://schemas.microsoft.com/office/powerpoint/2010/main" val="29138432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Discussion &amp; Feedback</a:t>
            </a:r>
            <a:endParaRPr lang="en-GB" b="1" dirty="0"/>
          </a:p>
        </p:txBody>
      </p:sp>
      <p:pic>
        <p:nvPicPr>
          <p:cNvPr id="2050" name="Picture 2" descr="Speech, Bubble, Communication, Speak"/>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98430" y="2403894"/>
            <a:ext cx="9437298" cy="35270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97505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Tuesday Session: </a:t>
            </a:r>
            <a:endParaRPr lang="en-GB" dirty="0"/>
          </a:p>
        </p:txBody>
      </p:sp>
      <p:sp>
        <p:nvSpPr>
          <p:cNvPr id="3" name="Content Placeholder 2"/>
          <p:cNvSpPr>
            <a:spLocks noGrp="1"/>
          </p:cNvSpPr>
          <p:nvPr>
            <p:ph idx="1"/>
          </p:nvPr>
        </p:nvSpPr>
        <p:spPr/>
        <p:txBody>
          <a:bodyPr/>
          <a:lstStyle/>
          <a:p>
            <a:r>
              <a:rPr lang="en-GB" sz="2400" dirty="0" smtClean="0"/>
              <a:t>Focusing Exercise</a:t>
            </a:r>
          </a:p>
          <a:p>
            <a:r>
              <a:rPr lang="en-GB" sz="2400" dirty="0"/>
              <a:t>Exploring the </a:t>
            </a:r>
            <a:r>
              <a:rPr lang="en-GB" sz="2400" dirty="0" smtClean="0"/>
              <a:t>phenomenon: </a:t>
            </a:r>
            <a:r>
              <a:rPr lang="en-GB" sz="2400" i="1" dirty="0" smtClean="0"/>
              <a:t>Initial </a:t>
            </a:r>
            <a:r>
              <a:rPr lang="en-GB" sz="2400" i="1" dirty="0"/>
              <a:t>Engagement Phase – Soul </a:t>
            </a:r>
            <a:r>
              <a:rPr lang="en-GB" sz="2400" i="1" dirty="0" smtClean="0"/>
              <a:t>Searching</a:t>
            </a:r>
          </a:p>
          <a:p>
            <a:r>
              <a:rPr lang="en-GB" sz="2400" dirty="0" smtClean="0"/>
              <a:t>Ethical Consideration  </a:t>
            </a:r>
          </a:p>
          <a:p>
            <a:r>
              <a:rPr lang="en-GB" sz="2400" dirty="0" smtClean="0"/>
              <a:t>Examples of Heuristic Studies/Papers</a:t>
            </a:r>
          </a:p>
          <a:p>
            <a:r>
              <a:rPr lang="en-GB" sz="2400" dirty="0" smtClean="0"/>
              <a:t>Reflective Writing </a:t>
            </a:r>
            <a:endParaRPr lang="en-GB" sz="2400" dirty="0" smtClean="0"/>
          </a:p>
          <a:p>
            <a:endParaRPr lang="en-GB" i="1" dirty="0"/>
          </a:p>
        </p:txBody>
      </p:sp>
    </p:spTree>
    <p:extLst>
      <p:ext uri="{BB962C8B-B14F-4D97-AF65-F5344CB8AC3E}">
        <p14:creationId xmlns:p14="http://schemas.microsoft.com/office/powerpoint/2010/main" val="33206347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6364</TotalTime>
  <Words>884</Words>
  <Application>Microsoft Office PowerPoint</Application>
  <PresentationFormat>Widescreen</PresentationFormat>
  <Paragraphs>69</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Wingdings 3</vt:lpstr>
      <vt:lpstr>Gabriola</vt:lpstr>
      <vt:lpstr>Arial</vt:lpstr>
      <vt:lpstr>Century Gothic</vt:lpstr>
      <vt:lpstr>Calibri</vt:lpstr>
      <vt:lpstr>Ion Boardroom</vt:lpstr>
      <vt:lpstr>ECHC 7002 The Counselling Reflexive Practitioner </vt:lpstr>
      <vt:lpstr>Aims for today</vt:lpstr>
      <vt:lpstr>What in your Life is calling you, </vt:lpstr>
      <vt:lpstr>PowerPoint Presentation</vt:lpstr>
      <vt:lpstr>What are your reading?</vt:lpstr>
      <vt:lpstr>Influencing the Heuristic Inquiry</vt:lpstr>
      <vt:lpstr>  Eugene Gendlin (1926-2017)</vt:lpstr>
      <vt:lpstr>Overview of Heuristic Inquiry (Moustakas, 1990)</vt:lpstr>
      <vt:lpstr>Overview of Heuristic Inquiry (Moustakas, 1990)</vt:lpstr>
      <vt:lpstr>PowerPoint Presentation</vt:lpstr>
      <vt:lpstr>Overview of Heuristic Inquiry (Moustakas, 1990)</vt:lpstr>
      <vt:lpstr>(Sultan, 2019 p. 3)</vt:lpstr>
      <vt:lpstr>Moustakas' core processes of heuristic inquiry               (Moustakas, 1990, p. 15-27)</vt:lpstr>
      <vt:lpstr>Moustakas' phases of heuristic inquiry (p. 27-37) </vt:lpstr>
      <vt:lpstr>Initial Engagement</vt:lpstr>
      <vt:lpstr>Discussion &amp; Feedback</vt:lpstr>
      <vt:lpstr>Tuesday Session: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Relationships</dc:title>
  <dc:creator>Andrea Williams</dc:creator>
  <cp:lastModifiedBy>Ruth Groff</cp:lastModifiedBy>
  <cp:revision>118</cp:revision>
  <dcterms:created xsi:type="dcterms:W3CDTF">2018-10-15T20:48:49Z</dcterms:created>
  <dcterms:modified xsi:type="dcterms:W3CDTF">2020-10-04T13:40:08Z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74064600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