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F9F691-EC4F-D042-BFCF-5D1AC1171C2E}" v="22" dt="2026-08-12T22:41:57.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84"/>
    <p:restoredTop sz="94681"/>
  </p:normalViewPr>
  <p:slideViewPr>
    <p:cSldViewPr snapToGrid="0">
      <p:cViewPr>
        <p:scale>
          <a:sx n="97" d="100"/>
          <a:sy n="97" d="100"/>
        </p:scale>
        <p:origin x="68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18076869841925192"/>
          <c:y val="0.13095171146852622"/>
        </c:manualLayout>
      </c:layout>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manualLayout>
          <c:layoutTarget val="inner"/>
          <c:xMode val="edge"/>
          <c:yMode val="edge"/>
          <c:x val="6.4806286327961565E-2"/>
          <c:y val="3.2689892400554865E-2"/>
          <c:w val="0.88182537575170694"/>
          <c:h val="0.85947540584111271"/>
        </c:manualLayout>
      </c:layout>
      <c:barChart>
        <c:barDir val="col"/>
        <c:grouping val="clustered"/>
        <c:varyColors val="0"/>
        <c:ser>
          <c:idx val="0"/>
          <c:order val="0"/>
          <c:tx>
            <c:strRef>
              <c:f>Sheet1!$B$1</c:f>
              <c:strCache>
                <c:ptCount val="1"/>
                <c:pt idx="0">
                  <c:v>Average Response Time</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2"/>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2">
                          <a:lumMod val="35000"/>
                          <a:lumOff val="65000"/>
                        </a:schemeClr>
                      </a:solidFill>
                    </a:ln>
                    <a:effectLst/>
                  </c:spPr>
                </c15:leaderLines>
              </c:ext>
            </c:extLst>
          </c:dLbls>
          <c:cat>
            <c:strRef>
              <c:f>Sheet1!$A$2:$A$7</c:f>
              <c:strCache>
                <c:ptCount val="5"/>
                <c:pt idx="0">
                  <c:v>2021/22</c:v>
                </c:pt>
                <c:pt idx="1">
                  <c:v>2022/23</c:v>
                </c:pt>
                <c:pt idx="2">
                  <c:v>2023/24</c:v>
                </c:pt>
                <c:pt idx="3">
                  <c:v>2024/25</c:v>
                </c:pt>
                <c:pt idx="4">
                  <c:v>2025/26</c:v>
                </c:pt>
              </c:strCache>
            </c:strRef>
          </c:cat>
          <c:val>
            <c:numRef>
              <c:f>Sheet1!$B$2:$B$7</c:f>
              <c:numCache>
                <c:formatCode>General</c:formatCode>
                <c:ptCount val="6"/>
                <c:pt idx="0">
                  <c:v>40.299999999999997</c:v>
                </c:pt>
                <c:pt idx="1">
                  <c:v>36.200000000000003</c:v>
                </c:pt>
                <c:pt idx="2">
                  <c:v>36.4</c:v>
                </c:pt>
                <c:pt idx="3">
                  <c:v>35.4</c:v>
                </c:pt>
                <c:pt idx="4">
                  <c:v>30</c:v>
                </c:pt>
              </c:numCache>
            </c:numRef>
          </c:val>
          <c:extLst>
            <c:ext xmlns:c16="http://schemas.microsoft.com/office/drawing/2014/chart" uri="{C3380CC4-5D6E-409C-BE32-E72D297353CC}">
              <c16:uniqueId val="{00000000-78D0-7841-B4BE-FA51D59D5950}"/>
            </c:ext>
          </c:extLst>
        </c:ser>
        <c:dLbls>
          <c:dLblPos val="inEnd"/>
          <c:showLegendKey val="0"/>
          <c:showVal val="1"/>
          <c:showCatName val="0"/>
          <c:showSerName val="0"/>
          <c:showPercent val="0"/>
          <c:showBubbleSize val="0"/>
        </c:dLbls>
        <c:gapWidth val="100"/>
        <c:overlap val="-24"/>
        <c:axId val="2022733824"/>
        <c:axId val="2022724416"/>
      </c:barChart>
      <c:catAx>
        <c:axId val="20227338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022724416"/>
        <c:crosses val="autoZero"/>
        <c:auto val="1"/>
        <c:lblAlgn val="ctr"/>
        <c:lblOffset val="100"/>
        <c:noMultiLvlLbl val="0"/>
      </c:catAx>
      <c:valAx>
        <c:axId val="2022724416"/>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0227338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29DFB5-9E0F-964A-B7E8-296BCEDC755A}" type="datetimeFigureOut">
              <a:rPr lang="en-US" smtClean="0"/>
              <a:t>8/12/26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B869C-A607-7745-8436-666902281CF5}" type="slidenum">
              <a:rPr lang="en-US" smtClean="0"/>
              <a:t>‹#›</a:t>
            </a:fld>
            <a:endParaRPr lang="en-US" dirty="0"/>
          </a:p>
        </p:txBody>
      </p:sp>
    </p:spTree>
    <p:extLst>
      <p:ext uri="{BB962C8B-B14F-4D97-AF65-F5344CB8AC3E}">
        <p14:creationId xmlns:p14="http://schemas.microsoft.com/office/powerpoint/2010/main" val="348810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AB869C-A607-7745-8436-666902281CF5}" type="slidenum">
              <a:rPr lang="en-US" smtClean="0"/>
              <a:t>1</a:t>
            </a:fld>
            <a:endParaRPr lang="en-US" dirty="0"/>
          </a:p>
        </p:txBody>
      </p:sp>
    </p:spTree>
    <p:extLst>
      <p:ext uri="{BB962C8B-B14F-4D97-AF65-F5344CB8AC3E}">
        <p14:creationId xmlns:p14="http://schemas.microsoft.com/office/powerpoint/2010/main" val="4019484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6C3C-BAFC-9AF8-1F1C-3776759BEE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880E63-1555-641E-3DD6-B316E05F35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4048DC-40C6-F97F-896B-2AEAC10BD67D}"/>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136B79C6-C42C-0706-4337-BC5E92732A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8915BE-B5A8-C9C0-EB9E-DE7DB6918243}"/>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1892314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A7EB-2BEC-8458-372C-E511391F7D7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CEAE10-3CED-2819-5435-5749295EBA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2E9E15-6FD8-78CC-CD71-00A30BB894D3}"/>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7AF6F604-18FE-1134-49F6-5A59CC8E6A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C20513-6B64-65D1-D328-3122F829210E}"/>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3578649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05F15-899B-3512-4ED9-3A2EEE9A0C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94BF2BF-E49F-3231-785A-7631D53589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168B12-2773-4FE8-D93B-C5215EBA0DF2}"/>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28DEB61E-EEC8-5D25-8F48-F1A15DC114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C5B466-FEB6-8D63-5280-8518D44149AC}"/>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53387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576A-CC60-7E51-DAAF-B1C0BED5E7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1CA6D2-724A-21CD-004B-350EB97F72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16CC9C-8CD8-6FE9-D14A-3469DD3F55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62CEC4-0ADD-5E3A-A86D-7EA572FF3942}"/>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6" name="Footer Placeholder 5">
            <a:extLst>
              <a:ext uri="{FF2B5EF4-FFF2-40B4-BE49-F238E27FC236}">
                <a16:creationId xmlns:a16="http://schemas.microsoft.com/office/drawing/2014/main" id="{7E7F99B2-E5FF-BA0A-63D6-04A53CD8CF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00510B-B946-20F3-0DF7-558C7A683104}"/>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4047832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C479E-4DDE-0C30-4B66-FA057BEFC5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2B45AAB-24AB-7B83-CBE6-643F4CA82D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A4B61A-663D-09EA-1B4E-C47A555D71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EC116D-F9FE-9837-8377-73FCFD353A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388CF5A-40E8-1B8F-D0C5-1B1D039292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A9E9965-DAA5-0FCC-2662-6CCB8EC836B0}"/>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8" name="Footer Placeholder 7">
            <a:extLst>
              <a:ext uri="{FF2B5EF4-FFF2-40B4-BE49-F238E27FC236}">
                <a16:creationId xmlns:a16="http://schemas.microsoft.com/office/drawing/2014/main" id="{11157BC1-938E-136E-92AC-6EB37B93190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39B8435-B20A-D3AA-A7A3-C43D21C6A4CB}"/>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287355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CAB84-D4E0-08A5-D6E5-846DEF7253C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E0390BE-CE66-6D57-7436-A74AF4BD0E68}"/>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4" name="Footer Placeholder 3">
            <a:extLst>
              <a:ext uri="{FF2B5EF4-FFF2-40B4-BE49-F238E27FC236}">
                <a16:creationId xmlns:a16="http://schemas.microsoft.com/office/drawing/2014/main" id="{E9E989CE-60D0-A346-43F7-8FF83E98D8D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397B81-FAB3-AFDB-D2A3-1F14F749D217}"/>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2618684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76302F-9418-B0FC-9C48-30F2F00AB241}"/>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3" name="Footer Placeholder 2">
            <a:extLst>
              <a:ext uri="{FF2B5EF4-FFF2-40B4-BE49-F238E27FC236}">
                <a16:creationId xmlns:a16="http://schemas.microsoft.com/office/drawing/2014/main" id="{3E9A3BE5-CDD0-7F54-3121-F3BCD5A661E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1996ECA-86C0-95DF-96EE-155FC3E20D2A}"/>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1232914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91D6-FCB5-C041-7DF1-A1E04DACE7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9ACEF9-2DB2-4448-287A-79D9E2E070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8124F9F-BD6B-6309-3868-4E001BB937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408E78-3271-B2C4-6E7A-A9ECC0160FF7}"/>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6" name="Footer Placeholder 5">
            <a:extLst>
              <a:ext uri="{FF2B5EF4-FFF2-40B4-BE49-F238E27FC236}">
                <a16:creationId xmlns:a16="http://schemas.microsoft.com/office/drawing/2014/main" id="{C5FA7AB7-C395-C371-9952-EF3F3F699F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BD46475-8B95-4359-B86C-E14E41C4FAE5}"/>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271234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3F86A-A6F5-601F-2962-A3EEE7D1ED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5FA54A5-7F0C-1979-EDEB-F4BA7C4AA2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427BC83-F5D8-EF9B-5331-B024C006EA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2FEA31-D225-2588-BD2E-C5F0FA930A9B}"/>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6" name="Footer Placeholder 5">
            <a:extLst>
              <a:ext uri="{FF2B5EF4-FFF2-40B4-BE49-F238E27FC236}">
                <a16:creationId xmlns:a16="http://schemas.microsoft.com/office/drawing/2014/main" id="{3E6CB6D9-10BF-E1AF-6836-BE01C5543B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F5F124F-3006-6458-8474-E9422355A215}"/>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4094135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A2F2-2AB6-219E-9955-D06EF817715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19867B0-6773-5E35-6CE8-AC6F3D9D439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AF5366-349E-D002-E975-E65A12C5AA70}"/>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8C569F02-12F8-A134-0214-3D8E4C9ECD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06947B5-1175-4FCE-5E51-E2301D308905}"/>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4035700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10B95C-10C2-2E3A-C53A-B129A8616B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682978-5617-535B-57E7-205A4B5A1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576F0D-C943-3FBF-AF20-6BCEE717C406}"/>
              </a:ext>
            </a:extLst>
          </p:cNvPr>
          <p:cNvSpPr>
            <a:spLocks noGrp="1"/>
          </p:cNvSpPr>
          <p:nvPr>
            <p:ph type="dt" sz="half" idx="10"/>
          </p:nvPr>
        </p:nvSpPr>
        <p:spPr/>
        <p:txBody>
          <a:body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7F88AFB4-DAA6-5121-4BAC-21A1FE9C510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9A72BA-AB66-290C-907E-C3FDF322C5D8}"/>
              </a:ext>
            </a:extLst>
          </p:cNvPr>
          <p:cNvSpPr>
            <a:spLocks noGrp="1"/>
          </p:cNvSpPr>
          <p:nvPr>
            <p:ph type="sldNum" sz="quarter" idx="12"/>
          </p:nvPr>
        </p:nvSpPr>
        <p:spPr/>
        <p:txBody>
          <a:bodyPr/>
          <a:lstStyle/>
          <a:p>
            <a:fld id="{7D48864A-F814-824A-9F61-3C262E74E8C0}" type="slidenum">
              <a:rPr lang="en-US" smtClean="0"/>
              <a:t>‹#›</a:t>
            </a:fld>
            <a:endParaRPr lang="en-US" dirty="0"/>
          </a:p>
        </p:txBody>
      </p:sp>
    </p:spTree>
    <p:extLst>
      <p:ext uri="{BB962C8B-B14F-4D97-AF65-F5344CB8AC3E}">
        <p14:creationId xmlns:p14="http://schemas.microsoft.com/office/powerpoint/2010/main" val="437303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A1E13-C878-8E5F-5702-C850261619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2287E2-2170-8D6B-7592-E8BCA4F61C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7DDC6E-7041-9B1D-25D6-35A21DEFA9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517924-883E-B740-8AD0-2B3C1E7F3D58}" type="datetimeFigureOut">
              <a:rPr lang="en-US" smtClean="0"/>
              <a:t>8/12/26</a:t>
            </a:fld>
            <a:endParaRPr lang="en-US" dirty="0"/>
          </a:p>
        </p:txBody>
      </p:sp>
      <p:sp>
        <p:nvSpPr>
          <p:cNvPr id="5" name="Footer Placeholder 4">
            <a:extLst>
              <a:ext uri="{FF2B5EF4-FFF2-40B4-BE49-F238E27FC236}">
                <a16:creationId xmlns:a16="http://schemas.microsoft.com/office/drawing/2014/main" id="{AF8DE224-013F-2BAA-6388-4CA926F726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A853B17-CBC8-6A92-813C-0CBD01B923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48864A-F814-824A-9F61-3C262E74E8C0}" type="slidenum">
              <a:rPr lang="en-US" smtClean="0"/>
              <a:t>‹#›</a:t>
            </a:fld>
            <a:endParaRPr lang="en-US" dirty="0"/>
          </a:p>
        </p:txBody>
      </p:sp>
    </p:spTree>
    <p:extLst>
      <p:ext uri="{BB962C8B-B14F-4D97-AF65-F5344CB8AC3E}">
        <p14:creationId xmlns:p14="http://schemas.microsoft.com/office/powerpoint/2010/main" val="3115067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kingsfund.org.uk/" TargetMode="External"/><Relationship Id="rId2" Type="http://schemas.openxmlformats.org/officeDocument/2006/relationships/hyperlink" Target="http://www.england.nhs.uk/" TargetMode="External"/><Relationship Id="rId1" Type="http://schemas.openxmlformats.org/officeDocument/2006/relationships/slideLayout" Target="../slideLayouts/slideLayout7.xml"/><Relationship Id="rId4" Type="http://schemas.openxmlformats.org/officeDocument/2006/relationships/hyperlink" Target="https://www.together-uk.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40E9DA-01BF-7FB9-54B4-6D52B3FC753C}"/>
              </a:ext>
            </a:extLst>
          </p:cNvPr>
          <p:cNvSpPr txBox="1"/>
          <p:nvPr/>
        </p:nvSpPr>
        <p:spPr>
          <a:xfrm>
            <a:off x="176656" y="4409502"/>
            <a:ext cx="3807501" cy="707886"/>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They </a:t>
            </a:r>
            <a:r>
              <a:rPr lang="en-GB" sz="1000" b="0" i="0" u="none" strike="noStrike" dirty="0">
                <a:solidFill>
                  <a:srgbClr val="000000"/>
                </a:solidFill>
                <a:effectLst/>
              </a:rPr>
              <a:t>answer around two million 999 calls a year and our crews attend more than 3000 emergencies a day. Our 24-hour 111 integrated urgent care services London answer around two million calls a year.</a:t>
            </a:r>
            <a:endParaRPr lang="en-US" sz="1000" dirty="0"/>
          </a:p>
        </p:txBody>
      </p:sp>
      <p:pic>
        <p:nvPicPr>
          <p:cNvPr id="6" name="Picture 5">
            <a:extLst>
              <a:ext uri="{FF2B5EF4-FFF2-40B4-BE49-F238E27FC236}">
                <a16:creationId xmlns:a16="http://schemas.microsoft.com/office/drawing/2014/main" id="{E56636FF-D6FF-B6DD-31C6-A1C679E08BF6}"/>
              </a:ext>
            </a:extLst>
          </p:cNvPr>
          <p:cNvPicPr>
            <a:picLocks noChangeAspect="1"/>
          </p:cNvPicPr>
          <p:nvPr/>
        </p:nvPicPr>
        <p:blipFill>
          <a:blip r:embed="rId3"/>
          <a:stretch>
            <a:fillRect/>
          </a:stretch>
        </p:blipFill>
        <p:spPr>
          <a:xfrm>
            <a:off x="176656" y="154899"/>
            <a:ext cx="3594100" cy="762000"/>
          </a:xfrm>
          <a:prstGeom prst="rect">
            <a:avLst/>
          </a:prstGeom>
        </p:spPr>
      </p:pic>
      <p:sp>
        <p:nvSpPr>
          <p:cNvPr id="8" name="TextBox 7">
            <a:extLst>
              <a:ext uri="{FF2B5EF4-FFF2-40B4-BE49-F238E27FC236}">
                <a16:creationId xmlns:a16="http://schemas.microsoft.com/office/drawing/2014/main" id="{F0B45D8A-AE65-FA32-9CE9-938558047534}"/>
              </a:ext>
            </a:extLst>
          </p:cNvPr>
          <p:cNvSpPr txBox="1"/>
          <p:nvPr/>
        </p:nvSpPr>
        <p:spPr>
          <a:xfrm>
            <a:off x="176655" y="5044723"/>
            <a:ext cx="3807501" cy="1015663"/>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Their</a:t>
            </a:r>
            <a:r>
              <a:rPr lang="en-GB" sz="1000" b="0" i="0" u="none" strike="noStrike" dirty="0">
                <a:solidFill>
                  <a:srgbClr val="000000"/>
                </a:solidFill>
                <a:effectLst/>
              </a:rPr>
              <a:t> main role is to respond to emergency 999 calls, providing medical care to patients across the capital, 24-hours a day, 365 days a year. Other services </a:t>
            </a:r>
            <a:r>
              <a:rPr lang="en-GB" sz="1000" dirty="0">
                <a:solidFill>
                  <a:srgbClr val="000000"/>
                </a:solidFill>
              </a:rPr>
              <a:t>they</a:t>
            </a:r>
            <a:r>
              <a:rPr lang="en-GB" sz="1000" b="0" i="0" u="none" strike="noStrike" dirty="0">
                <a:solidFill>
                  <a:srgbClr val="000000"/>
                </a:solidFill>
                <a:effectLst/>
              </a:rPr>
              <a:t> offer include providing pre-arranged patient transport and finding hospital beds. Working with the police and the fire service, </a:t>
            </a:r>
            <a:r>
              <a:rPr lang="en-GB" sz="1000" dirty="0">
                <a:solidFill>
                  <a:srgbClr val="000000"/>
                </a:solidFill>
              </a:rPr>
              <a:t>they’</a:t>
            </a:r>
            <a:r>
              <a:rPr lang="en-GB" sz="1000" b="0" i="0" u="none" strike="noStrike" dirty="0">
                <a:solidFill>
                  <a:srgbClr val="000000"/>
                </a:solidFill>
                <a:effectLst/>
              </a:rPr>
              <a:t>re prepared for dealing with large-scale or major incidents in the capital.</a:t>
            </a:r>
            <a:endParaRPr lang="en-US" sz="1000" dirty="0"/>
          </a:p>
        </p:txBody>
      </p:sp>
      <p:sp>
        <p:nvSpPr>
          <p:cNvPr id="10" name="TextBox 9">
            <a:extLst>
              <a:ext uri="{FF2B5EF4-FFF2-40B4-BE49-F238E27FC236}">
                <a16:creationId xmlns:a16="http://schemas.microsoft.com/office/drawing/2014/main" id="{362ED3E4-A198-6DFB-237B-3E5AF7B7EA15}"/>
              </a:ext>
            </a:extLst>
          </p:cNvPr>
          <p:cNvSpPr txBox="1"/>
          <p:nvPr/>
        </p:nvSpPr>
        <p:spPr>
          <a:xfrm>
            <a:off x="176656" y="3953338"/>
            <a:ext cx="3420980" cy="553998"/>
          </a:xfrm>
          <a:prstGeom prst="rect">
            <a:avLst/>
          </a:prstGeom>
          <a:noFill/>
        </p:spPr>
        <p:txBody>
          <a:bodyPr wrap="square">
            <a:spAutoFit/>
          </a:bodyPr>
          <a:lstStyle/>
          <a:p>
            <a:pPr marL="171450" indent="-171450">
              <a:buFont typeface="Arial" panose="020B0604020202020204" pitchFamily="34" charset="0"/>
              <a:buChar char="•"/>
            </a:pPr>
            <a:r>
              <a:rPr lang="en-GB" sz="1000" dirty="0">
                <a:solidFill>
                  <a:srgbClr val="000000"/>
                </a:solidFill>
              </a:rPr>
              <a:t>They</a:t>
            </a:r>
            <a:r>
              <a:rPr lang="en-GB" sz="1000" b="0" i="0" u="none" strike="noStrike" dirty="0">
                <a:solidFill>
                  <a:srgbClr val="000000"/>
                </a:solidFill>
                <a:effectLst/>
              </a:rPr>
              <a:t> cover an area of 620sq miles and have more than 8,000 people who work or volunteer for </a:t>
            </a:r>
            <a:r>
              <a:rPr lang="en-GB" sz="1000" dirty="0">
                <a:solidFill>
                  <a:srgbClr val="000000"/>
                </a:solidFill>
              </a:rPr>
              <a:t>them</a:t>
            </a:r>
            <a:r>
              <a:rPr lang="en-GB" sz="1000" b="0" i="0" u="none" strike="noStrike" dirty="0">
                <a:solidFill>
                  <a:srgbClr val="000000"/>
                </a:solidFill>
                <a:effectLst/>
              </a:rPr>
              <a:t> – rising to 10,000 </a:t>
            </a:r>
            <a:r>
              <a:rPr lang="en-GB" sz="1000" dirty="0">
                <a:solidFill>
                  <a:srgbClr val="000000"/>
                </a:solidFill>
              </a:rPr>
              <a:t>if you include </a:t>
            </a:r>
            <a:r>
              <a:rPr lang="en-GB" sz="1000" b="0" i="0" u="none" strike="noStrike" dirty="0">
                <a:solidFill>
                  <a:srgbClr val="000000"/>
                </a:solidFill>
                <a:effectLst/>
              </a:rPr>
              <a:t>bank staff and students.</a:t>
            </a:r>
            <a:endParaRPr lang="en-US" sz="1000" dirty="0"/>
          </a:p>
        </p:txBody>
      </p:sp>
      <p:sp>
        <p:nvSpPr>
          <p:cNvPr id="12" name="TextBox 11">
            <a:extLst>
              <a:ext uri="{FF2B5EF4-FFF2-40B4-BE49-F238E27FC236}">
                <a16:creationId xmlns:a16="http://schemas.microsoft.com/office/drawing/2014/main" id="{59BFE473-7622-1681-5B1C-2A8078AFF8AB}"/>
              </a:ext>
            </a:extLst>
          </p:cNvPr>
          <p:cNvSpPr txBox="1"/>
          <p:nvPr/>
        </p:nvSpPr>
        <p:spPr>
          <a:xfrm>
            <a:off x="256086" y="1619737"/>
            <a:ext cx="3435239" cy="1785104"/>
          </a:xfrm>
          <a:prstGeom prst="rect">
            <a:avLst/>
          </a:prstGeom>
          <a:noFill/>
        </p:spPr>
        <p:txBody>
          <a:bodyPr wrap="square">
            <a:spAutoFit/>
          </a:bodyPr>
          <a:lstStyle/>
          <a:p>
            <a:pPr algn="l" rtl="0" fontAlgn="base">
              <a:buFont typeface="Arial" panose="020B0604020202020204" pitchFamily="34" charset="0"/>
              <a:buChar char="•"/>
            </a:pPr>
            <a:r>
              <a:rPr lang="en-GB" sz="1000" b="0" i="0" dirty="0">
                <a:effectLst/>
              </a:rPr>
              <a:t>National Health Service (NHS) and Regional Ambulance Services The National Health Service (NHS) was established in 1948, which included the creation of ambulance services across the country. The new services were initially organized at a local level, but in 1974 they were reorganized into regional ambulance services. This helped to standardize ambulance care across the country and allowed for more efficient use of resources. In 1991, the regional ambulance services were merged into the National Health Service Ambulance Service (NHAS). (NHS England, 2021)</a:t>
            </a:r>
          </a:p>
        </p:txBody>
      </p:sp>
      <p:sp>
        <p:nvSpPr>
          <p:cNvPr id="13" name="TextBox 12">
            <a:extLst>
              <a:ext uri="{FF2B5EF4-FFF2-40B4-BE49-F238E27FC236}">
                <a16:creationId xmlns:a16="http://schemas.microsoft.com/office/drawing/2014/main" id="{4A94C94D-0526-2310-CD43-7F93C79C0790}"/>
              </a:ext>
            </a:extLst>
          </p:cNvPr>
          <p:cNvSpPr txBox="1"/>
          <p:nvPr/>
        </p:nvSpPr>
        <p:spPr>
          <a:xfrm>
            <a:off x="256086" y="1342738"/>
            <a:ext cx="2353456" cy="276999"/>
          </a:xfrm>
          <a:prstGeom prst="rect">
            <a:avLst/>
          </a:prstGeom>
          <a:noFill/>
        </p:spPr>
        <p:txBody>
          <a:bodyPr wrap="square" rtlCol="0">
            <a:spAutoFit/>
          </a:bodyPr>
          <a:lstStyle/>
          <a:p>
            <a:r>
              <a:rPr lang="en-US" sz="1200" dirty="0"/>
              <a:t>History:</a:t>
            </a:r>
          </a:p>
        </p:txBody>
      </p:sp>
      <p:sp>
        <p:nvSpPr>
          <p:cNvPr id="14" name="TextBox 13">
            <a:extLst>
              <a:ext uri="{FF2B5EF4-FFF2-40B4-BE49-F238E27FC236}">
                <a16:creationId xmlns:a16="http://schemas.microsoft.com/office/drawing/2014/main" id="{596FD142-A2BE-A553-3790-4361A0B9F1BC}"/>
              </a:ext>
            </a:extLst>
          </p:cNvPr>
          <p:cNvSpPr txBox="1"/>
          <p:nvPr/>
        </p:nvSpPr>
        <p:spPr>
          <a:xfrm>
            <a:off x="256086" y="3572896"/>
            <a:ext cx="1514007" cy="276999"/>
          </a:xfrm>
          <a:prstGeom prst="rect">
            <a:avLst/>
          </a:prstGeom>
          <a:noFill/>
        </p:spPr>
        <p:txBody>
          <a:bodyPr wrap="square" rtlCol="0">
            <a:spAutoFit/>
          </a:bodyPr>
          <a:lstStyle/>
          <a:p>
            <a:r>
              <a:rPr lang="en-US" sz="1200" dirty="0"/>
              <a:t>Function:</a:t>
            </a:r>
          </a:p>
        </p:txBody>
      </p:sp>
      <p:graphicFrame>
        <p:nvGraphicFramePr>
          <p:cNvPr id="15" name="Chart 14">
            <a:extLst>
              <a:ext uri="{FF2B5EF4-FFF2-40B4-BE49-F238E27FC236}">
                <a16:creationId xmlns:a16="http://schemas.microsoft.com/office/drawing/2014/main" id="{93CAF619-8B38-6C64-5944-37235E21E017}"/>
              </a:ext>
            </a:extLst>
          </p:cNvPr>
          <p:cNvGraphicFramePr/>
          <p:nvPr>
            <p:extLst>
              <p:ext uri="{D42A27DB-BD31-4B8C-83A1-F6EECF244321}">
                <p14:modId xmlns:p14="http://schemas.microsoft.com/office/powerpoint/2010/main" val="3560595295"/>
              </p:ext>
            </p:extLst>
          </p:nvPr>
        </p:nvGraphicFramePr>
        <p:xfrm>
          <a:off x="4192249" y="1633715"/>
          <a:ext cx="3807501" cy="2133840"/>
        </p:xfrm>
        <a:graphic>
          <a:graphicData uri="http://schemas.openxmlformats.org/drawingml/2006/chart">
            <c:chart xmlns:c="http://schemas.openxmlformats.org/drawingml/2006/chart" xmlns:r="http://schemas.openxmlformats.org/officeDocument/2006/relationships" r:id="rId4"/>
          </a:graphicData>
        </a:graphic>
      </p:graphicFrame>
      <p:sp>
        <p:nvSpPr>
          <p:cNvPr id="16" name="TextBox 15">
            <a:extLst>
              <a:ext uri="{FF2B5EF4-FFF2-40B4-BE49-F238E27FC236}">
                <a16:creationId xmlns:a16="http://schemas.microsoft.com/office/drawing/2014/main" id="{F2A87F97-FE0D-0CBF-0A62-BE4DB111D8F8}"/>
              </a:ext>
            </a:extLst>
          </p:cNvPr>
          <p:cNvSpPr txBox="1"/>
          <p:nvPr/>
        </p:nvSpPr>
        <p:spPr>
          <a:xfrm>
            <a:off x="4192246" y="4061752"/>
            <a:ext cx="3807501" cy="707886"/>
          </a:xfrm>
          <a:prstGeom prst="rect">
            <a:avLst/>
          </a:prstGeom>
          <a:noFill/>
        </p:spPr>
        <p:txBody>
          <a:bodyPr wrap="square" rtlCol="0">
            <a:spAutoFit/>
          </a:bodyPr>
          <a:lstStyle/>
          <a:p>
            <a:r>
              <a:rPr lang="en-US" sz="1000" dirty="0"/>
              <a:t>Figure 1. NHS England Category 2 ambulance response times (financial year averages). 2025/26 is based on monthly averages so far as the full years data hasn’t been documented yet. Response times remain above the NHS standard of 18 minutes</a:t>
            </a:r>
          </a:p>
        </p:txBody>
      </p:sp>
      <p:sp>
        <p:nvSpPr>
          <p:cNvPr id="17" name="TextBox 16">
            <a:extLst>
              <a:ext uri="{FF2B5EF4-FFF2-40B4-BE49-F238E27FC236}">
                <a16:creationId xmlns:a16="http://schemas.microsoft.com/office/drawing/2014/main" id="{17359E0C-AB25-C631-DCCE-712149835E0E}"/>
              </a:ext>
            </a:extLst>
          </p:cNvPr>
          <p:cNvSpPr txBox="1"/>
          <p:nvPr/>
        </p:nvSpPr>
        <p:spPr>
          <a:xfrm>
            <a:off x="8169639" y="1705452"/>
            <a:ext cx="3132945" cy="861774"/>
          </a:xfrm>
          <a:prstGeom prst="rect">
            <a:avLst/>
          </a:prstGeom>
          <a:noFill/>
        </p:spPr>
        <p:txBody>
          <a:bodyPr wrap="square" rtlCol="0">
            <a:spAutoFit/>
          </a:bodyPr>
          <a:lstStyle/>
          <a:p>
            <a:r>
              <a:rPr lang="en-US" sz="1000" dirty="0"/>
              <a:t>Staffing issue:</a:t>
            </a:r>
          </a:p>
          <a:p>
            <a:r>
              <a:rPr lang="en-US" sz="1000" dirty="0"/>
              <a:t>Queueing outside A and E: Ambulances are frequently unable to of load patients into the hospital emergency department due to lack of available beds wider social care constraints.</a:t>
            </a:r>
          </a:p>
        </p:txBody>
      </p:sp>
      <p:sp>
        <p:nvSpPr>
          <p:cNvPr id="19" name="TextBox 18">
            <a:extLst>
              <a:ext uri="{FF2B5EF4-FFF2-40B4-BE49-F238E27FC236}">
                <a16:creationId xmlns:a16="http://schemas.microsoft.com/office/drawing/2014/main" id="{F56799E2-9BAB-8A53-72E9-7CB299E7A69A}"/>
              </a:ext>
            </a:extLst>
          </p:cNvPr>
          <p:cNvSpPr txBox="1"/>
          <p:nvPr/>
        </p:nvSpPr>
        <p:spPr>
          <a:xfrm>
            <a:off x="8169639" y="2649566"/>
            <a:ext cx="2458387" cy="1200329"/>
          </a:xfrm>
          <a:prstGeom prst="rect">
            <a:avLst/>
          </a:prstGeom>
          <a:noFill/>
        </p:spPr>
        <p:txBody>
          <a:bodyPr wrap="square" rtlCol="0">
            <a:spAutoFit/>
          </a:bodyPr>
          <a:lstStyle/>
          <a:p>
            <a:r>
              <a:rPr lang="en-US" sz="1200" dirty="0"/>
              <a:t>Recruitment issues: Trusts struggle to recruit and retain paramedics due to the </a:t>
            </a:r>
            <a:r>
              <a:rPr lang="en-US" sz="1000" dirty="0"/>
              <a:t>intense</a:t>
            </a:r>
            <a:r>
              <a:rPr lang="en-US" sz="1200" dirty="0"/>
              <a:t>, highly  demanding nature of the job, stressful work environments and play disputes.</a:t>
            </a:r>
          </a:p>
        </p:txBody>
      </p:sp>
      <p:sp>
        <p:nvSpPr>
          <p:cNvPr id="2" name="TextBox 1">
            <a:extLst>
              <a:ext uri="{FF2B5EF4-FFF2-40B4-BE49-F238E27FC236}">
                <a16:creationId xmlns:a16="http://schemas.microsoft.com/office/drawing/2014/main" id="{AE82C0E6-424D-7BB6-6CED-CFFCF8CF359B}"/>
              </a:ext>
            </a:extLst>
          </p:cNvPr>
          <p:cNvSpPr txBox="1"/>
          <p:nvPr/>
        </p:nvSpPr>
        <p:spPr>
          <a:xfrm>
            <a:off x="3067983" y="846428"/>
            <a:ext cx="6056025" cy="584775"/>
          </a:xfrm>
          <a:prstGeom prst="rect">
            <a:avLst/>
          </a:prstGeom>
          <a:noFill/>
        </p:spPr>
        <p:txBody>
          <a:bodyPr wrap="square" rtlCol="0">
            <a:spAutoFit/>
          </a:bodyPr>
          <a:lstStyle/>
          <a:p>
            <a:r>
              <a:rPr lang="en-US" sz="3200" dirty="0"/>
              <a:t>THE NHS AMBULANCE SERVICES </a:t>
            </a:r>
          </a:p>
        </p:txBody>
      </p:sp>
      <p:sp>
        <p:nvSpPr>
          <p:cNvPr id="3" name="TextBox 2">
            <a:extLst>
              <a:ext uri="{FF2B5EF4-FFF2-40B4-BE49-F238E27FC236}">
                <a16:creationId xmlns:a16="http://schemas.microsoft.com/office/drawing/2014/main" id="{0FC3B417-C484-067F-63A9-C60EB1B1E7C3}"/>
              </a:ext>
            </a:extLst>
          </p:cNvPr>
          <p:cNvSpPr txBox="1"/>
          <p:nvPr/>
        </p:nvSpPr>
        <p:spPr>
          <a:xfrm>
            <a:off x="9533744" y="6115987"/>
            <a:ext cx="1469036" cy="400110"/>
          </a:xfrm>
          <a:prstGeom prst="rect">
            <a:avLst/>
          </a:prstGeom>
          <a:noFill/>
        </p:spPr>
        <p:txBody>
          <a:bodyPr wrap="square" rtlCol="0">
            <a:spAutoFit/>
          </a:bodyPr>
          <a:lstStyle/>
          <a:p>
            <a:r>
              <a:rPr lang="en-US" sz="1000" dirty="0"/>
              <a:t>DANIELLE NROWN </a:t>
            </a:r>
          </a:p>
          <a:p>
            <a:r>
              <a:rPr lang="en-US" sz="1000" dirty="0"/>
              <a:t>2532175</a:t>
            </a:r>
          </a:p>
        </p:txBody>
      </p:sp>
    </p:spTree>
    <p:extLst>
      <p:ext uri="{BB962C8B-B14F-4D97-AF65-F5344CB8AC3E}">
        <p14:creationId xmlns:p14="http://schemas.microsoft.com/office/powerpoint/2010/main" val="2570376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E4B1BF-4BC4-AF36-76F3-87CC56A07334}"/>
              </a:ext>
            </a:extLst>
          </p:cNvPr>
          <p:cNvSpPr txBox="1"/>
          <p:nvPr/>
        </p:nvSpPr>
        <p:spPr>
          <a:xfrm>
            <a:off x="266218" y="567159"/>
            <a:ext cx="11771453" cy="4939814"/>
          </a:xfrm>
          <a:prstGeom prst="rect">
            <a:avLst/>
          </a:prstGeom>
          <a:noFill/>
        </p:spPr>
        <p:txBody>
          <a:bodyPr wrap="square" rtlCol="0">
            <a:spAutoFit/>
          </a:bodyPr>
          <a:lstStyle/>
          <a:p>
            <a:pPr algn="ctr"/>
            <a:r>
              <a:rPr lang="en-GB" b="1" dirty="0"/>
              <a:t>Deinstitutionalisation and Modern Delivery: A Critical Evaluation of </a:t>
            </a:r>
            <a:r>
              <a:rPr lang="en-GB" b="1" dirty="0">
                <a:effectLst>
                  <a:outerShdw blurRad="38100" dist="19050" dir="2700000" algn="tl">
                    <a:schemeClr val="dk1">
                      <a:alpha val="40000"/>
                    </a:schemeClr>
                  </a:outerShdw>
                </a:effectLst>
              </a:rPr>
              <a:t>Community</a:t>
            </a:r>
            <a:r>
              <a:rPr lang="en-GB" b="1" dirty="0"/>
              <a:t> Mental Health Services</a:t>
            </a:r>
          </a:p>
          <a:p>
            <a:r>
              <a:rPr lang="en-GB" sz="1100" dirty="0"/>
              <a:t> </a:t>
            </a:r>
          </a:p>
          <a:p>
            <a:r>
              <a:rPr lang="en-GB" sz="1100" dirty="0"/>
              <a:t> </a:t>
            </a:r>
          </a:p>
          <a:p>
            <a:r>
              <a:rPr lang="en-GB" sz="1100" dirty="0">
                <a:effectLst>
                  <a:outerShdw blurRad="38100" dist="25400" dir="5400000" algn="ctr">
                    <a:srgbClr val="6E747A">
                      <a:alpha val="43000"/>
                    </a:srgbClr>
                  </a:outerShdw>
                </a:effectLst>
              </a:rPr>
              <a:t>Introduction</a:t>
            </a:r>
            <a:endParaRPr lang="en-GB" sz="1100" dirty="0"/>
          </a:p>
          <a:p>
            <a:endParaRPr lang="en-GB" sz="1100" dirty="0"/>
          </a:p>
          <a:p>
            <a:r>
              <a:rPr lang="en-GB" sz="1100" dirty="0"/>
              <a:t>Community mental health services are an essential component of modern social care, representing a shift in psychiatric practice from institutionalization toward community-based, collaborative support. </a:t>
            </a:r>
            <a:r>
              <a:rPr lang="en-GB" sz="1100" dirty="0">
                <a:effectLst>
                  <a:outerShdw blurRad="38100" dist="19050" dir="2700000" algn="tl">
                    <a:schemeClr val="dk1">
                      <a:alpha val="40000"/>
                    </a:schemeClr>
                  </a:outerShdw>
                </a:effectLst>
              </a:rPr>
              <a:t> </a:t>
            </a:r>
            <a:r>
              <a:rPr lang="en-GB" sz="1100" dirty="0"/>
              <a:t>This essay examines the origins of community health services, evaluates their current structure, and discusses their importance in improving users' quality of life. By examining these elements, this essay illustrates how community-based care prioritises dignity and holistic rehabilitation over isolation.</a:t>
            </a:r>
          </a:p>
          <a:p>
            <a:endParaRPr lang="en-GB" sz="1100" dirty="0">
              <a:effectLst>
                <a:outerShdw blurRad="38100" dist="25400" dir="5400000" algn="ctr">
                  <a:srgbClr val="6E747A">
                    <a:alpha val="43000"/>
                  </a:srgbClr>
                </a:outerShdw>
              </a:effectLst>
            </a:endParaRPr>
          </a:p>
          <a:p>
            <a:r>
              <a:rPr lang="en-GB" sz="1100" dirty="0">
                <a:effectLst>
                  <a:outerShdw blurRad="38100" dist="25400" dir="5400000" algn="ctr">
                    <a:srgbClr val="6E747A">
                      <a:alpha val="43000"/>
                    </a:srgbClr>
                  </a:outerShdw>
                </a:effectLst>
              </a:rPr>
              <a:t>Historical Context and Origins </a:t>
            </a:r>
            <a:endParaRPr lang="en-GB" sz="1100" dirty="0"/>
          </a:p>
          <a:p>
            <a:endParaRPr lang="en-GB" sz="1100" dirty="0"/>
          </a:p>
          <a:p>
            <a:r>
              <a:rPr lang="en-GB" sz="1100" dirty="0"/>
              <a:t>The origins of modern community mental health services lie in the mid-20</a:t>
            </a:r>
            <a:r>
              <a:rPr lang="en-GB" sz="1100" baseline="30000" dirty="0"/>
              <a:t>th</a:t>
            </a:r>
            <a:r>
              <a:rPr lang="en-GB" sz="1100" dirty="0"/>
              <a:t> century with a shift away from the asylum model, a process broadly known as deinstitutionalisation. For over a hundred years, major centralised organisations have delivered custodial care, isolating people from the rest of society. By the 1950s and 1960s, increased public dissatisfaction with institutional conditions, along with groundbreaking criticism from anti-psychiatry movements, led to significant changes. Landmark legislation, such as the UK’s mental health act 1959 officially recognised the necessity of shifting treatment towards local settings. This policy trend was further accelerated by the introduction of pioneering psychotropic medications which enable individuals to manage severe psychological symptoms outside of restrictive hospital walls. During the 1970s and 1980s, voluntary sector organizations such as Together for Mental Wellbeing and advocacy groups like MIND conducted extensive campaigns promoting patients' rights. These developments ultimately culminated in the statutory framework know as Care in the community. Care in the community established dedicated community mental health teams to oversee individuals, perform assessments, create personal care plans and use localised interventions.</a:t>
            </a:r>
          </a:p>
          <a:p>
            <a:endParaRPr lang="en-GB" sz="1100" dirty="0">
              <a:effectLst>
                <a:outerShdw blurRad="38100" dist="25400" dir="5400000" algn="ctr">
                  <a:srgbClr val="6E747A">
                    <a:alpha val="43000"/>
                  </a:srgbClr>
                </a:outerShdw>
              </a:effectLst>
            </a:endParaRPr>
          </a:p>
          <a:p>
            <a:r>
              <a:rPr lang="en-GB" sz="1100" dirty="0">
                <a:effectLst>
                  <a:outerShdw blurRad="38100" dist="25400" dir="5400000" algn="ctr">
                    <a:srgbClr val="6E747A">
                      <a:alpha val="43000"/>
                    </a:srgbClr>
                  </a:outerShdw>
                </a:effectLst>
              </a:rPr>
              <a:t>Critical Evaluation of Contemporary Functioning </a:t>
            </a:r>
            <a:endParaRPr lang="en-GB" sz="1100" dirty="0"/>
          </a:p>
          <a:p>
            <a:endParaRPr lang="en-GB" sz="1100" dirty="0"/>
          </a:p>
          <a:p>
            <a:r>
              <a:rPr lang="en-GB" sz="1100" dirty="0"/>
              <a:t>Today, modern structures of community based mental health care in Britain operate through integrated, multidisciplinary frameworks. Modern services integrate the expertise of social workers, psychiatric nurses, occupational therapists, and consultant psychiatrists to provide comprehensive care in outpatient environments. </a:t>
            </a:r>
            <a:r>
              <a:rPr lang="en-GB" sz="1100" dirty="0">
                <a:effectLst>
                  <a:outerShdw blurRad="38100" dist="19050" dir="2700000" algn="tl">
                    <a:schemeClr val="dk1">
                      <a:alpha val="40000"/>
                    </a:schemeClr>
                  </a:outerShdw>
                </a:effectLst>
              </a:rPr>
              <a:t> </a:t>
            </a:r>
            <a:r>
              <a:rPr lang="en-GB" sz="1100" dirty="0"/>
              <a:t>These organisational structures have effectively transitioned from outdated working models, encouraging collaboration with local partners and primary care units within the voluntary sector However contemporary functioning faces critical systematic bottlenecks. Despite policy commitments to community-based care, prolonged fiscal austerity has limited service capacity, contributing to workforce shortages, extended waiting times, and unequal access to support. This has created a mismatch between escalating demand and available resources. Large caseloads and ongoing understaffing often create long waiting lists, so service users frequently encounter delays in accessing intervention, resulting in support being provided only after symptoms have escalated to a crisis level. Furthermore, fragmentation between health services creates structural gaps, leaving service navigators lost and struggling to secure basic housing or financial assistance. </a:t>
            </a:r>
            <a:r>
              <a:rPr lang="en-GB" sz="1100" dirty="0">
                <a:effectLst>
                  <a:outerShdw blurRad="38100" dist="19050" dir="2700000" algn="tl">
                    <a:schemeClr val="dk1">
                      <a:alpha val="40000"/>
                    </a:schemeClr>
                  </a:outerShdw>
                </a:effectLst>
              </a:rPr>
              <a:t> </a:t>
            </a:r>
            <a:endParaRPr lang="en-GB" sz="1100" dirty="0"/>
          </a:p>
        </p:txBody>
      </p:sp>
    </p:spTree>
    <p:extLst>
      <p:ext uri="{BB962C8B-B14F-4D97-AF65-F5344CB8AC3E}">
        <p14:creationId xmlns:p14="http://schemas.microsoft.com/office/powerpoint/2010/main" val="20723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34F1F-745C-1889-C79A-177BC9D51C2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8F12C7E-2EFF-1B20-209E-25D7A1A3C126}"/>
              </a:ext>
            </a:extLst>
          </p:cNvPr>
          <p:cNvSpPr txBox="1"/>
          <p:nvPr/>
        </p:nvSpPr>
        <p:spPr>
          <a:xfrm>
            <a:off x="266218" y="567159"/>
            <a:ext cx="11771453" cy="4601260"/>
          </a:xfrm>
          <a:prstGeom prst="rect">
            <a:avLst/>
          </a:prstGeom>
          <a:noFill/>
        </p:spPr>
        <p:txBody>
          <a:bodyPr wrap="square" rtlCol="0">
            <a:spAutoFit/>
          </a:bodyPr>
          <a:lstStyle/>
          <a:p>
            <a:endParaRPr lang="en-GB" sz="1100" dirty="0">
              <a:effectLst>
                <a:outerShdw blurRad="38100" dist="25400" dir="5400000" algn="ctr">
                  <a:srgbClr val="6E747A">
                    <a:alpha val="43000"/>
                  </a:srgbClr>
                </a:outerShdw>
              </a:effectLst>
            </a:endParaRPr>
          </a:p>
          <a:p>
            <a:r>
              <a:rPr lang="en-GB" sz="1100" dirty="0">
                <a:effectLst>
                  <a:outerShdw blurRad="38100" dist="25400" dir="5400000" algn="ctr">
                    <a:srgbClr val="6E747A">
                      <a:alpha val="43000"/>
                    </a:srgbClr>
                  </a:outerShdw>
                </a:effectLst>
              </a:rPr>
              <a:t>Significance in Enhancing Quality of life </a:t>
            </a:r>
            <a:endParaRPr lang="en-GB" sz="1100" dirty="0"/>
          </a:p>
          <a:p>
            <a:endParaRPr lang="en-GB" sz="1100" dirty="0"/>
          </a:p>
          <a:p>
            <a:r>
              <a:rPr lang="en-GB" sz="1100" dirty="0"/>
              <a:t>Despite structural constraints, community mental health services remain indispensable for enhancing service users’ quality of life. By offering localised treatments, these programs support individuals in maintaining family relationships, retaining autonomy over daily routines, and avoiding the severe trauma associated with extended involuntary hospitalisation. Community support fosters social inclusion while actively dismantling systemic stigma associated with mental health ill ness. Additionally, the current shift toward personal healthcare budgets and recovery-oriented models enables service users to actively participate in creating their care plans. </a:t>
            </a:r>
            <a:r>
              <a:rPr lang="en-GB" sz="1100" dirty="0">
                <a:effectLst>
                  <a:outerShdw blurRad="38100" dist="19050" dir="2700000" algn="tl">
                    <a:schemeClr val="dk1">
                      <a:alpha val="40000"/>
                    </a:schemeClr>
                  </a:outerShdw>
                </a:effectLst>
              </a:rPr>
              <a:t> </a:t>
            </a:r>
            <a:r>
              <a:rPr lang="en-GB" sz="1100" dirty="0"/>
              <a:t>This approach improves self-efficacy, restores job skills, and safeguards essential human rights in an active, community setting.</a:t>
            </a:r>
          </a:p>
          <a:p>
            <a:endParaRPr lang="en-GB" sz="1100" dirty="0">
              <a:effectLst>
                <a:outerShdw blurRad="38100" dist="25400" dir="5400000" algn="ctr">
                  <a:srgbClr val="6E747A">
                    <a:alpha val="43000"/>
                  </a:srgbClr>
                </a:outerShdw>
              </a:effectLst>
            </a:endParaRPr>
          </a:p>
          <a:p>
            <a:r>
              <a:rPr lang="en-GB" sz="1100" dirty="0">
                <a:effectLst>
                  <a:outerShdw blurRad="38100" dist="25400" dir="5400000" algn="ctr">
                    <a:srgbClr val="6E747A">
                      <a:alpha val="43000"/>
                    </a:srgbClr>
                  </a:outerShdw>
                </a:effectLst>
              </a:rPr>
              <a:t>Conclusion</a:t>
            </a:r>
            <a:endParaRPr lang="en-GB" sz="1100" dirty="0"/>
          </a:p>
          <a:p>
            <a:endParaRPr lang="en-GB" sz="1100" dirty="0"/>
          </a:p>
          <a:p>
            <a:r>
              <a:rPr lang="en-GB" sz="1100" dirty="0"/>
              <a:t>In conclusion, community mental health services represent a major progressive advancement from the institutional containment practices of the asylum era. Despite ongoing underfunding and fragmentation, integrated multidisciplinary services are essential. By focusing on local autonomy, personalised care, and social inclusion, these services help protect the dignity and long-term well-being of vulnerable individuals. </a:t>
            </a:r>
            <a:r>
              <a:rPr lang="en-GB" sz="1100" dirty="0">
                <a:effectLst>
                  <a:outerShdw blurRad="38100" dist="19050" dir="2700000" algn="tl">
                    <a:schemeClr val="dk1">
                      <a:alpha val="40000"/>
                    </a:schemeClr>
                  </a:outerShdw>
                </a:effectLst>
              </a:rPr>
              <a:t> </a:t>
            </a:r>
            <a:endParaRPr lang="en-GB" sz="1100" dirty="0"/>
          </a:p>
          <a:p>
            <a:endParaRPr lang="en-GB" sz="1100" dirty="0">
              <a:effectLst>
                <a:outerShdw blurRad="38100" dist="25400" dir="5400000" algn="ctr">
                  <a:srgbClr val="6E747A">
                    <a:alpha val="43000"/>
                  </a:srgbClr>
                </a:outerShdw>
              </a:effectLst>
            </a:endParaRPr>
          </a:p>
          <a:p>
            <a:r>
              <a:rPr lang="en-GB" sz="1100" dirty="0">
                <a:effectLst>
                  <a:outerShdw blurRad="38100" dist="25400" dir="5400000" algn="ctr">
                    <a:srgbClr val="6E747A">
                      <a:alpha val="43000"/>
                    </a:srgbClr>
                  </a:outerShdw>
                </a:effectLst>
              </a:rPr>
              <a:t>Reference </a:t>
            </a:r>
            <a:endParaRPr lang="en-GB" sz="1100" dirty="0"/>
          </a:p>
          <a:p>
            <a:endParaRPr lang="en-GB" sz="1100" b="1" dirty="0"/>
          </a:p>
          <a:p>
            <a:r>
              <a:rPr lang="en-GB" sz="1100" b="1" dirty="0"/>
              <a:t>Mind </a:t>
            </a:r>
            <a:r>
              <a:rPr lang="en-GB" sz="1100" dirty="0"/>
              <a:t>(2024) Mental</a:t>
            </a:r>
            <a:r>
              <a:rPr lang="en-GB" sz="1100" i="1" dirty="0"/>
              <a:t> health support and services</a:t>
            </a:r>
            <a:r>
              <a:rPr lang="en-GB" sz="1100" dirty="0"/>
              <a:t>. Accessible at: https://</a:t>
            </a:r>
            <a:r>
              <a:rPr lang="en-GB" sz="1100" dirty="0" err="1"/>
              <a:t>www.mind.org.uk</a:t>
            </a:r>
            <a:r>
              <a:rPr lang="en-GB" sz="1100" dirty="0"/>
              <a:t> (Accessed: 21 July 2026).</a:t>
            </a:r>
          </a:p>
          <a:p>
            <a:r>
              <a:rPr lang="en-GB" sz="1100" b="1" dirty="0"/>
              <a:t>NHS England</a:t>
            </a:r>
            <a:r>
              <a:rPr lang="en-GB" sz="1100" dirty="0"/>
              <a:t> (2019) </a:t>
            </a:r>
            <a:r>
              <a:rPr lang="en-GB" sz="1100" i="1" dirty="0"/>
              <a:t>The community mental health framework for Adults and Older Adults. </a:t>
            </a:r>
            <a:r>
              <a:rPr lang="en-GB" sz="1100" dirty="0"/>
              <a:t>Available at: </a:t>
            </a:r>
            <a:r>
              <a:rPr lang="en-GB" sz="1100" u="sng" dirty="0">
                <a:hlinkClick r:id="rId2"/>
              </a:rPr>
              <a:t>http://www.england.nhs.uk</a:t>
            </a:r>
            <a:r>
              <a:rPr lang="en-GB" sz="1100" dirty="0"/>
              <a:t> (Accessed: 21</a:t>
            </a:r>
            <a:r>
              <a:rPr lang="en-GB" sz="1100" baseline="30000" dirty="0"/>
              <a:t>st</a:t>
            </a:r>
            <a:r>
              <a:rPr lang="en-GB" sz="1100" dirty="0"/>
              <a:t> July 2026)</a:t>
            </a:r>
          </a:p>
          <a:p>
            <a:r>
              <a:rPr lang="en-GB" sz="1100" b="1" dirty="0"/>
              <a:t>The Kings Fund</a:t>
            </a:r>
            <a:r>
              <a:rPr lang="en-GB" sz="1100" dirty="0"/>
              <a:t> (2024) </a:t>
            </a:r>
            <a:r>
              <a:rPr lang="en-GB" sz="1100" i="1" dirty="0"/>
              <a:t>Community mental health services explained</a:t>
            </a:r>
            <a:r>
              <a:rPr lang="en-GB" sz="1100" dirty="0"/>
              <a:t>. Available at </a:t>
            </a:r>
            <a:r>
              <a:rPr lang="en-GB" sz="1100" u="sng" dirty="0">
                <a:hlinkClick r:id="rId3"/>
              </a:rPr>
              <a:t>https://www.kingsfund.org.uk</a:t>
            </a:r>
            <a:r>
              <a:rPr lang="en-GB" sz="1100" dirty="0"/>
              <a:t> (Accessed 22</a:t>
            </a:r>
            <a:r>
              <a:rPr lang="en-GB" sz="1100" baseline="30000" dirty="0"/>
              <a:t>nd</a:t>
            </a:r>
            <a:r>
              <a:rPr lang="en-GB" sz="1100" dirty="0"/>
              <a:t> July 2026)</a:t>
            </a:r>
          </a:p>
          <a:p>
            <a:r>
              <a:rPr lang="en-GB" sz="1100" b="1" dirty="0"/>
              <a:t>Together for Mental Wellbeing </a:t>
            </a:r>
            <a:r>
              <a:rPr lang="en-GB" sz="1100" dirty="0"/>
              <a:t>(2024) </a:t>
            </a:r>
            <a:r>
              <a:rPr lang="en-GB" sz="1100" i="1" dirty="0"/>
              <a:t>About us.</a:t>
            </a:r>
            <a:r>
              <a:rPr lang="en-GB" sz="1100" dirty="0"/>
              <a:t> Available at: </a:t>
            </a:r>
            <a:r>
              <a:rPr lang="en-GB" sz="1100" u="sng" dirty="0">
                <a:hlinkClick r:id="rId4"/>
              </a:rPr>
              <a:t>https://www.together-uk.org</a:t>
            </a:r>
            <a:r>
              <a:rPr lang="en-GB" sz="1100" dirty="0"/>
              <a:t> (Accessed 23</a:t>
            </a:r>
            <a:r>
              <a:rPr lang="en-GB" sz="1100" baseline="30000" dirty="0"/>
              <a:t>rd</a:t>
            </a:r>
            <a:r>
              <a:rPr lang="en-GB" sz="1100" dirty="0"/>
              <a:t> July 2026)</a:t>
            </a:r>
          </a:p>
          <a:p>
            <a:endParaRPr lang="en-GB" sz="1100" dirty="0"/>
          </a:p>
          <a:p>
            <a:endParaRPr lang="en-GB" sz="1100" dirty="0"/>
          </a:p>
          <a:p>
            <a:r>
              <a:rPr lang="en-GB" sz="1100" dirty="0"/>
              <a:t>DANIELLE BROWN</a:t>
            </a:r>
          </a:p>
          <a:p>
            <a:r>
              <a:rPr lang="en-GB" sz="1100" dirty="0"/>
              <a:t>STUDENT ID:2532175</a:t>
            </a:r>
          </a:p>
          <a:p>
            <a:endParaRPr lang="en-US" dirty="0"/>
          </a:p>
        </p:txBody>
      </p:sp>
    </p:spTree>
    <p:extLst>
      <p:ext uri="{BB962C8B-B14F-4D97-AF65-F5344CB8AC3E}">
        <p14:creationId xmlns:p14="http://schemas.microsoft.com/office/powerpoint/2010/main" val="1274781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2047</TotalTime>
  <Words>1127</Words>
  <Application>Microsoft Macintosh PowerPoint</Application>
  <PresentationFormat>Widescreen</PresentationFormat>
  <Paragraphs>48</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danielle brown</dc:creator>
  <cp:lastModifiedBy>danielle brown</cp:lastModifiedBy>
  <cp:revision>3</cp:revision>
  <dcterms:created xsi:type="dcterms:W3CDTF">2026-07-18T22:03:17Z</dcterms:created>
  <dcterms:modified xsi:type="dcterms:W3CDTF">2026-08-12T22:47:21Z</dcterms:modified>
</cp:coreProperties>
</file>